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35"/>
  </p:notesMasterIdLst>
  <p:handoutMasterIdLst>
    <p:handoutMasterId r:id="rId36"/>
  </p:handoutMasterIdLst>
  <p:sldIdLst>
    <p:sldId id="265" r:id="rId5"/>
    <p:sldId id="288" r:id="rId6"/>
    <p:sldId id="290" r:id="rId7"/>
    <p:sldId id="302" r:id="rId8"/>
    <p:sldId id="272" r:id="rId9"/>
    <p:sldId id="273" r:id="rId10"/>
    <p:sldId id="275" r:id="rId11"/>
    <p:sldId id="303" r:id="rId12"/>
    <p:sldId id="310" r:id="rId13"/>
    <p:sldId id="283" r:id="rId14"/>
    <p:sldId id="305" r:id="rId15"/>
    <p:sldId id="318" r:id="rId16"/>
    <p:sldId id="307" r:id="rId17"/>
    <p:sldId id="311" r:id="rId18"/>
    <p:sldId id="312" r:id="rId19"/>
    <p:sldId id="313" r:id="rId20"/>
    <p:sldId id="291" r:id="rId21"/>
    <p:sldId id="308" r:id="rId22"/>
    <p:sldId id="309" r:id="rId23"/>
    <p:sldId id="292" r:id="rId24"/>
    <p:sldId id="293" r:id="rId25"/>
    <p:sldId id="314" r:id="rId26"/>
    <p:sldId id="294" r:id="rId27"/>
    <p:sldId id="295" r:id="rId28"/>
    <p:sldId id="315" r:id="rId29"/>
    <p:sldId id="297" r:id="rId30"/>
    <p:sldId id="316" r:id="rId31"/>
    <p:sldId id="317" r:id="rId32"/>
    <p:sldId id="285" r:id="rId33"/>
    <p:sldId id="268" r:id="rId34"/>
  </p:sldIdLst>
  <p:sldSz cx="9144000" cy="6858000" type="screen4x3"/>
  <p:notesSz cx="6797675" cy="987425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Wingdings 2" panose="05020102010507070707" pitchFamily="18" charset="2"/>
      <p:regular r:id="rId41"/>
    </p:embeddedFont>
  </p:embeddedFontLst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1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1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1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1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3C06"/>
    <a:srgbClr val="E753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DE49B0-CE9C-405B-9E28-803D3D549887}" v="3" dt="2020-10-08T11:05:10.4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2895" autoAdjust="0"/>
  </p:normalViewPr>
  <p:slideViewPr>
    <p:cSldViewPr snapToGrid="0" snapToObjects="1">
      <p:cViewPr varScale="1">
        <p:scale>
          <a:sx n="118" d="100"/>
          <a:sy n="118" d="100"/>
        </p:scale>
        <p:origin x="140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2.fntdata"/><Relationship Id="rId46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43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loyd, Llinos" userId="d286339c-ec53-46c6-b227-6ff02b667f33" providerId="ADAL" clId="{D8DE49B0-CE9C-405B-9E28-803D3D549887}"/>
    <pc:docChg chg="custSel delSld modSld">
      <pc:chgData name="Lloyd, Llinos" userId="d286339c-ec53-46c6-b227-6ff02b667f33" providerId="ADAL" clId="{D8DE49B0-CE9C-405B-9E28-803D3D549887}" dt="2020-10-08T11:06:06.872" v="322" actId="20577"/>
      <pc:docMkLst>
        <pc:docMk/>
      </pc:docMkLst>
      <pc:sldChg chg="del">
        <pc:chgData name="Lloyd, Llinos" userId="d286339c-ec53-46c6-b227-6ff02b667f33" providerId="ADAL" clId="{D8DE49B0-CE9C-405B-9E28-803D3D549887}" dt="2020-10-08T10:57:58.018" v="0" actId="2696"/>
        <pc:sldMkLst>
          <pc:docMk/>
          <pc:sldMk cId="1721599477" sldId="263"/>
        </pc:sldMkLst>
      </pc:sldChg>
      <pc:sldChg chg="modSp">
        <pc:chgData name="Lloyd, Llinos" userId="d286339c-ec53-46c6-b227-6ff02b667f33" providerId="ADAL" clId="{D8DE49B0-CE9C-405B-9E28-803D3D549887}" dt="2020-10-08T11:00:54.323" v="122" actId="207"/>
        <pc:sldMkLst>
          <pc:docMk/>
          <pc:sldMk cId="2801177128" sldId="272"/>
        </pc:sldMkLst>
        <pc:spChg chg="mod">
          <ac:chgData name="Lloyd, Llinos" userId="d286339c-ec53-46c6-b227-6ff02b667f33" providerId="ADAL" clId="{D8DE49B0-CE9C-405B-9E28-803D3D549887}" dt="2020-10-08T11:00:54.323" v="122" actId="207"/>
          <ac:spMkLst>
            <pc:docMk/>
            <pc:sldMk cId="2801177128" sldId="272"/>
            <ac:spMk id="5" creationId="{00000000-0000-0000-0000-000000000000}"/>
          </ac:spMkLst>
        </pc:spChg>
      </pc:sldChg>
      <pc:sldChg chg="modSp">
        <pc:chgData name="Lloyd, Llinos" userId="d286339c-ec53-46c6-b227-6ff02b667f33" providerId="ADAL" clId="{D8DE49B0-CE9C-405B-9E28-803D3D549887}" dt="2020-10-08T10:59:48.461" v="72" actId="14100"/>
        <pc:sldMkLst>
          <pc:docMk/>
          <pc:sldMk cId="3599047739" sldId="288"/>
        </pc:sldMkLst>
        <pc:graphicFrameChg chg="mod modGraphic">
          <ac:chgData name="Lloyd, Llinos" userId="d286339c-ec53-46c6-b227-6ff02b667f33" providerId="ADAL" clId="{D8DE49B0-CE9C-405B-9E28-803D3D549887}" dt="2020-10-08T10:59:48.461" v="72" actId="14100"/>
          <ac:graphicFrameMkLst>
            <pc:docMk/>
            <pc:sldMk cId="3599047739" sldId="288"/>
            <ac:graphicFrameMk id="3" creationId="{00000000-0000-0000-0000-000000000000}"/>
          </ac:graphicFrameMkLst>
        </pc:graphicFrameChg>
      </pc:sldChg>
      <pc:sldChg chg="del">
        <pc:chgData name="Lloyd, Llinos" userId="d286339c-ec53-46c6-b227-6ff02b667f33" providerId="ADAL" clId="{D8DE49B0-CE9C-405B-9E28-803D3D549887}" dt="2020-10-08T10:57:59.875" v="1" actId="2696"/>
        <pc:sldMkLst>
          <pc:docMk/>
          <pc:sldMk cId="3772141772" sldId="289"/>
        </pc:sldMkLst>
      </pc:sldChg>
      <pc:sldChg chg="modSp">
        <pc:chgData name="Lloyd, Llinos" userId="d286339c-ec53-46c6-b227-6ff02b667f33" providerId="ADAL" clId="{D8DE49B0-CE9C-405B-9E28-803D3D549887}" dt="2020-10-08T11:05:10.415" v="300" actId="207"/>
        <pc:sldMkLst>
          <pc:docMk/>
          <pc:sldMk cId="1486380903" sldId="294"/>
        </pc:sldMkLst>
        <pc:spChg chg="mod">
          <ac:chgData name="Lloyd, Llinos" userId="d286339c-ec53-46c6-b227-6ff02b667f33" providerId="ADAL" clId="{D8DE49B0-CE9C-405B-9E28-803D3D549887}" dt="2020-10-08T11:05:10.415" v="300" actId="207"/>
          <ac:spMkLst>
            <pc:docMk/>
            <pc:sldMk cId="1486380903" sldId="294"/>
            <ac:spMk id="2" creationId="{00000000-0000-0000-0000-000000000000}"/>
          </ac:spMkLst>
        </pc:spChg>
      </pc:sldChg>
      <pc:sldChg chg="modSp">
        <pc:chgData name="Lloyd, Llinos" userId="d286339c-ec53-46c6-b227-6ff02b667f33" providerId="ADAL" clId="{D8DE49B0-CE9C-405B-9E28-803D3D549887}" dt="2020-10-08T11:06:06.872" v="322" actId="20577"/>
        <pc:sldMkLst>
          <pc:docMk/>
          <pc:sldMk cId="4069277456" sldId="297"/>
        </pc:sldMkLst>
        <pc:spChg chg="mod">
          <ac:chgData name="Lloyd, Llinos" userId="d286339c-ec53-46c6-b227-6ff02b667f33" providerId="ADAL" clId="{D8DE49B0-CE9C-405B-9E28-803D3D549887}" dt="2020-10-08T11:06:06.872" v="322" actId="20577"/>
          <ac:spMkLst>
            <pc:docMk/>
            <pc:sldMk cId="4069277456" sldId="297"/>
            <ac:spMk id="2" creationId="{00000000-0000-0000-0000-000000000000}"/>
          </ac:spMkLst>
        </pc:spChg>
      </pc:sldChg>
      <pc:sldChg chg="modSp">
        <pc:chgData name="Lloyd, Llinos" userId="d286339c-ec53-46c6-b227-6ff02b667f33" providerId="ADAL" clId="{D8DE49B0-CE9C-405B-9E28-803D3D549887}" dt="2020-10-08T11:00:37.312" v="121" actId="20577"/>
        <pc:sldMkLst>
          <pc:docMk/>
          <pc:sldMk cId="2654061502" sldId="302"/>
        </pc:sldMkLst>
        <pc:graphicFrameChg chg="modGraphic">
          <ac:chgData name="Lloyd, Llinos" userId="d286339c-ec53-46c6-b227-6ff02b667f33" providerId="ADAL" clId="{D8DE49B0-CE9C-405B-9E28-803D3D549887}" dt="2020-10-08T11:00:37.312" v="121" actId="20577"/>
          <ac:graphicFrameMkLst>
            <pc:docMk/>
            <pc:sldMk cId="2654061502" sldId="302"/>
            <ac:graphicFrameMk id="4" creationId="{00000000-0000-0000-0000-000000000000}"/>
          </ac:graphicFrameMkLst>
        </pc:graphicFrameChg>
      </pc:sldChg>
      <pc:sldChg chg="modSp">
        <pc:chgData name="Lloyd, Llinos" userId="d286339c-ec53-46c6-b227-6ff02b667f33" providerId="ADAL" clId="{D8DE49B0-CE9C-405B-9E28-803D3D549887}" dt="2020-10-08T11:02:14.472" v="188" actId="20577"/>
        <pc:sldMkLst>
          <pc:docMk/>
          <pc:sldMk cId="533208357" sldId="303"/>
        </pc:sldMkLst>
        <pc:graphicFrameChg chg="mod modGraphic">
          <ac:chgData name="Lloyd, Llinos" userId="d286339c-ec53-46c6-b227-6ff02b667f33" providerId="ADAL" clId="{D8DE49B0-CE9C-405B-9E28-803D3D549887}" dt="2020-10-08T11:02:14.472" v="188" actId="20577"/>
          <ac:graphicFrameMkLst>
            <pc:docMk/>
            <pc:sldMk cId="533208357" sldId="303"/>
            <ac:graphicFrameMk id="4" creationId="{00000000-0000-0000-0000-000000000000}"/>
          </ac:graphicFrameMkLst>
        </pc:graphicFrameChg>
      </pc:sldChg>
      <pc:sldChg chg="modSp">
        <pc:chgData name="Lloyd, Llinos" userId="d286339c-ec53-46c6-b227-6ff02b667f33" providerId="ADAL" clId="{D8DE49B0-CE9C-405B-9E28-803D3D549887}" dt="2020-10-08T11:03:46.512" v="299" actId="207"/>
        <pc:sldMkLst>
          <pc:docMk/>
          <pc:sldMk cId="1531206582" sldId="310"/>
        </pc:sldMkLst>
        <pc:graphicFrameChg chg="modGraphic">
          <ac:chgData name="Lloyd, Llinos" userId="d286339c-ec53-46c6-b227-6ff02b667f33" providerId="ADAL" clId="{D8DE49B0-CE9C-405B-9E28-803D3D549887}" dt="2020-10-08T11:03:46.512" v="299" actId="207"/>
          <ac:graphicFrameMkLst>
            <pc:docMk/>
            <pc:sldMk cId="1531206582" sldId="310"/>
            <ac:graphicFrameMk id="4" creationId="{00000000-0000-0000-0000-000000000000}"/>
          </ac:graphicFrameMkLst>
        </pc:graphicFrameChg>
      </pc:sldChg>
      <pc:sldChg chg="modSp">
        <pc:chgData name="Lloyd, Llinos" userId="d286339c-ec53-46c6-b227-6ff02b667f33" providerId="ADAL" clId="{D8DE49B0-CE9C-405B-9E28-803D3D549887}" dt="2020-10-08T11:00:54.508" v="123" actId="27636"/>
        <pc:sldMkLst>
          <pc:docMk/>
          <pc:sldMk cId="1077137251" sldId="317"/>
        </pc:sldMkLst>
        <pc:spChg chg="mod">
          <ac:chgData name="Lloyd, Llinos" userId="d286339c-ec53-46c6-b227-6ff02b667f33" providerId="ADAL" clId="{D8DE49B0-CE9C-405B-9E28-803D3D549887}" dt="2020-10-08T11:00:54.508" v="123" actId="27636"/>
          <ac:spMkLst>
            <pc:docMk/>
            <pc:sldMk cId="1077137251" sldId="317"/>
            <ac:spMk id="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314B03-9EAA-4EE8-A822-9FD93B7FDB60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9DB4C-087D-429E-8A7B-2C27B96F24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0659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4709F-7B92-4904-980E-C27FFADFC1BF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7319E-213C-4920-A16F-A5F145208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77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F64F25-C7F6-4E11-8B8C-CCA7BD6D9214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485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F64F25-C7F6-4E11-8B8C-CCA7BD6D9214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485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Volumes/Other%20Clients/Eduqas/P17661%20Eduqas%20Brand%20Identity%20Guidelines/Links/Corbis-42-53088181.jpg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rbis-42-53088181_bandw.jpg"/>
          <p:cNvPicPr preferRelativeResize="0">
            <a:picLocks/>
          </p:cNvPicPr>
          <p:nvPr userDrawn="1"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" t="9973" r="-331" b="4013"/>
          <a:stretch>
            <a:fillRect/>
          </a:stretch>
        </p:blipFill>
        <p:spPr>
          <a:xfrm>
            <a:off x="5425200" y="3048000"/>
            <a:ext cx="3261600" cy="2805414"/>
          </a:xfrm>
          <a:prstGeom prst="rect">
            <a:avLst/>
          </a:prstGeom>
        </p:spPr>
      </p:pic>
      <p:sp>
        <p:nvSpPr>
          <p:cNvPr id="7" name="Text Placeholder 17"/>
          <p:cNvSpPr>
            <a:spLocks noGrp="1"/>
          </p:cNvSpPr>
          <p:nvPr>
            <p:ph type="body" sz="quarter" idx="15" hasCustomPrompt="1"/>
          </p:nvPr>
        </p:nvSpPr>
        <p:spPr>
          <a:xfrm>
            <a:off x="487363" y="3094339"/>
            <a:ext cx="4868862" cy="2805113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Invellab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id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quiberumqui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non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rerovit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era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consequunt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accabor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epelicabo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. Nam, id ex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enis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alis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es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doluptas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sunt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pa non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plaudam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rateseque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oditibusae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is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ut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eturem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ea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dent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est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esed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modis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quam, quam, id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modit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mi,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omnit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accusci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magnatur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,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solum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int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ullandi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oreium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eos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aut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que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veligenim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si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ut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reperatio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doluptatem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voluptam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est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,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comnim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fugitat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iorecup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 </a:t>
            </a:r>
            <a:r>
              <a:rPr lang="en-GB" baseline="30000" dirty="0" err="1">
                <a:solidFill>
                  <a:srgbClr val="5A5A59"/>
                </a:solidFill>
                <a:latin typeface="Bliss-Light"/>
                <a:cs typeface="Bliss-Light"/>
              </a:rPr>
              <a:t>tincti</a:t>
            </a:r>
            <a:r>
              <a:rPr lang="en-GB" baseline="30000" dirty="0">
                <a:solidFill>
                  <a:srgbClr val="5A5A59"/>
                </a:solidFill>
                <a:latin typeface="Bliss-Light"/>
                <a:cs typeface="Bliss-Light"/>
              </a:rPr>
              <a:t>. </a:t>
            </a:r>
          </a:p>
          <a:p>
            <a:pPr lvl="0"/>
            <a:endParaRPr lang="en-GB" dirty="0"/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487363" y="1567656"/>
            <a:ext cx="8418513" cy="1188244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aseline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 err="1"/>
              <a:t>Teitl</a:t>
            </a:r>
            <a:r>
              <a:rPr lang="en-US" dirty="0"/>
              <a:t> 1 | Title 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3200" kern="1100" spc="-50" dirty="0" err="1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Teitl</a:t>
            </a:r>
            <a:r>
              <a:rPr lang="en-US" sz="3200" kern="1100" spc="-50" dirty="0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 2 | Title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8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2894120"/>
            <a:ext cx="8229600" cy="3232043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solidFill>
                  <a:srgbClr val="DF3C0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Subheading | Is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deitl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ＭＳ Ｐゴシック" pitchFamily="1" charset="-128"/>
              <a:cs typeface="Arial" panose="020B0604020202020204" pitchFamily="34" charset="0"/>
            </a:endParaRPr>
          </a:p>
          <a:p>
            <a:pPr marL="285750" marR="0" lvl="0" indent="-28575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Lorem ipsum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dolor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sit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amet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,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consectetuer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adipiscing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elit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.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Aenean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commodo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ligula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eget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dolor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.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Aenean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massa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srgbClr val="5A5A59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endParaRPr kumimoji="0" lang="en-GB" sz="1400" b="0" i="0" u="none" strike="noStrike" kern="1200" cap="none" spc="0" normalizeH="0" baseline="30000" noProof="0" dirty="0">
              <a:ln>
                <a:noFill/>
              </a:ln>
              <a:solidFill>
                <a:srgbClr val="5A5A59"/>
              </a:solidFill>
              <a:effectLst/>
              <a:uLnTx/>
              <a:uFillTx/>
              <a:latin typeface="Arial" panose="020B0604020202020204" pitchFamily="34" charset="0"/>
              <a:ea typeface="ＭＳ Ｐゴシック" pitchFamily="1" charset="-128"/>
              <a:cs typeface="Arial" panose="020B0604020202020204" pitchFamily="34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Subheading | Is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deitl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ＭＳ Ｐゴシック" pitchFamily="1" charset="-128"/>
              <a:cs typeface="Arial" panose="020B0604020202020204" pitchFamily="34" charset="0"/>
            </a:endParaRPr>
          </a:p>
          <a:p>
            <a:pPr marL="285750" marR="0" lvl="0" indent="-28575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Lorem ipsum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dolor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sit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amet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,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consectetuer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adipiscing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elit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.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Aenean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commodo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ligula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eget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dolor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.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Aenean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massa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. </a:t>
            </a: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30000" noProof="0" dirty="0">
              <a:ln>
                <a:noFill/>
              </a:ln>
              <a:solidFill>
                <a:srgbClr val="5A5A59"/>
              </a:solidFill>
              <a:effectLst/>
              <a:uLnTx/>
              <a:uFillTx/>
              <a:latin typeface="Arial" panose="020B0604020202020204" pitchFamily="34" charset="0"/>
              <a:ea typeface="ＭＳ Ｐゴシック" pitchFamily="1" charset="-128"/>
              <a:cs typeface="Arial" panose="020B0604020202020204" pitchFamily="34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DF3C06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Subheading | Is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deitl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ＭＳ Ｐゴシック" pitchFamily="1" charset="-128"/>
              <a:cs typeface="Arial" panose="020B0604020202020204" pitchFamily="34" charset="0"/>
            </a:endParaRPr>
          </a:p>
          <a:p>
            <a:pPr marL="285750" marR="0" lvl="0" indent="-28575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Lorem ipsum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dolor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sit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amet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,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consectetuer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adipiscing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elit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.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Aenean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commodo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ligula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eget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dolor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.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Aenean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 </a:t>
            </a:r>
            <a:r>
              <a:rPr kumimoji="0" lang="en-GB" sz="180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itchFamily="1" charset="-128"/>
                <a:cs typeface="Arial" panose="020B0604020202020204" pitchFamily="34" charset="0"/>
              </a:rPr>
              <a:t>massa</a:t>
            </a:r>
            <a:r>
              <a:rPr kumimoji="0" lang="en-GB" sz="1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liss-Light"/>
                <a:ea typeface="ＭＳ Ｐゴシック" pitchFamily="1" charset="-128"/>
                <a:cs typeface="Bliss-Light"/>
              </a:rPr>
              <a:t>. </a:t>
            </a:r>
          </a:p>
          <a:p>
            <a:pPr marL="285750" marR="0" lvl="0" indent="-28575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dirty="0"/>
          </a:p>
        </p:txBody>
      </p:sp>
      <p:sp>
        <p:nvSpPr>
          <p:cNvPr id="5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487363" y="1567656"/>
            <a:ext cx="8418513" cy="1188244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aseline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 err="1"/>
              <a:t>Teitl</a:t>
            </a:r>
            <a:r>
              <a:rPr lang="en-US" dirty="0"/>
              <a:t> 1 | Title 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3200" kern="1100" spc="-50" dirty="0" err="1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Teitl</a:t>
            </a:r>
            <a:r>
              <a:rPr lang="en-US" sz="3200" kern="1100" spc="-50" dirty="0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 2 | Title 2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487363" y="1567656"/>
            <a:ext cx="8418513" cy="1188244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aseline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 err="1"/>
              <a:t>Teitl</a:t>
            </a:r>
            <a:r>
              <a:rPr lang="en-US" dirty="0"/>
              <a:t> 1 | Title 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3200" kern="1100" spc="-50" dirty="0" err="1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Teitl</a:t>
            </a:r>
            <a:r>
              <a:rPr lang="en-US" sz="3200" kern="1100" spc="-50" dirty="0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 2 | Title 2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487363" y="3098800"/>
            <a:ext cx="3868737" cy="3306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8"/>
          </p:nvPr>
        </p:nvSpPr>
        <p:spPr>
          <a:xfrm>
            <a:off x="4640263" y="3098800"/>
            <a:ext cx="3868737" cy="3306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487363" y="1567656"/>
            <a:ext cx="8418513" cy="1188244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aseline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 err="1"/>
              <a:t>Teitl</a:t>
            </a:r>
            <a:r>
              <a:rPr lang="en-US" dirty="0"/>
              <a:t> 1 | Title 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3200" kern="1100" spc="-50" dirty="0" err="1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Teitl</a:t>
            </a:r>
            <a:r>
              <a:rPr lang="en-US" sz="3200" kern="1100" spc="-50" dirty="0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 2 | Title 2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2984501"/>
            <a:ext cx="8229600" cy="2781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155625936"/>
              </p:ext>
            </p:extLst>
          </p:nvPr>
        </p:nvGraphicFramePr>
        <p:xfrm>
          <a:off x="554736" y="3238500"/>
          <a:ext cx="6569964" cy="2935326"/>
        </p:xfrm>
        <a:graphic>
          <a:graphicData uri="http://schemas.openxmlformats.org/drawingml/2006/table">
            <a:tbl>
              <a:tblPr firstRow="1" bandRow="1"/>
              <a:tblGrid>
                <a:gridCol w="32849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49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448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kern="1200" dirty="0" err="1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Pennawd</a:t>
                      </a:r>
                      <a:r>
                        <a:rPr lang="en-GB" sz="1600" b="1" kern="1200" baseline="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600" b="1" kern="1200" baseline="0" dirty="0" err="1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ar</a:t>
                      </a:r>
                      <a:r>
                        <a:rPr lang="en-GB" sz="1600" b="1" kern="1200" baseline="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600" b="1" kern="1200" baseline="0" dirty="0" err="1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gyfer</a:t>
                      </a:r>
                      <a:r>
                        <a:rPr lang="en-GB" sz="1600" b="1" kern="1200" baseline="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600" b="1" kern="1200" baseline="0" dirty="0" err="1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tabl</a:t>
                      </a:r>
                      <a:r>
                        <a:rPr lang="en-GB" sz="1600" b="1" kern="1200" baseline="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 | </a:t>
                      </a:r>
                      <a:r>
                        <a:rPr lang="en-GB" sz="1600" b="1" kern="120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Table heading 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6E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7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Testun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This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is an example of how a primary table should look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83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Testun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Text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83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Testun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Text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83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Testun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Text</a:t>
                      </a: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487363" y="1567656"/>
            <a:ext cx="8418513" cy="1188244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200" baseline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 err="1"/>
              <a:t>Teitl</a:t>
            </a:r>
            <a:r>
              <a:rPr lang="en-US" dirty="0"/>
              <a:t> 1 | Title 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3200" kern="1100" spc="-50" dirty="0" err="1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Teitl</a:t>
            </a:r>
            <a:r>
              <a:rPr lang="en-US" sz="3200" kern="1100" spc="-50" dirty="0">
                <a:solidFill>
                  <a:srgbClr val="0096ED"/>
                </a:solidFill>
                <a:latin typeface="Gotham Rounded Book"/>
                <a:ea typeface="Times New Roman"/>
                <a:cs typeface="Gotham Rounded Book"/>
              </a:rPr>
              <a:t> 2 | Title 2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0939B21-3098-4B97-BDC4-7DCDB44F921F}" type="datetimeFigureOut">
              <a:rPr lang="en-GB"/>
              <a:pPr/>
              <a:t>08/10/2020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84012CD-55BA-40C8-93AF-4E9A6F52F330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85788" y="585788"/>
            <a:ext cx="8291882" cy="1420812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 sz="3200"/>
            </a:lvl1pPr>
          </a:lstStyle>
          <a:p>
            <a:pPr marL="0" marR="0" lvl="0" indent="0" algn="l" defTabSz="4572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1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otham Rounded Book"/>
                <a:ea typeface="ＭＳ Ｐゴシック" pitchFamily="1" charset="-128"/>
                <a:cs typeface="Gotham Rounded Book"/>
              </a:rPr>
              <a:t>TEITL | TITLE</a:t>
            </a:r>
          </a:p>
          <a:p>
            <a:pPr marL="0" marR="0" lvl="0" indent="0" algn="l" defTabSz="4572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1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otham Rounded Book"/>
                <a:ea typeface="ＭＳ Ｐゴシック" pitchFamily="1" charset="-128"/>
                <a:cs typeface="Gotham Rounded Book"/>
              </a:rPr>
              <a:t>[GORFFENNAF | JULY 2014]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31" y="1911"/>
            <a:ext cx="9152231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453084" y="14255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84501"/>
            <a:ext cx="8229600" cy="2781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5" name="Picture 5" descr="Y:\Tools and Systems\Educational Support\Marketing and Communications\Jay\Banners\Power Point\cbac-POWERPOINTheader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25400"/>
            <a:ext cx="9169400" cy="133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0" r:id="rId2"/>
    <p:sldLayoutId id="2147483652" r:id="rId3"/>
    <p:sldLayoutId id="2147483653" r:id="rId4"/>
    <p:sldLayoutId id="2147483654" r:id="rId5"/>
    <p:sldLayoutId id="2147483655" r:id="rId6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200" kern="1200">
          <a:solidFill>
            <a:srgbClr val="0070C0"/>
          </a:solidFill>
          <a:latin typeface="Arial" panose="020B0604020202020204" pitchFamily="34" charset="0"/>
          <a:ea typeface="ＭＳ Ｐゴシック" pitchFamily="1" charset="-128"/>
          <a:cs typeface="Arial" panose="020B0604020202020204" pitchFamily="34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1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1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1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1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1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1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1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pitchFamily="1" charset="-128"/>
        </a:defRPr>
      </a:lvl9pPr>
    </p:titleStyle>
    <p:bodyStyle>
      <a:lvl1pPr marL="0" indent="0" algn="l" defTabSz="457200" rtl="0" eaLnBrk="1" fontAlgn="base" hangingPunct="1">
        <a:spcBef>
          <a:spcPct val="20000"/>
        </a:spcBef>
        <a:spcAft>
          <a:spcPct val="0"/>
        </a:spcAft>
        <a:buFont typeface="Arial" pitchFamily="34" charset="0"/>
        <a:buNone/>
        <a:defRPr sz="2400" kern="1200">
          <a:solidFill>
            <a:schemeClr val="tx1"/>
          </a:solidFill>
          <a:latin typeface="Arial" panose="020B0604020202020204" pitchFamily="34" charset="0"/>
          <a:ea typeface="ＭＳ Ｐゴシック" pitchFamily="1" charset="-128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bac.co.uk/" TargetMode="External"/><Relationship Id="rId2" Type="http://schemas.openxmlformats.org/officeDocument/2006/relationships/hyperlink" Target="http://www.wjec.co.uk/qualifications/welsh-first-language/WJEC%20GCSE%20Welsh%20Language%20Specification%202015%2023-10-14%20-%20Branded.pdf?language_id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jecservices.co.u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bac.co.uk/qualifications/welsh-first-language/?language_id=2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aaa.cbac.co.uk/" TargetMode="External"/><Relationship Id="rId4" Type="http://schemas.openxmlformats.org/officeDocument/2006/relationships/hyperlink" Target="http://adnoddau.cbac.co.uk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hyperlink" Target="http://www.cymwysteraucymru.org/cymorthcyswll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78737" y="869950"/>
            <a:ext cx="8107615" cy="880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3200" kern="1100" spc="-30" dirty="0">
                <a:solidFill>
                  <a:schemeClr val="bg1"/>
                </a:solidFill>
                <a:latin typeface="Gotham Rounded Book"/>
                <a:cs typeface="Gotham Rounded Book"/>
              </a:rPr>
              <a:t>TGAU CYMRAEG IAITH</a:t>
            </a:r>
          </a:p>
          <a:p>
            <a:pPr>
              <a:lnSpc>
                <a:spcPct val="80000"/>
              </a:lnSpc>
            </a:pPr>
            <a:endParaRPr lang="en-US" sz="3200" kern="1100" spc="-30" dirty="0">
              <a:solidFill>
                <a:schemeClr val="bg1"/>
              </a:solidFill>
              <a:latin typeface="Gotham Rounded Book"/>
              <a:cs typeface="Gotham Rounded Book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16" y="5874317"/>
            <a:ext cx="798967" cy="79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293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3161153"/>
              </p:ext>
            </p:extLst>
          </p:nvPr>
        </p:nvGraphicFramePr>
        <p:xfrm>
          <a:off x="719836" y="1351370"/>
          <a:ext cx="7992364" cy="5563753"/>
        </p:xfrm>
        <a:graphic>
          <a:graphicData uri="http://schemas.openxmlformats.org/drawingml/2006/table">
            <a:tbl>
              <a:tblPr firstRow="1" bandRow="1"/>
              <a:tblGrid>
                <a:gridCol w="2683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8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361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kern="1200" dirty="0" err="1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Strwythur</a:t>
                      </a:r>
                      <a:r>
                        <a:rPr lang="en-GB" sz="1600" b="1" kern="1200" baseline="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 Cyffredinol</a:t>
                      </a:r>
                      <a:r>
                        <a:rPr lang="en-GB" sz="1600" b="1" kern="120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 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6E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3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Cynllun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</a:t>
                      </a: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llinol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Rhennir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y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cynnwys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unedau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ond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ar</a:t>
                      </a:r>
                      <a:r>
                        <a:rPr lang="en-GB" sz="20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ddiwedd</a:t>
                      </a:r>
                      <a:r>
                        <a:rPr lang="en-GB" sz="20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y </a:t>
                      </a:r>
                      <a:r>
                        <a:rPr lang="en-GB" sz="20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cwrs</a:t>
                      </a:r>
                      <a:r>
                        <a:rPr lang="en-GB" sz="20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GB" sz="20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unig</a:t>
                      </a:r>
                      <a:r>
                        <a:rPr lang="en-GB" sz="20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y </a:t>
                      </a:r>
                      <a:r>
                        <a:rPr lang="en-GB" sz="20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bydd</a:t>
                      </a:r>
                      <a:r>
                        <a:rPr lang="en-GB" sz="20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modd</a:t>
                      </a:r>
                      <a:r>
                        <a:rPr lang="en-GB" sz="20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sefyll</a:t>
                      </a:r>
                      <a:r>
                        <a:rPr lang="en-GB" sz="20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yr</a:t>
                      </a:r>
                      <a:r>
                        <a:rPr lang="en-GB" sz="20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unedau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80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Cynllun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di-</a:t>
                      </a: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haen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Pob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uned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ddi-haen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00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kern="12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Cyfleodd</a:t>
                      </a:r>
                      <a:r>
                        <a:rPr lang="en-GB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</a:t>
                      </a:r>
                      <a:r>
                        <a:rPr lang="en-GB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asesu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Haf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Tachwedd</a:t>
                      </a:r>
                      <a:endParaRPr lang="en-US" sz="2000" kern="1200" baseline="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07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kern="12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Papurau</a:t>
                      </a:r>
                      <a:r>
                        <a:rPr lang="en-GB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</a:t>
                      </a:r>
                      <a:r>
                        <a:rPr lang="en-GB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ysgrifenedig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Uned</a:t>
                      </a: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au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2 a 3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Darllen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ac </a:t>
                      </a: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Ysgrifennu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</a:t>
                      </a: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yn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y </a:t>
                      </a: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ddwy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</a:t>
                      </a: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uned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2 </a:t>
                      </a: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awr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</a:t>
                      </a:r>
                      <a:r>
                        <a:rPr lang="en-US" sz="2000" kern="1200" baseline="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yr</a:t>
                      </a:r>
                      <a:r>
                        <a:rPr lang="en-US" sz="2000" kern="1200" baseline="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un </a:t>
                      </a:r>
                      <a:r>
                        <a:rPr lang="en-US" sz="2000" kern="1200" baseline="0" dirty="0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(Haf 2021 – </a:t>
                      </a:r>
                      <a:r>
                        <a:rPr lang="en-US" sz="2000" kern="1200" baseline="0" dirty="0" err="1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Uned</a:t>
                      </a:r>
                      <a:r>
                        <a:rPr lang="en-US" sz="2000" kern="1200" baseline="0" dirty="0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3 - 1 ½  </a:t>
                      </a:r>
                      <a:r>
                        <a:rPr lang="en-US" sz="2000" kern="1200" baseline="0" dirty="0" err="1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awr</a:t>
                      </a:r>
                      <a:r>
                        <a:rPr lang="en-US" sz="2000" kern="1200" baseline="0" dirty="0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Arial"/>
                        </a:rPr>
                        <a:t> )</a:t>
                      </a:r>
                      <a:endParaRPr lang="en-GB" sz="2000" dirty="0">
                        <a:solidFill>
                          <a:srgbClr val="FF0000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007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Asesiad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diarholiad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tasgau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llafar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(Haf 2021 – un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dasg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unig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)</a:t>
                      </a:r>
                      <a:endParaRPr lang="en-GB" sz="2000" dirty="0">
                        <a:solidFill>
                          <a:schemeClr val="tx2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Uned</a:t>
                      </a:r>
                      <a:r>
                        <a:rPr lang="en-GB" sz="2000" dirty="0">
                          <a:solidFill>
                            <a:schemeClr val="tx2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1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9047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070390"/>
              </p:ext>
            </p:extLst>
          </p:nvPr>
        </p:nvGraphicFramePr>
        <p:xfrm>
          <a:off x="719836" y="1917512"/>
          <a:ext cx="6646163" cy="3441888"/>
        </p:xfrm>
        <a:graphic>
          <a:graphicData uri="http://schemas.openxmlformats.org/drawingml/2006/table">
            <a:tbl>
              <a:tblPr firstRow="1" bandRow="1"/>
              <a:tblGrid>
                <a:gridCol w="2226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6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29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2392">
                <a:tc gridSpan="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Amcanion</a:t>
                      </a:r>
                      <a:r>
                        <a:rPr lang="en-GB" sz="1800" b="1" kern="120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800" b="1" kern="1200" dirty="0" err="1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Asesu</a:t>
                      </a:r>
                      <a:r>
                        <a:rPr lang="en-GB" sz="1800" b="1" kern="120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 - </a:t>
                      </a:r>
                      <a:r>
                        <a:rPr lang="en-GB" sz="1800" b="1" kern="1200" dirty="0" err="1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Pwysoli</a:t>
                      </a:r>
                      <a:r>
                        <a:rPr lang="en-GB" sz="1800" b="1" kern="1200" dirty="0">
                          <a:solidFill>
                            <a:srgbClr val="FFFFFF"/>
                          </a:solidFill>
                          <a:effectLst/>
                          <a:latin typeface="Bliss-Light"/>
                          <a:ea typeface="Times New Roman"/>
                          <a:cs typeface="Arial"/>
                        </a:rPr>
                        <a:t> </a:t>
                      </a:r>
                      <a:endParaRPr lang="en-GB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6E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AA1</a:t>
                      </a:r>
                      <a:r>
                        <a:rPr lang="en-GB" sz="2000" baseline="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- </a:t>
                      </a:r>
                      <a:r>
                        <a:rPr lang="en-GB" sz="2000" baseline="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Llafaredd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30%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Uned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1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3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AA2 -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Darllen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30%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Unedau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2 a 3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AA3 -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Ysgrifennu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40%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Bliss-Ligh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err="1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Unedau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Bliss-Light"/>
                          <a:ea typeface="Calibri"/>
                          <a:cs typeface="Times New Roman"/>
                        </a:rPr>
                        <a:t> 2 a 3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111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0455343"/>
              </p:ext>
            </p:extLst>
          </p:nvPr>
        </p:nvGraphicFramePr>
        <p:xfrm>
          <a:off x="388418" y="1625600"/>
          <a:ext cx="8298382" cy="51708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98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038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 err="1">
                          <a:effectLst/>
                        </a:rPr>
                        <a:t>Uned</a:t>
                      </a:r>
                      <a:r>
                        <a:rPr lang="en-GB" sz="2400" b="1" dirty="0">
                          <a:effectLst/>
                        </a:rPr>
                        <a:t> 1: </a:t>
                      </a:r>
                      <a:r>
                        <a:rPr lang="en-GB" sz="2400" b="1" dirty="0" err="1">
                          <a:effectLst/>
                        </a:rPr>
                        <a:t>Asesiad</a:t>
                      </a:r>
                      <a:r>
                        <a:rPr lang="en-GB" sz="2400" b="1" dirty="0">
                          <a:effectLst/>
                        </a:rPr>
                        <a:t> </a:t>
                      </a:r>
                      <a:r>
                        <a:rPr lang="en-GB" sz="2400" b="1" dirty="0" err="1">
                          <a:effectLst/>
                        </a:rPr>
                        <a:t>Diarholiad</a:t>
                      </a:r>
                      <a:endParaRPr lang="en-GB" sz="24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 err="1">
                          <a:effectLst/>
                        </a:rPr>
                        <a:t>Llafar</a:t>
                      </a:r>
                      <a:endParaRPr lang="en-GB" sz="24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30% </a:t>
                      </a:r>
                      <a:endParaRPr lang="en-GB" sz="2400" b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05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n-GB" sz="2000" dirty="0" err="1">
                          <a:effectLst/>
                        </a:rPr>
                        <a:t>Tasg</a:t>
                      </a:r>
                      <a:r>
                        <a:rPr lang="en-GB" sz="2000" dirty="0">
                          <a:effectLst/>
                        </a:rPr>
                        <a:t> 1 (15%) – </a:t>
                      </a:r>
                      <a:r>
                        <a:rPr lang="en-GB" sz="2000" dirty="0" err="1">
                          <a:effectLst/>
                        </a:rPr>
                        <a:t>Cyflwyniad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Unigol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Ar</a:t>
                      </a:r>
                      <a:r>
                        <a:rPr lang="en-GB" sz="2000" dirty="0">
                          <a:effectLst/>
                        </a:rPr>
                        <a:t> Sail </a:t>
                      </a:r>
                      <a:r>
                        <a:rPr lang="en-GB" sz="2000" dirty="0" err="1">
                          <a:effectLst/>
                        </a:rPr>
                        <a:t>Ymchwil</a:t>
                      </a:r>
                      <a:r>
                        <a:rPr lang="en-GB" sz="2000" dirty="0">
                          <a:effectLst/>
                        </a:rPr>
                        <a:t>                          	(40 marc)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n-GB" sz="2000" dirty="0" err="1">
                          <a:effectLst/>
                        </a:rPr>
                        <a:t>Cyflwyniad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unigol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ar</a:t>
                      </a:r>
                      <a:r>
                        <a:rPr lang="en-GB" sz="2000" dirty="0">
                          <a:effectLst/>
                        </a:rPr>
                        <a:t> sail </a:t>
                      </a:r>
                      <a:r>
                        <a:rPr lang="en-GB" sz="2000" dirty="0" err="1">
                          <a:effectLst/>
                        </a:rPr>
                        <a:t>ymchwil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b="0" dirty="0">
                          <a:effectLst/>
                        </a:rPr>
                        <a:t>a all </a:t>
                      </a:r>
                      <a:r>
                        <a:rPr lang="en-GB" sz="2000" b="0" dirty="0" err="1">
                          <a:effectLst/>
                        </a:rPr>
                        <a:t>gynnwys</a:t>
                      </a:r>
                      <a:r>
                        <a:rPr lang="en-GB" sz="2000" b="1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ymateb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i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gwestiynau</a:t>
                      </a:r>
                      <a:r>
                        <a:rPr lang="en-GB" sz="2000" dirty="0">
                          <a:effectLst/>
                        </a:rPr>
                        <a:t> ac </a:t>
                      </a:r>
                      <a:r>
                        <a:rPr lang="en-GB" sz="2000" dirty="0" err="1">
                          <a:effectLst/>
                        </a:rPr>
                        <a:t>adborth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wedi’u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seilio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ar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themâu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gosod</a:t>
                      </a:r>
                      <a:r>
                        <a:rPr lang="en-GB" sz="2000" dirty="0">
                          <a:effectLst/>
                        </a:rPr>
                        <a:t> </a:t>
                      </a:r>
                      <a:r>
                        <a:rPr lang="en-GB" sz="2000" dirty="0" err="1">
                          <a:effectLst/>
                        </a:rPr>
                        <a:t>gan</a:t>
                      </a:r>
                      <a:r>
                        <a:rPr lang="en-GB" sz="2000" dirty="0">
                          <a:effectLst/>
                        </a:rPr>
                        <a:t> CBAC.</a:t>
                      </a:r>
                      <a:endParaRPr lang="en-GB" sz="2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27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Tasg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2 (15%) –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Ymateb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a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Rhyngweithio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	                                                   (40 marc)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Tasg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grŵp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yn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seiliedig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ar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sbardunau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ysgrifenedig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a/neu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weledol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a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ddarperir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gan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CBAC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i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symbylu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</a:rPr>
                        <a:t>trafodaeth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</a:rPr>
                        <a:t>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Ni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asesir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y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dasg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hon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yn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2000" dirty="0" err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haf</a:t>
                      </a:r>
                      <a:r>
                        <a:rPr lang="en-GB" sz="2000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2021.</a:t>
                      </a: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95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2637155" algn="ctr"/>
                          <a:tab pos="5274310" algn="r"/>
                          <a:tab pos="5715000" algn="r"/>
                          <a:tab pos="5733415" algn="r"/>
                        </a:tabLst>
                      </a:pPr>
                      <a:r>
                        <a:rPr lang="en-GB" sz="1800" i="1" dirty="0" err="1">
                          <a:effectLst/>
                        </a:rPr>
                        <a:t>Ar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gyfer</a:t>
                      </a:r>
                      <a:r>
                        <a:rPr lang="en-GB" sz="1800" i="1" dirty="0">
                          <a:effectLst/>
                        </a:rPr>
                        <a:t> y </a:t>
                      </a:r>
                      <a:r>
                        <a:rPr lang="en-GB" sz="1800" i="1" dirty="0" err="1">
                          <a:effectLst/>
                        </a:rPr>
                        <a:t>ddwy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dasg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dyfernir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hanner</a:t>
                      </a:r>
                      <a:r>
                        <a:rPr lang="en-GB" sz="1800" i="1" dirty="0">
                          <a:effectLst/>
                        </a:rPr>
                        <a:t> y </a:t>
                      </a:r>
                      <a:r>
                        <a:rPr lang="en-GB" sz="1800" i="1" dirty="0" err="1">
                          <a:effectLst/>
                        </a:rPr>
                        <a:t>marciau</a:t>
                      </a:r>
                      <a:r>
                        <a:rPr lang="en-GB" sz="1800" i="1" dirty="0">
                          <a:effectLst/>
                        </a:rPr>
                        <a:t> am </a:t>
                      </a:r>
                      <a:r>
                        <a:rPr lang="en-GB" sz="1800" i="1" dirty="0" err="1">
                          <a:effectLst/>
                        </a:rPr>
                        <a:t>gynnwys</a:t>
                      </a:r>
                      <a:r>
                        <a:rPr lang="en-GB" sz="1800" i="1" dirty="0">
                          <a:effectLst/>
                        </a:rPr>
                        <a:t> a </a:t>
                      </a:r>
                      <a:r>
                        <a:rPr lang="en-GB" sz="1800" i="1" dirty="0" err="1">
                          <a:effectLst/>
                        </a:rPr>
                        <a:t>threfn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a’r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hanner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arall</a:t>
                      </a:r>
                      <a:r>
                        <a:rPr lang="en-GB" sz="1800" i="1" dirty="0">
                          <a:effectLst/>
                        </a:rPr>
                        <a:t> am </a:t>
                      </a:r>
                      <a:r>
                        <a:rPr lang="en-GB" sz="1800" i="1" dirty="0" err="1">
                          <a:effectLst/>
                        </a:rPr>
                        <a:t>gywair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priodol</a:t>
                      </a:r>
                      <a:r>
                        <a:rPr lang="en-GB" sz="1800" i="1" dirty="0">
                          <a:effectLst/>
                        </a:rPr>
                        <a:t>, </a:t>
                      </a:r>
                      <a:r>
                        <a:rPr lang="en-GB" sz="1800" i="1" dirty="0" err="1">
                          <a:effectLst/>
                        </a:rPr>
                        <a:t>cywirdeb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gramadegol</a:t>
                      </a:r>
                      <a:r>
                        <a:rPr lang="en-GB" sz="1800" i="1" dirty="0">
                          <a:effectLst/>
                        </a:rPr>
                        <a:t> ac </a:t>
                      </a:r>
                      <a:r>
                        <a:rPr lang="en-GB" sz="1800" i="1" dirty="0" err="1">
                          <a:effectLst/>
                        </a:rPr>
                        <a:t>ystod</a:t>
                      </a:r>
                      <a:r>
                        <a:rPr lang="en-GB" sz="1800" i="1" dirty="0">
                          <a:effectLst/>
                        </a:rPr>
                        <a:t> o </a:t>
                      </a:r>
                      <a:r>
                        <a:rPr lang="en-GB" sz="1800" i="1" dirty="0" err="1">
                          <a:effectLst/>
                        </a:rPr>
                        <a:t>strwythurau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brawddegol</a:t>
                      </a:r>
                      <a:r>
                        <a:rPr lang="en-GB" sz="1800" i="1" dirty="0">
                          <a:effectLst/>
                        </a:rPr>
                        <a:t>.</a:t>
                      </a:r>
                      <a:endParaRPr lang="en-GB" sz="1800" i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4061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6"/>
          </p:nvPr>
        </p:nvSpPr>
        <p:spPr>
          <a:xfrm>
            <a:off x="487363" y="1567656"/>
            <a:ext cx="8418513" cy="756444"/>
          </a:xfrm>
        </p:spPr>
        <p:txBody>
          <a:bodyPr/>
          <a:lstStyle/>
          <a:p>
            <a:r>
              <a:rPr lang="en-GB" dirty="0" err="1"/>
              <a:t>Uned</a:t>
            </a:r>
            <a:r>
              <a:rPr lang="en-GB" dirty="0"/>
              <a:t> 1 - </a:t>
            </a:r>
            <a:r>
              <a:rPr lang="en-GB" dirty="0" err="1"/>
              <a:t>Tasgau</a:t>
            </a:r>
            <a:r>
              <a:rPr lang="en-GB" dirty="0"/>
              <a:t> </a:t>
            </a:r>
            <a:r>
              <a:rPr lang="en-GB" dirty="0" err="1"/>
              <a:t>Llafar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87363" y="2222500"/>
            <a:ext cx="3157537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Cyflwyniad</a:t>
            </a:r>
            <a:r>
              <a:rPr lang="en-GB" sz="2400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sz="2400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unigol</a:t>
            </a:r>
            <a:r>
              <a:rPr lang="en-GB" sz="2400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sz="2400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ar</a:t>
            </a:r>
            <a:r>
              <a:rPr lang="en-GB" sz="2400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sail </a:t>
            </a:r>
            <a:r>
              <a:rPr lang="en-GB" sz="2400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ymchwil</a:t>
            </a:r>
            <a:endParaRPr lang="en-GB" sz="2400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Themâu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penodol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Gall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gynnwys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cwestiynau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/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adborth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Cyfle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i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ddangos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rhesymu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geiriol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5- 7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munud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cynnwys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ymateb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i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gwestiynau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40 marc – 20 marc am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gynnwys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threfn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ac 20 marc am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gywair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,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cywirdeb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strwythur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brawddegol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endParaRPr lang="en-GB" dirty="0">
              <a:latin typeface="Bliss-Ligh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19600" y="2324100"/>
            <a:ext cx="40894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>
                <a:solidFill>
                  <a:srgbClr val="FF0000"/>
                </a:solidFill>
                <a:latin typeface="Bliss-Light"/>
              </a:rPr>
              <a:t>Ymateb</a:t>
            </a:r>
            <a:r>
              <a:rPr lang="en-GB" sz="2400" dirty="0">
                <a:solidFill>
                  <a:srgbClr val="FF0000"/>
                </a:solidFill>
                <a:latin typeface="Bliss-Light"/>
              </a:rPr>
              <a:t> a </a:t>
            </a:r>
            <a:r>
              <a:rPr lang="en-GB" sz="2400" dirty="0" err="1">
                <a:solidFill>
                  <a:srgbClr val="FF0000"/>
                </a:solidFill>
                <a:latin typeface="Bliss-Light"/>
              </a:rPr>
              <a:t>rhyngweithio</a:t>
            </a:r>
            <a:endParaRPr lang="en-GB" sz="2400" dirty="0">
              <a:solidFill>
                <a:srgbClr val="FF0000"/>
              </a:solidFill>
              <a:latin typeface="Bliss-Light"/>
            </a:endParaRPr>
          </a:p>
          <a:p>
            <a:r>
              <a:rPr lang="en-GB" sz="2400" dirty="0">
                <a:solidFill>
                  <a:srgbClr val="FF0000"/>
                </a:solidFill>
                <a:latin typeface="Bliss-Light"/>
              </a:rPr>
              <a:t>(</a:t>
            </a:r>
            <a:r>
              <a:rPr lang="en-GB" sz="2400" dirty="0" err="1">
                <a:solidFill>
                  <a:srgbClr val="FF0000"/>
                </a:solidFill>
                <a:latin typeface="Bliss-Light"/>
              </a:rPr>
              <a:t>trafodaeth</a:t>
            </a:r>
            <a:r>
              <a:rPr lang="en-GB" sz="2400" dirty="0">
                <a:solidFill>
                  <a:srgbClr val="FF0000"/>
                </a:solidFill>
                <a:latin typeface="Bliss-Light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Bliss-Light"/>
              </a:rPr>
              <a:t>grŵp</a:t>
            </a:r>
            <a:r>
              <a:rPr lang="en-GB" sz="2400" dirty="0">
                <a:solidFill>
                  <a:srgbClr val="FF0000"/>
                </a:solidFill>
                <a:latin typeface="Bliss-Light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rgbClr val="FF0000"/>
                </a:solidFill>
                <a:latin typeface="Bliss-Light"/>
              </a:rPr>
              <a:t>Symbyliad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ysgrifenedig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/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gweledol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(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dewis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o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dair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tasg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-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adnewyddu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pob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Medi)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rgbClr val="FF0000"/>
                </a:solidFill>
                <a:latin typeface="Bliss-Light"/>
              </a:rPr>
              <a:t>Mynegi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a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chefnogi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barn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latin typeface="Bliss-Light"/>
              </a:rPr>
              <a:t>10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munud</a:t>
            </a:r>
            <a:endParaRPr lang="en-GB" dirty="0">
              <a:solidFill>
                <a:srgbClr val="FF0000"/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latin typeface="Bliss-Light"/>
              </a:rPr>
              <a:t>40 marc – 20 marc am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gynnwys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a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threfn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ac 20 marc am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gywair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,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cywirdeb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a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srwythur</a:t>
            </a:r>
            <a:r>
              <a:rPr lang="en-GB" dirty="0">
                <a:solidFill>
                  <a:srgbClr val="FF0000"/>
                </a:solidFill>
                <a:latin typeface="Bliss-Light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Bliss-Light"/>
              </a:rPr>
              <a:t>brawddegol</a:t>
            </a:r>
            <a:endParaRPr lang="en-GB" dirty="0">
              <a:solidFill>
                <a:srgbClr val="FF0000"/>
              </a:solidFill>
              <a:latin typeface="Bliss-Ligh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177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Rhesymu</a:t>
            </a:r>
            <a:r>
              <a:rPr lang="en-GB" dirty="0"/>
              <a:t> </a:t>
            </a:r>
            <a:r>
              <a:rPr lang="en-GB" dirty="0" err="1"/>
              <a:t>geiriol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87363" y="2463800"/>
            <a:ext cx="39449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Diffiniad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:</a:t>
            </a:r>
          </a:p>
          <a:p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Tasgau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meddwl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mwy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cymhleth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megis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dadansoddi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,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cyfuno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gwerthuso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,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datrys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problemau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drwy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resymu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â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geiriau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ac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iaith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559300" y="2346385"/>
            <a:ext cx="3606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Cynllun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marcio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– Band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Cyflwyno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gwybodaeth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syniadau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(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cynnwys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gwahanol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agweddau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y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pwnc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)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yn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gydlynol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ac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effeithiol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gan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ddangos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treiddgarwch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wrth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ddehongli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Pwysleisio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blaenoriaethau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manylder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hanfodol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wrth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ddadansoddi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gwerthuso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gwybodaeth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gymhleth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heriol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Cyflwyniad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sy’n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dangos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ymwybyddiaeth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o’r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angen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i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ddal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sylw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chreu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effaith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y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gynulleidfa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0209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Unedau</a:t>
            </a:r>
            <a:r>
              <a:rPr lang="en-GB" dirty="0"/>
              <a:t> 2 a 3: </a:t>
            </a:r>
            <a:r>
              <a:rPr lang="en-GB" dirty="0" err="1"/>
              <a:t>Darllen</a:t>
            </a:r>
            <a:r>
              <a:rPr lang="en-GB" dirty="0"/>
              <a:t> ac </a:t>
            </a:r>
            <a:r>
              <a:rPr lang="en-GB" dirty="0" err="1"/>
              <a:t>Ysgrifennu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73100" y="2311400"/>
            <a:ext cx="7543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Dwy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adran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y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ddwy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uned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: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Adran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–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Darllen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ac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Adran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B –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Ysgrifennu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Pwysoli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 /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marciau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i’r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adrannau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un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fath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y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bapur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: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Adran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15%  (30 marc) ac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Adran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B 20% (40 marc)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Mathau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o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destunau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chwestiynau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debyg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i’r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hyn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geir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mewn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asesiadau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Pisa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Adran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 -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ymateb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i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ddeunydd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darllen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di-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dor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phytiog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drwy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gyfres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o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gwestiynau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strwythuredig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O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leiaf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tri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chwestiwn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aml-ddewis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y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darllen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ym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mhob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papur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O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leiaf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un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cwestiwn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lle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bydd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angen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cymharu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neu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gyfuno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gwybodaeth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o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ddau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ddarn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neu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b="1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fwy</a:t>
            </a:r>
            <a:r>
              <a:rPr lang="en-GB" b="1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bob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papur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Hanner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y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marciau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Adran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B  -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Ysgrifennu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am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gyfathrebu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threfn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hanner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y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marciau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am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ysgrifennu’n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gywir</a:t>
            </a:r>
            <a:endParaRPr lang="en-GB" dirty="0">
              <a:solidFill>
                <a:schemeClr val="tx2">
                  <a:lumMod val="75000"/>
                </a:schemeClr>
              </a:solidFill>
              <a:latin typeface="Bliss-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Cynlluniau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marcio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Ysgrifennu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wedi’u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rhannu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i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5 band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marciau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ar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draws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ystod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(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yr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un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cynlluniau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marcio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â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Saesneg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 </a:t>
            </a:r>
            <a:r>
              <a:rPr lang="en-GB" dirty="0" err="1">
                <a:solidFill>
                  <a:schemeClr val="tx2">
                    <a:lumMod val="75000"/>
                  </a:schemeClr>
                </a:solidFill>
                <a:latin typeface="Bliss-Light"/>
              </a:rPr>
              <a:t>Iaith</a:t>
            </a:r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liss-Light"/>
              </a:rPr>
              <a:t>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2944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277142"/>
              </p:ext>
            </p:extLst>
          </p:nvPr>
        </p:nvGraphicFramePr>
        <p:xfrm>
          <a:off x="508000" y="1397001"/>
          <a:ext cx="8178800" cy="52940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7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478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tabLst>
                          <a:tab pos="5715000" algn="r"/>
                          <a:tab pos="5733415" algn="r"/>
                        </a:tabLst>
                      </a:pPr>
                      <a:r>
                        <a:rPr lang="es-ES_tradnl" sz="1800" b="1" dirty="0" err="1">
                          <a:effectLst/>
                        </a:rPr>
                        <a:t>Uned</a:t>
                      </a:r>
                      <a:r>
                        <a:rPr lang="es-ES_tradnl" sz="1800" b="1" dirty="0">
                          <a:effectLst/>
                        </a:rPr>
                        <a:t> 2: </a:t>
                      </a:r>
                      <a:r>
                        <a:rPr lang="es-ES_tradnl" sz="1800" b="1" dirty="0" err="1">
                          <a:effectLst/>
                        </a:rPr>
                        <a:t>Asesiad</a:t>
                      </a:r>
                      <a:r>
                        <a:rPr lang="es-ES_tradnl" sz="1800" b="1" dirty="0">
                          <a:effectLst/>
                        </a:rPr>
                        <a:t> </a:t>
                      </a:r>
                      <a:r>
                        <a:rPr lang="es-ES_tradnl" sz="1800" b="1" dirty="0" err="1">
                          <a:effectLst/>
                        </a:rPr>
                        <a:t>Allanol</a:t>
                      </a:r>
                      <a:endParaRPr lang="en-GB" sz="18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tabLst>
                          <a:tab pos="5715000" algn="r"/>
                          <a:tab pos="5733415" algn="r"/>
                        </a:tabLst>
                      </a:pPr>
                      <a:r>
                        <a:rPr lang="es-ES_tradnl" sz="1800" b="1" dirty="0" err="1">
                          <a:effectLst/>
                        </a:rPr>
                        <a:t>Darllen</a:t>
                      </a:r>
                      <a:r>
                        <a:rPr lang="es-ES_tradnl" sz="1800" b="1" dirty="0">
                          <a:effectLst/>
                        </a:rPr>
                        <a:t> </a:t>
                      </a:r>
                      <a:r>
                        <a:rPr lang="es-ES_tradnl" sz="1800" b="1" dirty="0" err="1">
                          <a:effectLst/>
                        </a:rPr>
                        <a:t>ac</a:t>
                      </a:r>
                      <a:r>
                        <a:rPr lang="es-ES_tradnl" sz="1800" b="1" dirty="0">
                          <a:effectLst/>
                        </a:rPr>
                        <a:t> </a:t>
                      </a:r>
                      <a:r>
                        <a:rPr lang="es-ES_tradnl" sz="1800" b="1" dirty="0" err="1">
                          <a:effectLst/>
                        </a:rPr>
                        <a:t>Ysgrifennu</a:t>
                      </a:r>
                      <a:r>
                        <a:rPr lang="es-ES_tradnl" sz="1800" b="1" dirty="0">
                          <a:effectLst/>
                        </a:rPr>
                        <a:t>: </a:t>
                      </a:r>
                      <a:r>
                        <a:rPr lang="es-ES_tradnl" sz="1800" b="1" dirty="0" err="1">
                          <a:effectLst/>
                        </a:rPr>
                        <a:t>Disgrifio</a:t>
                      </a:r>
                      <a:r>
                        <a:rPr lang="es-ES_tradnl" sz="1800" b="1" dirty="0">
                          <a:effectLst/>
                        </a:rPr>
                        <a:t>, </a:t>
                      </a:r>
                      <a:r>
                        <a:rPr lang="es-ES_tradnl" sz="1800" b="1" dirty="0" err="1">
                          <a:effectLst/>
                        </a:rPr>
                        <a:t>Naratif</a:t>
                      </a:r>
                      <a:r>
                        <a:rPr lang="es-ES_tradnl" sz="1800" b="1" dirty="0">
                          <a:effectLst/>
                        </a:rPr>
                        <a:t> </a:t>
                      </a:r>
                      <a:r>
                        <a:rPr lang="es-ES_tradnl" sz="1800" b="1" dirty="0" err="1">
                          <a:effectLst/>
                        </a:rPr>
                        <a:t>ac</a:t>
                      </a:r>
                      <a:r>
                        <a:rPr lang="es-ES_tradnl" sz="1800" b="1" dirty="0">
                          <a:effectLst/>
                        </a:rPr>
                        <a:t> </a:t>
                      </a:r>
                      <a:r>
                        <a:rPr lang="es-ES_tradnl" sz="1800" b="1" dirty="0" err="1">
                          <a:effectLst/>
                        </a:rPr>
                        <a:t>Esbonio</a:t>
                      </a:r>
                      <a:endParaRPr lang="en-GB" sz="1800" b="1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tabLst>
                          <a:tab pos="5715000" algn="r"/>
                          <a:tab pos="5733415" algn="r"/>
                        </a:tabLst>
                      </a:pPr>
                      <a:r>
                        <a:rPr lang="en-GB" sz="1800" b="1" dirty="0">
                          <a:effectLst/>
                        </a:rPr>
                        <a:t>35% (2 </a:t>
                      </a:r>
                      <a:r>
                        <a:rPr lang="en-GB" sz="1800" b="1" dirty="0" err="1">
                          <a:effectLst/>
                        </a:rPr>
                        <a:t>awr</a:t>
                      </a:r>
                      <a:r>
                        <a:rPr lang="en-GB" sz="1800" b="1" dirty="0">
                          <a:effectLst/>
                        </a:rPr>
                        <a:t>)</a:t>
                      </a:r>
                      <a:endParaRPr lang="en-GB" sz="18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13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s-ES_tradnl" sz="1700" b="1" dirty="0">
                          <a:effectLst/>
                        </a:rPr>
                        <a:t>Adran A (15%) – </a:t>
                      </a:r>
                      <a:r>
                        <a:rPr lang="es-ES_tradnl" sz="1700" b="1" dirty="0" err="1">
                          <a:effectLst/>
                        </a:rPr>
                        <a:t>Darllen</a:t>
                      </a:r>
                      <a:r>
                        <a:rPr lang="es-ES_tradnl" sz="1700" b="1" dirty="0">
                          <a:effectLst/>
                        </a:rPr>
                        <a:t>  	                                              (30 </a:t>
                      </a:r>
                      <a:r>
                        <a:rPr lang="es-ES_tradnl" sz="1700" b="1" dirty="0" err="1">
                          <a:effectLst/>
                        </a:rPr>
                        <a:t>marc</a:t>
                      </a:r>
                      <a:r>
                        <a:rPr lang="es-ES_tradnl" sz="1700" b="1" dirty="0">
                          <a:effectLst/>
                        </a:rPr>
                        <a:t>)        </a:t>
                      </a:r>
                      <a:endParaRPr lang="en-GB" sz="17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s-ES_tradnl" sz="1700" dirty="0" err="1">
                          <a:effectLst/>
                        </a:rPr>
                        <a:t>Deall</a:t>
                      </a:r>
                      <a:r>
                        <a:rPr lang="es-ES_tradnl" sz="1700" dirty="0">
                          <a:effectLst/>
                        </a:rPr>
                        <a:t> o </a:t>
                      </a:r>
                      <a:r>
                        <a:rPr lang="es-ES_tradnl" sz="1700" dirty="0" err="1">
                          <a:effectLst/>
                        </a:rPr>
                        <a:t>leiaf</a:t>
                      </a:r>
                      <a:r>
                        <a:rPr lang="es-ES_tradnl" sz="1700" dirty="0">
                          <a:effectLst/>
                        </a:rPr>
                        <a:t> un </a:t>
                      </a:r>
                      <a:r>
                        <a:rPr lang="es-ES_tradnl" sz="1700" dirty="0" err="1">
                          <a:effectLst/>
                        </a:rPr>
                        <a:t>testun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disgrifio</a:t>
                      </a:r>
                      <a:r>
                        <a:rPr lang="es-ES_tradnl" sz="1700" dirty="0">
                          <a:effectLst/>
                        </a:rPr>
                        <a:t>, un </a:t>
                      </a:r>
                      <a:r>
                        <a:rPr lang="es-ES_tradnl" sz="1700" dirty="0" err="1">
                          <a:effectLst/>
                        </a:rPr>
                        <a:t>naratif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ac</a:t>
                      </a:r>
                      <a:r>
                        <a:rPr lang="es-ES_tradnl" sz="1700" dirty="0">
                          <a:effectLst/>
                        </a:rPr>
                        <a:t> un </a:t>
                      </a:r>
                      <a:r>
                        <a:rPr lang="es-ES_tradnl" sz="1700" dirty="0" err="1">
                          <a:effectLst/>
                        </a:rPr>
                        <a:t>esbonio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cynnwys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testunau</a:t>
                      </a:r>
                      <a:r>
                        <a:rPr lang="es-ES_tradnl" sz="1700" dirty="0">
                          <a:effectLst/>
                        </a:rPr>
                        <a:t> di-</a:t>
                      </a:r>
                      <a:r>
                        <a:rPr lang="es-ES_tradnl" sz="1700" dirty="0" err="1">
                          <a:effectLst/>
                        </a:rPr>
                        <a:t>dor</a:t>
                      </a:r>
                      <a:r>
                        <a:rPr lang="es-ES_tradnl" sz="1700" dirty="0">
                          <a:effectLst/>
                        </a:rPr>
                        <a:t> a </a:t>
                      </a:r>
                      <a:r>
                        <a:rPr lang="es-ES_tradnl" sz="1700" dirty="0" err="1">
                          <a:effectLst/>
                        </a:rPr>
                        <a:t>phytiog</a:t>
                      </a:r>
                      <a:r>
                        <a:rPr lang="es-ES_tradnl" sz="1700" dirty="0">
                          <a:effectLst/>
                        </a:rPr>
                        <a:t>. </a:t>
                      </a:r>
                      <a:r>
                        <a:rPr lang="es-ES_tradnl" sz="1700" dirty="0" err="1">
                          <a:effectLst/>
                        </a:rPr>
                        <a:t>Asesir</a:t>
                      </a:r>
                      <a:r>
                        <a:rPr lang="es-ES_tradnl" sz="1700" dirty="0">
                          <a:effectLst/>
                        </a:rPr>
                        <a:t> y </a:t>
                      </a:r>
                      <a:r>
                        <a:rPr lang="es-ES_tradnl" sz="1700" dirty="0" err="1">
                          <a:effectLst/>
                        </a:rPr>
                        <a:t>darllen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drwy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ystod</a:t>
                      </a:r>
                      <a:r>
                        <a:rPr lang="es-ES_tradnl" sz="1700" dirty="0">
                          <a:effectLst/>
                        </a:rPr>
                        <a:t> o </a:t>
                      </a:r>
                      <a:r>
                        <a:rPr lang="es-ES_tradnl" sz="1700" dirty="0" err="1">
                          <a:effectLst/>
                        </a:rPr>
                        <a:t>gwestiynau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strwythuredig</a:t>
                      </a:r>
                      <a:r>
                        <a:rPr lang="es-ES_tradnl" sz="1700" dirty="0">
                          <a:effectLst/>
                        </a:rPr>
                        <a:t>. </a:t>
                      </a:r>
                      <a:endParaRPr lang="en-GB" sz="1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s-ES_tradnl" sz="1700" dirty="0" err="1">
                          <a:effectLst/>
                        </a:rPr>
                        <a:t>Bydd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yr</a:t>
                      </a:r>
                      <a:r>
                        <a:rPr lang="es-ES_tradnl" sz="1700" dirty="0">
                          <a:effectLst/>
                        </a:rPr>
                        <a:t> adran </a:t>
                      </a:r>
                      <a:r>
                        <a:rPr lang="es-ES_tradnl" sz="1700" dirty="0" err="1">
                          <a:effectLst/>
                        </a:rPr>
                        <a:t>hon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hefyd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cynnwys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tasg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golygu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testun</a:t>
                      </a:r>
                      <a:r>
                        <a:rPr lang="es-ES_tradnl" sz="1700" dirty="0">
                          <a:effectLst/>
                        </a:rPr>
                        <a:t> a </a:t>
                      </a:r>
                      <a:r>
                        <a:rPr lang="es-ES_tradnl" sz="1700" dirty="0" err="1">
                          <a:effectLst/>
                        </a:rPr>
                        <a:t>fydd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canolbwyntio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ar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ddeall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testun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byr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ar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lefel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gair</a:t>
                      </a:r>
                      <a:r>
                        <a:rPr lang="es-ES_tradnl" sz="1700" dirty="0">
                          <a:effectLst/>
                        </a:rPr>
                        <a:t>, </a:t>
                      </a:r>
                      <a:r>
                        <a:rPr lang="es-ES_tradnl" sz="1700" dirty="0" err="1">
                          <a:effectLst/>
                        </a:rPr>
                        <a:t>brawddeg</a:t>
                      </a:r>
                      <a:r>
                        <a:rPr lang="es-ES_tradnl" sz="1700" dirty="0">
                          <a:effectLst/>
                        </a:rPr>
                        <a:t> a </a:t>
                      </a:r>
                      <a:r>
                        <a:rPr lang="es-ES_tradnl" sz="1700" dirty="0" err="1">
                          <a:effectLst/>
                        </a:rPr>
                        <a:t>thestun</a:t>
                      </a:r>
                      <a:r>
                        <a:rPr lang="es-ES_tradnl" sz="1700" dirty="0">
                          <a:effectLst/>
                        </a:rPr>
                        <a:t> (2.5% </a:t>
                      </a:r>
                      <a:r>
                        <a:rPr lang="es-ES_tradnl" sz="1700" dirty="0" err="1">
                          <a:effectLst/>
                        </a:rPr>
                        <a:t>o’r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cymhwyster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cyfan</a:t>
                      </a:r>
                      <a:r>
                        <a:rPr lang="es-ES_tradnl" sz="1700" dirty="0">
                          <a:effectLst/>
                        </a:rPr>
                        <a:t>).</a:t>
                      </a:r>
                      <a:endParaRPr lang="en-GB" sz="17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40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s-ES_tradnl" sz="1700" b="1" dirty="0">
                          <a:effectLst/>
                        </a:rPr>
                        <a:t>Adran B (20%) – </a:t>
                      </a:r>
                      <a:r>
                        <a:rPr lang="es-ES_tradnl" sz="1700" b="1" dirty="0" err="1">
                          <a:effectLst/>
                        </a:rPr>
                        <a:t>Ysgrifennu</a:t>
                      </a:r>
                      <a:r>
                        <a:rPr lang="es-ES_tradnl" sz="1700" b="1" dirty="0">
                          <a:effectLst/>
                        </a:rPr>
                        <a:t>    	(40 </a:t>
                      </a:r>
                      <a:r>
                        <a:rPr lang="es-ES_tradnl" sz="1700" b="1" dirty="0" err="1">
                          <a:effectLst/>
                        </a:rPr>
                        <a:t>marc</a:t>
                      </a:r>
                      <a:r>
                        <a:rPr lang="es-ES_tradnl" sz="1700" b="1" dirty="0">
                          <a:effectLst/>
                        </a:rPr>
                        <a:t>)</a:t>
                      </a:r>
                      <a:endParaRPr lang="en-GB" sz="17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s-ES_tradnl" sz="1700" dirty="0">
                          <a:effectLst/>
                        </a:rPr>
                        <a:t>Un </a:t>
                      </a:r>
                      <a:r>
                        <a:rPr lang="es-ES_tradnl" sz="1700" dirty="0" err="1">
                          <a:effectLst/>
                        </a:rPr>
                        <a:t>dasg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ysgrifennu</a:t>
                      </a:r>
                      <a:r>
                        <a:rPr lang="es-ES_tradnl" sz="1700" dirty="0">
                          <a:effectLst/>
                        </a:rPr>
                        <a:t> o </a:t>
                      </a:r>
                      <a:r>
                        <a:rPr lang="es-ES_tradnl" sz="1700" dirty="0" err="1">
                          <a:effectLst/>
                        </a:rPr>
                        <a:t>ddewis</a:t>
                      </a:r>
                      <a:r>
                        <a:rPr lang="es-ES_tradnl" sz="1700" dirty="0">
                          <a:effectLst/>
                        </a:rPr>
                        <a:t> o </a:t>
                      </a:r>
                      <a:r>
                        <a:rPr lang="es-ES_tradnl" sz="1700" dirty="0" err="1">
                          <a:effectLst/>
                        </a:rPr>
                        <a:t>ddau</a:t>
                      </a:r>
                      <a:r>
                        <a:rPr lang="es-ES_tradnl" sz="1700" dirty="0">
                          <a:effectLst/>
                        </a:rPr>
                        <a:t>.  Gall </a:t>
                      </a:r>
                      <a:r>
                        <a:rPr lang="es-ES_tradnl" sz="1700" dirty="0" err="1">
                          <a:effectLst/>
                        </a:rPr>
                        <a:t>fod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naill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ai’n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dasg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ddisgrifio</a:t>
                      </a:r>
                      <a:r>
                        <a:rPr lang="es-ES_tradnl" sz="1700" dirty="0">
                          <a:effectLst/>
                        </a:rPr>
                        <a:t>, </a:t>
                      </a:r>
                      <a:r>
                        <a:rPr lang="es-ES_tradnl" sz="1700" dirty="0" err="1">
                          <a:effectLst/>
                        </a:rPr>
                        <a:t>tasg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esbonio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neu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solidFill>
                            <a:srgbClr val="FF0000"/>
                          </a:solidFill>
                          <a:effectLst/>
                        </a:rPr>
                        <a:t>dasg</a:t>
                      </a:r>
                      <a:r>
                        <a:rPr lang="es-ES_tradnl" sz="17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s-ES_tradnl" sz="1700" dirty="0" err="1">
                          <a:solidFill>
                            <a:srgbClr val="FF0000"/>
                          </a:solidFill>
                          <a:effectLst/>
                        </a:rPr>
                        <a:t>naratif</a:t>
                      </a:r>
                      <a:r>
                        <a:rPr lang="es-ES_tradnl" sz="1700" dirty="0">
                          <a:solidFill>
                            <a:srgbClr val="FF0000"/>
                          </a:solidFill>
                          <a:effectLst/>
                        </a:rPr>
                        <a:t>. (Ni </a:t>
                      </a:r>
                      <a:r>
                        <a:rPr lang="es-ES_tradnl" sz="1700" dirty="0" err="1">
                          <a:solidFill>
                            <a:srgbClr val="FF0000"/>
                          </a:solidFill>
                          <a:effectLst/>
                        </a:rPr>
                        <a:t>asesir</a:t>
                      </a:r>
                      <a:r>
                        <a:rPr lang="es-ES_tradnl" sz="17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s-ES_tradnl" sz="1700" dirty="0" err="1">
                          <a:solidFill>
                            <a:srgbClr val="FF0000"/>
                          </a:solidFill>
                          <a:effectLst/>
                        </a:rPr>
                        <a:t>tasg</a:t>
                      </a:r>
                      <a:r>
                        <a:rPr lang="es-ES_tradnl" sz="17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s-ES_tradnl" sz="1700" dirty="0" err="1">
                          <a:solidFill>
                            <a:srgbClr val="FF0000"/>
                          </a:solidFill>
                          <a:effectLst/>
                        </a:rPr>
                        <a:t>naratif</a:t>
                      </a:r>
                      <a:r>
                        <a:rPr lang="es-ES_tradnl" sz="17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s-ES_tradnl" sz="1700" dirty="0" err="1">
                          <a:solidFill>
                            <a:srgbClr val="FF0000"/>
                          </a:solidFill>
                          <a:effectLst/>
                        </a:rPr>
                        <a:t>yn</a:t>
                      </a:r>
                      <a:r>
                        <a:rPr lang="es-ES_tradnl" sz="17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s-ES_tradnl" sz="1700" dirty="0" err="1">
                          <a:solidFill>
                            <a:srgbClr val="FF0000"/>
                          </a:solidFill>
                          <a:effectLst/>
                        </a:rPr>
                        <a:t>haf</a:t>
                      </a:r>
                      <a:r>
                        <a:rPr lang="es-ES_tradnl" sz="1700" dirty="0">
                          <a:solidFill>
                            <a:srgbClr val="FF0000"/>
                          </a:solidFill>
                          <a:effectLst/>
                        </a:rPr>
                        <a:t> 2021)</a:t>
                      </a:r>
                      <a:endParaRPr lang="en-GB" sz="17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es-ES_tradnl" sz="1700" dirty="0" err="1">
                          <a:effectLst/>
                        </a:rPr>
                        <a:t>Bydd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yr</a:t>
                      </a:r>
                      <a:r>
                        <a:rPr lang="es-ES_tradnl" sz="1700" dirty="0">
                          <a:effectLst/>
                        </a:rPr>
                        <a:t> adran </a:t>
                      </a:r>
                      <a:r>
                        <a:rPr lang="es-ES_tradnl" sz="1700" dirty="0" err="1">
                          <a:effectLst/>
                        </a:rPr>
                        <a:t>hon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cynnwys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hefyd</a:t>
                      </a:r>
                      <a:r>
                        <a:rPr lang="es-ES_tradnl" sz="1700" dirty="0">
                          <a:effectLst/>
                        </a:rPr>
                        <a:t> un </a:t>
                      </a:r>
                      <a:r>
                        <a:rPr lang="es-ES_tradnl" sz="1700" dirty="0" err="1">
                          <a:effectLst/>
                        </a:rPr>
                        <a:t>dasg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prawf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ddarllen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canolbwyntio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ar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ysgrifennu’n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gywir</a:t>
                      </a:r>
                      <a:r>
                        <a:rPr lang="es-ES_tradnl" sz="1700" dirty="0">
                          <a:effectLst/>
                        </a:rPr>
                        <a:t> (2.5% </a:t>
                      </a:r>
                      <a:r>
                        <a:rPr lang="es-ES_tradnl" sz="1700" dirty="0" err="1">
                          <a:effectLst/>
                        </a:rPr>
                        <a:t>o’r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cymhwyster</a:t>
                      </a:r>
                      <a:r>
                        <a:rPr lang="es-ES_tradnl" sz="1700" dirty="0">
                          <a:effectLst/>
                        </a:rPr>
                        <a:t> </a:t>
                      </a:r>
                      <a:r>
                        <a:rPr lang="es-ES_tradnl" sz="1700" dirty="0" err="1">
                          <a:effectLst/>
                        </a:rPr>
                        <a:t>cyfan</a:t>
                      </a:r>
                      <a:r>
                        <a:rPr lang="es-ES_tradnl" sz="1700" dirty="0">
                          <a:effectLst/>
                        </a:rPr>
                        <a:t>).</a:t>
                      </a:r>
                      <a:endParaRPr lang="en-GB" sz="1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33415" algn="r"/>
                        </a:tabLst>
                      </a:pPr>
                      <a:r>
                        <a:rPr lang="es-ES_tradnl" sz="1700" i="1" dirty="0" err="1">
                          <a:effectLst/>
                        </a:rPr>
                        <a:t>Dyfernir</a:t>
                      </a:r>
                      <a:r>
                        <a:rPr lang="es-ES_tradnl" sz="1700" i="1" dirty="0">
                          <a:effectLst/>
                        </a:rPr>
                        <a:t> </a:t>
                      </a:r>
                      <a:r>
                        <a:rPr lang="es-ES_tradnl" sz="1700" i="1" dirty="0" err="1">
                          <a:effectLst/>
                        </a:rPr>
                        <a:t>hanner</a:t>
                      </a:r>
                      <a:r>
                        <a:rPr lang="es-ES_tradnl" sz="1700" i="1" dirty="0">
                          <a:effectLst/>
                        </a:rPr>
                        <a:t> y </a:t>
                      </a:r>
                      <a:r>
                        <a:rPr lang="es-ES_tradnl" sz="1700" i="1" dirty="0" err="1">
                          <a:effectLst/>
                        </a:rPr>
                        <a:t>marciau</a:t>
                      </a:r>
                      <a:r>
                        <a:rPr lang="es-ES_tradnl" sz="1700" i="1" dirty="0">
                          <a:effectLst/>
                        </a:rPr>
                        <a:t> </a:t>
                      </a:r>
                      <a:r>
                        <a:rPr lang="es-ES_tradnl" sz="1700" i="1" dirty="0" err="1">
                          <a:effectLst/>
                        </a:rPr>
                        <a:t>yn</a:t>
                      </a:r>
                      <a:r>
                        <a:rPr lang="es-ES_tradnl" sz="1700" i="1" dirty="0">
                          <a:effectLst/>
                        </a:rPr>
                        <a:t> </a:t>
                      </a:r>
                      <a:r>
                        <a:rPr lang="es-ES_tradnl" sz="1700" i="1" dirty="0" err="1">
                          <a:effectLst/>
                        </a:rPr>
                        <a:t>yr</a:t>
                      </a:r>
                      <a:r>
                        <a:rPr lang="es-ES_tradnl" sz="1700" i="1" dirty="0">
                          <a:effectLst/>
                        </a:rPr>
                        <a:t> adran </a:t>
                      </a:r>
                      <a:r>
                        <a:rPr lang="es-ES_tradnl" sz="1700" i="1" dirty="0" err="1">
                          <a:effectLst/>
                        </a:rPr>
                        <a:t>hon</a:t>
                      </a:r>
                      <a:r>
                        <a:rPr lang="es-ES_tradnl" sz="1700" i="1" dirty="0">
                          <a:effectLst/>
                        </a:rPr>
                        <a:t> am </a:t>
                      </a:r>
                      <a:r>
                        <a:rPr lang="es-ES_tradnl" sz="1700" i="1" dirty="0" err="1">
                          <a:effectLst/>
                        </a:rPr>
                        <a:t>gyfathrebu</a:t>
                      </a:r>
                      <a:r>
                        <a:rPr lang="es-ES_tradnl" sz="1700" i="1" dirty="0">
                          <a:effectLst/>
                        </a:rPr>
                        <a:t> a </a:t>
                      </a:r>
                      <a:r>
                        <a:rPr lang="es-ES_tradnl" sz="1700" i="1" dirty="0" err="1">
                          <a:effectLst/>
                        </a:rPr>
                        <a:t>threfn</a:t>
                      </a:r>
                      <a:r>
                        <a:rPr lang="es-ES_tradnl" sz="1700" i="1" dirty="0">
                          <a:effectLst/>
                        </a:rPr>
                        <a:t> (</a:t>
                      </a:r>
                      <a:r>
                        <a:rPr lang="es-ES_tradnl" sz="1700" i="1" dirty="0" err="1">
                          <a:effectLst/>
                        </a:rPr>
                        <a:t>ystyr</a:t>
                      </a:r>
                      <a:r>
                        <a:rPr lang="es-ES_tradnl" sz="1700" i="1" dirty="0">
                          <a:effectLst/>
                        </a:rPr>
                        <a:t>, </a:t>
                      </a:r>
                      <a:r>
                        <a:rPr lang="es-ES_tradnl" sz="1700" i="1" dirty="0" err="1">
                          <a:effectLst/>
                        </a:rPr>
                        <a:t>pwrpasau</a:t>
                      </a:r>
                      <a:r>
                        <a:rPr lang="es-ES_tradnl" sz="1700" i="1" dirty="0">
                          <a:effectLst/>
                        </a:rPr>
                        <a:t>, </a:t>
                      </a:r>
                      <a:r>
                        <a:rPr lang="es-ES_tradnl" sz="1700" i="1" dirty="0" err="1">
                          <a:effectLst/>
                        </a:rPr>
                        <a:t>darllenwyr</a:t>
                      </a:r>
                      <a:r>
                        <a:rPr lang="es-ES_tradnl" sz="1700" i="1" dirty="0">
                          <a:effectLst/>
                        </a:rPr>
                        <a:t> a </a:t>
                      </a:r>
                      <a:r>
                        <a:rPr lang="es-ES_tradnl" sz="1700" i="1" dirty="0" err="1">
                          <a:effectLst/>
                        </a:rPr>
                        <a:t>strwythur</a:t>
                      </a:r>
                      <a:r>
                        <a:rPr lang="es-ES_tradnl" sz="1700" i="1" dirty="0">
                          <a:effectLst/>
                        </a:rPr>
                        <a:t>) </a:t>
                      </a:r>
                      <a:r>
                        <a:rPr lang="es-ES_tradnl" sz="1700" i="1" dirty="0" err="1">
                          <a:effectLst/>
                        </a:rPr>
                        <a:t>a’r</a:t>
                      </a:r>
                      <a:r>
                        <a:rPr lang="es-ES_tradnl" sz="1700" i="1" dirty="0">
                          <a:effectLst/>
                        </a:rPr>
                        <a:t> </a:t>
                      </a:r>
                      <a:r>
                        <a:rPr lang="es-ES_tradnl" sz="1700" i="1" dirty="0" err="1">
                          <a:effectLst/>
                        </a:rPr>
                        <a:t>hanner</a:t>
                      </a:r>
                      <a:r>
                        <a:rPr lang="es-ES_tradnl" sz="1700" i="1" dirty="0">
                          <a:effectLst/>
                        </a:rPr>
                        <a:t> </a:t>
                      </a:r>
                      <a:r>
                        <a:rPr lang="es-ES_tradnl" sz="1700" i="1" dirty="0" err="1">
                          <a:effectLst/>
                        </a:rPr>
                        <a:t>arall</a:t>
                      </a:r>
                      <a:r>
                        <a:rPr lang="es-ES_tradnl" sz="1700" i="1" dirty="0">
                          <a:effectLst/>
                        </a:rPr>
                        <a:t> am </a:t>
                      </a:r>
                      <a:r>
                        <a:rPr lang="es-ES_tradnl" sz="1700" i="1" dirty="0" err="1">
                          <a:effectLst/>
                        </a:rPr>
                        <a:t>ysgrifennu’n</a:t>
                      </a:r>
                      <a:r>
                        <a:rPr lang="es-ES_tradnl" sz="1700" i="1" dirty="0">
                          <a:effectLst/>
                        </a:rPr>
                        <a:t> </a:t>
                      </a:r>
                      <a:r>
                        <a:rPr lang="es-ES_tradnl" sz="1700" i="1" dirty="0" err="1">
                          <a:effectLst/>
                        </a:rPr>
                        <a:t>gywir</a:t>
                      </a:r>
                      <a:r>
                        <a:rPr lang="es-ES_tradnl" sz="1700" i="1" dirty="0">
                          <a:effectLst/>
                        </a:rPr>
                        <a:t> (</a:t>
                      </a:r>
                      <a:r>
                        <a:rPr lang="es-ES_tradnl" sz="1700" i="1" dirty="0" err="1">
                          <a:effectLst/>
                        </a:rPr>
                        <a:t>iaith</a:t>
                      </a:r>
                      <a:r>
                        <a:rPr lang="es-ES_tradnl" sz="1700" i="1" dirty="0">
                          <a:effectLst/>
                        </a:rPr>
                        <a:t>, </a:t>
                      </a:r>
                      <a:r>
                        <a:rPr lang="es-ES_tradnl" sz="1700" i="1" dirty="0" err="1">
                          <a:effectLst/>
                        </a:rPr>
                        <a:t>gramadeg</a:t>
                      </a:r>
                      <a:r>
                        <a:rPr lang="es-ES_tradnl" sz="1700" i="1" dirty="0">
                          <a:effectLst/>
                        </a:rPr>
                        <a:t>, </a:t>
                      </a:r>
                      <a:r>
                        <a:rPr lang="es-ES_tradnl" sz="1700" i="1" dirty="0" err="1">
                          <a:effectLst/>
                        </a:rPr>
                        <a:t>atalnodi</a:t>
                      </a:r>
                      <a:r>
                        <a:rPr lang="es-ES_tradnl" sz="1700" i="1" dirty="0">
                          <a:effectLst/>
                        </a:rPr>
                        <a:t> a </a:t>
                      </a:r>
                      <a:r>
                        <a:rPr lang="es-ES_tradnl" sz="1700" i="1" dirty="0" err="1">
                          <a:effectLst/>
                        </a:rPr>
                        <a:t>sillafu</a:t>
                      </a:r>
                      <a:r>
                        <a:rPr lang="es-ES_tradnl" sz="1700" i="1" dirty="0">
                          <a:effectLst/>
                        </a:rPr>
                        <a:t>).</a:t>
                      </a:r>
                      <a:endParaRPr lang="en-GB" sz="1700" i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3208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5717825"/>
              </p:ext>
            </p:extLst>
          </p:nvPr>
        </p:nvGraphicFramePr>
        <p:xfrm>
          <a:off x="509798" y="1437775"/>
          <a:ext cx="8177002" cy="53800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770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988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2000" b="1" dirty="0" err="1">
                          <a:effectLst/>
                        </a:rPr>
                        <a:t>Uned</a:t>
                      </a:r>
                      <a:r>
                        <a:rPr lang="es-ES_tradnl" sz="2000" b="1" dirty="0">
                          <a:effectLst/>
                        </a:rPr>
                        <a:t> 3: </a:t>
                      </a:r>
                      <a:r>
                        <a:rPr lang="es-ES_tradnl" sz="2000" b="1" dirty="0" err="1">
                          <a:effectLst/>
                        </a:rPr>
                        <a:t>Asesiad</a:t>
                      </a:r>
                      <a:r>
                        <a:rPr lang="es-ES_tradnl" sz="2000" b="1" dirty="0">
                          <a:effectLst/>
                        </a:rPr>
                        <a:t> </a:t>
                      </a:r>
                      <a:r>
                        <a:rPr lang="es-ES_tradnl" sz="2000" b="1" dirty="0" err="1">
                          <a:effectLst/>
                        </a:rPr>
                        <a:t>Allanol</a:t>
                      </a:r>
                      <a:endParaRPr lang="en-GB" sz="20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2000" b="1" dirty="0" err="1">
                          <a:effectLst/>
                        </a:rPr>
                        <a:t>Darllen</a:t>
                      </a:r>
                      <a:r>
                        <a:rPr lang="es-ES_tradnl" sz="2000" b="1" dirty="0">
                          <a:effectLst/>
                        </a:rPr>
                        <a:t> </a:t>
                      </a:r>
                      <a:r>
                        <a:rPr lang="es-ES_tradnl" sz="2000" b="1" dirty="0" err="1">
                          <a:effectLst/>
                        </a:rPr>
                        <a:t>ac</a:t>
                      </a:r>
                      <a:r>
                        <a:rPr lang="es-ES_tradnl" sz="2000" b="1" dirty="0">
                          <a:effectLst/>
                        </a:rPr>
                        <a:t> </a:t>
                      </a:r>
                      <a:r>
                        <a:rPr lang="es-ES_tradnl" sz="2000" b="1" dirty="0" err="1">
                          <a:effectLst/>
                        </a:rPr>
                        <a:t>Ysgrifennu</a:t>
                      </a:r>
                      <a:r>
                        <a:rPr lang="es-ES_tradnl" sz="2000" b="1" dirty="0">
                          <a:effectLst/>
                        </a:rPr>
                        <a:t>: </a:t>
                      </a:r>
                      <a:r>
                        <a:rPr lang="es-ES_tradnl" sz="2000" b="1" dirty="0" err="1">
                          <a:effectLst/>
                        </a:rPr>
                        <a:t>Trafod</a:t>
                      </a:r>
                      <a:r>
                        <a:rPr lang="es-ES_tradnl" sz="2000" b="1" dirty="0">
                          <a:effectLst/>
                        </a:rPr>
                        <a:t>, </a:t>
                      </a:r>
                      <a:r>
                        <a:rPr lang="es-ES_tradnl" sz="2000" b="1" dirty="0" err="1">
                          <a:effectLst/>
                        </a:rPr>
                        <a:t>Perswâd</a:t>
                      </a:r>
                      <a:r>
                        <a:rPr lang="es-ES_tradnl" sz="2000" b="1" dirty="0">
                          <a:effectLst/>
                        </a:rPr>
                        <a:t> a </a:t>
                      </a:r>
                      <a:r>
                        <a:rPr lang="es-ES_tradnl" sz="2000" b="1" dirty="0" err="1">
                          <a:effectLst/>
                        </a:rPr>
                        <a:t>Chyfarwyddiadol</a:t>
                      </a:r>
                      <a:r>
                        <a:rPr lang="es-ES_tradnl" sz="2000" b="1" dirty="0">
                          <a:effectLst/>
                        </a:rPr>
                        <a:t>*</a:t>
                      </a:r>
                      <a:endParaRPr lang="en-GB" sz="2000" b="1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</a:rPr>
                        <a:t>35% (2 </a:t>
                      </a:r>
                      <a:r>
                        <a:rPr lang="en-GB" sz="2000" b="1" dirty="0" err="1">
                          <a:effectLst/>
                        </a:rPr>
                        <a:t>awr</a:t>
                      </a:r>
                      <a:r>
                        <a:rPr lang="en-GB" sz="2000" b="1" dirty="0">
                          <a:effectLst/>
                        </a:rPr>
                        <a:t>)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effectLst/>
                        </a:rPr>
                        <a:t>(1 ½ </a:t>
                      </a:r>
                      <a:r>
                        <a:rPr lang="en-GB" sz="2000" b="1" dirty="0" err="1">
                          <a:solidFill>
                            <a:srgbClr val="FF0000"/>
                          </a:solidFill>
                          <a:effectLst/>
                        </a:rPr>
                        <a:t>awr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FF0000"/>
                          </a:solidFill>
                          <a:effectLst/>
                        </a:rPr>
                        <a:t>yn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2000" b="1" dirty="0" err="1">
                          <a:solidFill>
                            <a:srgbClr val="FF0000"/>
                          </a:solidFill>
                          <a:effectLst/>
                        </a:rPr>
                        <a:t>haf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  <a:effectLst/>
                        </a:rPr>
                        <a:t> 2021)</a:t>
                      </a:r>
                      <a:endParaRPr lang="en-GB" sz="2000" b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8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es-ES_tradnl" sz="1800" b="1" dirty="0">
                          <a:effectLst/>
                        </a:rPr>
                        <a:t>Adran A (15%) – </a:t>
                      </a:r>
                      <a:r>
                        <a:rPr lang="es-ES_tradnl" sz="1800" b="1" dirty="0" err="1">
                          <a:effectLst/>
                        </a:rPr>
                        <a:t>Darllen</a:t>
                      </a:r>
                      <a:r>
                        <a:rPr lang="es-ES_tradnl" sz="1800" dirty="0">
                          <a:effectLst/>
                        </a:rPr>
                        <a:t>   	(30 </a:t>
                      </a:r>
                      <a:r>
                        <a:rPr lang="es-ES_tradnl" sz="1800" dirty="0" err="1">
                          <a:effectLst/>
                        </a:rPr>
                        <a:t>marc</a:t>
                      </a:r>
                      <a:r>
                        <a:rPr lang="es-ES_tradnl" sz="1800" dirty="0">
                          <a:effectLst/>
                        </a:rPr>
                        <a:t>)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es-ES_tradnl" sz="1800" dirty="0" err="1">
                          <a:effectLst/>
                        </a:rPr>
                        <a:t>Deall</a:t>
                      </a:r>
                      <a:r>
                        <a:rPr lang="es-ES_tradnl" sz="1800" dirty="0">
                          <a:effectLst/>
                        </a:rPr>
                        <a:t> o </a:t>
                      </a:r>
                      <a:r>
                        <a:rPr lang="es-ES_tradnl" sz="1800" dirty="0" err="1">
                          <a:effectLst/>
                        </a:rPr>
                        <a:t>leiaf</a:t>
                      </a:r>
                      <a:r>
                        <a:rPr lang="es-ES_tradnl" sz="1800" dirty="0">
                          <a:effectLst/>
                        </a:rPr>
                        <a:t> un </a:t>
                      </a:r>
                      <a:r>
                        <a:rPr lang="es-ES_tradnl" sz="1800" dirty="0" err="1">
                          <a:effectLst/>
                        </a:rPr>
                        <a:t>testun</a:t>
                      </a:r>
                      <a:r>
                        <a:rPr lang="es-ES_tradnl" sz="1800" dirty="0">
                          <a:effectLst/>
                        </a:rPr>
                        <a:t> </a:t>
                      </a:r>
                      <a:r>
                        <a:rPr lang="es-ES_tradnl" sz="1800" dirty="0" err="1">
                          <a:effectLst/>
                        </a:rPr>
                        <a:t>trafod</a:t>
                      </a:r>
                      <a:r>
                        <a:rPr lang="es-ES_tradnl" sz="1800" dirty="0">
                          <a:effectLst/>
                        </a:rPr>
                        <a:t>, un </a:t>
                      </a:r>
                      <a:r>
                        <a:rPr lang="es-ES_tradnl" sz="1800" dirty="0" err="1">
                          <a:effectLst/>
                        </a:rPr>
                        <a:t>cyfarwyddiadol</a:t>
                      </a:r>
                      <a:r>
                        <a:rPr lang="es-ES_tradnl" sz="1800" dirty="0">
                          <a:effectLst/>
                        </a:rPr>
                        <a:t> </a:t>
                      </a:r>
                      <a:r>
                        <a:rPr lang="es-ES_tradnl" sz="1800" dirty="0" err="1">
                          <a:effectLst/>
                        </a:rPr>
                        <a:t>ac</a:t>
                      </a:r>
                      <a:r>
                        <a:rPr lang="es-ES_tradnl" sz="1800" dirty="0">
                          <a:effectLst/>
                        </a:rPr>
                        <a:t> un </a:t>
                      </a:r>
                      <a:r>
                        <a:rPr lang="es-ES_tradnl" sz="1800" dirty="0" err="1">
                          <a:effectLst/>
                        </a:rPr>
                        <a:t>perswâd</a:t>
                      </a:r>
                      <a:r>
                        <a:rPr lang="es-ES_tradnl" sz="1800" dirty="0">
                          <a:effectLst/>
                        </a:rPr>
                        <a:t>, </a:t>
                      </a:r>
                      <a:r>
                        <a:rPr lang="es-ES_tradnl" sz="1800" dirty="0" err="1">
                          <a:effectLst/>
                        </a:rPr>
                        <a:t>yn</a:t>
                      </a:r>
                      <a:r>
                        <a:rPr lang="es-ES_tradnl" sz="1800" dirty="0">
                          <a:effectLst/>
                        </a:rPr>
                        <a:t> </a:t>
                      </a:r>
                      <a:r>
                        <a:rPr lang="es-ES_tradnl" sz="1800" dirty="0" err="1">
                          <a:effectLst/>
                        </a:rPr>
                        <a:t>cynnwys</a:t>
                      </a:r>
                      <a:r>
                        <a:rPr lang="es-ES_tradnl" sz="1800" dirty="0">
                          <a:effectLst/>
                        </a:rPr>
                        <a:t> </a:t>
                      </a:r>
                      <a:r>
                        <a:rPr lang="es-ES_tradnl" sz="1800" dirty="0" err="1">
                          <a:effectLst/>
                        </a:rPr>
                        <a:t>testunau</a:t>
                      </a:r>
                      <a:r>
                        <a:rPr lang="es-ES_tradnl" sz="1800" dirty="0">
                          <a:effectLst/>
                        </a:rPr>
                        <a:t> di-</a:t>
                      </a:r>
                      <a:r>
                        <a:rPr lang="es-ES_tradnl" sz="1800" dirty="0" err="1">
                          <a:effectLst/>
                        </a:rPr>
                        <a:t>dor</a:t>
                      </a:r>
                      <a:r>
                        <a:rPr lang="es-ES_tradnl" sz="1800" dirty="0">
                          <a:effectLst/>
                        </a:rPr>
                        <a:t> a </a:t>
                      </a:r>
                      <a:r>
                        <a:rPr lang="es-ES_tradnl" sz="1800" dirty="0" err="1">
                          <a:effectLst/>
                        </a:rPr>
                        <a:t>phytiog</a:t>
                      </a:r>
                      <a:r>
                        <a:rPr lang="es-ES_tradnl" sz="1800" dirty="0">
                          <a:effectLst/>
                        </a:rPr>
                        <a:t>.  </a:t>
                      </a:r>
                      <a:r>
                        <a:rPr lang="en-GB" sz="1800" dirty="0" err="1">
                          <a:effectLst/>
                        </a:rPr>
                        <a:t>Asesir</a:t>
                      </a:r>
                      <a:r>
                        <a:rPr lang="en-GB" sz="1800" dirty="0">
                          <a:effectLst/>
                        </a:rPr>
                        <a:t> y </a:t>
                      </a:r>
                      <a:r>
                        <a:rPr lang="en-GB" sz="1800" dirty="0" err="1">
                          <a:effectLst/>
                        </a:rPr>
                        <a:t>darllen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trwy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gyfres</a:t>
                      </a:r>
                      <a:r>
                        <a:rPr lang="en-GB" sz="1800" dirty="0">
                          <a:effectLst/>
                        </a:rPr>
                        <a:t> o </a:t>
                      </a:r>
                      <a:r>
                        <a:rPr lang="en-GB" sz="1800" dirty="0" err="1">
                          <a:effectLst/>
                        </a:rPr>
                        <a:t>gwestiynau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strwythuredig</a:t>
                      </a:r>
                      <a:r>
                        <a:rPr lang="en-GB" sz="1800" dirty="0">
                          <a:effectLst/>
                        </a:rPr>
                        <a:t>. </a:t>
                      </a:r>
                      <a:endParaRPr lang="en-GB" sz="18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15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en-GB" sz="1800" b="1" dirty="0" err="1">
                          <a:effectLst/>
                        </a:rPr>
                        <a:t>Adran</a:t>
                      </a:r>
                      <a:r>
                        <a:rPr lang="en-GB" sz="1800" b="1" dirty="0">
                          <a:effectLst/>
                        </a:rPr>
                        <a:t> B (20%) – </a:t>
                      </a:r>
                      <a:r>
                        <a:rPr lang="en-GB" sz="1800" b="1" dirty="0" err="1">
                          <a:effectLst/>
                        </a:rPr>
                        <a:t>Ysgrifennu</a:t>
                      </a:r>
                      <a:r>
                        <a:rPr lang="en-GB" sz="1800" b="1" dirty="0">
                          <a:effectLst/>
                        </a:rPr>
                        <a:t>   </a:t>
                      </a:r>
                      <a:r>
                        <a:rPr lang="en-GB" sz="1800" dirty="0">
                          <a:effectLst/>
                        </a:rPr>
                        <a:t>	(40 marc)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Un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effectLst/>
                        </a:rPr>
                        <a:t>dasg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effectLst/>
                        </a:rPr>
                        <a:t>ysgrifenedig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effectLst/>
                        </a:rPr>
                        <a:t>orfodol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 –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effectLst/>
                        </a:rPr>
                        <a:t>trafod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 ac un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effectLst/>
                        </a:rPr>
                        <a:t>dasg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effectLst/>
                        </a:rPr>
                        <a:t>ysgrifenedig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effectLst/>
                        </a:rPr>
                        <a:t>orfodol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 -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effectLst/>
                        </a:rPr>
                        <a:t>perswâd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Bydd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dewis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gan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yr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ymgeiswyr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rhwng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y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ddwy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dasg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ym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mhapur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FF0000"/>
                          </a:solidFill>
                          <a:effectLst/>
                        </a:rPr>
                        <a:t>arholiad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 2021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r>
                        <a:rPr lang="en-GB" sz="1800" i="1" dirty="0" err="1">
                          <a:effectLst/>
                        </a:rPr>
                        <a:t>Dyfernir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hanner</a:t>
                      </a:r>
                      <a:r>
                        <a:rPr lang="en-GB" sz="1800" i="1" dirty="0">
                          <a:effectLst/>
                        </a:rPr>
                        <a:t> y </a:t>
                      </a:r>
                      <a:r>
                        <a:rPr lang="en-GB" sz="1800" i="1" dirty="0" err="1">
                          <a:effectLst/>
                        </a:rPr>
                        <a:t>marciau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yn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yr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adran</a:t>
                      </a:r>
                      <a:r>
                        <a:rPr lang="en-GB" sz="1800" i="1" dirty="0">
                          <a:effectLst/>
                        </a:rPr>
                        <a:t> hon am </a:t>
                      </a:r>
                      <a:r>
                        <a:rPr lang="en-GB" sz="1800" i="1" dirty="0" err="1">
                          <a:effectLst/>
                        </a:rPr>
                        <a:t>gyfathrebu</a:t>
                      </a:r>
                      <a:r>
                        <a:rPr lang="en-GB" sz="1800" i="1" dirty="0">
                          <a:effectLst/>
                        </a:rPr>
                        <a:t> a </a:t>
                      </a:r>
                      <a:r>
                        <a:rPr lang="en-GB" sz="1800" i="1" dirty="0" err="1">
                          <a:effectLst/>
                        </a:rPr>
                        <a:t>threfn</a:t>
                      </a:r>
                      <a:r>
                        <a:rPr lang="en-GB" sz="1800" i="1" dirty="0">
                          <a:effectLst/>
                        </a:rPr>
                        <a:t> (</a:t>
                      </a:r>
                      <a:r>
                        <a:rPr lang="en-GB" sz="1800" i="1" dirty="0" err="1">
                          <a:effectLst/>
                        </a:rPr>
                        <a:t>ystyr</a:t>
                      </a:r>
                      <a:r>
                        <a:rPr lang="en-GB" sz="1800" i="1" dirty="0">
                          <a:effectLst/>
                        </a:rPr>
                        <a:t>, </a:t>
                      </a:r>
                      <a:r>
                        <a:rPr lang="en-GB" sz="1800" i="1" dirty="0" err="1">
                          <a:effectLst/>
                        </a:rPr>
                        <a:t>pwrpasau</a:t>
                      </a:r>
                      <a:r>
                        <a:rPr lang="en-GB" sz="1800" i="1" dirty="0">
                          <a:effectLst/>
                        </a:rPr>
                        <a:t>, </a:t>
                      </a:r>
                      <a:r>
                        <a:rPr lang="en-GB" sz="1800" i="1" dirty="0" err="1">
                          <a:effectLst/>
                        </a:rPr>
                        <a:t>darllenwyr</a:t>
                      </a:r>
                      <a:r>
                        <a:rPr lang="en-GB" sz="1800" i="1" dirty="0">
                          <a:effectLst/>
                        </a:rPr>
                        <a:t> a </a:t>
                      </a:r>
                      <a:r>
                        <a:rPr lang="en-GB" sz="1800" i="1" dirty="0" err="1">
                          <a:effectLst/>
                        </a:rPr>
                        <a:t>strwythur</a:t>
                      </a:r>
                      <a:r>
                        <a:rPr lang="en-GB" sz="1800" i="1" dirty="0">
                          <a:effectLst/>
                        </a:rPr>
                        <a:t>) </a:t>
                      </a:r>
                      <a:r>
                        <a:rPr lang="en-GB" sz="1800" i="1" dirty="0" err="1">
                          <a:effectLst/>
                        </a:rPr>
                        <a:t>a’r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hanner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arall</a:t>
                      </a:r>
                      <a:r>
                        <a:rPr lang="en-GB" sz="1800" i="1" dirty="0">
                          <a:effectLst/>
                        </a:rPr>
                        <a:t> am </a:t>
                      </a:r>
                      <a:r>
                        <a:rPr lang="en-GB" sz="1800" i="1" dirty="0" err="1">
                          <a:effectLst/>
                        </a:rPr>
                        <a:t>ysgrifennu’n</a:t>
                      </a:r>
                      <a:r>
                        <a:rPr lang="en-GB" sz="1800" i="1" dirty="0">
                          <a:effectLst/>
                        </a:rPr>
                        <a:t> </a:t>
                      </a:r>
                      <a:r>
                        <a:rPr lang="en-GB" sz="1800" i="1" dirty="0" err="1">
                          <a:effectLst/>
                        </a:rPr>
                        <a:t>gywir</a:t>
                      </a:r>
                      <a:r>
                        <a:rPr lang="en-GB" sz="1800" i="1" dirty="0">
                          <a:effectLst/>
                        </a:rPr>
                        <a:t> (</a:t>
                      </a:r>
                      <a:r>
                        <a:rPr lang="en-GB" sz="1800" i="1" dirty="0" err="1">
                          <a:effectLst/>
                        </a:rPr>
                        <a:t>iaith</a:t>
                      </a:r>
                      <a:r>
                        <a:rPr lang="en-GB" sz="1800" i="1" dirty="0">
                          <a:effectLst/>
                        </a:rPr>
                        <a:t>, </a:t>
                      </a:r>
                      <a:r>
                        <a:rPr lang="en-GB" sz="1800" i="1" dirty="0" err="1">
                          <a:effectLst/>
                        </a:rPr>
                        <a:t>gramadeg</a:t>
                      </a:r>
                      <a:r>
                        <a:rPr lang="en-GB" sz="1800" i="1" dirty="0">
                          <a:effectLst/>
                        </a:rPr>
                        <a:t>, </a:t>
                      </a:r>
                      <a:r>
                        <a:rPr lang="en-GB" sz="1800" i="1" dirty="0" err="1">
                          <a:effectLst/>
                        </a:rPr>
                        <a:t>atalnodi</a:t>
                      </a:r>
                      <a:r>
                        <a:rPr lang="en-GB" sz="1800" i="1" dirty="0">
                          <a:effectLst/>
                        </a:rPr>
                        <a:t> a </a:t>
                      </a:r>
                      <a:r>
                        <a:rPr lang="en-GB" sz="1800" i="1" dirty="0" err="1">
                          <a:effectLst/>
                        </a:rPr>
                        <a:t>sillafu</a:t>
                      </a:r>
                      <a:r>
                        <a:rPr lang="en-GB" sz="1800" i="1" dirty="0">
                          <a:effectLst/>
                        </a:rPr>
                        <a:t>).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15000" algn="r"/>
                        </a:tabLst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Bydd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‘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Testun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Cyfarwyddiadol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’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ymddangos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fel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testun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darllen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unig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Ni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ddisgwylir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tasg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ysgrifennu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maes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hwn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nad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yw’n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ymddangos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Egwyddorion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Pwnc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gyfer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TGAU Cymraeg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Iaith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endParaRPr lang="en-GB" sz="1800" i="1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73025" marR="73025" marT="27305" marB="2730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1206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Asesu</a:t>
            </a:r>
            <a:r>
              <a:rPr lang="en-GB" dirty="0"/>
              <a:t> </a:t>
            </a:r>
            <a:r>
              <a:rPr lang="en-GB" dirty="0" err="1"/>
              <a:t>Darllen</a:t>
            </a:r>
            <a:endParaRPr lang="en-GB" dirty="0"/>
          </a:p>
          <a:p>
            <a:r>
              <a:rPr lang="en-GB" dirty="0" err="1"/>
              <a:t>Amrywiaeth</a:t>
            </a:r>
            <a:r>
              <a:rPr lang="en-GB" dirty="0"/>
              <a:t> o </a:t>
            </a:r>
            <a:r>
              <a:rPr lang="en-GB" dirty="0" err="1"/>
              <a:t>gwestiynau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84500"/>
            <a:ext cx="8229600" cy="3517899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err="1">
                <a:solidFill>
                  <a:schemeClr val="tx2"/>
                </a:solidFill>
              </a:rPr>
              <a:t>Cwestiynau</a:t>
            </a:r>
            <a:r>
              <a:rPr lang="en-GB" b="1" dirty="0">
                <a:solidFill>
                  <a:schemeClr val="tx2"/>
                </a:solidFill>
              </a:rPr>
              <a:t> - </a:t>
            </a:r>
            <a:r>
              <a:rPr lang="en-GB" b="1" dirty="0" err="1">
                <a:solidFill>
                  <a:schemeClr val="tx2"/>
                </a:solidFill>
              </a:rPr>
              <a:t>atebion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byr</a:t>
            </a:r>
            <a:r>
              <a:rPr lang="en-GB" b="1" dirty="0">
                <a:solidFill>
                  <a:schemeClr val="tx2"/>
                </a:solidFill>
              </a:rPr>
              <a:t>: </a:t>
            </a:r>
          </a:p>
          <a:p>
            <a:r>
              <a:rPr lang="en-GB" dirty="0">
                <a:solidFill>
                  <a:schemeClr val="tx2"/>
                </a:solidFill>
              </a:rPr>
              <a:t>	</a:t>
            </a:r>
            <a:r>
              <a:rPr lang="en-GB" dirty="0" err="1">
                <a:solidFill>
                  <a:schemeClr val="tx2"/>
                </a:solidFill>
              </a:rPr>
              <a:t>aml-ddewis</a:t>
            </a:r>
            <a:r>
              <a:rPr lang="en-GB" dirty="0">
                <a:solidFill>
                  <a:schemeClr val="tx2"/>
                </a:solidFill>
              </a:rPr>
              <a:t>; </a:t>
            </a:r>
            <a:r>
              <a:rPr lang="en-GB" dirty="0" err="1">
                <a:solidFill>
                  <a:schemeClr val="tx2"/>
                </a:solidFill>
              </a:rPr>
              <a:t>ymatebion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byr</a:t>
            </a:r>
            <a:r>
              <a:rPr lang="en-GB" dirty="0">
                <a:solidFill>
                  <a:schemeClr val="tx2"/>
                </a:solidFill>
              </a:rPr>
              <a:t>; cloze; </a:t>
            </a:r>
            <a:r>
              <a:rPr lang="en-GB" dirty="0" err="1">
                <a:solidFill>
                  <a:schemeClr val="tx2"/>
                </a:solidFill>
              </a:rPr>
              <a:t>dilyniannau</a:t>
            </a:r>
            <a:r>
              <a:rPr lang="en-GB" dirty="0">
                <a:solidFill>
                  <a:schemeClr val="tx2"/>
                </a:solidFill>
              </a:rPr>
              <a:t>; </a:t>
            </a:r>
            <a:r>
              <a:rPr lang="en-GB" dirty="0" err="1">
                <a:solidFill>
                  <a:schemeClr val="tx2"/>
                </a:solidFill>
              </a:rPr>
              <a:t>cysylltu</a:t>
            </a:r>
            <a:r>
              <a:rPr lang="en-GB" dirty="0">
                <a:solidFill>
                  <a:schemeClr val="tx2"/>
                </a:solidFill>
              </a:rPr>
              <a:t> 	</a:t>
            </a:r>
            <a:r>
              <a:rPr lang="en-GB" dirty="0" err="1">
                <a:solidFill>
                  <a:schemeClr val="tx2"/>
                </a:solidFill>
              </a:rPr>
              <a:t>gwybodaeth</a:t>
            </a:r>
            <a:r>
              <a:rPr lang="en-GB" dirty="0">
                <a:solidFill>
                  <a:schemeClr val="tx2"/>
                </a:solidFill>
              </a:rPr>
              <a:t>, </a:t>
            </a:r>
            <a:r>
              <a:rPr lang="en-GB" dirty="0" err="1">
                <a:solidFill>
                  <a:schemeClr val="tx2"/>
                </a:solidFill>
              </a:rPr>
              <a:t>deall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ystyr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geiriau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err="1">
                <a:solidFill>
                  <a:schemeClr val="tx2"/>
                </a:solidFill>
              </a:rPr>
              <a:t>Cwestiynau</a:t>
            </a:r>
            <a:r>
              <a:rPr lang="en-GB" b="1" dirty="0">
                <a:solidFill>
                  <a:schemeClr val="tx2"/>
                </a:solidFill>
              </a:rPr>
              <a:t> – </a:t>
            </a:r>
            <a:r>
              <a:rPr lang="en-GB" b="1" dirty="0" err="1">
                <a:solidFill>
                  <a:schemeClr val="tx2"/>
                </a:solidFill>
              </a:rPr>
              <a:t>atebion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hirach</a:t>
            </a:r>
            <a:r>
              <a:rPr lang="en-GB" b="1" dirty="0">
                <a:solidFill>
                  <a:schemeClr val="tx2"/>
                </a:solidFill>
              </a:rPr>
              <a:t>:</a:t>
            </a:r>
          </a:p>
          <a:p>
            <a:r>
              <a:rPr lang="en-GB" dirty="0">
                <a:solidFill>
                  <a:schemeClr val="tx2"/>
                </a:solidFill>
              </a:rPr>
              <a:t>	</a:t>
            </a:r>
            <a:r>
              <a:rPr lang="en-GB" dirty="0" err="1">
                <a:solidFill>
                  <a:schemeClr val="tx2"/>
                </a:solidFill>
              </a:rPr>
              <a:t>aralleirio</a:t>
            </a:r>
            <a:r>
              <a:rPr lang="en-GB" dirty="0">
                <a:solidFill>
                  <a:schemeClr val="tx2"/>
                </a:solidFill>
              </a:rPr>
              <a:t>, </a:t>
            </a:r>
            <a:r>
              <a:rPr lang="en-GB" dirty="0" err="1">
                <a:solidFill>
                  <a:schemeClr val="tx2"/>
                </a:solidFill>
              </a:rPr>
              <a:t>egluro</a:t>
            </a:r>
            <a:r>
              <a:rPr lang="en-GB" dirty="0">
                <a:solidFill>
                  <a:schemeClr val="tx2"/>
                </a:solidFill>
              </a:rPr>
              <a:t>, </a:t>
            </a:r>
            <a:r>
              <a:rPr lang="en-GB" dirty="0" err="1">
                <a:solidFill>
                  <a:schemeClr val="tx2"/>
                </a:solidFill>
              </a:rPr>
              <a:t>deall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cyd-destun</a:t>
            </a:r>
            <a:r>
              <a:rPr lang="en-GB" dirty="0">
                <a:solidFill>
                  <a:schemeClr val="tx2"/>
                </a:solidFill>
              </a:rPr>
              <a:t>, </a:t>
            </a:r>
            <a:r>
              <a:rPr lang="en-GB" dirty="0" err="1">
                <a:solidFill>
                  <a:schemeClr val="tx2"/>
                </a:solidFill>
              </a:rPr>
              <a:t>dadansoddi</a:t>
            </a:r>
            <a:r>
              <a:rPr lang="en-GB" dirty="0">
                <a:solidFill>
                  <a:schemeClr val="tx2"/>
                </a:solidFill>
              </a:rPr>
              <a:t>, 	</a:t>
            </a:r>
            <a:r>
              <a:rPr lang="en-GB" dirty="0" err="1">
                <a:solidFill>
                  <a:schemeClr val="tx2"/>
                </a:solidFill>
              </a:rPr>
              <a:t>dehongli</a:t>
            </a:r>
            <a:r>
              <a:rPr lang="en-GB" dirty="0">
                <a:solidFill>
                  <a:schemeClr val="tx2"/>
                </a:solidFill>
              </a:rPr>
              <a:t>, </a:t>
            </a:r>
            <a:r>
              <a:rPr lang="en-GB" dirty="0" err="1">
                <a:solidFill>
                  <a:schemeClr val="tx2"/>
                </a:solidFill>
              </a:rPr>
              <a:t>gwerthuso</a:t>
            </a:r>
            <a:r>
              <a:rPr lang="en-GB" dirty="0">
                <a:solidFill>
                  <a:schemeClr val="tx2"/>
                </a:solidFill>
              </a:rPr>
              <a:t>, </a:t>
            </a:r>
            <a:r>
              <a:rPr lang="en-GB" dirty="0" err="1">
                <a:solidFill>
                  <a:schemeClr val="tx2"/>
                </a:solidFill>
              </a:rPr>
              <a:t>cyfuno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gwybodaeth</a:t>
            </a:r>
            <a:r>
              <a:rPr lang="en-GB" dirty="0">
                <a:solidFill>
                  <a:schemeClr val="tx2"/>
                </a:solidFill>
              </a:rPr>
              <a:t>, </a:t>
            </a:r>
            <a:r>
              <a:rPr lang="en-GB" dirty="0" err="1">
                <a:solidFill>
                  <a:schemeClr val="tx2"/>
                </a:solidFill>
              </a:rPr>
              <a:t>crynhoi</a:t>
            </a:r>
            <a:r>
              <a:rPr lang="en-GB" dirty="0">
                <a:solidFill>
                  <a:schemeClr val="tx2"/>
                </a:solidFill>
              </a:rPr>
              <a:t>, 	</a:t>
            </a:r>
            <a:r>
              <a:rPr lang="en-GB" dirty="0" err="1">
                <a:solidFill>
                  <a:schemeClr val="tx2"/>
                </a:solidFill>
              </a:rPr>
              <a:t>cymharu</a:t>
            </a:r>
            <a:r>
              <a:rPr lang="en-GB" dirty="0">
                <a:solidFill>
                  <a:schemeClr val="tx2"/>
                </a:solidFill>
              </a:rPr>
              <a:t>, </a:t>
            </a:r>
            <a:r>
              <a:rPr lang="en-GB" dirty="0" err="1">
                <a:solidFill>
                  <a:schemeClr val="tx2"/>
                </a:solidFill>
              </a:rPr>
              <a:t>dod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gasgliad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n-GB" i="1" dirty="0">
                <a:solidFill>
                  <a:schemeClr val="tx2"/>
                </a:solidFill>
              </a:rPr>
              <a:t>*</a:t>
            </a:r>
            <a:r>
              <a:rPr lang="en-GB" i="1" dirty="0" err="1">
                <a:solidFill>
                  <a:schemeClr val="tx2"/>
                </a:solidFill>
              </a:rPr>
              <a:t>Sgiliau</a:t>
            </a:r>
            <a:r>
              <a:rPr lang="en-GB" i="1" dirty="0">
                <a:solidFill>
                  <a:schemeClr val="tx2"/>
                </a:solidFill>
              </a:rPr>
              <a:t> </a:t>
            </a:r>
            <a:r>
              <a:rPr lang="en-GB" i="1" dirty="0" err="1">
                <a:solidFill>
                  <a:schemeClr val="tx2"/>
                </a:solidFill>
              </a:rPr>
              <a:t>rhesymu</a:t>
            </a:r>
            <a:r>
              <a:rPr lang="en-GB" i="1" dirty="0">
                <a:solidFill>
                  <a:schemeClr val="tx2"/>
                </a:solidFill>
              </a:rPr>
              <a:t> </a:t>
            </a:r>
            <a:r>
              <a:rPr lang="en-GB" i="1" dirty="0" err="1">
                <a:solidFill>
                  <a:schemeClr val="tx2"/>
                </a:solidFill>
              </a:rPr>
              <a:t>geiriol</a:t>
            </a:r>
            <a:r>
              <a:rPr lang="en-GB" i="1" dirty="0">
                <a:solidFill>
                  <a:schemeClr val="tx2"/>
                </a:solidFill>
              </a:rPr>
              <a:t> </a:t>
            </a:r>
            <a:r>
              <a:rPr lang="en-GB" i="1" dirty="0" err="1">
                <a:solidFill>
                  <a:schemeClr val="tx2"/>
                </a:solidFill>
              </a:rPr>
              <a:t>wrth</a:t>
            </a:r>
            <a:r>
              <a:rPr lang="en-GB" i="1" dirty="0">
                <a:solidFill>
                  <a:schemeClr val="tx2"/>
                </a:solidFill>
              </a:rPr>
              <a:t> </a:t>
            </a:r>
            <a:r>
              <a:rPr lang="en-GB" i="1" dirty="0" err="1">
                <a:solidFill>
                  <a:schemeClr val="tx2"/>
                </a:solidFill>
              </a:rPr>
              <a:t>ddadansoddi</a:t>
            </a:r>
            <a:r>
              <a:rPr lang="en-GB" i="1" dirty="0">
                <a:solidFill>
                  <a:schemeClr val="tx2"/>
                </a:solidFill>
              </a:rPr>
              <a:t>, </a:t>
            </a:r>
            <a:r>
              <a:rPr lang="en-GB" i="1" dirty="0" err="1">
                <a:solidFill>
                  <a:schemeClr val="tx2"/>
                </a:solidFill>
              </a:rPr>
              <a:t>cyfuno</a:t>
            </a:r>
            <a:r>
              <a:rPr lang="en-GB" i="1" dirty="0">
                <a:solidFill>
                  <a:schemeClr val="tx2"/>
                </a:solidFill>
              </a:rPr>
              <a:t> a </a:t>
            </a:r>
            <a:r>
              <a:rPr lang="en-GB" i="1" dirty="0" err="1">
                <a:solidFill>
                  <a:schemeClr val="tx2"/>
                </a:solidFill>
              </a:rPr>
              <a:t>chrynhoi</a:t>
            </a:r>
            <a:r>
              <a:rPr lang="en-GB" i="1" dirty="0">
                <a:solidFill>
                  <a:schemeClr val="tx2"/>
                </a:solidFill>
              </a:rPr>
              <a:t> </a:t>
            </a:r>
            <a:r>
              <a:rPr lang="en-GB" i="1" dirty="0" err="1">
                <a:solidFill>
                  <a:schemeClr val="tx2"/>
                </a:solidFill>
              </a:rPr>
              <a:t>gwybodaeth</a:t>
            </a:r>
            <a:endParaRPr lang="en-GB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28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222500"/>
            <a:ext cx="8229600" cy="3903663"/>
          </a:xfrm>
        </p:spPr>
        <p:txBody>
          <a:bodyPr>
            <a:normAutofit fontScale="70000" lnSpcReduction="20000"/>
          </a:bodyPr>
          <a:lstStyle/>
          <a:p>
            <a:r>
              <a:rPr lang="cy-GB" sz="2900" b="1" dirty="0">
                <a:solidFill>
                  <a:schemeClr val="tx2"/>
                </a:solidFill>
              </a:rPr>
              <a:t>Uned 2 Disgrifio, Naratif ac Esbonio</a:t>
            </a:r>
          </a:p>
          <a:p>
            <a:r>
              <a:rPr lang="cy-GB" sz="2900" b="1" dirty="0">
                <a:solidFill>
                  <a:schemeClr val="tx2"/>
                </a:solidFill>
              </a:rPr>
              <a:t>Darn Darllen 1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 Cymru a’r  Rhyfel Byd Cyntaf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 A1.	Faint o </a:t>
            </a:r>
            <a:r>
              <a:rPr lang="cy-GB" sz="2900" dirty="0" err="1">
                <a:solidFill>
                  <a:schemeClr val="tx2"/>
                </a:solidFill>
              </a:rPr>
              <a:t>Gymry</a:t>
            </a:r>
            <a:r>
              <a:rPr lang="cy-GB" sz="2900" dirty="0">
                <a:solidFill>
                  <a:schemeClr val="tx2"/>
                </a:solidFill>
              </a:rPr>
              <a:t> oedd wedi ymuno </a:t>
            </a:r>
            <a:r>
              <a:rPr lang="cy-GB" sz="2900" dirty="0" err="1">
                <a:solidFill>
                  <a:schemeClr val="tx2"/>
                </a:solidFill>
              </a:rPr>
              <a:t>â’r</a:t>
            </a:r>
            <a:r>
              <a:rPr lang="cy-GB" sz="2900" dirty="0">
                <a:solidFill>
                  <a:schemeClr val="tx2"/>
                </a:solidFill>
              </a:rPr>
              <a:t> fyddin erbyn mis Mai 1915?  	Rhowch </a:t>
            </a:r>
            <a:r>
              <a:rPr lang="cy-GB" sz="2900" dirty="0">
                <a:solidFill>
                  <a:schemeClr val="tx2"/>
                </a:solidFill>
                <a:sym typeface="Wingdings"/>
              </a:rPr>
              <a:t></a:t>
            </a:r>
            <a:r>
              <a:rPr lang="cy-GB" sz="2900" dirty="0">
                <a:solidFill>
                  <a:schemeClr val="tx2"/>
                </a:solidFill>
              </a:rPr>
              <a:t> yn y blwch priodol.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	272,000	</a:t>
            </a:r>
            <a:r>
              <a:rPr lang="en-US" sz="2900" dirty="0">
                <a:solidFill>
                  <a:schemeClr val="tx2"/>
                </a:solidFill>
              </a:rPr>
              <a:t>☐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 	100,000	</a:t>
            </a:r>
            <a:r>
              <a:rPr lang="en-US" sz="2900" dirty="0">
                <a:solidFill>
                  <a:schemeClr val="tx2"/>
                </a:solidFill>
              </a:rPr>
              <a:t>☐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 	32,000		</a:t>
            </a:r>
            <a:r>
              <a:rPr lang="en-US" sz="2900" dirty="0">
                <a:solidFill>
                  <a:schemeClr val="tx2"/>
                </a:solidFill>
              </a:rPr>
              <a:t>☐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 	40,000		</a:t>
            </a:r>
            <a:r>
              <a:rPr lang="en-US" sz="2900" dirty="0">
                <a:solidFill>
                  <a:schemeClr val="tx2"/>
                </a:solidFill>
              </a:rPr>
              <a:t>☐</a:t>
            </a:r>
          </a:p>
          <a:p>
            <a:endParaRPr lang="en-GB" sz="29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87363" y="1567656"/>
            <a:ext cx="8418513" cy="654844"/>
          </a:xfrm>
        </p:spPr>
        <p:txBody>
          <a:bodyPr>
            <a:normAutofit fontScale="77500" lnSpcReduction="20000"/>
          </a:bodyPr>
          <a:lstStyle/>
          <a:p>
            <a:r>
              <a:rPr lang="en-GB" dirty="0" err="1"/>
              <a:t>Enghraifft</a:t>
            </a:r>
            <a:r>
              <a:rPr lang="en-GB" dirty="0"/>
              <a:t> o </a:t>
            </a:r>
            <a:r>
              <a:rPr lang="en-GB" dirty="0" err="1"/>
              <a:t>gwestiwn</a:t>
            </a:r>
            <a:r>
              <a:rPr lang="en-GB" dirty="0"/>
              <a:t> </a:t>
            </a:r>
            <a:r>
              <a:rPr lang="en-GB" dirty="0" err="1"/>
              <a:t>aml-ddewis</a:t>
            </a:r>
            <a:r>
              <a:rPr lang="en-GB" dirty="0"/>
              <a:t> (</a:t>
            </a:r>
            <a:r>
              <a:rPr lang="en-GB" dirty="0" err="1"/>
              <a:t>casglu</a:t>
            </a:r>
            <a:r>
              <a:rPr lang="en-GB" dirty="0"/>
              <a:t> </a:t>
            </a:r>
            <a:r>
              <a:rPr lang="en-GB" dirty="0" err="1"/>
              <a:t>gwybodaeth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70938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1728224"/>
              </p:ext>
            </p:extLst>
          </p:nvPr>
        </p:nvGraphicFramePr>
        <p:xfrm>
          <a:off x="711198" y="3098800"/>
          <a:ext cx="7810501" cy="31084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64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2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29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32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57200" algn="l"/>
                          <a:tab pos="5715000" algn="r"/>
                        </a:tabLst>
                      </a:pPr>
                      <a:r>
                        <a:rPr lang="cy-GB" sz="11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800">
                          <a:effectLst/>
                        </a:rPr>
                        <a:t>Cywir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800">
                          <a:effectLst/>
                        </a:rPr>
                        <a:t>Anghywir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0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57200" algn="l"/>
                          <a:tab pos="5715000" algn="r"/>
                        </a:tabLst>
                      </a:pPr>
                      <a:r>
                        <a:rPr lang="cy-GB" sz="1400" dirty="0">
                          <a:effectLst/>
                        </a:rPr>
                        <a:t>Prydain gollodd y nifer mwyaf o filwyr yn ystod y Rhyfel Byd Cyntaf.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>
                          <a:effectLst/>
                          <a:sym typeface="Wingdings 2"/>
                        </a:rPr>
                        <a:t>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0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57200" algn="l"/>
                          <a:tab pos="5715000" algn="r"/>
                        </a:tabLst>
                      </a:pPr>
                      <a:r>
                        <a:rPr lang="cy-GB" sz="1400" dirty="0">
                          <a:effectLst/>
                        </a:rPr>
                        <a:t>Collodd Prydain fwy o filwyr yn ystod y rhyfel yn </a:t>
                      </a:r>
                      <a:r>
                        <a:rPr lang="cy-GB" sz="1400" dirty="0" err="1">
                          <a:effectLst/>
                        </a:rPr>
                        <a:t>Irac</a:t>
                      </a:r>
                      <a:r>
                        <a:rPr lang="cy-GB" sz="1400" dirty="0">
                          <a:effectLst/>
                        </a:rPr>
                        <a:t> nac yn ystod y Rhyfel Byd Cyntaf.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20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57200" algn="l"/>
                          <a:tab pos="5715000" algn="r"/>
                        </a:tabLst>
                      </a:pPr>
                      <a:r>
                        <a:rPr lang="cy-GB" sz="1400" dirty="0">
                          <a:effectLst/>
                        </a:rPr>
                        <a:t>Yr Almaen gollodd y nifer mwyaf o filwyr yn ystod y Rhyfel Byd Cyntaf.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15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57200" algn="l"/>
                          <a:tab pos="5715000" algn="r"/>
                        </a:tabLst>
                      </a:pPr>
                      <a:r>
                        <a:rPr lang="cy-GB" sz="1400" dirty="0">
                          <a:effectLst/>
                        </a:rPr>
                        <a:t>Mae cyfanswm y milwyr a gollwyd yn y rhyfel yn </a:t>
                      </a:r>
                      <a:r>
                        <a:rPr lang="cy-GB" sz="1400" dirty="0" err="1">
                          <a:effectLst/>
                        </a:rPr>
                        <a:t>Irac</a:t>
                      </a:r>
                      <a:r>
                        <a:rPr lang="cy-GB" sz="1400" dirty="0">
                          <a:effectLst/>
                        </a:rPr>
                        <a:t> yn fwy na chyfanswm y milwyr a gollwyd yn y Rhyfel Byd Cyntaf.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20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57200" algn="l"/>
                          <a:tab pos="5715000" algn="r"/>
                        </a:tabLst>
                      </a:pPr>
                      <a:r>
                        <a:rPr lang="cy-GB" sz="1400" dirty="0">
                          <a:effectLst/>
                        </a:rPr>
                        <a:t>Pedair gwlad gollodd un milwr yn ystod y rhyfel yn </a:t>
                      </a:r>
                      <a:r>
                        <a:rPr lang="cy-GB" sz="1400" dirty="0" err="1">
                          <a:effectLst/>
                        </a:rPr>
                        <a:t>Irac</a:t>
                      </a:r>
                      <a:r>
                        <a:rPr lang="cy-GB" sz="1400" dirty="0">
                          <a:effectLst/>
                        </a:rPr>
                        <a:t>.</a:t>
                      </a:r>
                      <a:endParaRPr lang="en-GB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15000" algn="r"/>
                        </a:tabLst>
                      </a:pPr>
                      <a:r>
                        <a:rPr lang="cy-GB" sz="11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36830" marB="3683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57200" y="1567656"/>
            <a:ext cx="8418513" cy="1531144"/>
          </a:xfrm>
        </p:spPr>
        <p:txBody>
          <a:bodyPr>
            <a:noAutofit/>
          </a:bodyPr>
          <a:lstStyle/>
          <a:p>
            <a:r>
              <a:rPr lang="cy-GB" sz="1600" b="1" dirty="0"/>
              <a:t>Darn Darllen 2 a 3</a:t>
            </a:r>
            <a:endParaRPr lang="en-GB" sz="1600" dirty="0"/>
          </a:p>
          <a:p>
            <a:r>
              <a:rPr lang="cy-GB" sz="1600" dirty="0"/>
              <a:t>Siart yn dangos nifer y marwolaethau mewn saith gwlad yn ystod y Rhyfel Byd Cyntaf a gwybodaeth o </a:t>
            </a:r>
            <a:r>
              <a:rPr lang="cy-GB" sz="1600" dirty="0" err="1"/>
              <a:t>Wicipedia</a:t>
            </a:r>
            <a:r>
              <a:rPr lang="cy-GB" sz="1600" dirty="0"/>
              <a:t> am nifer y marwolaethau yn y Rhyfel yn </a:t>
            </a:r>
            <a:r>
              <a:rPr lang="cy-GB" sz="1600" dirty="0" err="1"/>
              <a:t>Irac</a:t>
            </a:r>
            <a:r>
              <a:rPr lang="cy-GB" sz="1600" dirty="0"/>
              <a:t>.</a:t>
            </a:r>
            <a:endParaRPr lang="en-GB" sz="1600" dirty="0"/>
          </a:p>
          <a:p>
            <a:r>
              <a:rPr lang="cy-GB" sz="1600" dirty="0"/>
              <a:t> A4.	Nodwch a yw’r brawddegau canlynol yn gywir neu anghywir trwy roi </a:t>
            </a:r>
            <a:r>
              <a:rPr lang="cy-GB" sz="1600" dirty="0">
                <a:sym typeface="Wingdings"/>
              </a:rPr>
              <a:t></a:t>
            </a:r>
            <a:r>
              <a:rPr lang="cy-GB" sz="1600" dirty="0"/>
              <a:t> yn y golofn briodol.  Mae un ateb wedi ei roi i chi yn barod. 								</a:t>
            </a:r>
            <a:endParaRPr lang="en-GB" sz="1600" dirty="0"/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5315047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49763"/>
          </a:xfrm>
        </p:spPr>
        <p:txBody>
          <a:bodyPr>
            <a:normAutofit/>
          </a:bodyPr>
          <a:lstStyle/>
          <a:p>
            <a:r>
              <a:rPr lang="cy-GB" sz="2000" b="1" dirty="0">
                <a:solidFill>
                  <a:schemeClr val="tx2"/>
                </a:solidFill>
              </a:rPr>
              <a:t>Uned 2 Disgrifio, Naratif ac Esbonio</a:t>
            </a:r>
          </a:p>
          <a:p>
            <a:r>
              <a:rPr lang="cy-GB" sz="2000" b="1" dirty="0">
                <a:solidFill>
                  <a:schemeClr val="tx2"/>
                </a:solidFill>
              </a:rPr>
              <a:t>Darn Darllen 5 (Gwerthuso, aralleirio a dehongli gwybodaeth)</a:t>
            </a:r>
            <a:endParaRPr lang="en-GB" sz="2000" dirty="0">
              <a:solidFill>
                <a:schemeClr val="tx2"/>
              </a:solidFill>
            </a:endParaRPr>
          </a:p>
          <a:p>
            <a:r>
              <a:rPr lang="cy-GB" dirty="0">
                <a:solidFill>
                  <a:schemeClr val="tx2"/>
                </a:solidFill>
              </a:rPr>
              <a:t> 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cy-GB" sz="2000" dirty="0" err="1">
                <a:solidFill>
                  <a:schemeClr val="tx2"/>
                </a:solidFill>
              </a:rPr>
              <a:t>Blog</a:t>
            </a:r>
            <a:r>
              <a:rPr lang="cy-GB" sz="2000" dirty="0">
                <a:solidFill>
                  <a:schemeClr val="tx2"/>
                </a:solidFill>
              </a:rPr>
              <a:t> Bryn Tawe</a:t>
            </a:r>
            <a:endParaRPr lang="en-GB" sz="2000" dirty="0">
              <a:solidFill>
                <a:schemeClr val="tx2"/>
              </a:solidFill>
            </a:endParaRPr>
          </a:p>
          <a:p>
            <a:r>
              <a:rPr lang="cy-GB" sz="2000" dirty="0">
                <a:solidFill>
                  <a:schemeClr val="tx2"/>
                </a:solidFill>
              </a:rPr>
              <a:t>Ydych </a:t>
            </a:r>
            <a:r>
              <a:rPr lang="cy-GB" sz="2000" dirty="0" err="1">
                <a:solidFill>
                  <a:schemeClr val="tx2"/>
                </a:solidFill>
              </a:rPr>
              <a:t>chi’n</a:t>
            </a:r>
            <a:r>
              <a:rPr lang="cy-GB" sz="2000" dirty="0">
                <a:solidFill>
                  <a:schemeClr val="tx2"/>
                </a:solidFill>
              </a:rPr>
              <a:t> meddwl bod </a:t>
            </a:r>
            <a:r>
              <a:rPr lang="cy-GB" sz="2000" dirty="0" err="1">
                <a:solidFill>
                  <a:schemeClr val="tx2"/>
                </a:solidFill>
              </a:rPr>
              <a:t>blog</a:t>
            </a:r>
            <a:r>
              <a:rPr lang="cy-GB" sz="2000" dirty="0">
                <a:solidFill>
                  <a:schemeClr val="tx2"/>
                </a:solidFill>
              </a:rPr>
              <a:t> Bryn Tawe yn llwyddo i annog darllenwyr i fynd ar daith debyg?  Cofiwch ddefnyddio tystiolaeth o’r darn darllen i gefnogi eich safbwynt. 	</a:t>
            </a:r>
            <a:endParaRPr lang="en-GB" sz="2000" dirty="0">
              <a:solidFill>
                <a:schemeClr val="tx2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88322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12900"/>
            <a:ext cx="8229600" cy="4513263"/>
          </a:xfrm>
        </p:spPr>
        <p:txBody>
          <a:bodyPr>
            <a:normAutofit/>
          </a:bodyPr>
          <a:lstStyle/>
          <a:p>
            <a:r>
              <a:rPr lang="es-ES_tradnl" b="1" dirty="0" err="1">
                <a:solidFill>
                  <a:schemeClr val="tx2"/>
                </a:solidFill>
              </a:rPr>
              <a:t>Uned</a:t>
            </a:r>
            <a:r>
              <a:rPr lang="es-ES_tradnl" b="1" dirty="0">
                <a:solidFill>
                  <a:schemeClr val="tx2"/>
                </a:solidFill>
              </a:rPr>
              <a:t> 3 </a:t>
            </a:r>
            <a:r>
              <a:rPr lang="es-ES_tradnl" b="1" dirty="0" err="1">
                <a:solidFill>
                  <a:schemeClr val="tx2"/>
                </a:solidFill>
              </a:rPr>
              <a:t>Trafod</a:t>
            </a:r>
            <a:r>
              <a:rPr lang="es-ES_tradnl" b="1" dirty="0">
                <a:solidFill>
                  <a:schemeClr val="tx2"/>
                </a:solidFill>
              </a:rPr>
              <a:t>, </a:t>
            </a:r>
            <a:r>
              <a:rPr lang="es-ES_tradnl" b="1" dirty="0" err="1">
                <a:solidFill>
                  <a:schemeClr val="tx2"/>
                </a:solidFill>
              </a:rPr>
              <a:t>Cyfarwyddiadol</a:t>
            </a:r>
            <a:r>
              <a:rPr lang="es-ES_tradnl" b="1" dirty="0">
                <a:solidFill>
                  <a:schemeClr val="tx2"/>
                </a:solidFill>
              </a:rPr>
              <a:t> a </a:t>
            </a:r>
            <a:r>
              <a:rPr lang="es-ES_tradnl" b="1" dirty="0" err="1">
                <a:solidFill>
                  <a:schemeClr val="tx2"/>
                </a:solidFill>
              </a:rPr>
              <a:t>Pherswâd</a:t>
            </a:r>
            <a:endParaRPr lang="es-ES_tradnl" b="1" dirty="0">
              <a:solidFill>
                <a:schemeClr val="tx2"/>
              </a:solidFill>
            </a:endParaRPr>
          </a:p>
          <a:p>
            <a:r>
              <a:rPr lang="es-ES_tradnl" b="1" dirty="0" err="1">
                <a:solidFill>
                  <a:schemeClr val="tx2"/>
                </a:solidFill>
              </a:rPr>
              <a:t>Darn</a:t>
            </a:r>
            <a:r>
              <a:rPr lang="es-ES_tradnl" b="1" dirty="0">
                <a:solidFill>
                  <a:schemeClr val="tx2"/>
                </a:solidFill>
              </a:rPr>
              <a:t> </a:t>
            </a:r>
            <a:r>
              <a:rPr lang="es-ES_tradnl" b="1" dirty="0" err="1">
                <a:solidFill>
                  <a:schemeClr val="tx2"/>
                </a:solidFill>
              </a:rPr>
              <a:t>Darllen</a:t>
            </a:r>
            <a:r>
              <a:rPr lang="es-ES_tradnl" b="1" dirty="0">
                <a:solidFill>
                  <a:schemeClr val="tx2"/>
                </a:solidFill>
              </a:rPr>
              <a:t> 4 (</a:t>
            </a:r>
            <a:r>
              <a:rPr lang="es-ES_tradnl" b="1" dirty="0" err="1">
                <a:solidFill>
                  <a:schemeClr val="tx2"/>
                </a:solidFill>
              </a:rPr>
              <a:t>Dehongli</a:t>
            </a:r>
            <a:r>
              <a:rPr lang="es-ES_tradnl" b="1" dirty="0">
                <a:solidFill>
                  <a:schemeClr val="tx2"/>
                </a:solidFill>
              </a:rPr>
              <a:t> a </a:t>
            </a:r>
            <a:r>
              <a:rPr lang="es-ES_tradnl" b="1" dirty="0" err="1">
                <a:solidFill>
                  <a:schemeClr val="tx2"/>
                </a:solidFill>
              </a:rPr>
              <a:t>dadansoddi</a:t>
            </a:r>
            <a:r>
              <a:rPr lang="es-ES_tradnl" b="1" dirty="0">
                <a:solidFill>
                  <a:schemeClr val="tx2"/>
                </a:solidFill>
              </a:rPr>
              <a:t> </a:t>
            </a:r>
            <a:r>
              <a:rPr lang="es-ES_tradnl" b="1" dirty="0" err="1">
                <a:solidFill>
                  <a:schemeClr val="tx2"/>
                </a:solidFill>
              </a:rPr>
              <a:t>gwybodaeth</a:t>
            </a:r>
            <a:r>
              <a:rPr lang="es-ES_tradnl" b="1" dirty="0">
                <a:solidFill>
                  <a:schemeClr val="tx2"/>
                </a:solidFill>
              </a:rPr>
              <a:t>)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s-ES_tradnl" b="1" dirty="0">
                <a:solidFill>
                  <a:schemeClr val="tx2"/>
                </a:solidFill>
              </a:rPr>
              <a:t> 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s-ES_tradnl" b="1" dirty="0">
                <a:solidFill>
                  <a:schemeClr val="tx2"/>
                </a:solidFill>
              </a:rPr>
              <a:t>Brasil: </a:t>
            </a:r>
            <a:r>
              <a:rPr lang="es-ES_tradnl" b="1" dirty="0" err="1">
                <a:solidFill>
                  <a:schemeClr val="tx2"/>
                </a:solidFill>
              </a:rPr>
              <a:t>Gwlad</a:t>
            </a:r>
            <a:r>
              <a:rPr lang="es-ES_tradnl" b="1" dirty="0">
                <a:solidFill>
                  <a:schemeClr val="tx2"/>
                </a:solidFill>
              </a:rPr>
              <a:t> o </a:t>
            </a:r>
            <a:r>
              <a:rPr lang="es-ES_tradnl" b="1" dirty="0" err="1">
                <a:solidFill>
                  <a:schemeClr val="tx2"/>
                </a:solidFill>
              </a:rPr>
              <a:t>Ddau</a:t>
            </a:r>
            <a:r>
              <a:rPr lang="es-ES_tradnl" b="1" dirty="0">
                <a:solidFill>
                  <a:schemeClr val="tx2"/>
                </a:solidFill>
              </a:rPr>
              <a:t> </a:t>
            </a:r>
            <a:r>
              <a:rPr lang="es-ES_tradnl" b="1" dirty="0" err="1">
                <a:solidFill>
                  <a:schemeClr val="tx2"/>
                </a:solidFill>
              </a:rPr>
              <a:t>Hanner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s-ES_tradnl" b="1" dirty="0">
                <a:solidFill>
                  <a:schemeClr val="tx2"/>
                </a:solidFill>
              </a:rPr>
              <a:t> 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A10.</a:t>
            </a:r>
            <a:r>
              <a:rPr lang="en-GB" b="1" dirty="0">
                <a:solidFill>
                  <a:schemeClr val="tx2"/>
                </a:solidFill>
              </a:rPr>
              <a:t>	</a:t>
            </a:r>
            <a:r>
              <a:rPr lang="en-GB" dirty="0">
                <a:solidFill>
                  <a:schemeClr val="tx2"/>
                </a:solidFill>
              </a:rPr>
              <a:t>Beth </a:t>
            </a:r>
            <a:r>
              <a:rPr lang="en-GB" dirty="0" err="1">
                <a:solidFill>
                  <a:schemeClr val="tx2"/>
                </a:solidFill>
              </a:rPr>
              <a:t>yw</a:t>
            </a:r>
            <a:r>
              <a:rPr lang="en-GB" dirty="0">
                <a:solidFill>
                  <a:schemeClr val="tx2"/>
                </a:solidFill>
              </a:rPr>
              <a:t> barn </a:t>
            </a:r>
            <a:r>
              <a:rPr lang="en-GB" dirty="0" err="1">
                <a:solidFill>
                  <a:schemeClr val="tx2"/>
                </a:solidFill>
              </a:rPr>
              <a:t>yr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awdur</a:t>
            </a:r>
            <a:r>
              <a:rPr lang="en-GB" dirty="0">
                <a:solidFill>
                  <a:schemeClr val="tx2"/>
                </a:solidFill>
              </a:rPr>
              <a:t> am </a:t>
            </a:r>
            <a:r>
              <a:rPr lang="en-GB" dirty="0" err="1">
                <a:solidFill>
                  <a:schemeClr val="tx2"/>
                </a:solidFill>
              </a:rPr>
              <a:t>obeithion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Brasil</a:t>
            </a:r>
            <a:r>
              <a:rPr lang="en-GB" dirty="0">
                <a:solidFill>
                  <a:schemeClr val="tx2"/>
                </a:solidFill>
              </a:rPr>
              <a:t> o </a:t>
            </a:r>
            <a:r>
              <a:rPr lang="en-GB" dirty="0" err="1">
                <a:solidFill>
                  <a:schemeClr val="tx2"/>
                </a:solidFill>
              </a:rPr>
              <a:t>ennill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Cwpan</a:t>
            </a:r>
            <a:r>
              <a:rPr lang="en-GB" dirty="0">
                <a:solidFill>
                  <a:schemeClr val="tx2"/>
                </a:solidFill>
              </a:rPr>
              <a:t> y </a:t>
            </a:r>
            <a:r>
              <a:rPr lang="en-GB" dirty="0" err="1">
                <a:solidFill>
                  <a:schemeClr val="tx2"/>
                </a:solidFill>
              </a:rPr>
              <a:t>Byd</a:t>
            </a:r>
            <a:r>
              <a:rPr lang="en-GB" dirty="0">
                <a:solidFill>
                  <a:schemeClr val="tx2"/>
                </a:solidFill>
              </a:rPr>
              <a:t>?  </a:t>
            </a:r>
            <a:r>
              <a:rPr lang="en-GB" dirty="0" err="1">
                <a:solidFill>
                  <a:schemeClr val="tx2"/>
                </a:solidFill>
              </a:rPr>
              <a:t>Rhowch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resymau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dros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eich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ateb</a:t>
            </a:r>
            <a:r>
              <a:rPr lang="en-GB" dirty="0">
                <a:solidFill>
                  <a:schemeClr val="tx2"/>
                </a:solidFill>
              </a:rPr>
              <a:t>. 		</a:t>
            </a:r>
          </a:p>
          <a:p>
            <a:r>
              <a:rPr lang="en-GB" dirty="0">
                <a:solidFill>
                  <a:schemeClr val="tx2"/>
                </a:solidFill>
              </a:rPr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652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55800"/>
            <a:ext cx="8229600" cy="4170363"/>
          </a:xfrm>
        </p:spPr>
        <p:txBody>
          <a:bodyPr>
            <a:normAutofit/>
          </a:bodyPr>
          <a:lstStyle/>
          <a:p>
            <a:r>
              <a:rPr lang="en-GB" b="1" dirty="0" err="1">
                <a:solidFill>
                  <a:schemeClr val="tx2"/>
                </a:solidFill>
              </a:rPr>
              <a:t>Uned</a:t>
            </a:r>
            <a:r>
              <a:rPr lang="en-GB" b="1" dirty="0">
                <a:solidFill>
                  <a:schemeClr val="tx2"/>
                </a:solidFill>
              </a:rPr>
              <a:t> 3 </a:t>
            </a:r>
            <a:r>
              <a:rPr lang="es-ES_tradnl" b="1" dirty="0" err="1">
                <a:solidFill>
                  <a:schemeClr val="tx2"/>
                </a:solidFill>
              </a:rPr>
              <a:t>Trafod</a:t>
            </a:r>
            <a:r>
              <a:rPr lang="es-ES_tradnl" b="1" dirty="0">
                <a:solidFill>
                  <a:schemeClr val="tx2"/>
                </a:solidFill>
              </a:rPr>
              <a:t>, </a:t>
            </a:r>
            <a:r>
              <a:rPr lang="es-ES_tradnl" b="1" dirty="0" err="1">
                <a:solidFill>
                  <a:schemeClr val="tx2"/>
                </a:solidFill>
              </a:rPr>
              <a:t>Cyfarwyddiadol</a:t>
            </a:r>
            <a:r>
              <a:rPr lang="es-ES_tradnl" b="1" dirty="0">
                <a:solidFill>
                  <a:schemeClr val="tx2"/>
                </a:solidFill>
              </a:rPr>
              <a:t> a </a:t>
            </a:r>
            <a:r>
              <a:rPr lang="es-ES_tradnl" b="1" dirty="0" err="1">
                <a:solidFill>
                  <a:schemeClr val="tx2"/>
                </a:solidFill>
              </a:rPr>
              <a:t>Pherswâd</a:t>
            </a:r>
            <a:endParaRPr lang="en-GB" b="1" dirty="0">
              <a:solidFill>
                <a:schemeClr val="tx2"/>
              </a:solidFill>
            </a:endParaRPr>
          </a:p>
          <a:p>
            <a:r>
              <a:rPr lang="en-GB" b="1" dirty="0">
                <a:solidFill>
                  <a:schemeClr val="tx2"/>
                </a:solidFill>
              </a:rPr>
              <a:t>Darn </a:t>
            </a:r>
            <a:r>
              <a:rPr lang="en-GB" b="1" dirty="0" err="1">
                <a:solidFill>
                  <a:schemeClr val="tx2"/>
                </a:solidFill>
              </a:rPr>
              <a:t>Darllen</a:t>
            </a:r>
            <a:r>
              <a:rPr lang="en-GB" b="1" dirty="0">
                <a:solidFill>
                  <a:schemeClr val="tx2"/>
                </a:solidFill>
              </a:rPr>
              <a:t> 5 (</a:t>
            </a:r>
            <a:r>
              <a:rPr lang="en-GB" b="1" dirty="0" err="1">
                <a:solidFill>
                  <a:schemeClr val="tx2"/>
                </a:solidFill>
              </a:rPr>
              <a:t>Dehongli</a:t>
            </a:r>
            <a:r>
              <a:rPr lang="en-GB" b="1" dirty="0">
                <a:solidFill>
                  <a:schemeClr val="tx2"/>
                </a:solidFill>
              </a:rPr>
              <a:t> ac </a:t>
            </a:r>
            <a:r>
              <a:rPr lang="en-GB" b="1" dirty="0" err="1">
                <a:solidFill>
                  <a:schemeClr val="tx2"/>
                </a:solidFill>
              </a:rPr>
              <a:t>adnabod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geiriau</a:t>
            </a:r>
            <a:r>
              <a:rPr lang="en-GB" b="1" dirty="0">
                <a:solidFill>
                  <a:schemeClr val="tx2"/>
                </a:solidFill>
              </a:rPr>
              <a:t>)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n-GB" b="1" dirty="0">
                <a:solidFill>
                  <a:schemeClr val="tx2"/>
                </a:solidFill>
              </a:rPr>
              <a:t> 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n-GB" b="1" dirty="0" err="1">
                <a:solidFill>
                  <a:schemeClr val="tx2"/>
                </a:solidFill>
              </a:rPr>
              <a:t>Cwpan</a:t>
            </a:r>
            <a:r>
              <a:rPr lang="en-GB" b="1" dirty="0">
                <a:solidFill>
                  <a:schemeClr val="tx2"/>
                </a:solidFill>
              </a:rPr>
              <a:t> y </a:t>
            </a:r>
            <a:r>
              <a:rPr lang="en-GB" b="1" dirty="0" err="1">
                <a:solidFill>
                  <a:schemeClr val="tx2"/>
                </a:solidFill>
              </a:rPr>
              <a:t>Byd</a:t>
            </a:r>
            <a:r>
              <a:rPr lang="en-GB" b="1" dirty="0">
                <a:solidFill>
                  <a:schemeClr val="tx2"/>
                </a:solidFill>
              </a:rPr>
              <a:t> – </a:t>
            </a:r>
            <a:r>
              <a:rPr lang="en-GB" b="1" dirty="0" err="1">
                <a:solidFill>
                  <a:schemeClr val="tx2"/>
                </a:solidFill>
              </a:rPr>
              <a:t>Seithfed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Nef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i’r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Almaen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 </a:t>
            </a:r>
          </a:p>
          <a:p>
            <a:r>
              <a:rPr lang="en-GB" dirty="0">
                <a:solidFill>
                  <a:schemeClr val="tx2"/>
                </a:solidFill>
              </a:rPr>
              <a:t>A11.	Pa air </a:t>
            </a:r>
            <a:r>
              <a:rPr lang="en-GB" dirty="0" err="1">
                <a:solidFill>
                  <a:schemeClr val="tx2"/>
                </a:solidFill>
              </a:rPr>
              <a:t>sy'n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cael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ddefnyddio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ddisgrifio'r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sioc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wrth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i'r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byd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wylio'r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Almaenwyr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rhwygo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tîm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Brasil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ddarnau</a:t>
            </a:r>
            <a:r>
              <a:rPr lang="en-GB" dirty="0">
                <a:solidFill>
                  <a:schemeClr val="tx2"/>
                </a:solidFill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1166120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24363"/>
          </a:xfrm>
        </p:spPr>
        <p:txBody>
          <a:bodyPr>
            <a:normAutofit fontScale="47500" lnSpcReduction="20000"/>
          </a:bodyPr>
          <a:lstStyle/>
          <a:p>
            <a:r>
              <a:rPr lang="en-GB" sz="4000" b="1" dirty="0" err="1">
                <a:solidFill>
                  <a:schemeClr val="tx2"/>
                </a:solidFill>
              </a:rPr>
              <a:t>Uned</a:t>
            </a:r>
            <a:r>
              <a:rPr lang="en-GB" sz="4000" b="1" dirty="0">
                <a:solidFill>
                  <a:schemeClr val="tx2"/>
                </a:solidFill>
              </a:rPr>
              <a:t> 3 </a:t>
            </a:r>
            <a:r>
              <a:rPr lang="es-ES_tradnl" sz="4000" b="1" dirty="0" err="1">
                <a:solidFill>
                  <a:schemeClr val="tx2"/>
                </a:solidFill>
              </a:rPr>
              <a:t>Trafod</a:t>
            </a:r>
            <a:r>
              <a:rPr lang="es-ES_tradnl" sz="4000" b="1" dirty="0">
                <a:solidFill>
                  <a:schemeClr val="tx2"/>
                </a:solidFill>
              </a:rPr>
              <a:t>, </a:t>
            </a:r>
            <a:r>
              <a:rPr lang="es-ES_tradnl" sz="4000" b="1" dirty="0" err="1">
                <a:solidFill>
                  <a:schemeClr val="tx2"/>
                </a:solidFill>
              </a:rPr>
              <a:t>Cyfarwyddiadol</a:t>
            </a:r>
            <a:r>
              <a:rPr lang="es-ES_tradnl" sz="4000" b="1" dirty="0">
                <a:solidFill>
                  <a:schemeClr val="tx2"/>
                </a:solidFill>
              </a:rPr>
              <a:t> a </a:t>
            </a:r>
            <a:r>
              <a:rPr lang="es-ES_tradnl" sz="4000" b="1" dirty="0" err="1">
                <a:solidFill>
                  <a:schemeClr val="tx2"/>
                </a:solidFill>
              </a:rPr>
              <a:t>Pherswâd</a:t>
            </a:r>
            <a:endParaRPr lang="en-GB" sz="4000" b="1" dirty="0">
              <a:solidFill>
                <a:schemeClr val="tx2"/>
              </a:solidFill>
            </a:endParaRPr>
          </a:p>
          <a:p>
            <a:r>
              <a:rPr lang="en-GB" sz="4000" b="1" dirty="0">
                <a:solidFill>
                  <a:schemeClr val="tx2"/>
                </a:solidFill>
              </a:rPr>
              <a:t>Darn </a:t>
            </a:r>
            <a:r>
              <a:rPr lang="en-GB" sz="4000" b="1" dirty="0" err="1">
                <a:solidFill>
                  <a:schemeClr val="tx2"/>
                </a:solidFill>
              </a:rPr>
              <a:t>Darllen</a:t>
            </a:r>
            <a:r>
              <a:rPr lang="en-GB" sz="4000" b="1" dirty="0">
                <a:solidFill>
                  <a:schemeClr val="tx2"/>
                </a:solidFill>
              </a:rPr>
              <a:t> 4 a 5 (</a:t>
            </a:r>
            <a:r>
              <a:rPr lang="en-GB" sz="4000" b="1" dirty="0" err="1">
                <a:solidFill>
                  <a:schemeClr val="tx2"/>
                </a:solidFill>
              </a:rPr>
              <a:t>dadansoddi</a:t>
            </a:r>
            <a:r>
              <a:rPr lang="en-GB" sz="4000" b="1" dirty="0">
                <a:solidFill>
                  <a:schemeClr val="tx2"/>
                </a:solidFill>
              </a:rPr>
              <a:t>, </a:t>
            </a:r>
            <a:r>
              <a:rPr lang="en-GB" sz="4000" b="1" dirty="0" err="1">
                <a:solidFill>
                  <a:schemeClr val="tx2"/>
                </a:solidFill>
              </a:rPr>
              <a:t>dehongli</a:t>
            </a:r>
            <a:r>
              <a:rPr lang="en-GB" sz="4000" b="1" dirty="0">
                <a:solidFill>
                  <a:schemeClr val="tx2"/>
                </a:solidFill>
              </a:rPr>
              <a:t> , </a:t>
            </a:r>
            <a:r>
              <a:rPr lang="en-GB" sz="4000" b="1" dirty="0" err="1">
                <a:solidFill>
                  <a:schemeClr val="tx2"/>
                </a:solidFill>
              </a:rPr>
              <a:t>egluro</a:t>
            </a:r>
            <a:r>
              <a:rPr lang="en-GB" sz="4000" b="1" dirty="0">
                <a:solidFill>
                  <a:schemeClr val="tx2"/>
                </a:solidFill>
              </a:rPr>
              <a:t> a </a:t>
            </a:r>
            <a:r>
              <a:rPr lang="en-GB" sz="4000" b="1" dirty="0" err="1">
                <a:solidFill>
                  <a:schemeClr val="tx2"/>
                </a:solidFill>
              </a:rPr>
              <a:t>chymharu</a:t>
            </a:r>
            <a:r>
              <a:rPr lang="en-GB" sz="4000" b="1" dirty="0">
                <a:solidFill>
                  <a:schemeClr val="tx2"/>
                </a:solidFill>
              </a:rPr>
              <a:t>)</a:t>
            </a:r>
            <a:endParaRPr lang="en-GB" sz="4000" dirty="0">
              <a:solidFill>
                <a:schemeClr val="tx2"/>
              </a:solidFill>
            </a:endParaRPr>
          </a:p>
          <a:p>
            <a:r>
              <a:rPr lang="en-GB" sz="4000" b="1" dirty="0" err="1">
                <a:solidFill>
                  <a:schemeClr val="tx2"/>
                </a:solidFill>
              </a:rPr>
              <a:t>Brasil</a:t>
            </a:r>
            <a:r>
              <a:rPr lang="en-GB" sz="4000" b="1" dirty="0">
                <a:solidFill>
                  <a:schemeClr val="tx2"/>
                </a:solidFill>
              </a:rPr>
              <a:t>: </a:t>
            </a:r>
            <a:r>
              <a:rPr lang="en-GB" sz="4000" b="1" dirty="0" err="1">
                <a:solidFill>
                  <a:schemeClr val="tx2"/>
                </a:solidFill>
              </a:rPr>
              <a:t>Gwlad</a:t>
            </a:r>
            <a:r>
              <a:rPr lang="en-GB" sz="4000" b="1" dirty="0">
                <a:solidFill>
                  <a:schemeClr val="tx2"/>
                </a:solidFill>
              </a:rPr>
              <a:t> o </a:t>
            </a:r>
            <a:r>
              <a:rPr lang="en-GB" sz="4000" b="1" dirty="0" err="1">
                <a:solidFill>
                  <a:schemeClr val="tx2"/>
                </a:solidFill>
              </a:rPr>
              <a:t>Ddau</a:t>
            </a:r>
            <a:r>
              <a:rPr lang="en-GB" sz="4000" b="1" dirty="0">
                <a:solidFill>
                  <a:schemeClr val="tx2"/>
                </a:solidFill>
              </a:rPr>
              <a:t> </a:t>
            </a:r>
            <a:r>
              <a:rPr lang="en-GB" sz="4000" b="1" dirty="0" err="1">
                <a:solidFill>
                  <a:schemeClr val="tx2"/>
                </a:solidFill>
              </a:rPr>
              <a:t>Hanner</a:t>
            </a:r>
            <a:endParaRPr lang="en-GB" sz="4000" dirty="0">
              <a:solidFill>
                <a:schemeClr val="tx2"/>
              </a:solidFill>
            </a:endParaRPr>
          </a:p>
          <a:p>
            <a:r>
              <a:rPr lang="en-GB" sz="4000" b="1" dirty="0" err="1">
                <a:solidFill>
                  <a:schemeClr val="tx2"/>
                </a:solidFill>
              </a:rPr>
              <a:t>Cwpan</a:t>
            </a:r>
            <a:r>
              <a:rPr lang="en-GB" sz="4000" b="1" dirty="0">
                <a:solidFill>
                  <a:schemeClr val="tx2"/>
                </a:solidFill>
              </a:rPr>
              <a:t> y </a:t>
            </a:r>
            <a:r>
              <a:rPr lang="en-GB" sz="4000" b="1" dirty="0" err="1">
                <a:solidFill>
                  <a:schemeClr val="tx2"/>
                </a:solidFill>
              </a:rPr>
              <a:t>Byd</a:t>
            </a:r>
            <a:r>
              <a:rPr lang="en-GB" sz="4000" b="1" dirty="0">
                <a:solidFill>
                  <a:schemeClr val="tx2"/>
                </a:solidFill>
              </a:rPr>
              <a:t> – </a:t>
            </a:r>
            <a:r>
              <a:rPr lang="en-GB" sz="4000" b="1" dirty="0" err="1">
                <a:solidFill>
                  <a:schemeClr val="tx2"/>
                </a:solidFill>
              </a:rPr>
              <a:t>Seithfed</a:t>
            </a:r>
            <a:r>
              <a:rPr lang="en-GB" sz="4000" b="1" dirty="0">
                <a:solidFill>
                  <a:schemeClr val="tx2"/>
                </a:solidFill>
              </a:rPr>
              <a:t> </a:t>
            </a:r>
            <a:r>
              <a:rPr lang="en-GB" sz="4000" b="1" dirty="0" err="1">
                <a:solidFill>
                  <a:schemeClr val="tx2"/>
                </a:solidFill>
              </a:rPr>
              <a:t>Nef</a:t>
            </a:r>
            <a:r>
              <a:rPr lang="en-GB" sz="4000" b="1" dirty="0">
                <a:solidFill>
                  <a:schemeClr val="tx2"/>
                </a:solidFill>
              </a:rPr>
              <a:t> </a:t>
            </a:r>
            <a:r>
              <a:rPr lang="en-GB" sz="4000" b="1" dirty="0" err="1">
                <a:solidFill>
                  <a:schemeClr val="tx2"/>
                </a:solidFill>
              </a:rPr>
              <a:t>i’r</a:t>
            </a:r>
            <a:r>
              <a:rPr lang="en-GB" sz="4000" b="1" dirty="0">
                <a:solidFill>
                  <a:schemeClr val="tx2"/>
                </a:solidFill>
              </a:rPr>
              <a:t> </a:t>
            </a:r>
            <a:r>
              <a:rPr lang="en-GB" sz="4000" b="1" dirty="0" err="1">
                <a:solidFill>
                  <a:schemeClr val="tx2"/>
                </a:solidFill>
              </a:rPr>
              <a:t>Almaen</a:t>
            </a:r>
            <a:endParaRPr lang="en-GB" sz="4000" dirty="0">
              <a:solidFill>
                <a:schemeClr val="tx2"/>
              </a:solidFill>
            </a:endParaRPr>
          </a:p>
          <a:p>
            <a:r>
              <a:rPr lang="en-GB" sz="4000" dirty="0">
                <a:solidFill>
                  <a:schemeClr val="tx2"/>
                </a:solidFill>
              </a:rPr>
              <a:t> A12.	Mae Darn </a:t>
            </a:r>
            <a:r>
              <a:rPr lang="en-GB" sz="4000" dirty="0" err="1">
                <a:solidFill>
                  <a:schemeClr val="tx2"/>
                </a:solidFill>
              </a:rPr>
              <a:t>Darllen</a:t>
            </a:r>
            <a:r>
              <a:rPr lang="en-GB" sz="4000" dirty="0">
                <a:solidFill>
                  <a:schemeClr val="tx2"/>
                </a:solidFill>
              </a:rPr>
              <a:t> 4 a 5 </a:t>
            </a:r>
            <a:r>
              <a:rPr lang="en-GB" sz="4000" dirty="0" err="1">
                <a:solidFill>
                  <a:schemeClr val="tx2"/>
                </a:solidFill>
              </a:rPr>
              <a:t>yn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sôn</a:t>
            </a:r>
            <a:r>
              <a:rPr lang="en-GB" sz="4000" dirty="0">
                <a:solidFill>
                  <a:schemeClr val="tx2"/>
                </a:solidFill>
              </a:rPr>
              <a:t> am </a:t>
            </a:r>
            <a:r>
              <a:rPr lang="en-GB" sz="4000" dirty="0" err="1">
                <a:solidFill>
                  <a:schemeClr val="tx2"/>
                </a:solidFill>
              </a:rPr>
              <a:t>Gwpan</a:t>
            </a:r>
            <a:r>
              <a:rPr lang="en-GB" sz="4000" dirty="0">
                <a:solidFill>
                  <a:schemeClr val="tx2"/>
                </a:solidFill>
              </a:rPr>
              <a:t> y </a:t>
            </a:r>
            <a:r>
              <a:rPr lang="en-GB" sz="4000" dirty="0" err="1">
                <a:solidFill>
                  <a:schemeClr val="tx2"/>
                </a:solidFill>
              </a:rPr>
              <a:t>Byd</a:t>
            </a:r>
            <a:r>
              <a:rPr lang="en-GB" sz="4000" dirty="0">
                <a:solidFill>
                  <a:schemeClr val="tx2"/>
                </a:solidFill>
              </a:rPr>
              <a:t>.  </a:t>
            </a:r>
            <a:r>
              <a:rPr lang="en-GB" sz="4000" dirty="0" err="1">
                <a:solidFill>
                  <a:schemeClr val="tx2"/>
                </a:solidFill>
              </a:rPr>
              <a:t>Cymharwch</a:t>
            </a:r>
            <a:r>
              <a:rPr lang="en-GB" sz="4000" dirty="0">
                <a:solidFill>
                  <a:schemeClr val="tx2"/>
                </a:solidFill>
              </a:rPr>
              <a:t> y </a:t>
            </a:r>
            <a:r>
              <a:rPr lang="en-GB" sz="4000" dirty="0" err="1">
                <a:solidFill>
                  <a:schemeClr val="tx2"/>
                </a:solidFill>
              </a:rPr>
              <a:t>ddau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ddarn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gan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ystyried</a:t>
            </a:r>
            <a:r>
              <a:rPr lang="en-GB" sz="4000" dirty="0">
                <a:solidFill>
                  <a:schemeClr val="tx2"/>
                </a:solidFill>
              </a:rPr>
              <a:t>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2"/>
                </a:solidFill>
              </a:rPr>
              <a:t> </a:t>
            </a:r>
            <a:r>
              <a:rPr lang="en-GB" sz="4000" dirty="0" err="1">
                <a:solidFill>
                  <a:schemeClr val="tx2"/>
                </a:solidFill>
              </a:rPr>
              <a:t>agwedd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yr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awduron</a:t>
            </a:r>
            <a:r>
              <a:rPr lang="en-GB" sz="4000" dirty="0">
                <a:solidFill>
                  <a:schemeClr val="tx2"/>
                </a:solidFill>
              </a:rPr>
              <a:t> at </a:t>
            </a:r>
            <a:r>
              <a:rPr lang="en-GB" sz="4000" dirty="0" err="1">
                <a:solidFill>
                  <a:schemeClr val="tx2"/>
                </a:solidFill>
              </a:rPr>
              <a:t>eu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pwnc</a:t>
            </a:r>
            <a:endParaRPr lang="en-GB" sz="4000" dirty="0">
              <a:solidFill>
                <a:schemeClr val="tx2"/>
              </a:solidFill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s-ES_tradnl" sz="4000" dirty="0">
                <a:solidFill>
                  <a:schemeClr val="tx2"/>
                </a:solidFill>
              </a:rPr>
              <a:t>y </a:t>
            </a:r>
            <a:r>
              <a:rPr lang="es-ES_tradnl" sz="4000" dirty="0" err="1">
                <a:solidFill>
                  <a:schemeClr val="tx2"/>
                </a:solidFill>
              </a:rPr>
              <a:t>modd</a:t>
            </a:r>
            <a:r>
              <a:rPr lang="es-ES_tradnl" sz="4000" dirty="0">
                <a:solidFill>
                  <a:schemeClr val="tx2"/>
                </a:solidFill>
              </a:rPr>
              <a:t> y </a:t>
            </a:r>
            <a:r>
              <a:rPr lang="es-ES_tradnl" sz="4000" dirty="0" err="1">
                <a:solidFill>
                  <a:schemeClr val="tx2"/>
                </a:solidFill>
              </a:rPr>
              <a:t>maen</a:t>
            </a:r>
            <a:r>
              <a:rPr lang="es-ES_tradnl" sz="4000" dirty="0">
                <a:solidFill>
                  <a:schemeClr val="tx2"/>
                </a:solidFill>
              </a:rPr>
              <a:t> </a:t>
            </a:r>
            <a:r>
              <a:rPr lang="es-ES_tradnl" sz="4000" dirty="0" err="1">
                <a:solidFill>
                  <a:schemeClr val="tx2"/>
                </a:solidFill>
              </a:rPr>
              <a:t>nhw’n</a:t>
            </a:r>
            <a:r>
              <a:rPr lang="es-ES_tradnl" sz="4000" dirty="0">
                <a:solidFill>
                  <a:schemeClr val="tx2"/>
                </a:solidFill>
              </a:rPr>
              <a:t> </a:t>
            </a:r>
            <a:r>
              <a:rPr lang="es-ES_tradnl" sz="4000" dirty="0" err="1">
                <a:solidFill>
                  <a:schemeClr val="tx2"/>
                </a:solidFill>
              </a:rPr>
              <a:t>cyflwyno'u</a:t>
            </a:r>
            <a:r>
              <a:rPr lang="es-ES_tradnl" sz="4000" dirty="0">
                <a:solidFill>
                  <a:schemeClr val="tx2"/>
                </a:solidFill>
              </a:rPr>
              <a:t> </a:t>
            </a:r>
            <a:r>
              <a:rPr lang="es-ES_tradnl" sz="4000" dirty="0" err="1">
                <a:solidFill>
                  <a:schemeClr val="tx2"/>
                </a:solidFill>
              </a:rPr>
              <a:t>gwybodaeth</a:t>
            </a:r>
            <a:r>
              <a:rPr lang="es-ES_tradnl" sz="4000" dirty="0">
                <a:solidFill>
                  <a:schemeClr val="tx2"/>
                </a:solidFill>
              </a:rPr>
              <a:t> </a:t>
            </a:r>
            <a:r>
              <a:rPr lang="es-ES_tradnl" sz="4000" dirty="0" err="1">
                <a:solidFill>
                  <a:schemeClr val="tx2"/>
                </a:solidFill>
              </a:rPr>
              <a:t>ac</a:t>
            </a:r>
            <a:r>
              <a:rPr lang="es-ES_tradnl" sz="4000" dirty="0">
                <a:solidFill>
                  <a:schemeClr val="tx2"/>
                </a:solidFill>
              </a:rPr>
              <a:t> </a:t>
            </a:r>
            <a:r>
              <a:rPr lang="es-ES_tradnl" sz="4000" dirty="0" err="1">
                <a:solidFill>
                  <a:schemeClr val="tx2"/>
                </a:solidFill>
              </a:rPr>
              <a:t>yn</a:t>
            </a:r>
            <a:r>
              <a:rPr lang="es-ES_tradnl" sz="4000" dirty="0">
                <a:solidFill>
                  <a:schemeClr val="tx2"/>
                </a:solidFill>
              </a:rPr>
              <a:t> </a:t>
            </a:r>
            <a:r>
              <a:rPr lang="es-ES_tradnl" sz="4000" dirty="0" err="1">
                <a:solidFill>
                  <a:schemeClr val="tx2"/>
                </a:solidFill>
              </a:rPr>
              <a:t>trafod</a:t>
            </a:r>
            <a:r>
              <a:rPr lang="es-ES_tradnl" sz="4000" dirty="0">
                <a:solidFill>
                  <a:schemeClr val="tx2"/>
                </a:solidFill>
              </a:rPr>
              <a:t> y </a:t>
            </a:r>
            <a:r>
              <a:rPr lang="es-ES_tradnl" sz="4000" dirty="0" err="1">
                <a:solidFill>
                  <a:schemeClr val="tx2"/>
                </a:solidFill>
              </a:rPr>
              <a:t>pwnc</a:t>
            </a:r>
            <a:endParaRPr lang="en-GB" sz="4000" dirty="0">
              <a:solidFill>
                <a:schemeClr val="tx2"/>
              </a:solidFill>
            </a:endParaRPr>
          </a:p>
          <a:p>
            <a:r>
              <a:rPr lang="es-ES_tradnl" sz="4000" dirty="0">
                <a:solidFill>
                  <a:schemeClr val="tx2"/>
                </a:solidFill>
              </a:rPr>
              <a:t> </a:t>
            </a:r>
            <a:endParaRPr lang="en-GB" sz="4000" dirty="0">
              <a:solidFill>
                <a:schemeClr val="tx2"/>
              </a:solidFill>
            </a:endParaRPr>
          </a:p>
          <a:p>
            <a:r>
              <a:rPr lang="en-GB" sz="4000" dirty="0" err="1">
                <a:solidFill>
                  <a:schemeClr val="tx2"/>
                </a:solidFill>
              </a:rPr>
              <a:t>Dylech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gyfeirio</a:t>
            </a:r>
            <a:r>
              <a:rPr lang="en-GB" sz="4000" dirty="0">
                <a:solidFill>
                  <a:schemeClr val="tx2"/>
                </a:solidFill>
              </a:rPr>
              <a:t> at y </a:t>
            </a:r>
            <a:r>
              <a:rPr lang="en-GB" sz="4000" dirty="0" err="1">
                <a:solidFill>
                  <a:schemeClr val="tx2"/>
                </a:solidFill>
              </a:rPr>
              <a:t>testun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i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gefnogi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eich</a:t>
            </a:r>
            <a:r>
              <a:rPr lang="en-GB" sz="4000" dirty="0">
                <a:solidFill>
                  <a:schemeClr val="tx2"/>
                </a:solidFill>
              </a:rPr>
              <a:t> </a:t>
            </a:r>
            <a:r>
              <a:rPr lang="en-GB" sz="4000" dirty="0" err="1">
                <a:solidFill>
                  <a:schemeClr val="tx2"/>
                </a:solidFill>
              </a:rPr>
              <a:t>pwyntiau</a:t>
            </a:r>
            <a:r>
              <a:rPr lang="en-GB" sz="4000" dirty="0">
                <a:solidFill>
                  <a:schemeClr val="tx2"/>
                </a:solidFill>
              </a:rPr>
              <a:t>.				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90796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err="1">
                <a:solidFill>
                  <a:schemeClr val="tx2"/>
                </a:solidFill>
              </a:rPr>
              <a:t>Deall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testun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lefel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gair</a:t>
            </a:r>
            <a:r>
              <a:rPr lang="en-GB" dirty="0">
                <a:solidFill>
                  <a:schemeClr val="tx2"/>
                </a:solidFill>
              </a:rPr>
              <a:t>, </a:t>
            </a:r>
            <a:r>
              <a:rPr lang="en-GB" dirty="0" err="1">
                <a:solidFill>
                  <a:schemeClr val="tx2"/>
                </a:solidFill>
              </a:rPr>
              <a:t>brawddeg</a:t>
            </a:r>
            <a:r>
              <a:rPr lang="en-GB" dirty="0">
                <a:solidFill>
                  <a:schemeClr val="tx2"/>
                </a:solidFill>
              </a:rPr>
              <a:t> a </a:t>
            </a:r>
            <a:r>
              <a:rPr lang="en-GB" dirty="0" err="1">
                <a:solidFill>
                  <a:schemeClr val="tx2"/>
                </a:solidFill>
              </a:rPr>
              <a:t>thestun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n-GB" dirty="0" err="1">
                <a:solidFill>
                  <a:schemeClr val="tx2"/>
                </a:solidFill>
              </a:rPr>
              <a:t>Gweithgareddau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megis</a:t>
            </a:r>
            <a:r>
              <a:rPr lang="en-GB" dirty="0">
                <a:solidFill>
                  <a:schemeClr val="tx2"/>
                </a:solidFill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Dewis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cymal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cywir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orffen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brawddeg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Dewis</a:t>
            </a:r>
            <a:r>
              <a:rPr lang="en-GB" dirty="0">
                <a:solidFill>
                  <a:schemeClr val="tx2"/>
                </a:solidFill>
              </a:rPr>
              <a:t> y </a:t>
            </a:r>
            <a:r>
              <a:rPr lang="en-GB" dirty="0" err="1">
                <a:solidFill>
                  <a:schemeClr val="tx2"/>
                </a:solidFill>
              </a:rPr>
              <a:t>gair</a:t>
            </a:r>
            <a:r>
              <a:rPr lang="en-GB" dirty="0">
                <a:solidFill>
                  <a:schemeClr val="tx2"/>
                </a:solidFill>
              </a:rPr>
              <a:t> / </a:t>
            </a:r>
            <a:r>
              <a:rPr lang="en-GB" dirty="0" err="1">
                <a:solidFill>
                  <a:schemeClr val="tx2"/>
                </a:solidFill>
              </a:rPr>
              <a:t>geiriau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cywir</a:t>
            </a:r>
            <a:r>
              <a:rPr lang="en-GB" dirty="0">
                <a:solidFill>
                  <a:schemeClr val="tx2"/>
                </a:solidFill>
              </a:rPr>
              <a:t> o </a:t>
            </a:r>
            <a:r>
              <a:rPr lang="en-GB" dirty="0" err="1">
                <a:solidFill>
                  <a:schemeClr val="tx2"/>
                </a:solidFill>
              </a:rPr>
              <a:t>fewn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brawddeg</a:t>
            </a:r>
            <a:r>
              <a:rPr lang="en-GB" dirty="0">
                <a:solidFill>
                  <a:schemeClr val="tx2"/>
                </a:solidFill>
              </a:rPr>
              <a:t> / dull ‘cloze’ – </a:t>
            </a:r>
            <a:r>
              <a:rPr lang="en-GB" dirty="0" err="1">
                <a:solidFill>
                  <a:schemeClr val="tx2"/>
                </a:solidFill>
              </a:rPr>
              <a:t>angen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deall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geirfa</a:t>
            </a:r>
            <a:r>
              <a:rPr lang="en-GB" dirty="0">
                <a:solidFill>
                  <a:schemeClr val="tx2"/>
                </a:solidFill>
              </a:rPr>
              <a:t> a </a:t>
            </a:r>
            <a:r>
              <a:rPr lang="en-GB" dirty="0" err="1">
                <a:solidFill>
                  <a:schemeClr val="tx2"/>
                </a:solidFill>
              </a:rPr>
              <a:t>chyd-destun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Dilyniannau</a:t>
            </a:r>
            <a:r>
              <a:rPr lang="en-GB" dirty="0">
                <a:solidFill>
                  <a:schemeClr val="tx2"/>
                </a:solidFill>
              </a:rPr>
              <a:t> – </a:t>
            </a:r>
            <a:r>
              <a:rPr lang="en-GB" dirty="0" err="1">
                <a:solidFill>
                  <a:schemeClr val="tx2"/>
                </a:solidFill>
              </a:rPr>
              <a:t>rhoi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trefn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nifer</a:t>
            </a:r>
            <a:r>
              <a:rPr lang="en-GB" dirty="0">
                <a:solidFill>
                  <a:schemeClr val="tx2"/>
                </a:solidFill>
              </a:rPr>
              <a:t> o </a:t>
            </a:r>
            <a:r>
              <a:rPr lang="en-GB" dirty="0" err="1">
                <a:solidFill>
                  <a:schemeClr val="tx2"/>
                </a:solidFill>
              </a:rPr>
              <a:t>frawddegau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Gwella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arddull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ysgrifennu</a:t>
            </a:r>
            <a:r>
              <a:rPr lang="en-GB" dirty="0">
                <a:solidFill>
                  <a:schemeClr val="tx2"/>
                </a:solidFill>
              </a:rPr>
              <a:t> darn </a:t>
            </a:r>
            <a:r>
              <a:rPr lang="en-GB" dirty="0" err="1">
                <a:solidFill>
                  <a:schemeClr val="tx2"/>
                </a:solidFill>
              </a:rPr>
              <a:t>e.e</a:t>
            </a:r>
            <a:r>
              <a:rPr lang="en-GB" dirty="0">
                <a:solidFill>
                  <a:schemeClr val="tx2"/>
                </a:solidFill>
              </a:rPr>
              <a:t>. </a:t>
            </a:r>
            <a:r>
              <a:rPr lang="en-GB" dirty="0" err="1">
                <a:solidFill>
                  <a:schemeClr val="tx2"/>
                </a:solidFill>
              </a:rPr>
              <a:t>amrywio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brawddegau</a:t>
            </a:r>
            <a:r>
              <a:rPr lang="en-GB" dirty="0">
                <a:solidFill>
                  <a:schemeClr val="tx2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GB" sz="2800" dirty="0" err="1"/>
              <a:t>Uned</a:t>
            </a:r>
            <a:r>
              <a:rPr lang="en-GB" sz="2800" dirty="0"/>
              <a:t> 2 </a:t>
            </a:r>
            <a:r>
              <a:rPr lang="en-GB" sz="2800" dirty="0" err="1"/>
              <a:t>Tasgau</a:t>
            </a:r>
            <a:r>
              <a:rPr lang="en-GB" sz="2800" dirty="0"/>
              <a:t> </a:t>
            </a:r>
            <a:r>
              <a:rPr lang="en-GB" sz="2800" dirty="0" err="1"/>
              <a:t>Golygu</a:t>
            </a:r>
            <a:r>
              <a:rPr lang="en-GB" sz="2800" dirty="0"/>
              <a:t> </a:t>
            </a:r>
          </a:p>
          <a:p>
            <a:r>
              <a:rPr lang="en-GB" sz="2800" dirty="0"/>
              <a:t>2.5% </a:t>
            </a:r>
            <a:r>
              <a:rPr lang="en-GB" sz="2800" dirty="0" err="1"/>
              <a:t>o’r</a:t>
            </a:r>
            <a:r>
              <a:rPr lang="en-GB" sz="2800" dirty="0"/>
              <a:t> </a:t>
            </a:r>
            <a:r>
              <a:rPr lang="en-GB" sz="2800" dirty="0" err="1"/>
              <a:t>cymhwyster</a:t>
            </a:r>
            <a:r>
              <a:rPr lang="en-GB" sz="2800" dirty="0"/>
              <a:t> </a:t>
            </a:r>
            <a:r>
              <a:rPr lang="en-GB" sz="2800" dirty="0" err="1"/>
              <a:t>cyfan</a:t>
            </a:r>
            <a:r>
              <a:rPr lang="en-GB" sz="2800" dirty="0"/>
              <a:t> (5 marc)</a:t>
            </a:r>
          </a:p>
        </p:txBody>
      </p:sp>
    </p:spTree>
    <p:extLst>
      <p:ext uri="{BB962C8B-B14F-4D97-AF65-F5344CB8AC3E}">
        <p14:creationId xmlns:p14="http://schemas.microsoft.com/office/powerpoint/2010/main" val="7218760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463800"/>
            <a:ext cx="8229600" cy="3662363"/>
          </a:xfrm>
        </p:spPr>
        <p:txBody>
          <a:bodyPr>
            <a:normAutofit fontScale="62500" lnSpcReduction="20000"/>
          </a:bodyPr>
          <a:lstStyle/>
          <a:p>
            <a:r>
              <a:rPr lang="cy-GB" sz="2900" dirty="0">
                <a:solidFill>
                  <a:schemeClr val="tx2"/>
                </a:solidFill>
              </a:rPr>
              <a:t>(i)	Darllenwch y frawddeg isod a dewiswch y diwedd sydd fwyaf addas drwy roi </a:t>
            </a:r>
            <a:r>
              <a:rPr lang="cy-GB" sz="2900" dirty="0">
                <a:solidFill>
                  <a:schemeClr val="tx2"/>
                </a:solidFill>
                <a:sym typeface="Wingdings 2"/>
              </a:rPr>
              <a:t></a:t>
            </a:r>
            <a:r>
              <a:rPr lang="cy-GB" sz="2900" dirty="0">
                <a:solidFill>
                  <a:schemeClr val="tx2"/>
                </a:solidFill>
              </a:rPr>
              <a:t> yn y blwch priodol.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 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b="1" dirty="0">
                <a:solidFill>
                  <a:schemeClr val="tx2"/>
                </a:solidFill>
              </a:rPr>
              <a:t>Hyd yn oed ar ôl darllen y stori ddwy waith...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b="1" dirty="0">
                <a:solidFill>
                  <a:schemeClr val="tx2"/>
                </a:solidFill>
              </a:rPr>
              <a:t> 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roedd Catrin yn ei deall		</a:t>
            </a:r>
            <a:r>
              <a:rPr lang="en-US" sz="2900" dirty="0">
                <a:solidFill>
                  <a:schemeClr val="tx2"/>
                </a:solidFill>
              </a:rPr>
              <a:t>☐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doedd Catrin ddim yn ei deall	</a:t>
            </a:r>
            <a:r>
              <a:rPr lang="en-US" sz="2900" dirty="0">
                <a:solidFill>
                  <a:schemeClr val="tx2"/>
                </a:solidFill>
              </a:rPr>
              <a:t>☐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mae Catrin yn ei deall yn well	</a:t>
            </a:r>
            <a:r>
              <a:rPr lang="en-US" sz="2900" dirty="0">
                <a:solidFill>
                  <a:schemeClr val="tx2"/>
                </a:solidFill>
              </a:rPr>
              <a:t>☐</a:t>
            </a:r>
            <a:endParaRPr lang="en-GB" sz="2900" dirty="0">
              <a:solidFill>
                <a:schemeClr val="tx2"/>
              </a:solidFill>
            </a:endParaRPr>
          </a:p>
          <a:p>
            <a:r>
              <a:rPr lang="cy-GB" sz="2900" dirty="0">
                <a:solidFill>
                  <a:schemeClr val="tx2"/>
                </a:solidFill>
              </a:rPr>
              <a:t>bydd Catrin yn ei deall			</a:t>
            </a:r>
            <a:r>
              <a:rPr lang="en-US" sz="2900" dirty="0">
                <a:solidFill>
                  <a:schemeClr val="tx2"/>
                </a:solidFill>
              </a:rPr>
              <a:t>☐</a:t>
            </a:r>
            <a:r>
              <a:rPr lang="cy-GB" sz="2900" dirty="0">
                <a:solidFill>
                  <a:schemeClr val="tx2"/>
                </a:solidFill>
              </a:rPr>
              <a:t>										[1]</a:t>
            </a:r>
            <a:endParaRPr lang="en-GB" sz="2900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Uned</a:t>
            </a:r>
            <a:r>
              <a:rPr lang="en-GB" dirty="0"/>
              <a:t> 2: </a:t>
            </a:r>
            <a:r>
              <a:rPr lang="en-GB" dirty="0" err="1"/>
              <a:t>Tasgau</a:t>
            </a:r>
            <a:r>
              <a:rPr lang="en-GB" dirty="0"/>
              <a:t> </a:t>
            </a:r>
            <a:r>
              <a:rPr lang="en-GB" dirty="0" err="1"/>
              <a:t>golygu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68011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49763"/>
          </a:xfrm>
        </p:spPr>
        <p:txBody>
          <a:bodyPr>
            <a:normAutofit fontScale="47500" lnSpcReduction="20000"/>
          </a:bodyPr>
          <a:lstStyle/>
          <a:p>
            <a:r>
              <a:rPr lang="cy-GB" sz="3600" dirty="0">
                <a:solidFill>
                  <a:schemeClr val="tx2"/>
                </a:solidFill>
              </a:rPr>
              <a:t>(</a:t>
            </a:r>
            <a:r>
              <a:rPr lang="cy-GB" sz="3600" dirty="0" err="1">
                <a:solidFill>
                  <a:schemeClr val="tx2"/>
                </a:solidFill>
              </a:rPr>
              <a:t>iv</a:t>
            </a:r>
            <a:r>
              <a:rPr lang="cy-GB" sz="3600" dirty="0">
                <a:solidFill>
                  <a:schemeClr val="tx2"/>
                </a:solidFill>
              </a:rPr>
              <a:t>)	Darllenwch y brawddegau a ganlyn ac atebwch y cwestiynau sy’n dilyn: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dirty="0">
                <a:solidFill>
                  <a:schemeClr val="tx2"/>
                </a:solidFill>
              </a:rPr>
              <a:t> 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b="1" dirty="0">
                <a:solidFill>
                  <a:schemeClr val="tx2"/>
                </a:solidFill>
              </a:rPr>
              <a:t>a) 	Roedd </a:t>
            </a:r>
            <a:r>
              <a:rPr lang="cy-GB" sz="3600" b="1" dirty="0" err="1">
                <a:solidFill>
                  <a:schemeClr val="tx2"/>
                </a:solidFill>
              </a:rPr>
              <a:t>hynny’n</a:t>
            </a:r>
            <a:r>
              <a:rPr lang="cy-GB" sz="3600" b="1" dirty="0">
                <a:solidFill>
                  <a:schemeClr val="tx2"/>
                </a:solidFill>
              </a:rPr>
              <a:t> rhyfedd, meddyliodd.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b="1" dirty="0">
                <a:solidFill>
                  <a:schemeClr val="tx2"/>
                </a:solidFill>
              </a:rPr>
              <a:t>b) 	Rhewodd pan welodd beth oedd o’i flaen.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b="1" dirty="0">
                <a:solidFill>
                  <a:schemeClr val="tx2"/>
                </a:solidFill>
              </a:rPr>
              <a:t>c)</a:t>
            </a:r>
            <a:r>
              <a:rPr lang="cy-GB" sz="3600" dirty="0">
                <a:solidFill>
                  <a:schemeClr val="tx2"/>
                </a:solidFill>
              </a:rPr>
              <a:t> 	</a:t>
            </a:r>
            <a:r>
              <a:rPr lang="cy-GB" sz="3600" b="1" dirty="0">
                <a:solidFill>
                  <a:schemeClr val="tx2"/>
                </a:solidFill>
              </a:rPr>
              <a:t>Sylwodd Cai fod y drws ar agor.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b="1" dirty="0" err="1">
                <a:solidFill>
                  <a:schemeClr val="tx2"/>
                </a:solidFill>
              </a:rPr>
              <a:t>ch</a:t>
            </a:r>
            <a:r>
              <a:rPr lang="cy-GB" sz="3600" b="1" dirty="0">
                <a:solidFill>
                  <a:schemeClr val="tx2"/>
                </a:solidFill>
              </a:rPr>
              <a:t>) 	Camodd i mewn i’r tŷ yn dawel.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b="1" dirty="0">
                <a:solidFill>
                  <a:schemeClr val="tx2"/>
                </a:solidFill>
              </a:rPr>
              <a:t>d) 	Fyddai ei </a:t>
            </a:r>
            <a:r>
              <a:rPr lang="cy-GB" sz="3600" b="1" dirty="0" err="1">
                <a:solidFill>
                  <a:schemeClr val="tx2"/>
                </a:solidFill>
              </a:rPr>
              <a:t>fam</a:t>
            </a:r>
            <a:r>
              <a:rPr lang="cy-GB" sz="3600" b="1" dirty="0">
                <a:solidFill>
                  <a:schemeClr val="tx2"/>
                </a:solidFill>
              </a:rPr>
              <a:t> byth yn gadael y drws ar agor.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b="1" dirty="0">
                <a:solidFill>
                  <a:schemeClr val="tx2"/>
                </a:solidFill>
              </a:rPr>
              <a:t> 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dirty="0">
                <a:solidFill>
                  <a:schemeClr val="tx2"/>
                </a:solidFill>
              </a:rPr>
              <a:t>Pa frawddeg ddylai ddod gyntaf? (Nodwch y llythyren)	__________	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dirty="0">
                <a:solidFill>
                  <a:schemeClr val="tx2"/>
                </a:solidFill>
              </a:rPr>
              <a:t> 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dirty="0">
                <a:solidFill>
                  <a:schemeClr val="tx2"/>
                </a:solidFill>
              </a:rPr>
              <a:t>Pa frawddeg ddylai ddod olaf? ( Nodwch y llythyren)	__________		</a:t>
            </a:r>
            <a:endParaRPr lang="en-GB" sz="3600" dirty="0">
              <a:solidFill>
                <a:schemeClr val="tx2"/>
              </a:solidFill>
            </a:endParaRPr>
          </a:p>
          <a:p>
            <a:r>
              <a:rPr lang="cy-GB" sz="3600" dirty="0">
                <a:solidFill>
                  <a:schemeClr val="tx2"/>
                </a:solidFill>
              </a:rPr>
              <a:t> </a:t>
            </a:r>
            <a:endParaRPr lang="en-GB" sz="3600" dirty="0">
              <a:solidFill>
                <a:schemeClr val="tx2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853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2 </a:t>
            </a:r>
            <a:r>
              <a:rPr lang="en-GB" dirty="0" err="1">
                <a:solidFill>
                  <a:schemeClr val="tx2"/>
                </a:solidFill>
              </a:rPr>
              <a:t>dasg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Un </a:t>
            </a:r>
            <a:r>
              <a:rPr lang="en-GB" dirty="0" err="1">
                <a:solidFill>
                  <a:schemeClr val="tx2"/>
                </a:solidFill>
              </a:rPr>
              <a:t>dasg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prawf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ddarllen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Un </a:t>
            </a:r>
            <a:r>
              <a:rPr lang="en-GB" dirty="0" err="1">
                <a:solidFill>
                  <a:schemeClr val="tx2"/>
                </a:solidFill>
              </a:rPr>
              <a:t>dasg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ysgrifennu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estynedig</a:t>
            </a:r>
            <a:endParaRPr lang="en-GB" dirty="0">
              <a:solidFill>
                <a:schemeClr val="tx2"/>
              </a:solidFill>
            </a:endParaRPr>
          </a:p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Uned</a:t>
            </a:r>
            <a:r>
              <a:rPr lang="en-GB" dirty="0"/>
              <a:t> 2 </a:t>
            </a:r>
            <a:r>
              <a:rPr lang="en-GB" dirty="0" err="1"/>
              <a:t>Disgrifio</a:t>
            </a:r>
            <a:r>
              <a:rPr lang="en-GB" dirty="0"/>
              <a:t>, </a:t>
            </a:r>
            <a:r>
              <a:rPr lang="en-GB" dirty="0" err="1"/>
              <a:t>Naratif</a:t>
            </a:r>
            <a:r>
              <a:rPr lang="en-GB" dirty="0"/>
              <a:t> ac </a:t>
            </a:r>
            <a:r>
              <a:rPr lang="en-GB" dirty="0" err="1"/>
              <a:t>Esbonio</a:t>
            </a:r>
            <a:endParaRPr lang="en-GB" dirty="0"/>
          </a:p>
          <a:p>
            <a:r>
              <a:rPr lang="en-GB" dirty="0" err="1"/>
              <a:t>Adran</a:t>
            </a:r>
            <a:r>
              <a:rPr lang="en-GB" dirty="0"/>
              <a:t> B - </a:t>
            </a:r>
            <a:r>
              <a:rPr lang="en-GB" dirty="0" err="1"/>
              <a:t>Ysgrifennu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81518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Chwilio</a:t>
            </a:r>
            <a:r>
              <a:rPr lang="en-GB" dirty="0">
                <a:solidFill>
                  <a:schemeClr val="tx2"/>
                </a:solidFill>
              </a:rPr>
              <a:t> am </a:t>
            </a:r>
            <a:r>
              <a:rPr lang="en-GB" dirty="0" err="1">
                <a:solidFill>
                  <a:schemeClr val="tx2"/>
                </a:solidFill>
              </a:rPr>
              <a:t>wallau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mewn</a:t>
            </a:r>
            <a:r>
              <a:rPr lang="en-GB" dirty="0">
                <a:solidFill>
                  <a:schemeClr val="tx2"/>
                </a:solidFill>
              </a:rPr>
              <a:t> darn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Chwilio</a:t>
            </a:r>
            <a:r>
              <a:rPr lang="en-GB" dirty="0">
                <a:solidFill>
                  <a:schemeClr val="tx2"/>
                </a:solidFill>
              </a:rPr>
              <a:t> am </a:t>
            </a:r>
            <a:r>
              <a:rPr lang="en-GB" dirty="0" err="1">
                <a:solidFill>
                  <a:schemeClr val="tx2"/>
                </a:solidFill>
              </a:rPr>
              <a:t>wallau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mewn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brawddegau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unigol</a:t>
            </a:r>
            <a:r>
              <a:rPr lang="en-GB" dirty="0">
                <a:solidFill>
                  <a:schemeClr val="tx2"/>
                </a:solidFill>
              </a:rPr>
              <a:t> – </a:t>
            </a:r>
            <a:r>
              <a:rPr lang="en-GB" dirty="0" err="1">
                <a:solidFill>
                  <a:schemeClr val="tx2"/>
                </a:solidFill>
              </a:rPr>
              <a:t>gofyn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benodol</a:t>
            </a:r>
            <a:r>
              <a:rPr lang="en-GB" dirty="0">
                <a:solidFill>
                  <a:schemeClr val="tx2"/>
                </a:solidFill>
              </a:rPr>
              <a:t> am </a:t>
            </a:r>
            <a:r>
              <a:rPr lang="en-GB" dirty="0" err="1">
                <a:solidFill>
                  <a:schemeClr val="tx2"/>
                </a:solidFill>
              </a:rPr>
              <a:t>gywiro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e.e</a:t>
            </a:r>
            <a:r>
              <a:rPr lang="en-GB" dirty="0">
                <a:solidFill>
                  <a:schemeClr val="tx2"/>
                </a:solidFill>
              </a:rPr>
              <a:t>. </a:t>
            </a:r>
            <a:r>
              <a:rPr lang="en-GB" dirty="0" err="1">
                <a:solidFill>
                  <a:schemeClr val="tx2"/>
                </a:solidFill>
              </a:rPr>
              <a:t>ansoddeiriau</a:t>
            </a:r>
            <a:r>
              <a:rPr lang="en-GB" dirty="0">
                <a:solidFill>
                  <a:schemeClr val="tx2"/>
                </a:solidFill>
              </a:rPr>
              <a:t> / </a:t>
            </a:r>
            <a:r>
              <a:rPr lang="en-GB" dirty="0" err="1">
                <a:solidFill>
                  <a:schemeClr val="tx2"/>
                </a:solidFill>
              </a:rPr>
              <a:t>berfau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Defnyddio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cywair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priodol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Prawf</a:t>
            </a:r>
            <a:r>
              <a:rPr lang="en-GB" dirty="0"/>
              <a:t> </a:t>
            </a:r>
            <a:r>
              <a:rPr lang="en-GB" dirty="0" err="1"/>
              <a:t>ddarllen</a:t>
            </a:r>
            <a:r>
              <a:rPr lang="en-GB" dirty="0"/>
              <a:t> </a:t>
            </a:r>
          </a:p>
          <a:p>
            <a:r>
              <a:rPr lang="en-GB" dirty="0"/>
              <a:t>2.5%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cymhwyster</a:t>
            </a:r>
            <a:r>
              <a:rPr lang="en-GB" dirty="0"/>
              <a:t> </a:t>
            </a:r>
            <a:r>
              <a:rPr lang="en-GB" dirty="0" err="1"/>
              <a:t>cyfan</a:t>
            </a:r>
            <a:r>
              <a:rPr lang="en-GB" dirty="0"/>
              <a:t> - (5 marc)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68618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dirty="0">
                <a:solidFill>
                  <a:schemeClr val="tx2"/>
                </a:solidFill>
              </a:rPr>
              <a:t>(</a:t>
            </a:r>
            <a:r>
              <a:rPr lang="cy-GB" dirty="0" err="1">
                <a:solidFill>
                  <a:schemeClr val="tx2"/>
                </a:solidFill>
              </a:rPr>
              <a:t>ii</a:t>
            </a:r>
            <a:r>
              <a:rPr lang="cy-GB" dirty="0">
                <a:solidFill>
                  <a:schemeClr val="tx2"/>
                </a:solidFill>
              </a:rPr>
              <a:t>)	Dyma ran o lythyr swyddogol </a:t>
            </a:r>
            <a:r>
              <a:rPr lang="cy-GB" dirty="0" err="1">
                <a:solidFill>
                  <a:schemeClr val="tx2"/>
                </a:solidFill>
              </a:rPr>
              <a:t>gafodd</a:t>
            </a:r>
            <a:r>
              <a:rPr lang="cy-GB" dirty="0">
                <a:solidFill>
                  <a:schemeClr val="tx2"/>
                </a:solidFill>
              </a:rPr>
              <a:t> ei anfon gan brifathro at rieni’r ysgol. 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cy-GB" dirty="0" err="1">
                <a:solidFill>
                  <a:schemeClr val="tx2"/>
                </a:solidFill>
              </a:rPr>
              <a:t>Ailysgrifennwch</a:t>
            </a:r>
            <a:r>
              <a:rPr lang="cy-GB" dirty="0">
                <a:solidFill>
                  <a:schemeClr val="tx2"/>
                </a:solidFill>
              </a:rPr>
              <a:t> y darn mewn iaith ffurfiol a chywir.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cy-GB" dirty="0">
                <a:solidFill>
                  <a:schemeClr val="tx2"/>
                </a:solidFill>
              </a:rPr>
              <a:t> 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cy-GB" i="1" dirty="0">
                <a:solidFill>
                  <a:schemeClr val="tx2"/>
                </a:solidFill>
              </a:rPr>
              <a:t>Dwi’n ysgrifennu atat ti i ofyn am help i sicrhau bod dy blentyn yn cadw at y wisg ysgol swyddogol. Byddwn yn ddiolchgar pe </a:t>
            </a:r>
            <a:r>
              <a:rPr lang="cy-GB" i="1" dirty="0" err="1">
                <a:solidFill>
                  <a:schemeClr val="tx2"/>
                </a:solidFill>
              </a:rPr>
              <a:t>baet</a:t>
            </a:r>
            <a:r>
              <a:rPr lang="cy-GB" i="1" dirty="0">
                <a:solidFill>
                  <a:schemeClr val="tx2"/>
                </a:solidFill>
              </a:rPr>
              <a:t> </a:t>
            </a:r>
            <a:r>
              <a:rPr lang="cy-GB" i="1" dirty="0" err="1">
                <a:solidFill>
                  <a:schemeClr val="tx2"/>
                </a:solidFill>
              </a:rPr>
              <a:t>ti’n</a:t>
            </a:r>
            <a:r>
              <a:rPr lang="cy-GB" i="1" dirty="0">
                <a:solidFill>
                  <a:schemeClr val="tx2"/>
                </a:solidFill>
              </a:rPr>
              <a:t> cefnogi hyn.</a:t>
            </a:r>
            <a:r>
              <a:rPr lang="cy-GB" dirty="0">
                <a:solidFill>
                  <a:schemeClr val="tx2"/>
                </a:solidFill>
              </a:rPr>
              <a:t>												   [2]</a:t>
            </a:r>
            <a:endParaRPr lang="en-GB" dirty="0">
              <a:solidFill>
                <a:schemeClr val="tx2"/>
              </a:solidFill>
            </a:endParaRPr>
          </a:p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Tasg</a:t>
            </a:r>
            <a:r>
              <a:rPr lang="en-GB" dirty="0"/>
              <a:t> </a:t>
            </a:r>
            <a:r>
              <a:rPr lang="en-GB" dirty="0" err="1"/>
              <a:t>enghreifftiol</a:t>
            </a:r>
            <a:r>
              <a:rPr lang="en-GB" dirty="0"/>
              <a:t> </a:t>
            </a:r>
            <a:r>
              <a:rPr lang="en-GB" dirty="0" err="1"/>
              <a:t>prawf</a:t>
            </a:r>
            <a:r>
              <a:rPr lang="en-GB" dirty="0"/>
              <a:t> </a:t>
            </a:r>
            <a:r>
              <a:rPr lang="en-GB" dirty="0" err="1"/>
              <a:t>ddarllen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66123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Dewis</a:t>
            </a:r>
            <a:r>
              <a:rPr lang="en-GB" dirty="0">
                <a:solidFill>
                  <a:schemeClr val="tx2"/>
                </a:solidFill>
              </a:rPr>
              <a:t> o 2 </a:t>
            </a:r>
            <a:r>
              <a:rPr lang="en-GB" dirty="0" err="1">
                <a:solidFill>
                  <a:schemeClr val="tx2"/>
                </a:solidFill>
              </a:rPr>
              <a:t>dasg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Naill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disgrifio</a:t>
            </a:r>
            <a:r>
              <a:rPr lang="en-GB" dirty="0">
                <a:solidFill>
                  <a:schemeClr val="tx2"/>
                </a:solidFill>
              </a:rPr>
              <a:t> / </a:t>
            </a:r>
            <a:r>
              <a:rPr lang="en-GB" dirty="0" err="1">
                <a:solidFill>
                  <a:srgbClr val="C00000"/>
                </a:solidFill>
              </a:rPr>
              <a:t>naratif</a:t>
            </a:r>
            <a:r>
              <a:rPr lang="en-GB" dirty="0">
                <a:solidFill>
                  <a:srgbClr val="C00000"/>
                </a:solidFill>
              </a:rPr>
              <a:t> </a:t>
            </a:r>
            <a:r>
              <a:rPr lang="en-GB" dirty="0">
                <a:solidFill>
                  <a:schemeClr val="tx2"/>
                </a:solidFill>
              </a:rPr>
              <a:t>/ </a:t>
            </a:r>
            <a:r>
              <a:rPr lang="en-GB" dirty="0" err="1">
                <a:solidFill>
                  <a:schemeClr val="tx2"/>
                </a:solidFill>
              </a:rPr>
              <a:t>esbonio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20 marc am </a:t>
            </a:r>
            <a:r>
              <a:rPr lang="en-GB" dirty="0" err="1">
                <a:solidFill>
                  <a:schemeClr val="tx2"/>
                </a:solidFill>
              </a:rPr>
              <a:t>gynnwys</a:t>
            </a:r>
            <a:r>
              <a:rPr lang="en-GB" dirty="0">
                <a:solidFill>
                  <a:schemeClr val="tx2"/>
                </a:solidFill>
              </a:rPr>
              <a:t> a </a:t>
            </a:r>
            <a:r>
              <a:rPr lang="en-GB" dirty="0" err="1">
                <a:solidFill>
                  <a:schemeClr val="tx2"/>
                </a:solidFill>
              </a:rPr>
              <a:t>threfn</a:t>
            </a:r>
            <a:r>
              <a:rPr lang="en-GB" dirty="0">
                <a:solidFill>
                  <a:schemeClr val="tx2"/>
                </a:solidFill>
              </a:rPr>
              <a:t> a 15 marc am </a:t>
            </a:r>
            <a:r>
              <a:rPr lang="en-GB" dirty="0" err="1">
                <a:solidFill>
                  <a:schemeClr val="tx2"/>
                </a:solidFill>
              </a:rPr>
              <a:t>ysgrifennu’n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gywir</a:t>
            </a:r>
            <a:endParaRPr lang="en-GB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Tasg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estynedig</a:t>
            </a:r>
            <a:r>
              <a:rPr lang="en-GB" dirty="0"/>
              <a:t> (35 marc)</a:t>
            </a:r>
          </a:p>
        </p:txBody>
      </p:sp>
    </p:spTree>
    <p:extLst>
      <p:ext uri="{BB962C8B-B14F-4D97-AF65-F5344CB8AC3E}">
        <p14:creationId xmlns:p14="http://schemas.microsoft.com/office/powerpoint/2010/main" val="14863809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 err="1">
                <a:solidFill>
                  <a:schemeClr val="tx2"/>
                </a:solidFill>
              </a:rPr>
              <a:t>Diffiniad</a:t>
            </a:r>
            <a:endParaRPr lang="en-GB" b="1" dirty="0">
              <a:solidFill>
                <a:schemeClr val="tx2"/>
              </a:solidFill>
            </a:endParaRPr>
          </a:p>
          <a:p>
            <a:r>
              <a:rPr lang="en-GB" b="1" dirty="0" err="1">
                <a:solidFill>
                  <a:schemeClr val="tx2"/>
                </a:solidFill>
              </a:rPr>
              <a:t>Ysgrifennu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sy’n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rhesymu</a:t>
            </a:r>
            <a:r>
              <a:rPr lang="en-GB" b="1" dirty="0">
                <a:solidFill>
                  <a:schemeClr val="tx2"/>
                </a:solidFill>
              </a:rPr>
              <a:t>, </a:t>
            </a:r>
            <a:r>
              <a:rPr lang="en-GB" b="1" dirty="0" err="1">
                <a:solidFill>
                  <a:schemeClr val="tx2"/>
                </a:solidFill>
              </a:rPr>
              <a:t>egluro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neu’n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cyflwyno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camau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err="1">
                <a:solidFill>
                  <a:schemeClr val="tx2"/>
                </a:solidFill>
              </a:rPr>
              <a:t>mewn</a:t>
            </a:r>
            <a:r>
              <a:rPr lang="en-GB" b="1" dirty="0">
                <a:solidFill>
                  <a:schemeClr val="tx2"/>
                </a:solidFill>
              </a:rPr>
              <a:t> proses</a:t>
            </a:r>
          </a:p>
          <a:p>
            <a:r>
              <a:rPr lang="en-GB" dirty="0" err="1">
                <a:solidFill>
                  <a:schemeClr val="tx2"/>
                </a:solidFill>
              </a:rPr>
              <a:t>Dylid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defnyddio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trefn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resymegol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wrth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drafod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syniadau</a:t>
            </a:r>
            <a:r>
              <a:rPr lang="en-GB" dirty="0">
                <a:solidFill>
                  <a:schemeClr val="tx2"/>
                </a:solidFill>
              </a:rPr>
              <a:t> / </a:t>
            </a:r>
            <a:r>
              <a:rPr lang="en-GB" dirty="0" err="1">
                <a:solidFill>
                  <a:schemeClr val="tx2"/>
                </a:solidFill>
              </a:rPr>
              <a:t>cynnig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ffordd</a:t>
            </a:r>
            <a:r>
              <a:rPr lang="en-GB" dirty="0">
                <a:solidFill>
                  <a:schemeClr val="tx2"/>
                </a:solidFill>
              </a:rPr>
              <a:t> o </a:t>
            </a:r>
            <a:r>
              <a:rPr lang="en-GB" dirty="0" err="1">
                <a:solidFill>
                  <a:schemeClr val="tx2"/>
                </a:solidFill>
              </a:rPr>
              <a:t>weithredu</a:t>
            </a:r>
            <a:r>
              <a:rPr lang="en-GB" dirty="0">
                <a:solidFill>
                  <a:schemeClr val="tx2"/>
                </a:solidFill>
              </a:rPr>
              <a:t>. </a:t>
            </a:r>
            <a:r>
              <a:rPr lang="en-GB" dirty="0" err="1">
                <a:solidFill>
                  <a:schemeClr val="tx2"/>
                </a:solidFill>
              </a:rPr>
              <a:t>Bydd</a:t>
            </a:r>
            <a:r>
              <a:rPr lang="en-GB" dirty="0">
                <a:solidFill>
                  <a:schemeClr val="tx2"/>
                </a:solidFill>
              </a:rPr>
              <a:t> y </a:t>
            </a:r>
            <a:r>
              <a:rPr lang="en-GB" dirty="0" err="1">
                <a:solidFill>
                  <a:schemeClr val="tx2"/>
                </a:solidFill>
              </a:rPr>
              <a:t>syniadau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neu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resymau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wedi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seilio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ddeall</a:t>
            </a:r>
            <a:r>
              <a:rPr lang="en-GB" dirty="0">
                <a:solidFill>
                  <a:schemeClr val="tx2"/>
                </a:solidFill>
              </a:rPr>
              <a:t> a </a:t>
            </a:r>
            <a:r>
              <a:rPr lang="en-GB" dirty="0" err="1">
                <a:solidFill>
                  <a:schemeClr val="tx2"/>
                </a:solidFill>
              </a:rPr>
              <a:t>chyfuno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syniadau</a:t>
            </a:r>
            <a:r>
              <a:rPr lang="en-GB" dirty="0">
                <a:solidFill>
                  <a:schemeClr val="tx2"/>
                </a:solidFill>
              </a:rPr>
              <a:t> / </a:t>
            </a:r>
            <a:r>
              <a:rPr lang="en-GB" dirty="0" err="1">
                <a:solidFill>
                  <a:schemeClr val="tx2"/>
                </a:solidFill>
              </a:rPr>
              <a:t>gwybodaeth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sydd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wedi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codi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o’r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testunau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darllen</a:t>
            </a:r>
            <a:r>
              <a:rPr lang="en-GB" dirty="0">
                <a:solidFill>
                  <a:schemeClr val="tx2"/>
                </a:solidFill>
              </a:rPr>
              <a:t> ac o </a:t>
            </a:r>
            <a:r>
              <a:rPr lang="en-GB" dirty="0" err="1">
                <a:solidFill>
                  <a:schemeClr val="tx2"/>
                </a:solidFill>
              </a:rPr>
              <a:t>brofiadau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personol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eraill</a:t>
            </a:r>
            <a:r>
              <a:rPr lang="en-GB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Tasg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esbonio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80573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3863" y="2781300"/>
            <a:ext cx="8229600" cy="3822700"/>
          </a:xfrm>
        </p:spPr>
        <p:txBody>
          <a:bodyPr>
            <a:normAutofit fontScale="25000" lnSpcReduction="20000"/>
          </a:bodyPr>
          <a:lstStyle/>
          <a:p>
            <a:r>
              <a:rPr lang="cy-GB" sz="6400" b="1" dirty="0">
                <a:solidFill>
                  <a:schemeClr val="tx2"/>
                </a:solidFill>
              </a:rPr>
              <a:t>Dewiswch un o’r canlynol i ysgrifennu amdano.						[35]</a:t>
            </a:r>
          </a:p>
          <a:p>
            <a:r>
              <a:rPr lang="cy-GB" sz="6400" b="1" dirty="0">
                <a:solidFill>
                  <a:schemeClr val="tx2"/>
                </a:solidFill>
              </a:rPr>
              <a:t>Naill ai</a:t>
            </a:r>
            <a:endParaRPr lang="en-GB" sz="6400" dirty="0">
              <a:solidFill>
                <a:schemeClr val="tx2"/>
              </a:solidFill>
            </a:endParaRPr>
          </a:p>
          <a:p>
            <a:r>
              <a:rPr lang="cy-GB" sz="6400" dirty="0">
                <a:solidFill>
                  <a:schemeClr val="tx2"/>
                </a:solidFill>
              </a:rPr>
              <a:t>(a)	Ysgrifennwch erthygl i bapur newydd yn trafod ac yn esbonio eich syniadau am unrhyw agwedd/agweddau ar ryfel.  Gallwch ysgrifennu am effeithiau rhyfel, canlyniadau rhyfel ac / neu ymateb pobl i ryfel.</a:t>
            </a:r>
            <a:endParaRPr lang="en-GB" sz="6400" dirty="0">
              <a:solidFill>
                <a:schemeClr val="tx2"/>
              </a:solidFill>
            </a:endParaRPr>
          </a:p>
          <a:p>
            <a:r>
              <a:rPr lang="cy-GB" sz="6400" dirty="0">
                <a:solidFill>
                  <a:schemeClr val="tx2"/>
                </a:solidFill>
              </a:rPr>
              <a:t> </a:t>
            </a:r>
            <a:endParaRPr lang="en-GB" sz="6400" dirty="0">
              <a:solidFill>
                <a:schemeClr val="tx2"/>
              </a:solidFill>
            </a:endParaRPr>
          </a:p>
          <a:p>
            <a:r>
              <a:rPr lang="cy-GB" sz="6400" i="1" dirty="0">
                <a:solidFill>
                  <a:schemeClr val="tx2"/>
                </a:solidFill>
              </a:rPr>
              <a:t>Os byddwch yn defnyddio gwybodaeth o’r testunau bydd angen i chi ddefnyddio eich geiriau eich hun.</a:t>
            </a:r>
            <a:endParaRPr lang="en-GB" sz="6400" dirty="0">
              <a:solidFill>
                <a:schemeClr val="tx2"/>
              </a:solidFill>
            </a:endParaRPr>
          </a:p>
          <a:p>
            <a:r>
              <a:rPr lang="cy-GB" sz="6400" dirty="0">
                <a:solidFill>
                  <a:schemeClr val="tx2"/>
                </a:solidFill>
              </a:rPr>
              <a:t> </a:t>
            </a:r>
          </a:p>
          <a:p>
            <a:r>
              <a:rPr lang="cy-GB" sz="6400" b="1" dirty="0">
                <a:solidFill>
                  <a:schemeClr val="tx2"/>
                </a:solidFill>
              </a:rPr>
              <a:t>Neu</a:t>
            </a:r>
          </a:p>
          <a:p>
            <a:pPr marL="514350" indent="-514350">
              <a:buAutoNum type="alphaLcParenBoth" startAt="2"/>
            </a:pPr>
            <a:r>
              <a:rPr lang="cy-GB" sz="6400" dirty="0">
                <a:solidFill>
                  <a:schemeClr val="tx2"/>
                </a:solidFill>
              </a:rPr>
              <a:t>Ysgrifennwch ddyddiadur/</a:t>
            </a:r>
            <a:r>
              <a:rPr lang="cy-GB" sz="6400" dirty="0" err="1">
                <a:solidFill>
                  <a:schemeClr val="tx2"/>
                </a:solidFill>
              </a:rPr>
              <a:t>blog</a:t>
            </a:r>
            <a:r>
              <a:rPr lang="cy-GB" sz="6400" dirty="0">
                <a:solidFill>
                  <a:schemeClr val="tx2"/>
                </a:solidFill>
              </a:rPr>
              <a:t> tri diwrnod yn sôn am ddewrder.  </a:t>
            </a:r>
          </a:p>
          <a:p>
            <a:endParaRPr lang="cy-GB" sz="6400" dirty="0">
              <a:solidFill>
                <a:schemeClr val="tx2"/>
              </a:solidFill>
            </a:endParaRPr>
          </a:p>
          <a:p>
            <a:r>
              <a:rPr lang="cy-GB" sz="6400" dirty="0">
                <a:solidFill>
                  <a:schemeClr val="tx2"/>
                </a:solidFill>
              </a:rPr>
              <a:t> </a:t>
            </a:r>
            <a:endParaRPr lang="en-GB" sz="6400" dirty="0">
              <a:solidFill>
                <a:schemeClr val="tx2"/>
              </a:solidFill>
            </a:endParaRPr>
          </a:p>
          <a:p>
            <a:r>
              <a:rPr lang="cy-GB" dirty="0">
                <a:solidFill>
                  <a:schemeClr val="tx2"/>
                </a:solidFill>
              </a:rPr>
              <a:t> </a:t>
            </a:r>
            <a:endParaRPr lang="en-GB" dirty="0">
              <a:solidFill>
                <a:schemeClr val="tx2"/>
              </a:solidFill>
            </a:endParaRPr>
          </a:p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87363" y="1567656"/>
            <a:ext cx="8418513" cy="959644"/>
          </a:xfrm>
        </p:spPr>
        <p:txBody>
          <a:bodyPr>
            <a:normAutofit fontScale="92500" lnSpcReduction="10000"/>
          </a:bodyPr>
          <a:lstStyle/>
          <a:p>
            <a:r>
              <a:rPr lang="en-GB" dirty="0" err="1"/>
              <a:t>Uned</a:t>
            </a:r>
            <a:r>
              <a:rPr lang="en-GB" dirty="0"/>
              <a:t> 2 </a:t>
            </a:r>
            <a:r>
              <a:rPr lang="en-GB" dirty="0" err="1"/>
              <a:t>Tasgau</a:t>
            </a:r>
            <a:r>
              <a:rPr lang="en-GB" dirty="0"/>
              <a:t> </a:t>
            </a:r>
            <a:r>
              <a:rPr lang="en-GB" dirty="0" err="1"/>
              <a:t>ysgrifennu</a:t>
            </a:r>
            <a:endParaRPr lang="en-GB" dirty="0"/>
          </a:p>
          <a:p>
            <a:r>
              <a:rPr lang="en-GB" sz="2600" dirty="0"/>
              <a:t>(350- 500 o </a:t>
            </a:r>
            <a:r>
              <a:rPr lang="en-GB" sz="2600" dirty="0" err="1"/>
              <a:t>eiriau</a:t>
            </a:r>
            <a:r>
              <a:rPr lang="en-GB" sz="2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205618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err="1">
                <a:solidFill>
                  <a:schemeClr val="tx2"/>
                </a:solidFill>
              </a:rPr>
              <a:t>Dwy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dasg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ysgrifennu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estynedig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orfodol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>
                <a:solidFill>
                  <a:srgbClr val="C00000"/>
                </a:solidFill>
              </a:rPr>
              <a:t>(</a:t>
            </a:r>
            <a:r>
              <a:rPr lang="en-GB" dirty="0" err="1">
                <a:solidFill>
                  <a:srgbClr val="C00000"/>
                </a:solidFill>
              </a:rPr>
              <a:t>Dewisol</a:t>
            </a:r>
            <a:r>
              <a:rPr lang="en-GB" dirty="0">
                <a:solidFill>
                  <a:srgbClr val="C00000"/>
                </a:solidFill>
              </a:rPr>
              <a:t> </a:t>
            </a:r>
            <a:r>
              <a:rPr lang="en-GB" dirty="0" err="1">
                <a:solidFill>
                  <a:srgbClr val="C00000"/>
                </a:solidFill>
              </a:rPr>
              <a:t>yn</a:t>
            </a:r>
            <a:r>
              <a:rPr lang="en-GB" dirty="0">
                <a:solidFill>
                  <a:srgbClr val="C00000"/>
                </a:solidFill>
              </a:rPr>
              <a:t> </a:t>
            </a:r>
            <a:r>
              <a:rPr lang="en-GB" dirty="0" err="1">
                <a:solidFill>
                  <a:srgbClr val="C00000"/>
                </a:solidFill>
              </a:rPr>
              <a:t>haf</a:t>
            </a:r>
            <a:r>
              <a:rPr lang="en-GB">
                <a:solidFill>
                  <a:srgbClr val="C00000"/>
                </a:solidFill>
              </a:rPr>
              <a:t> 2021)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Un </a:t>
            </a:r>
            <a:r>
              <a:rPr lang="en-GB" dirty="0" err="1">
                <a:solidFill>
                  <a:schemeClr val="tx2"/>
                </a:solidFill>
              </a:rPr>
              <a:t>dasg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trafod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Un </a:t>
            </a:r>
            <a:r>
              <a:rPr lang="en-GB" dirty="0" err="1">
                <a:solidFill>
                  <a:schemeClr val="tx2"/>
                </a:solidFill>
              </a:rPr>
              <a:t>dasg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perswâd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*Ni </a:t>
            </a:r>
            <a:r>
              <a:rPr lang="en-GB" dirty="0" err="1">
                <a:solidFill>
                  <a:schemeClr val="tx2"/>
                </a:solidFill>
              </a:rPr>
              <a:t>fydd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tasg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ysgrifennu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cyfarwyddiadol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ymddangos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ar</a:t>
            </a:r>
            <a:r>
              <a:rPr lang="en-GB" dirty="0">
                <a:solidFill>
                  <a:schemeClr val="tx2"/>
                </a:solidFill>
              </a:rPr>
              <a:t> y </a:t>
            </a:r>
            <a:r>
              <a:rPr lang="en-GB" dirty="0" err="1">
                <a:solidFill>
                  <a:schemeClr val="tx2"/>
                </a:solidFill>
              </a:rPr>
              <a:t>papur</a:t>
            </a:r>
            <a:r>
              <a:rPr lang="en-GB" dirty="0">
                <a:solidFill>
                  <a:schemeClr val="tx2"/>
                </a:solidFill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20 marc </a:t>
            </a:r>
            <a:r>
              <a:rPr lang="en-GB" dirty="0" err="1">
                <a:solidFill>
                  <a:schemeClr val="tx2"/>
                </a:solidFill>
              </a:rPr>
              <a:t>yr</a:t>
            </a:r>
            <a:r>
              <a:rPr lang="en-GB" dirty="0">
                <a:solidFill>
                  <a:schemeClr val="tx2"/>
                </a:solidFill>
              </a:rPr>
              <a:t> un – </a:t>
            </a:r>
            <a:r>
              <a:rPr lang="en-GB" dirty="0" err="1">
                <a:solidFill>
                  <a:schemeClr val="tx2"/>
                </a:solidFill>
              </a:rPr>
              <a:t>marciau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wedi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rhannu’n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gyfartal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rhwng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cynnwys</a:t>
            </a:r>
            <a:r>
              <a:rPr lang="en-GB" dirty="0">
                <a:solidFill>
                  <a:schemeClr val="tx2"/>
                </a:solidFill>
              </a:rPr>
              <a:t> a </a:t>
            </a:r>
            <a:r>
              <a:rPr lang="en-GB" dirty="0" err="1">
                <a:solidFill>
                  <a:schemeClr val="tx2"/>
                </a:solidFill>
              </a:rPr>
              <a:t>threfn</a:t>
            </a:r>
            <a:r>
              <a:rPr lang="en-GB" dirty="0">
                <a:solidFill>
                  <a:schemeClr val="tx2"/>
                </a:solidFill>
              </a:rPr>
              <a:t> (10) ac </a:t>
            </a:r>
            <a:r>
              <a:rPr lang="en-GB" dirty="0" err="1">
                <a:solidFill>
                  <a:schemeClr val="tx2"/>
                </a:solidFill>
              </a:rPr>
              <a:t>ysgrifennu’n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gywir</a:t>
            </a:r>
            <a:r>
              <a:rPr lang="en-GB" dirty="0">
                <a:solidFill>
                  <a:schemeClr val="tx2"/>
                </a:solidFill>
              </a:rPr>
              <a:t> (10)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Adran</a:t>
            </a:r>
            <a:r>
              <a:rPr lang="en-GB" dirty="0"/>
              <a:t> B - </a:t>
            </a:r>
            <a:r>
              <a:rPr lang="en-GB" dirty="0" err="1"/>
              <a:t>Ysgrifennu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92774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87363" y="2667000"/>
            <a:ext cx="8229600" cy="3784600"/>
          </a:xfrm>
        </p:spPr>
        <p:txBody>
          <a:bodyPr>
            <a:normAutofit fontScale="25000" lnSpcReduction="20000"/>
          </a:bodyPr>
          <a:lstStyle/>
          <a:p>
            <a:r>
              <a:rPr lang="en-GB" sz="6400" dirty="0">
                <a:solidFill>
                  <a:schemeClr val="tx2"/>
                </a:solidFill>
              </a:rPr>
              <a:t>B1.Ysgrifennwch </a:t>
            </a:r>
            <a:r>
              <a:rPr lang="en-GB" sz="6400" dirty="0" err="1">
                <a:solidFill>
                  <a:schemeClr val="tx2"/>
                </a:solidFill>
              </a:rPr>
              <a:t>araith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i’ch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cyd-ddisgyblion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sydd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yn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dechrau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meddwl</a:t>
            </a:r>
            <a:r>
              <a:rPr lang="en-GB" sz="6400" dirty="0">
                <a:solidFill>
                  <a:schemeClr val="tx2"/>
                </a:solidFill>
              </a:rPr>
              <a:t> am </a:t>
            </a:r>
            <a:r>
              <a:rPr lang="en-GB" sz="6400" dirty="0" err="1">
                <a:solidFill>
                  <a:schemeClr val="tx2"/>
                </a:solidFill>
              </a:rPr>
              <a:t>eu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gyrfa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yn</a:t>
            </a:r>
            <a:r>
              <a:rPr lang="en-GB" sz="6400" dirty="0">
                <a:solidFill>
                  <a:schemeClr val="tx2"/>
                </a:solidFill>
              </a:rPr>
              <a:t> y </a:t>
            </a:r>
            <a:r>
              <a:rPr lang="en-GB" sz="6400" dirty="0" err="1">
                <a:solidFill>
                  <a:schemeClr val="tx2"/>
                </a:solidFill>
              </a:rPr>
              <a:t>dyfodol</a:t>
            </a:r>
            <a:r>
              <a:rPr lang="en-GB" sz="6400" dirty="0">
                <a:solidFill>
                  <a:schemeClr val="tx2"/>
                </a:solidFill>
              </a:rPr>
              <a:t>, </a:t>
            </a:r>
            <a:r>
              <a:rPr lang="en-GB" sz="6400" dirty="0" err="1">
                <a:solidFill>
                  <a:schemeClr val="tx2"/>
                </a:solidFill>
              </a:rPr>
              <a:t>ar</a:t>
            </a:r>
            <a:r>
              <a:rPr lang="en-GB" sz="6400" dirty="0">
                <a:solidFill>
                  <a:schemeClr val="tx2"/>
                </a:solidFill>
              </a:rPr>
              <a:t> y </a:t>
            </a:r>
            <a:r>
              <a:rPr lang="en-GB" sz="6400" dirty="0" err="1">
                <a:solidFill>
                  <a:schemeClr val="tx2"/>
                </a:solidFill>
              </a:rPr>
              <a:t>testun</a:t>
            </a:r>
            <a:r>
              <a:rPr lang="en-GB" sz="6400" dirty="0">
                <a:solidFill>
                  <a:schemeClr val="tx2"/>
                </a:solidFill>
              </a:rPr>
              <a:t>:</a:t>
            </a:r>
          </a:p>
          <a:p>
            <a:r>
              <a:rPr lang="en-GB" sz="6400" dirty="0" err="1">
                <a:solidFill>
                  <a:schemeClr val="tx2"/>
                </a:solidFill>
              </a:rPr>
              <a:t>Mae’n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warthus</a:t>
            </a:r>
            <a:r>
              <a:rPr lang="en-GB" sz="6400" dirty="0">
                <a:solidFill>
                  <a:schemeClr val="tx2"/>
                </a:solidFill>
              </a:rPr>
              <a:t> bod </a:t>
            </a:r>
            <a:r>
              <a:rPr lang="en-GB" sz="6400" dirty="0" err="1">
                <a:solidFill>
                  <a:schemeClr val="tx2"/>
                </a:solidFill>
              </a:rPr>
              <a:t>pêl-droedwyr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yn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cael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cyflogau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mor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uchel</a:t>
            </a:r>
            <a:r>
              <a:rPr lang="en-GB" sz="6400" dirty="0">
                <a:solidFill>
                  <a:schemeClr val="tx2"/>
                </a:solidFill>
              </a:rPr>
              <a:t>!</a:t>
            </a:r>
          </a:p>
          <a:p>
            <a:r>
              <a:rPr lang="en-GB" sz="6400" dirty="0" err="1">
                <a:solidFill>
                  <a:schemeClr val="tx2"/>
                </a:solidFill>
              </a:rPr>
              <a:t>Gallwch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roi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eich</a:t>
            </a:r>
            <a:r>
              <a:rPr lang="en-GB" sz="6400" dirty="0">
                <a:solidFill>
                  <a:schemeClr val="tx2"/>
                </a:solidFill>
              </a:rPr>
              <a:t> barn o </a:t>
            </a:r>
            <a:r>
              <a:rPr lang="en-GB" sz="6400" dirty="0" err="1">
                <a:solidFill>
                  <a:schemeClr val="tx2"/>
                </a:solidFill>
              </a:rPr>
              <a:t>blaid</a:t>
            </a:r>
            <a:r>
              <a:rPr lang="en-GB" sz="6400" dirty="0">
                <a:solidFill>
                  <a:schemeClr val="tx2"/>
                </a:solidFill>
              </a:rPr>
              <a:t>/</a:t>
            </a:r>
            <a:r>
              <a:rPr lang="en-GB" sz="6400" dirty="0" err="1">
                <a:solidFill>
                  <a:schemeClr val="tx2"/>
                </a:solidFill>
              </a:rPr>
              <a:t>yn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erbyn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cyflogau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uchel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pêl-droedwyr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ond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dylech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wneud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ymdrech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i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roi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rhesymau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dros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eich</a:t>
            </a:r>
            <a:r>
              <a:rPr lang="en-GB" sz="6400" dirty="0">
                <a:solidFill>
                  <a:schemeClr val="tx2"/>
                </a:solidFill>
              </a:rPr>
              <a:t> barn. 	</a:t>
            </a:r>
            <a:r>
              <a:rPr lang="en-GB" sz="4900" dirty="0">
                <a:solidFill>
                  <a:schemeClr val="tx2"/>
                </a:solidFill>
              </a:rPr>
              <a:t>								</a:t>
            </a:r>
            <a:r>
              <a:rPr lang="en-GB" sz="4900" b="1" dirty="0">
                <a:solidFill>
                  <a:schemeClr val="tx2"/>
                </a:solidFill>
              </a:rPr>
              <a:t>       </a:t>
            </a:r>
            <a:r>
              <a:rPr lang="en-GB" sz="6400" b="1" dirty="0">
                <a:solidFill>
                  <a:schemeClr val="tx2"/>
                </a:solidFill>
              </a:rPr>
              <a:t>[20]</a:t>
            </a:r>
          </a:p>
          <a:p>
            <a:r>
              <a:rPr lang="en-GB" sz="4900" dirty="0">
                <a:solidFill>
                  <a:schemeClr val="tx2"/>
                </a:solidFill>
              </a:rPr>
              <a:t> </a:t>
            </a:r>
          </a:p>
          <a:p>
            <a:endParaRPr lang="en-GB" sz="4900" dirty="0">
              <a:solidFill>
                <a:schemeClr val="tx2"/>
              </a:solidFill>
            </a:endParaRPr>
          </a:p>
          <a:p>
            <a:r>
              <a:rPr lang="en-GB" sz="6400" dirty="0">
                <a:solidFill>
                  <a:schemeClr val="tx2"/>
                </a:solidFill>
              </a:rPr>
              <a:t>B2.Ysgrifennwch </a:t>
            </a:r>
            <a:r>
              <a:rPr lang="en-GB" sz="6400" dirty="0" err="1">
                <a:solidFill>
                  <a:schemeClr val="tx2"/>
                </a:solidFill>
              </a:rPr>
              <a:t>daflen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i’w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rhannu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yn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eich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ysgol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i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berswadio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disgyblion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i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ymuno</a:t>
            </a:r>
            <a:r>
              <a:rPr lang="en-GB" sz="6400" dirty="0">
                <a:solidFill>
                  <a:schemeClr val="tx2"/>
                </a:solidFill>
              </a:rPr>
              <a:t> ag </a:t>
            </a:r>
            <a:r>
              <a:rPr lang="en-GB" sz="6400" dirty="0" err="1">
                <a:solidFill>
                  <a:schemeClr val="tx2"/>
                </a:solidFill>
              </a:rPr>
              <a:t>unrhyw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glwb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o’ch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dewis</a:t>
            </a:r>
            <a:r>
              <a:rPr lang="en-GB" sz="6400" dirty="0">
                <a:solidFill>
                  <a:schemeClr val="tx2"/>
                </a:solidFill>
              </a:rPr>
              <a:t> chi </a:t>
            </a:r>
            <a:r>
              <a:rPr lang="en-GB" sz="6400" dirty="0" err="1">
                <a:solidFill>
                  <a:schemeClr val="tx2"/>
                </a:solidFill>
              </a:rPr>
              <a:t>e.e</a:t>
            </a:r>
            <a:r>
              <a:rPr lang="en-GB" sz="6400" dirty="0">
                <a:solidFill>
                  <a:schemeClr val="tx2"/>
                </a:solidFill>
              </a:rPr>
              <a:t>. </a:t>
            </a:r>
            <a:r>
              <a:rPr lang="en-GB" sz="6400" dirty="0" err="1">
                <a:solidFill>
                  <a:schemeClr val="tx2"/>
                </a:solidFill>
              </a:rPr>
              <a:t>clwb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darllen</a:t>
            </a:r>
            <a:r>
              <a:rPr lang="en-GB" sz="6400" dirty="0">
                <a:solidFill>
                  <a:schemeClr val="tx2"/>
                </a:solidFill>
              </a:rPr>
              <a:t>, </a:t>
            </a:r>
            <a:r>
              <a:rPr lang="en-GB" sz="6400" dirty="0" err="1">
                <a:solidFill>
                  <a:schemeClr val="tx2"/>
                </a:solidFill>
              </a:rPr>
              <a:t>clwb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perfformio</a:t>
            </a:r>
            <a:r>
              <a:rPr lang="en-GB" sz="6400" dirty="0">
                <a:solidFill>
                  <a:schemeClr val="tx2"/>
                </a:solidFill>
              </a:rPr>
              <a:t>, </a:t>
            </a:r>
            <a:r>
              <a:rPr lang="en-GB" sz="6400" dirty="0" err="1">
                <a:solidFill>
                  <a:schemeClr val="tx2"/>
                </a:solidFill>
              </a:rPr>
              <a:t>clwb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yn</a:t>
            </a:r>
            <a:r>
              <a:rPr lang="en-GB" sz="6400" dirty="0">
                <a:solidFill>
                  <a:schemeClr val="tx2"/>
                </a:solidFill>
              </a:rPr>
              <a:t> </a:t>
            </a:r>
            <a:r>
              <a:rPr lang="en-GB" sz="6400" dirty="0" err="1">
                <a:solidFill>
                  <a:schemeClr val="tx2"/>
                </a:solidFill>
              </a:rPr>
              <a:t>ymwneud</a:t>
            </a:r>
            <a:r>
              <a:rPr lang="en-GB" sz="6400" dirty="0">
                <a:solidFill>
                  <a:schemeClr val="tx2"/>
                </a:solidFill>
              </a:rPr>
              <a:t> â </a:t>
            </a:r>
            <a:r>
              <a:rPr lang="en-GB" sz="6400" dirty="0" err="1">
                <a:solidFill>
                  <a:schemeClr val="tx2"/>
                </a:solidFill>
              </a:rPr>
              <a:t>chwaraeon</a:t>
            </a:r>
            <a:r>
              <a:rPr lang="en-GB" sz="6400" dirty="0">
                <a:solidFill>
                  <a:schemeClr val="tx2"/>
                </a:solidFill>
              </a:rPr>
              <a:t>.</a:t>
            </a:r>
          </a:p>
          <a:p>
            <a:r>
              <a:rPr lang="en-GB" sz="6400" i="1" dirty="0" err="1">
                <a:solidFill>
                  <a:schemeClr val="tx2"/>
                </a:solidFill>
              </a:rPr>
              <a:t>Yn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ogystal</a:t>
            </a:r>
            <a:r>
              <a:rPr lang="en-GB" sz="6400" i="1" dirty="0">
                <a:solidFill>
                  <a:schemeClr val="tx2"/>
                </a:solidFill>
              </a:rPr>
              <a:t> ag </a:t>
            </a:r>
            <a:r>
              <a:rPr lang="en-GB" sz="6400" i="1" dirty="0" err="1">
                <a:solidFill>
                  <a:schemeClr val="tx2"/>
                </a:solidFill>
              </a:rPr>
              <a:t>ysgrifennu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estynedig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gellwch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gynnwys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gwybodaeth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bytiog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megis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tablau</a:t>
            </a:r>
            <a:r>
              <a:rPr lang="en-GB" sz="6400" i="1" dirty="0">
                <a:solidFill>
                  <a:schemeClr val="tx2"/>
                </a:solidFill>
              </a:rPr>
              <a:t>/</a:t>
            </a:r>
            <a:r>
              <a:rPr lang="en-GB" sz="6400" i="1" dirty="0" err="1">
                <a:solidFill>
                  <a:schemeClr val="tx2"/>
                </a:solidFill>
              </a:rPr>
              <a:t>amserlenni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ond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peidiwch</a:t>
            </a:r>
            <a:r>
              <a:rPr lang="en-GB" sz="6400" i="1" dirty="0">
                <a:solidFill>
                  <a:schemeClr val="tx2"/>
                </a:solidFill>
              </a:rPr>
              <a:t> â </a:t>
            </a:r>
            <a:r>
              <a:rPr lang="en-GB" sz="6400" i="1" dirty="0" err="1">
                <a:solidFill>
                  <a:schemeClr val="tx2"/>
                </a:solidFill>
              </a:rPr>
              <a:t>threulio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gormod</a:t>
            </a:r>
            <a:r>
              <a:rPr lang="en-GB" sz="6400" i="1" dirty="0">
                <a:solidFill>
                  <a:schemeClr val="tx2"/>
                </a:solidFill>
              </a:rPr>
              <a:t> o </a:t>
            </a:r>
            <a:r>
              <a:rPr lang="en-GB" sz="6400" i="1" dirty="0" err="1">
                <a:solidFill>
                  <a:schemeClr val="tx2"/>
                </a:solidFill>
              </a:rPr>
              <a:t>amser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yn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dylunio’r</a:t>
            </a:r>
            <a:r>
              <a:rPr lang="en-GB" sz="6400" i="1" dirty="0">
                <a:solidFill>
                  <a:schemeClr val="tx2"/>
                </a:solidFill>
              </a:rPr>
              <a:t> </a:t>
            </a:r>
            <a:r>
              <a:rPr lang="en-GB" sz="6400" i="1" dirty="0" err="1">
                <a:solidFill>
                  <a:schemeClr val="tx2"/>
                </a:solidFill>
              </a:rPr>
              <a:t>daflen</a:t>
            </a:r>
            <a:r>
              <a:rPr lang="en-GB" sz="6400" i="1" dirty="0">
                <a:solidFill>
                  <a:schemeClr val="tx2"/>
                </a:solidFill>
              </a:rPr>
              <a:t>. 	      </a:t>
            </a:r>
            <a:r>
              <a:rPr lang="en-GB" sz="6400" b="1" dirty="0">
                <a:solidFill>
                  <a:schemeClr val="tx2"/>
                </a:solidFill>
              </a:rPr>
              <a:t>[20</a:t>
            </a:r>
            <a:r>
              <a:rPr lang="en-GB" sz="6400" dirty="0">
                <a:solidFill>
                  <a:schemeClr val="tx2"/>
                </a:solidFill>
              </a:rPr>
              <a:t>]</a:t>
            </a:r>
          </a:p>
          <a:p>
            <a:endParaRPr lang="en-GB" sz="6400" dirty="0">
              <a:solidFill>
                <a:schemeClr val="tx2"/>
              </a:solidFill>
            </a:endParaRPr>
          </a:p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87363" y="1567656"/>
            <a:ext cx="8418513" cy="959644"/>
          </a:xfrm>
        </p:spPr>
        <p:txBody>
          <a:bodyPr>
            <a:normAutofit fontScale="92500" lnSpcReduction="10000"/>
          </a:bodyPr>
          <a:lstStyle/>
          <a:p>
            <a:r>
              <a:rPr lang="en-GB" dirty="0" err="1"/>
              <a:t>Uned</a:t>
            </a:r>
            <a:r>
              <a:rPr lang="en-GB" dirty="0"/>
              <a:t> 3 - </a:t>
            </a:r>
            <a:r>
              <a:rPr lang="en-GB" dirty="0" err="1"/>
              <a:t>Tasgau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</a:p>
          <a:p>
            <a:r>
              <a:rPr lang="en-GB" sz="2800" dirty="0">
                <a:solidFill>
                  <a:schemeClr val="tx2"/>
                </a:solidFill>
              </a:rPr>
              <a:t>(200 – 300 o </a:t>
            </a:r>
            <a:r>
              <a:rPr lang="en-GB" sz="2800" dirty="0" err="1">
                <a:solidFill>
                  <a:schemeClr val="tx2"/>
                </a:solidFill>
              </a:rPr>
              <a:t>eiriau</a:t>
            </a:r>
            <a:r>
              <a:rPr lang="en-GB" sz="2800" dirty="0">
                <a:solidFill>
                  <a:schemeClr val="tx2"/>
                </a:solidFill>
              </a:rPr>
              <a:t> </a:t>
            </a:r>
            <a:r>
              <a:rPr lang="en-GB" sz="2800" dirty="0" err="1">
                <a:solidFill>
                  <a:schemeClr val="tx2"/>
                </a:solidFill>
              </a:rPr>
              <a:t>i</a:t>
            </a:r>
            <a:r>
              <a:rPr lang="en-GB" sz="2800" dirty="0">
                <a:solidFill>
                  <a:schemeClr val="tx2"/>
                </a:solidFill>
              </a:rPr>
              <a:t> bob </a:t>
            </a:r>
            <a:r>
              <a:rPr lang="en-GB" sz="2800" dirty="0" err="1">
                <a:solidFill>
                  <a:schemeClr val="tx2"/>
                </a:solidFill>
              </a:rPr>
              <a:t>tasg</a:t>
            </a:r>
            <a:r>
              <a:rPr lang="en-GB" sz="2800" dirty="0">
                <a:solidFill>
                  <a:schemeClr val="tx2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49811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1"/>
                </a:solidFill>
                <a:hlinkClick r:id="rId2"/>
              </a:rPr>
              <a:t>Manyleb</a:t>
            </a:r>
            <a:r>
              <a:rPr lang="en-GB" dirty="0">
                <a:solidFill>
                  <a:schemeClr val="tx2"/>
                </a:solidFill>
              </a:rPr>
              <a:t> a </a:t>
            </a:r>
            <a:r>
              <a:rPr lang="en-GB" dirty="0" err="1">
                <a:solidFill>
                  <a:schemeClr val="tx2"/>
                </a:solidFill>
              </a:rPr>
              <a:t>Deunyddiau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Asesu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Enghreifftiol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>
                <a:solidFill>
                  <a:schemeClr val="tx2"/>
                </a:solidFill>
                <a:hlinkClick r:id="rId3"/>
              </a:rPr>
              <a:t>www.cbac.co.uk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Deunyddiau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Asesu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Enghreifftiol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Ychwanegol</a:t>
            </a:r>
            <a:r>
              <a:rPr lang="en-GB" dirty="0">
                <a:solidFill>
                  <a:schemeClr val="tx2"/>
                </a:solidFill>
              </a:rPr>
              <a:t> (adnoddau.cbac.co.uk)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DPP – </a:t>
            </a:r>
            <a:r>
              <a:rPr lang="en-GB" dirty="0" err="1">
                <a:solidFill>
                  <a:schemeClr val="tx2"/>
                </a:solidFill>
              </a:rPr>
              <a:t>deunyddiau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ar</a:t>
            </a:r>
            <a:r>
              <a:rPr lang="en-GB" dirty="0">
                <a:solidFill>
                  <a:schemeClr val="tx2"/>
                </a:solidFill>
              </a:rPr>
              <a:t> y </a:t>
            </a:r>
            <a:r>
              <a:rPr lang="en-GB" dirty="0" err="1">
                <a:solidFill>
                  <a:schemeClr val="tx2"/>
                </a:solidFill>
              </a:rPr>
              <a:t>wefan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ddiogel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>
                <a:solidFill>
                  <a:schemeClr val="tx2"/>
                </a:solidFill>
                <a:hlinkClick r:id="rId4"/>
              </a:rPr>
              <a:t>www.wjecservices.co.u</a:t>
            </a:r>
            <a:r>
              <a:rPr lang="en-GB" dirty="0">
                <a:solidFill>
                  <a:schemeClr val="tx2"/>
                </a:solidFill>
              </a:rPr>
              <a:t>k  </a:t>
            </a:r>
            <a:r>
              <a:rPr lang="en-GB" dirty="0" err="1">
                <a:solidFill>
                  <a:schemeClr val="tx2"/>
                </a:solidFill>
              </a:rPr>
              <a:t>a’r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wefan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agored</a:t>
            </a:r>
            <a:r>
              <a:rPr lang="en-GB">
                <a:solidFill>
                  <a:schemeClr val="tx2"/>
                </a:solidFill>
              </a:rPr>
              <a:t> www.cbac.co.uk</a:t>
            </a:r>
            <a:endParaRPr lang="en-GB" dirty="0">
              <a:solidFill>
                <a:schemeClr val="tx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Canllawiau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Athrawon</a:t>
            </a:r>
            <a:r>
              <a:rPr lang="en-GB" dirty="0">
                <a:solidFill>
                  <a:schemeClr val="tx2"/>
                </a:solidFill>
              </a:rPr>
              <a:t> – www.cbac.co.uk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</a:rPr>
              <a:t>E-</a:t>
            </a:r>
            <a:r>
              <a:rPr lang="en-GB" dirty="0" err="1">
                <a:solidFill>
                  <a:schemeClr val="tx2"/>
                </a:solidFill>
              </a:rPr>
              <a:t>fwletin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>
                <a:solidFill>
                  <a:schemeClr val="tx2"/>
                </a:solidFill>
                <a:hlinkClick r:id="rId3"/>
              </a:rPr>
              <a:t>www.cbac.co.uk</a:t>
            </a:r>
            <a:r>
              <a:rPr lang="en-GB" dirty="0">
                <a:solidFill>
                  <a:schemeClr val="tx2"/>
                </a:solidFill>
              </a:rPr>
              <a:t> (</a:t>
            </a:r>
            <a:r>
              <a:rPr lang="en-GB" dirty="0" err="1">
                <a:solidFill>
                  <a:schemeClr val="tx2"/>
                </a:solidFill>
              </a:rPr>
              <a:t>tanysgrifio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o’r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wefan</a:t>
            </a:r>
            <a:r>
              <a:rPr lang="en-GB" dirty="0">
                <a:solidFill>
                  <a:schemeClr val="tx2"/>
                </a:solidFill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</a:rPr>
              <a:t>Deunyddiau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asesu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enghreiffitol</a:t>
            </a:r>
            <a:r>
              <a:rPr lang="en-GB" dirty="0">
                <a:solidFill>
                  <a:schemeClr val="tx2"/>
                </a:solidFill>
              </a:rPr>
              <a:t> </a:t>
            </a:r>
            <a:r>
              <a:rPr lang="en-GB" dirty="0" err="1">
                <a:solidFill>
                  <a:schemeClr val="tx2"/>
                </a:solidFill>
              </a:rPr>
              <a:t>ychwanegol</a:t>
            </a:r>
            <a:r>
              <a:rPr lang="en-GB" dirty="0">
                <a:solidFill>
                  <a:schemeClr val="tx2"/>
                </a:solidFill>
              </a:rPr>
              <a:t> – http://adnoddau.cbac.co.uk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 err="1"/>
              <a:t>Cefnogaeth</a:t>
            </a:r>
            <a:r>
              <a:rPr lang="en-GB" dirty="0"/>
              <a:t> CBAC</a:t>
            </a:r>
          </a:p>
        </p:txBody>
      </p:sp>
    </p:spTree>
    <p:extLst>
      <p:ext uri="{BB962C8B-B14F-4D97-AF65-F5344CB8AC3E}">
        <p14:creationId xmlns:p14="http://schemas.microsoft.com/office/powerpoint/2010/main" val="10771372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66040" y="1583434"/>
            <a:ext cx="7937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3200" cap="all" dirty="0">
                <a:solidFill>
                  <a:srgbClr val="0070C0"/>
                </a:solidFill>
                <a:latin typeface="Gotham Rounded Book"/>
                <a:ea typeface="Times New Roman"/>
                <a:cs typeface="Times New Roman"/>
              </a:rPr>
              <a:t>ADNODDAU I ATHRAWON</a:t>
            </a:r>
            <a:endParaRPr lang="en-GB" sz="3200" cap="all" dirty="0">
              <a:solidFill>
                <a:srgbClr val="82BC00"/>
              </a:solidFill>
              <a:latin typeface="Gotham Rounded Book"/>
              <a:ea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9184" y="2262632"/>
            <a:ext cx="4178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  <a:latin typeface="Gotham Rounded Book"/>
                <a:cs typeface="Gotham Rounded Book"/>
              </a:rPr>
              <a:t>Cefnogi</a:t>
            </a:r>
            <a:r>
              <a:rPr lang="en-US" dirty="0">
                <a:solidFill>
                  <a:srgbClr val="0070C0"/>
                </a:solidFill>
                <a:latin typeface="Gotham Rounded Book"/>
                <a:cs typeface="Gotham Rounded Book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Gotham Rounded Book"/>
                <a:cs typeface="Gotham Rounded Book"/>
              </a:rPr>
              <a:t>addysgu</a:t>
            </a:r>
            <a:r>
              <a:rPr lang="en-US" dirty="0">
                <a:solidFill>
                  <a:srgbClr val="0070C0"/>
                </a:solidFill>
                <a:latin typeface="Gotham Rounded Book"/>
                <a:cs typeface="Gotham Rounded Book"/>
              </a:rPr>
              <a:t> a </a:t>
            </a:r>
            <a:r>
              <a:rPr lang="en-US" dirty="0" err="1">
                <a:solidFill>
                  <a:srgbClr val="0070C0"/>
                </a:solidFill>
                <a:latin typeface="Gotham Rounded Book"/>
                <a:cs typeface="Gotham Rounded Book"/>
              </a:rPr>
              <a:t>dysgu</a:t>
            </a:r>
            <a:endParaRPr lang="en-US" dirty="0">
              <a:solidFill>
                <a:srgbClr val="0070C0"/>
              </a:solidFill>
              <a:latin typeface="Gotham Rounded Book"/>
              <a:cs typeface="Gotham Rounded Book"/>
            </a:endParaRPr>
          </a:p>
        </p:txBody>
      </p:sp>
      <p:pic>
        <p:nvPicPr>
          <p:cNvPr id="1026" name="Picture 2" descr="C:\Users\hopkil\AppData\Local\Microsoft\Windows\Temporary Internet Files\Content.Outlook\6CFMHS5N\placeit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264" y="1756729"/>
            <a:ext cx="1994697" cy="149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29184" y="3128061"/>
            <a:ext cx="817387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err="1">
                <a:latin typeface="Bliss-Light"/>
                <a:cs typeface="Arial" panose="020B0604020202020204" pitchFamily="34" charset="0"/>
                <a:hlinkClick r:id="rId3"/>
              </a:rPr>
              <a:t>Gwefan</a:t>
            </a:r>
            <a:r>
              <a:rPr lang="en-GB" sz="1600" dirty="0">
                <a:latin typeface="Bliss-Light"/>
                <a:cs typeface="Arial" panose="020B0604020202020204" pitchFamily="34" charset="0"/>
                <a:hlinkClick r:id="rId3"/>
              </a:rPr>
              <a:t> CBAC</a:t>
            </a:r>
            <a:endParaRPr lang="en-GB" sz="1600" dirty="0">
              <a:latin typeface="Bliss-Light"/>
              <a:cs typeface="Arial" panose="020B0604020202020204" pitchFamily="34" charset="0"/>
            </a:endParaRPr>
          </a:p>
          <a:p>
            <a:r>
              <a:rPr lang="en-GB" sz="1600" dirty="0" err="1">
                <a:latin typeface="Bliss-Light"/>
                <a:cs typeface="Arial" panose="020B0604020202020204" pitchFamily="34" charset="0"/>
              </a:rPr>
              <a:t>Adnoddau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pwnc-benodol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rhad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ac am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ddim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ar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gael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i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bawb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eu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llwytho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i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lawr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o’n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gwefan</a:t>
            </a:r>
            <a:endParaRPr lang="en-GB" sz="1600" dirty="0">
              <a:latin typeface="Bliss-Light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bg1">
                  <a:lumMod val="50000"/>
                </a:schemeClr>
              </a:solidFill>
              <a:latin typeface="Bliss-Light"/>
              <a:cs typeface="Arial" panose="020B0604020202020204" pitchFamily="34" charset="0"/>
            </a:endParaRPr>
          </a:p>
          <a:p>
            <a:r>
              <a:rPr lang="en-GB" sz="1600" dirty="0" err="1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4"/>
              </a:rPr>
              <a:t>Gwefan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4"/>
              </a:rPr>
              <a:t>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4"/>
              </a:rPr>
              <a:t>Adnoddau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4"/>
              </a:rPr>
              <a:t>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4"/>
              </a:rPr>
              <a:t>Addysgol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4"/>
              </a:rPr>
              <a:t> CBAC</a:t>
            </a:r>
            <a:endParaRPr lang="en-GB" sz="1600" dirty="0">
              <a:solidFill>
                <a:schemeClr val="bg1">
                  <a:lumMod val="50000"/>
                </a:schemeClr>
              </a:solidFill>
              <a:latin typeface="Bliss-Light"/>
              <a:cs typeface="Arial" panose="020B0604020202020204" pitchFamily="34" charset="0"/>
            </a:endParaRPr>
          </a:p>
          <a:p>
            <a:r>
              <a:rPr lang="en-GB" sz="1600" dirty="0" err="1">
                <a:latin typeface="Bliss-Light"/>
                <a:cs typeface="Arial" panose="020B0604020202020204" pitchFamily="34" charset="0"/>
              </a:rPr>
              <a:t>Adnoddau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digidol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rhad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ac am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ddim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i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gefnogi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addysgu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a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dysgu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amrediad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eang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o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bynciau</a:t>
            </a:r>
            <a:endParaRPr lang="en-GB" sz="1600" dirty="0">
              <a:latin typeface="Bliss-Light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bg1">
                  <a:lumMod val="50000"/>
                </a:schemeClr>
              </a:solidFill>
              <a:latin typeface="Bliss-Light"/>
              <a:cs typeface="Arial" panose="020B0604020202020204" pitchFamily="34" charset="0"/>
            </a:endParaRPr>
          </a:p>
          <a:p>
            <a:r>
              <a:rPr lang="en-GB" sz="1600" dirty="0" err="1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5"/>
              </a:rPr>
              <a:t>Gwefan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5"/>
              </a:rPr>
              <a:t>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5"/>
              </a:rPr>
              <a:t>Adolygu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5"/>
              </a:rPr>
              <a:t>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5"/>
              </a:rPr>
              <a:t>Arholiadau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5"/>
              </a:rPr>
              <a:t>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  <a:hlinkClick r:id="rId5"/>
              </a:rPr>
              <a:t>Ar-lein</a:t>
            </a:r>
            <a:endParaRPr lang="en-GB" sz="1600" dirty="0">
              <a:solidFill>
                <a:schemeClr val="bg1">
                  <a:lumMod val="50000"/>
                </a:schemeClr>
              </a:solidFill>
              <a:latin typeface="Bliss-Light"/>
              <a:cs typeface="Arial" panose="020B0604020202020204" pitchFamily="34" charset="0"/>
            </a:endParaRPr>
          </a:p>
          <a:p>
            <a:r>
              <a:rPr lang="en-GB" sz="1600" dirty="0">
                <a:latin typeface="Bliss-Light"/>
                <a:cs typeface="Arial" panose="020B0604020202020204" pitchFamily="34" charset="0"/>
              </a:rPr>
              <a:t>Gall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athrawon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ddefnyddio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ein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gwefan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Adolygiad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Arholiadau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Ar-lein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rhad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ac am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ddim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er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mwyn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dadansoddi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data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ar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lefel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eitem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,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asesu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papurau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cwestiynau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enghreifftiol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yn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feirniadol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a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derbyn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adborth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gan</a:t>
            </a:r>
            <a:r>
              <a:rPr lang="en-GB" sz="1600" dirty="0">
                <a:latin typeface="Bliss-Light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Bliss-Light"/>
                <a:cs typeface="Arial" panose="020B0604020202020204" pitchFamily="34" charset="0"/>
              </a:rPr>
              <a:t>arholwyr</a:t>
            </a:r>
            <a:br>
              <a:rPr lang="en-GB" sz="1600" dirty="0">
                <a:solidFill>
                  <a:schemeClr val="bg1">
                    <a:lumMod val="50000"/>
                  </a:schemeClr>
                </a:solidFill>
                <a:latin typeface="Bliss-Light"/>
                <a:cs typeface="Arial" panose="020B0604020202020204" pitchFamily="34" charset="0"/>
              </a:rPr>
            </a:br>
            <a:endParaRPr lang="en-GB" sz="1600" dirty="0">
              <a:solidFill>
                <a:schemeClr val="bg1">
                  <a:lumMod val="50000"/>
                </a:schemeClr>
              </a:solidFill>
              <a:latin typeface="Bliss-Ligh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5995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3916" y="352806"/>
            <a:ext cx="8767293" cy="63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4400" kern="1100" spc="-30" dirty="0" err="1">
                <a:solidFill>
                  <a:schemeClr val="bg1"/>
                </a:solidFill>
                <a:latin typeface="Gotham Rounded Book"/>
                <a:cs typeface="Gotham Rounded Book"/>
              </a:rPr>
              <a:t>Cwestiynau</a:t>
            </a:r>
            <a:r>
              <a:rPr lang="en-US" sz="4400" kern="1100" spc="-30" dirty="0">
                <a:solidFill>
                  <a:schemeClr val="bg1"/>
                </a:solidFill>
                <a:latin typeface="Gotham Rounded Book"/>
                <a:cs typeface="Gotham Rounded Book"/>
              </a:rPr>
              <a:t>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201602"/>
            <a:ext cx="356870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chemeClr val="bg1"/>
                </a:solidFill>
                <a:latin typeface="Gotham Rounded Book" pitchFamily="50" charset="0"/>
              </a:rPr>
              <a:t>Cysylltwch</a:t>
            </a:r>
            <a:r>
              <a:rPr lang="en-GB" dirty="0">
                <a:solidFill>
                  <a:schemeClr val="bg1"/>
                </a:solidFill>
                <a:latin typeface="Gotham Rounded Book" pitchFamily="50" charset="0"/>
              </a:rPr>
              <a:t> â </a:t>
            </a:r>
          </a:p>
          <a:p>
            <a:r>
              <a:rPr lang="en-GB" dirty="0">
                <a:solidFill>
                  <a:schemeClr val="bg1"/>
                </a:solidFill>
                <a:latin typeface="Gotham Rounded Book" pitchFamily="50" charset="0"/>
              </a:rPr>
              <a:t>llinos.lloyd@cbac.co.uk</a:t>
            </a:r>
          </a:p>
          <a:p>
            <a:r>
              <a:rPr lang="en-GB" dirty="0">
                <a:solidFill>
                  <a:schemeClr val="bg1"/>
                </a:solidFill>
                <a:latin typeface="Gotham Rounded Book" pitchFamily="50" charset="0"/>
              </a:rPr>
              <a:t>nia.morgan@cbac.co.uk</a:t>
            </a:r>
          </a:p>
          <a:p>
            <a:endParaRPr lang="en-US" sz="2000" kern="1100" spc="-50" dirty="0">
              <a:solidFill>
                <a:schemeClr val="bg1"/>
              </a:solidFill>
              <a:latin typeface="Gotham Rounded Book"/>
              <a:cs typeface="Gotham Rounded Book"/>
            </a:endParaRPr>
          </a:p>
          <a:p>
            <a:endParaRPr lang="en-US" sz="2000" kern="1100" spc="-50" dirty="0">
              <a:latin typeface="Gotham Rounded Book"/>
              <a:cs typeface="Gotham Rounded Book"/>
            </a:endParaRPr>
          </a:p>
          <a:p>
            <a:r>
              <a:rPr lang="en-US" sz="2000" kern="1100" spc="-50" dirty="0">
                <a:solidFill>
                  <a:schemeClr val="bg1"/>
                </a:solidFill>
                <a:latin typeface="Gotham Rounded Book"/>
                <a:cs typeface="Gotham Rounded Book"/>
              </a:rPr>
              <a:t>cbac.co.uk</a:t>
            </a:r>
          </a:p>
          <a:p>
            <a:endParaRPr lang="en-US" sz="2000" kern="1100" spc="-50" dirty="0">
              <a:latin typeface="Gotham Rounded Book"/>
              <a:cs typeface="Gotham Rounded Book"/>
              <a:hlinkClick r:id="rId4"/>
            </a:endParaRPr>
          </a:p>
          <a:p>
            <a:endParaRPr lang="en-US" sz="2000" kern="1100" spc="-50" dirty="0">
              <a:latin typeface="Gotham Rounded Book"/>
              <a:cs typeface="Gotham Rounded Book"/>
              <a:hlinkClick r:id="rId4"/>
            </a:endParaRPr>
          </a:p>
          <a:p>
            <a:endParaRPr lang="en-US" sz="2000" kern="1100" spc="-50" dirty="0">
              <a:latin typeface="Gotham Rounded Book"/>
              <a:cs typeface="Gotham Rounded Book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16" y="5874317"/>
            <a:ext cx="798967" cy="79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27029"/>
      </p:ext>
    </p:extLst>
  </p:cSld>
  <p:clrMapOvr>
    <a:masterClrMapping/>
  </p:clrMapOvr>
</p:sld>
</file>

<file path=ppt/theme/theme1.xml><?xml version="1.0" encoding="utf-8"?>
<a:theme xmlns:a="http://schemas.openxmlformats.org/drawingml/2006/main" name="CBAC Powerpoint Presentation Template (Bilingual - Wales only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outingRuleDescription xmlns="http://schemas.microsoft.com/sharepoint/v3" xsi:nil="true"/>
    <WJEC_x0020_Language xmlns="efb2660e-a98d-4652-a8f1-929ff3b4941e">
      <Value>English</Value>
    </WJEC_x0020_Language>
    <TaxCatchAll xmlns="36f98b4f-ba65-4a7d-9a34-48b23de556cb"/>
    <aa87a6a0bdfe4bfb97a25745bc8270e2 xmlns="36f98b4f-ba65-4a7d-9a34-48b23de556cb">
      <Terms xmlns="http://schemas.microsoft.com/office/infopath/2007/PartnerControls"/>
    </aa87a6a0bdfe4bfb97a25745bc8270e2>
    <WJEC_x0020_Available_x0020_Online xmlns="efb2660e-a98d-4652-a8f1-929ff3b4941e">false</WJEC_x0020_Available_x0020_Online>
    <bd6821cb7d3c4b4ab1e70668a679dc90 xmlns="36f98b4f-ba65-4a7d-9a34-48b23de556cb">
      <Terms xmlns="http://schemas.microsoft.com/office/infopath/2007/PartnerControls"/>
    </bd6821cb7d3c4b4ab1e70668a679dc90>
    <PublishingStartDate xmlns="http://schemas.microsoft.com/sharepoint/v3" xsi:nil="true"/>
    <PublishingExpirationDate xmlns="http://schemas.microsoft.com/sharepoint/v3" xsi:nil="true"/>
    <i2be6ccaef284b9d8cadff396f0db8d6 xmlns="36f98b4f-ba65-4a7d-9a34-48b23de556cb">
      <Terms xmlns="http://schemas.microsoft.com/office/infopath/2007/PartnerControls"/>
    </i2be6ccaef284b9d8cadff396f0db8d6>
    <k48d8005054a4dd09ad49b7c837f0781 xmlns="36f98b4f-ba65-4a7d-9a34-48b23de556cb">
      <Terms xmlns="http://schemas.microsoft.com/office/infopath/2007/PartnerControls"/>
    </k48d8005054a4dd09ad49b7c837f0781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Presentation" ma:contentTypeID="0x010100BAA3CFB5EBAFE440A2FBC9674DF11E8B002A33FC0E05B0464DAF8E221F013B36E8" ma:contentTypeVersion="98" ma:contentTypeDescription="" ma:contentTypeScope="" ma:versionID="494d22356f28906687c238335591e402">
  <xsd:schema xmlns:xsd="http://www.w3.org/2001/XMLSchema" xmlns:xs="http://www.w3.org/2001/XMLSchema" xmlns:p="http://schemas.microsoft.com/office/2006/metadata/properties" xmlns:ns1="http://schemas.microsoft.com/sharepoint/v3" xmlns:ns3="36f98b4f-ba65-4a7d-9a34-48b23de556cb" xmlns:ns4="efb2660e-a98d-4652-a8f1-929ff3b4941e" targetNamespace="http://schemas.microsoft.com/office/2006/metadata/properties" ma:root="true" ma:fieldsID="05062b1ff3ed0d2f49ace3eab13ca4a9" ns1:_="" ns3:_="" ns4:_="">
    <xsd:import namespace="http://schemas.microsoft.com/sharepoint/v3"/>
    <xsd:import namespace="36f98b4f-ba65-4a7d-9a34-48b23de556cb"/>
    <xsd:import namespace="efb2660e-a98d-4652-a8f1-929ff3b4941e"/>
    <xsd:element name="properties">
      <xsd:complexType>
        <xsd:sequence>
          <xsd:element name="documentManagement">
            <xsd:complexType>
              <xsd:all>
                <xsd:element ref="ns1:RoutingRuleDescription" minOccurs="0"/>
                <xsd:element ref="ns4:WJEC_x0020_Language" minOccurs="0"/>
                <xsd:element ref="ns4:WJEC_x0020_Available_x0020_Online" minOccurs="0"/>
                <xsd:element ref="ns1:PublishingStartDate" minOccurs="0"/>
                <xsd:element ref="ns1:PublishingExpirationDate" minOccurs="0"/>
                <xsd:element ref="ns3:TaxCatchAll" minOccurs="0"/>
                <xsd:element ref="ns3:TaxCatchAllLabel" minOccurs="0"/>
                <xsd:element ref="ns3:aa87a6a0bdfe4bfb97a25745bc8270e2" minOccurs="0"/>
                <xsd:element ref="ns3:bd6821cb7d3c4b4ab1e70668a679dc90" minOccurs="0"/>
                <xsd:element ref="ns3:k48d8005054a4dd09ad49b7c837f0781" minOccurs="0"/>
                <xsd:element ref="ns3:i2be6ccaef284b9d8cadff396f0db8d6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RoutingRuleDescription" ma:index="3" nillable="true" ma:displayName="Description3" ma:description="can't delete this column" ma:internalName="RoutingRuleDescription" ma:readOnly="false">
      <xsd:simpleType>
        <xsd:restriction base="dms:Text">
          <xsd:maxLength value="255"/>
        </xsd:restriction>
      </xsd:simpleType>
    </xsd:element>
    <xsd:element name="PublishingStartDate" ma:index="9" nillable="true" ma:displayName="Scheduling Start Date" ma:description="" ma:internalName="PublishingStartDate" ma:readOnly="false">
      <xsd:simpleType>
        <xsd:restriction base="dms:Unknown"/>
      </xsd:simpleType>
    </xsd:element>
    <xsd:element name="PublishingExpirationDate" ma:index="10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f98b4f-ba65-4a7d-9a34-48b23de556c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description="" ma:hidden="true" ma:list="{3317158d-5997-432d-8f64-ed5253ed3d4a}" ma:internalName="TaxCatchAll" ma:readOnly="false" ma:showField="CatchAllData" ma:web="36f98b4f-ba65-4a7d-9a34-48b23de556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5" nillable="true" ma:displayName="Taxonomy Catch All Column1" ma:description="" ma:hidden="true" ma:list="{3317158d-5997-432d-8f64-ed5253ed3d4a}" ma:internalName="TaxCatchAllLabel" ma:readOnly="true" ma:showField="CatchAllDataLabel" ma:web="36f98b4f-ba65-4a7d-9a34-48b23de556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aa87a6a0bdfe4bfb97a25745bc8270e2" ma:index="16" nillable="true" ma:taxonomy="true" ma:internalName="aa87a6a0bdfe4bfb97a25745bc8270e2" ma:taxonomyFieldName="WJEC_x0020_Department" ma:displayName="WJEC Department" ma:readOnly="false" ma:fieldId="{aa87a6a0-bdfe-4bfb-97a2-5745bc8270e2}" ma:taxonomyMulti="true" ma:sspId="fd004107-dac0-45af-83fb-11757b2c8399" ma:termSetId="0c9e301d-bcca-45db-a9e6-62eca92a187e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bd6821cb7d3c4b4ab1e70668a679dc90" ma:index="17" nillable="true" ma:taxonomy="true" ma:internalName="bd6821cb7d3c4b4ab1e70668a679dc90" ma:taxonomyFieldName="Level" ma:displayName="WJEC Level" ma:readOnly="false" ma:fieldId="{bd6821cb-7d3c-4b4a-b1e7-0668a679dc90}" ma:sspId="fd004107-dac0-45af-83fb-11757b2c8399" ma:termSetId="59a26772-2824-4ae5-a980-b245c5fe667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48d8005054a4dd09ad49b7c837f0781" ma:index="18" nillable="true" ma:taxonomy="true" ma:internalName="k48d8005054a4dd09ad49b7c837f0781" ma:taxonomyFieldName="WJEC_x0020_Audiences" ma:displayName="WJEC Audiences" ma:readOnly="false" ma:fieldId="{448d8005-054a-4dd0-9ad4-9b7c837f0781}" ma:taxonomyMulti="true" ma:sspId="fd004107-dac0-45af-83fb-11757b2c8399" ma:termSetId="166b6179-d2c6-4c70-a6b7-272e06564e8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2be6ccaef284b9d8cadff396f0db8d6" ma:index="19" nillable="true" ma:taxonomy="true" ma:internalName="i2be6ccaef284b9d8cadff396f0db8d6" ma:taxonomyFieldName="WJEC_x0020_Subject" ma:displayName="WJEC Subject" ma:readOnly="false" ma:fieldId="{22be6cca-ef28-4b9d-8cad-ff396f0db8d6}" ma:sspId="fd004107-dac0-45af-83fb-11757b2c8399" ma:termSetId="b742e4c9-7553-4491-a9cc-b4fc866c42a5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b2660e-a98d-4652-a8f1-929ff3b4941e" elementFormDefault="qualified">
    <xsd:import namespace="http://schemas.microsoft.com/office/2006/documentManagement/types"/>
    <xsd:import namespace="http://schemas.microsoft.com/office/infopath/2007/PartnerControls"/>
    <xsd:element name="WJEC_x0020_Language" ma:index="7" nillable="true" ma:displayName="WJEC Language" ma:default="English" ma:internalName="WJEC_x0020_Language" ma:readOnly="fals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English"/>
                    <xsd:enumeration value="Welsh"/>
                  </xsd:restriction>
                </xsd:simpleType>
              </xsd:element>
            </xsd:sequence>
          </xsd:extension>
        </xsd:complexContent>
      </xsd:complexType>
    </xsd:element>
    <xsd:element name="WJEC_x0020_Available_x0020_Online" ma:index="8" nillable="true" ma:displayName="WJEC Available Online" ma:default="0" ma:internalName="WJEC_x0020_Available_x0020_Online" ma:readOnly="fals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 ma:index="2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DE5532-076C-4333-94CD-BB9A7BAC216D}">
  <ds:schemaRefs>
    <ds:schemaRef ds:uri="http://schemas.microsoft.com/office/infopath/2007/PartnerControls"/>
    <ds:schemaRef ds:uri="http://purl.org/dc/dcmitype/"/>
    <ds:schemaRef ds:uri="36f98b4f-ba65-4a7d-9a34-48b23de556cb"/>
    <ds:schemaRef ds:uri="http://purl.org/dc/elements/1.1/"/>
    <ds:schemaRef ds:uri="http://schemas.microsoft.com/office/2006/documentManagement/types"/>
    <ds:schemaRef ds:uri="http://schemas.microsoft.com/sharepoint/v3"/>
    <ds:schemaRef ds:uri="http://schemas.openxmlformats.org/package/2006/metadata/core-properties"/>
    <ds:schemaRef ds:uri="http://purl.org/dc/terms/"/>
    <ds:schemaRef ds:uri="efb2660e-a98d-4652-a8f1-929ff3b4941e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755E1BF-89EC-40F0-9404-E5B90B765E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DFC62A-8F59-4BF2-B069-55B085BC2A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36f98b4f-ba65-4a7d-9a34-48b23de556cb"/>
    <ds:schemaRef ds:uri="efb2660e-a98d-4652-a8f1-929ff3b494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CBAC Powerpoint Presentation Template (Bilingual - Wales only)</Template>
  <TotalTime>1215</TotalTime>
  <Words>2472</Words>
  <Application>Microsoft Office PowerPoint</Application>
  <PresentationFormat>On-screen Show (4:3)</PresentationFormat>
  <Paragraphs>257</Paragraphs>
  <Slides>30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Times New Roman</vt:lpstr>
      <vt:lpstr>Calibri</vt:lpstr>
      <vt:lpstr>Gotham Rounded Book</vt:lpstr>
      <vt:lpstr>Bliss-Light</vt:lpstr>
      <vt:lpstr>Wingdings 2</vt:lpstr>
      <vt:lpstr>CBAC Powerpoint Presentation Template (Bilingual - Wales only)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WJEC</dc:creator>
  <cp:keywords/>
  <cp:lastModifiedBy>Lloyd, Llinos</cp:lastModifiedBy>
  <cp:revision>79</cp:revision>
  <cp:lastPrinted>2015-11-11T15:02:46Z</cp:lastPrinted>
  <dcterms:created xsi:type="dcterms:W3CDTF">2014-11-12T11:15:18Z</dcterms:created>
  <dcterms:modified xsi:type="dcterms:W3CDTF">2020-10-08T11:06:14Z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0x010100BAA3CFB5EBAFE440A2FBC9674DF11E8B002A33FC0E05B0464DAF8E221F013B36E8</vt:lpwstr>
  </property>
  <property fmtid="{D5CDD505-2E9C-101B-9397-08002B2CF9AE}" pid="3" name="WJEC_x0020_Department">
    <vt:lpwstr/>
  </property>
  <property fmtid="{D5CDD505-2E9C-101B-9397-08002B2CF9AE}" pid="4" name="WJEC Department">
    <vt:lpwstr/>
  </property>
  <property fmtid="{D5CDD505-2E9C-101B-9397-08002B2CF9AE}" pid="5" name="WJEC_x0020_Audiences">
    <vt:lpwstr/>
  </property>
  <property fmtid="{D5CDD505-2E9C-101B-9397-08002B2CF9AE}" pid="6" name="WJEC Audiences">
    <vt:lpwstr/>
  </property>
  <property fmtid="{D5CDD505-2E9C-101B-9397-08002B2CF9AE}" pid="7" name="Order">
    <vt:r8>8184900</vt:r8>
  </property>
  <property fmtid="{D5CDD505-2E9C-101B-9397-08002B2CF9AE}" pid="8" name="Level">
    <vt:lpwstr/>
  </property>
  <property fmtid="{D5CDD505-2E9C-101B-9397-08002B2CF9AE}" pid="9" name="WJEC Subject">
    <vt:lpwstr/>
  </property>
  <property fmtid="{D5CDD505-2E9C-101B-9397-08002B2CF9AE}" pid="10" name="WJEC Exam Season">
    <vt:lpwstr/>
  </property>
  <property fmtid="{D5CDD505-2E9C-101B-9397-08002B2CF9AE}" pid="11" name="DocumentType">
    <vt:lpwstr/>
  </property>
  <property fmtid="{D5CDD505-2E9C-101B-9397-08002B2CF9AE}" pid="12" name="_Source">
    <vt:lpwstr/>
  </property>
  <property fmtid="{D5CDD505-2E9C-101B-9397-08002B2CF9AE}" pid="13" name="WJEC Subject Code">
    <vt:lpwstr/>
  </property>
  <property fmtid="{D5CDD505-2E9C-101B-9397-08002B2CF9AE}" pid="14" name="WJEC Paper Code">
    <vt:lpwstr/>
  </property>
</Properties>
</file>