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924C2-333F-49D8-6978-5611F5B0C46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642F11-A1F5-A2F6-2EEA-A2DC66C877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8243F7B-D911-773C-22FE-0D8D3B25EEFB}"/>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5" name="Footer Placeholder 4">
            <a:extLst>
              <a:ext uri="{FF2B5EF4-FFF2-40B4-BE49-F238E27FC236}">
                <a16:creationId xmlns:a16="http://schemas.microsoft.com/office/drawing/2014/main" id="{F5B3F968-AC79-1736-EFC4-0E9C3593B6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DEC1C1-9EB5-AC54-BD0A-AA3CE5250706}"/>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2226174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2D359-D7B1-4687-F78B-3A5CFA21ECB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CEEC421-B567-A31E-0FB2-2CAC18DA2B1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7A4963-90CB-BC55-A035-B9F969344A36}"/>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5" name="Footer Placeholder 4">
            <a:extLst>
              <a:ext uri="{FF2B5EF4-FFF2-40B4-BE49-F238E27FC236}">
                <a16:creationId xmlns:a16="http://schemas.microsoft.com/office/drawing/2014/main" id="{62CFC988-0CB0-68D9-6924-8EB257733A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AEC8FD-0134-906D-534D-EB492B6695E9}"/>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1226647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8FC2D-3C54-AD22-89EF-B1DE9836479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B142B15-ADAE-68B2-F9E8-237E6D4DD1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7AA071F-341F-DAB1-E730-3C877F160AFE}"/>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5" name="Footer Placeholder 4">
            <a:extLst>
              <a:ext uri="{FF2B5EF4-FFF2-40B4-BE49-F238E27FC236}">
                <a16:creationId xmlns:a16="http://schemas.microsoft.com/office/drawing/2014/main" id="{B7542CDE-3382-87EC-C681-3080775B12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47EEA3-0283-CFC1-CC55-7FBEBC65EBB8}"/>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3107762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4F418-1C9D-6952-94B5-EBB08F94A4C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E67EDED-D871-604E-E6F3-3AFC620DEC2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90F46B8-296F-1B15-6F08-DB19CBA9191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B8E6744-775E-7A56-D944-C01A810EAA9A}"/>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6" name="Footer Placeholder 5">
            <a:extLst>
              <a:ext uri="{FF2B5EF4-FFF2-40B4-BE49-F238E27FC236}">
                <a16:creationId xmlns:a16="http://schemas.microsoft.com/office/drawing/2014/main" id="{EF88C850-C179-9305-AAA3-EEBAC7CC18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4A4A06-A8EB-05A0-6123-30316579E6D7}"/>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1716889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06BA9-A03F-0F28-CCDC-6EC9D91C40B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11C4EE9-47EE-AC24-C9E2-846256B3B5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79CAA8-F1F4-12E6-DD56-351D59BD2B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DADD4E9-F163-D3D5-EDA4-D4DA2BB6A4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EF3BEC5-72E9-2045-34DE-1B0302B7DBC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EE32345-4567-6CA5-4FFF-85303BABD7E7}"/>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8" name="Footer Placeholder 7">
            <a:extLst>
              <a:ext uri="{FF2B5EF4-FFF2-40B4-BE49-F238E27FC236}">
                <a16:creationId xmlns:a16="http://schemas.microsoft.com/office/drawing/2014/main" id="{606C6282-2D68-BD4E-9637-F30EC040C10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242D29D-4BA7-6B34-BDD1-4869CF885B78}"/>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2034372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4B0F6-572D-F327-38A7-F20380B9A75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01EFADE-413E-8727-25ED-E4BB35B9E60A}"/>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4" name="Footer Placeholder 3">
            <a:extLst>
              <a:ext uri="{FF2B5EF4-FFF2-40B4-BE49-F238E27FC236}">
                <a16:creationId xmlns:a16="http://schemas.microsoft.com/office/drawing/2014/main" id="{0D5902BF-EF28-E6AA-AAB9-AE0DBA40433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80FBF9B-C30E-E89D-F11C-0C24DE00D040}"/>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644798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D74503-4598-AEDF-1249-FA4F95CE16CE}"/>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3" name="Footer Placeholder 2">
            <a:extLst>
              <a:ext uri="{FF2B5EF4-FFF2-40B4-BE49-F238E27FC236}">
                <a16:creationId xmlns:a16="http://schemas.microsoft.com/office/drawing/2014/main" id="{874013B3-D6D9-DCAB-FF5F-DC15A8ADBC6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5A86BB6-8835-7091-F79E-8392FDBDD56B}"/>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2233667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E5475-03BB-7E59-8835-1B28331F68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47CB7D9-6C70-0571-B513-124411C3AE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70168C8-C4AA-CD94-8E3C-8FDB397D24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77A4DC-8EF2-4B3E-6270-00E042E1C3CB}"/>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6" name="Footer Placeholder 5">
            <a:extLst>
              <a:ext uri="{FF2B5EF4-FFF2-40B4-BE49-F238E27FC236}">
                <a16:creationId xmlns:a16="http://schemas.microsoft.com/office/drawing/2014/main" id="{F7CADDC8-71DD-52CA-F8A9-FA9C43790B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0C07B2-EC39-AABA-6BE6-2688C6B73A25}"/>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3803347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4A3A7-40C2-0C51-4433-7EC950F6A4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8B6A569-D23B-374F-47DA-AF9A4C4F11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30101D2-ACC2-ECFE-40BE-D802424F47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B5CBB1-9BF8-032D-0851-B7C321FF26C7}"/>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6" name="Footer Placeholder 5">
            <a:extLst>
              <a:ext uri="{FF2B5EF4-FFF2-40B4-BE49-F238E27FC236}">
                <a16:creationId xmlns:a16="http://schemas.microsoft.com/office/drawing/2014/main" id="{89AF3549-9DF9-8B9C-9AF0-B6FCB6402E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2323FC-28FF-CD84-5F92-AEFA6F8A83FA}"/>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3571250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CF5A9-0395-B7B8-F462-FD34B2077DE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6A4423C-6233-2B00-2456-BC5ADAC6AB5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4B459EC-9CF7-E6FE-4148-4F7F18E86440}"/>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5" name="Footer Placeholder 4">
            <a:extLst>
              <a:ext uri="{FF2B5EF4-FFF2-40B4-BE49-F238E27FC236}">
                <a16:creationId xmlns:a16="http://schemas.microsoft.com/office/drawing/2014/main" id="{1847D787-1CAF-7536-39F4-315090BCA2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D726D1-DF4B-9A4B-C1B5-566B19536432}"/>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1731687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B6EC22-690F-BF23-5C12-50B6E02CF21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8CDD631-FFBA-D05E-4712-EAA955139A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BBE62E-B9B2-D25F-058B-5796A8AE4700}"/>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5" name="Footer Placeholder 4">
            <a:extLst>
              <a:ext uri="{FF2B5EF4-FFF2-40B4-BE49-F238E27FC236}">
                <a16:creationId xmlns:a16="http://schemas.microsoft.com/office/drawing/2014/main" id="{4895CD72-2C7C-5D55-4961-8161E2D461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583A12-17E3-41B4-1183-7BA36089F383}"/>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3978899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375C01-B2C0-40E1-4C1C-CFB184AC43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7B9F20A-F21E-009E-D574-329A8F70E3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A5CFEF-F183-F3D5-C127-7F66CB3AF0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1EA4CE6-65C8-8E41-BA0D-87EBD3C203A4}" type="datetimeFigureOut">
              <a:rPr lang="en-US" smtClean="0"/>
              <a:t>8/30/26</a:t>
            </a:fld>
            <a:endParaRPr lang="en-US"/>
          </a:p>
        </p:txBody>
      </p:sp>
      <p:sp>
        <p:nvSpPr>
          <p:cNvPr id="5" name="Footer Placeholder 4">
            <a:extLst>
              <a:ext uri="{FF2B5EF4-FFF2-40B4-BE49-F238E27FC236}">
                <a16:creationId xmlns:a16="http://schemas.microsoft.com/office/drawing/2014/main" id="{C35BB3F7-F817-2F4F-7987-9DD3BBBA2B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E654244-C054-C5CF-6EEB-C5B0166CC0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5968F2B-B156-2548-81C8-FCC8B7DCA5BD}" type="slidenum">
              <a:rPr lang="en-US" smtClean="0"/>
              <a:t>‹#›</a:t>
            </a:fld>
            <a:endParaRPr lang="en-US"/>
          </a:p>
        </p:txBody>
      </p:sp>
    </p:spTree>
    <p:extLst>
      <p:ext uri="{BB962C8B-B14F-4D97-AF65-F5344CB8AC3E}">
        <p14:creationId xmlns:p14="http://schemas.microsoft.com/office/powerpoint/2010/main" val="42926581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BA0210C-D5B7-80C6-9AC9-BC1DEF221461}"/>
              </a:ext>
            </a:extLst>
          </p:cNvPr>
          <p:cNvPicPr>
            <a:picLocks noChangeAspect="1"/>
          </p:cNvPicPr>
          <p:nvPr/>
        </p:nvPicPr>
        <p:blipFill>
          <a:blip r:embed="rId2">
            <a:extLst>
              <a:ext uri="{28A0092B-C50C-407E-A947-70E740481C1C}">
                <a14:useLocalDpi xmlns:a14="http://schemas.microsoft.com/office/drawing/2010/main" val="0"/>
              </a:ext>
            </a:extLst>
          </a:blip>
          <a:srcRect l="1041" r="3080" b="-1"/>
          <a:stretch>
            <a:fillRect/>
          </a:stretch>
        </p:blipFill>
        <p:spPr>
          <a:xfrm>
            <a:off x="86666" y="652207"/>
            <a:ext cx="7789806" cy="5524756"/>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80BC13-D291-3ADD-E397-A04272733D51}"/>
              </a:ext>
            </a:extLst>
          </p:cNvPr>
          <p:cNvSpPr>
            <a:spLocks noGrp="1"/>
          </p:cNvSpPr>
          <p:nvPr>
            <p:ph type="ctrTitle"/>
          </p:nvPr>
        </p:nvSpPr>
        <p:spPr>
          <a:xfrm>
            <a:off x="7531610" y="365125"/>
            <a:ext cx="3822189" cy="1899912"/>
          </a:xfrm>
        </p:spPr>
        <p:txBody>
          <a:bodyPr vert="horz" lIns="91440" tIns="45720" rIns="91440" bIns="45720" rtlCol="0" anchor="ctr">
            <a:normAutofit/>
          </a:bodyPr>
          <a:lstStyle/>
          <a:p>
            <a:pPr algn="l"/>
            <a:r>
              <a:rPr lang="en-US" sz="4000" dirty="0">
                <a:solidFill>
                  <a:schemeClr val="accent5">
                    <a:lumMod val="40000"/>
                    <a:lumOff val="60000"/>
                  </a:schemeClr>
                </a:solidFill>
                <a:latin typeface="ADLaM Display" panose="02010000000000000000" pitchFamily="2" charset="77"/>
                <a:ea typeface="ADLaM Display" panose="02010000000000000000" pitchFamily="2" charset="77"/>
                <a:cs typeface="ADLaM Display" panose="02010000000000000000" pitchFamily="2" charset="77"/>
              </a:rPr>
              <a:t>The First 1000 Days</a:t>
            </a:r>
          </a:p>
        </p:txBody>
      </p:sp>
      <p:sp>
        <p:nvSpPr>
          <p:cNvPr id="4" name="TextBox 3">
            <a:extLst>
              <a:ext uri="{FF2B5EF4-FFF2-40B4-BE49-F238E27FC236}">
                <a16:creationId xmlns:a16="http://schemas.microsoft.com/office/drawing/2014/main" id="{8E120CFD-93E0-7CF0-F918-A1078B75C099}"/>
              </a:ext>
            </a:extLst>
          </p:cNvPr>
          <p:cNvSpPr txBox="1"/>
          <p:nvPr/>
        </p:nvSpPr>
        <p:spPr>
          <a:xfrm>
            <a:off x="7876472" y="2552119"/>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solidFill>
                  <a:schemeClr val="accent5">
                    <a:lumMod val="60000"/>
                    <a:lumOff val="40000"/>
                  </a:schemeClr>
                </a:solidFill>
                <a:latin typeface="ADLaM Display" panose="02010000000000000000" pitchFamily="2" charset="77"/>
                <a:ea typeface="ADLaM Display" panose="02010000000000000000" pitchFamily="2" charset="77"/>
                <a:cs typeface="ADLaM Display" panose="02010000000000000000" pitchFamily="2" charset="77"/>
              </a:rPr>
              <a:t>Sophie Kneath</a:t>
            </a:r>
          </a:p>
          <a:p>
            <a:pPr indent="-228600">
              <a:lnSpc>
                <a:spcPct val="90000"/>
              </a:lnSpc>
              <a:spcAft>
                <a:spcPts val="600"/>
              </a:spcAft>
              <a:buFont typeface="Arial" panose="020B0604020202020204" pitchFamily="34" charset="0"/>
              <a:buChar char="•"/>
            </a:pPr>
            <a:r>
              <a:rPr lang="en-US" sz="2000" dirty="0">
                <a:solidFill>
                  <a:schemeClr val="accent5">
                    <a:lumMod val="60000"/>
                    <a:lumOff val="40000"/>
                  </a:schemeClr>
                </a:solidFill>
                <a:latin typeface="ADLaM Display" panose="02010000000000000000" pitchFamily="2" charset="77"/>
                <a:ea typeface="ADLaM Display" panose="02010000000000000000" pitchFamily="2" charset="77"/>
                <a:cs typeface="ADLaM Display" panose="02010000000000000000" pitchFamily="2" charset="77"/>
              </a:rPr>
              <a:t>2517486</a:t>
            </a:r>
          </a:p>
        </p:txBody>
      </p:sp>
      <p:sp>
        <p:nvSpPr>
          <p:cNvPr id="6" name="TextBox 5">
            <a:extLst>
              <a:ext uri="{FF2B5EF4-FFF2-40B4-BE49-F238E27FC236}">
                <a16:creationId xmlns:a16="http://schemas.microsoft.com/office/drawing/2014/main" id="{CE0E55EB-BB05-7E9A-21FD-8A2227AAAB5D}"/>
              </a:ext>
            </a:extLst>
          </p:cNvPr>
          <p:cNvSpPr txBox="1"/>
          <p:nvPr/>
        </p:nvSpPr>
        <p:spPr>
          <a:xfrm>
            <a:off x="2530393" y="5961336"/>
            <a:ext cx="3458022" cy="246221"/>
          </a:xfrm>
          <a:prstGeom prst="rect">
            <a:avLst/>
          </a:prstGeom>
          <a:noFill/>
        </p:spPr>
        <p:txBody>
          <a:bodyPr wrap="square" rtlCol="0">
            <a:spAutoFit/>
          </a:bodyPr>
          <a:lstStyle/>
          <a:p>
            <a:pPr algn="l"/>
            <a:r>
              <a:rPr lang="en-GB" sz="1000" b="0" i="0" dirty="0">
                <a:solidFill>
                  <a:srgbClr val="000000"/>
                </a:solidFill>
                <a:effectLst/>
                <a:latin typeface="Times New Roman" panose="02020603050405020304" pitchFamily="18" charset="0"/>
              </a:rPr>
              <a:t>(“First 1000 Days | South Dakota Department of Health”)</a:t>
            </a:r>
            <a:endParaRPr lang="en-US" sz="1000" dirty="0"/>
          </a:p>
        </p:txBody>
      </p:sp>
    </p:spTree>
    <p:extLst>
      <p:ext uri="{BB962C8B-B14F-4D97-AF65-F5344CB8AC3E}">
        <p14:creationId xmlns:p14="http://schemas.microsoft.com/office/powerpoint/2010/main" val="512274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13625-C06A-950E-5F1F-82D3AFB0373A}"/>
              </a:ext>
            </a:extLst>
          </p:cNvPr>
          <p:cNvSpPr>
            <a:spLocks noGrp="1"/>
          </p:cNvSpPr>
          <p:nvPr>
            <p:ph type="title"/>
          </p:nvPr>
        </p:nvSpPr>
        <p:spPr>
          <a:xfrm>
            <a:off x="1328596" y="-180975"/>
            <a:ext cx="10515600" cy="1325563"/>
          </a:xfrm>
        </p:spPr>
        <p:txBody>
          <a:bodyPr/>
          <a:lstStyle/>
          <a:p>
            <a:r>
              <a:rPr lang="cy-GB"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Why are the first 1000 days so significant?</a:t>
            </a:r>
            <a:endParaRPr lang="en-US"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3" name="Content Placeholder 2">
            <a:extLst>
              <a:ext uri="{FF2B5EF4-FFF2-40B4-BE49-F238E27FC236}">
                <a16:creationId xmlns:a16="http://schemas.microsoft.com/office/drawing/2014/main" id="{60FC2718-FB4E-931B-CD2C-0AC66FA20C10}"/>
              </a:ext>
            </a:extLst>
          </p:cNvPr>
          <p:cNvSpPr>
            <a:spLocks noGrp="1"/>
          </p:cNvSpPr>
          <p:nvPr>
            <p:ph idx="1"/>
          </p:nvPr>
        </p:nvSpPr>
        <p:spPr>
          <a:xfrm>
            <a:off x="266824" y="1038920"/>
            <a:ext cx="7633330" cy="1558164"/>
          </a:xfrm>
        </p:spPr>
        <p:txBody>
          <a:bodyPr/>
          <a:lstStyle/>
          <a:p>
            <a:r>
              <a:rPr lang="cy-GB"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Rapid brain development. </a:t>
            </a:r>
            <a:r>
              <a:rPr lang="cy-GB" sz="1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Cima Care, (2025)</a:t>
            </a:r>
          </a:p>
          <a:p>
            <a:r>
              <a:rPr lang="cy-GB"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vital nutrition and growth. </a:t>
            </a:r>
            <a:r>
              <a:rPr lang="cy-GB" sz="1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Likhar and Patil, (2022)</a:t>
            </a:r>
          </a:p>
          <a:p>
            <a:r>
              <a:rPr lang="cy-GB"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Immune system and gut health. </a:t>
            </a:r>
            <a:r>
              <a:rPr lang="cy-GB" sz="1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UNICEF Nigeria, (2026)</a:t>
            </a:r>
            <a:endParaRPr lang="en-US" sz="14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4" name="TextBox 3">
            <a:extLst>
              <a:ext uri="{FF2B5EF4-FFF2-40B4-BE49-F238E27FC236}">
                <a16:creationId xmlns:a16="http://schemas.microsoft.com/office/drawing/2014/main" id="{C6BEFEF7-25D9-341B-0241-A26789FE0DAE}"/>
              </a:ext>
            </a:extLst>
          </p:cNvPr>
          <p:cNvSpPr txBox="1"/>
          <p:nvPr/>
        </p:nvSpPr>
        <p:spPr>
          <a:xfrm>
            <a:off x="8011593" y="4697749"/>
            <a:ext cx="3847722" cy="2031325"/>
          </a:xfrm>
          <a:prstGeom prst="rect">
            <a:avLst/>
          </a:prstGeom>
          <a:noFill/>
        </p:spPr>
        <p:txBody>
          <a:bodyPr wrap="square" rtlCol="0">
            <a:spAutoFit/>
          </a:bodyPr>
          <a:lstStyle/>
          <a:p>
            <a:pPr algn="l"/>
            <a:r>
              <a:rPr lang="cy-GB" dirty="0">
                <a:solidFill>
                  <a:schemeClr val="accent5">
                    <a:lumMod val="50000"/>
                  </a:schemeClr>
                </a:solidFill>
              </a:rPr>
              <a:t>Brain development in the first 1000 days- also known as the “golden window” is the most fundimental time in a childs development as the brain is highly sensitive to environmental influences Department of Paediatrics, (2020). </a:t>
            </a:r>
            <a:endParaRPr lang="en-US" dirty="0">
              <a:solidFill>
                <a:schemeClr val="accent5">
                  <a:lumMod val="50000"/>
                </a:schemeClr>
              </a:solidFill>
            </a:endParaRPr>
          </a:p>
        </p:txBody>
      </p:sp>
      <p:sp>
        <p:nvSpPr>
          <p:cNvPr id="5" name="TextBox 4">
            <a:extLst>
              <a:ext uri="{FF2B5EF4-FFF2-40B4-BE49-F238E27FC236}">
                <a16:creationId xmlns:a16="http://schemas.microsoft.com/office/drawing/2014/main" id="{9D44FC37-2055-D513-DD52-7448C717159B}"/>
              </a:ext>
            </a:extLst>
          </p:cNvPr>
          <p:cNvSpPr txBox="1"/>
          <p:nvPr/>
        </p:nvSpPr>
        <p:spPr>
          <a:xfrm>
            <a:off x="8001252" y="1144588"/>
            <a:ext cx="3328657" cy="3693319"/>
          </a:xfrm>
          <a:prstGeom prst="rect">
            <a:avLst/>
          </a:prstGeom>
          <a:noFill/>
        </p:spPr>
        <p:txBody>
          <a:bodyPr wrap="square" rtlCol="0">
            <a:spAutoFit/>
          </a:bodyPr>
          <a:lstStyle/>
          <a:p>
            <a:pPr algn="l"/>
            <a:r>
              <a:rPr lang="cy-GB" dirty="0">
                <a:solidFill>
                  <a:schemeClr val="accent5">
                    <a:lumMod val="50000"/>
                  </a:schemeClr>
                </a:solidFill>
              </a:rPr>
              <a:t>Both mother and childs nutrition will highly impact the childs development in the first 1000 days. Mothers must ensure they maintain adicuate diets through out pregnancy as well as taking supliments and vitimins to boost the nutritional benifits of breast feeding. Without the correct nutrients the baby may struggle devlopmentaly and become malnurished UNICEF, (2021). </a:t>
            </a:r>
            <a:endParaRPr lang="en-US" dirty="0">
              <a:solidFill>
                <a:schemeClr val="accent5">
                  <a:lumMod val="50000"/>
                </a:schemeClr>
              </a:solidFill>
            </a:endParaRPr>
          </a:p>
        </p:txBody>
      </p:sp>
      <p:pic>
        <p:nvPicPr>
          <p:cNvPr id="9" name="Picture 8">
            <a:extLst>
              <a:ext uri="{FF2B5EF4-FFF2-40B4-BE49-F238E27FC236}">
                <a16:creationId xmlns:a16="http://schemas.microsoft.com/office/drawing/2014/main" id="{E2F772D4-A68C-2D86-084D-C6932CE39E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3252" y="2597084"/>
            <a:ext cx="5289363" cy="4024515"/>
          </a:xfrm>
          <a:prstGeom prst="rect">
            <a:avLst/>
          </a:prstGeom>
        </p:spPr>
      </p:pic>
    </p:spTree>
    <p:extLst>
      <p:ext uri="{BB962C8B-B14F-4D97-AF65-F5344CB8AC3E}">
        <p14:creationId xmlns:p14="http://schemas.microsoft.com/office/powerpoint/2010/main" val="930686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FFADA1B-E6CB-1900-6CDF-3325BF59ADF1}"/>
              </a:ext>
            </a:extLst>
          </p:cNvPr>
          <p:cNvSpPr>
            <a:spLocks noGrp="1"/>
          </p:cNvSpPr>
          <p:nvPr>
            <p:ph type="title"/>
          </p:nvPr>
        </p:nvSpPr>
        <p:spPr>
          <a:xfrm>
            <a:off x="786385" y="841248"/>
            <a:ext cx="5129600" cy="5340097"/>
          </a:xfrm>
        </p:spPr>
        <p:txBody>
          <a:bodyPr anchor="ctr">
            <a:normAutofit/>
          </a:bodyPr>
          <a:lstStyle/>
          <a:p>
            <a:r>
              <a:rPr lang="cy-GB" sz="4800">
                <a:solidFill>
                  <a:schemeClr val="bg1"/>
                </a:solidFill>
              </a:rPr>
              <a:t>Exceptional Care</a:t>
            </a:r>
            <a:endParaRPr lang="en-US" sz="4800">
              <a:solidFill>
                <a:schemeClr val="bg1"/>
              </a:solidFill>
            </a:endParaRPr>
          </a:p>
        </p:txBody>
      </p:sp>
      <p:sp>
        <p:nvSpPr>
          <p:cNvPr id="3" name="Content Placeholder 2">
            <a:extLst>
              <a:ext uri="{FF2B5EF4-FFF2-40B4-BE49-F238E27FC236}">
                <a16:creationId xmlns:a16="http://schemas.microsoft.com/office/drawing/2014/main" id="{4D127A11-DA60-A10A-5B23-319441568BD6}"/>
              </a:ext>
            </a:extLst>
          </p:cNvPr>
          <p:cNvSpPr>
            <a:spLocks noGrp="1"/>
          </p:cNvSpPr>
          <p:nvPr>
            <p:ph idx="1"/>
          </p:nvPr>
        </p:nvSpPr>
        <p:spPr>
          <a:xfrm>
            <a:off x="6464410" y="841247"/>
            <a:ext cx="4484536" cy="5340097"/>
          </a:xfrm>
        </p:spPr>
        <p:txBody>
          <a:bodyPr anchor="ctr">
            <a:normAutofit/>
          </a:bodyPr>
          <a:lstStyle/>
          <a:p>
            <a:r>
              <a:rPr lang="cy-GB" sz="1800" dirty="0">
                <a:solidFill>
                  <a:schemeClr val="tx2"/>
                </a:solidFill>
              </a:rPr>
              <a:t>In comparison to adulthood, a childs brain develops twice as many synapses, laying the foundation of the child’s holistic development Wonder Space, (2024). </a:t>
            </a:r>
          </a:p>
          <a:p>
            <a:endParaRPr lang="cy-GB" sz="1800" dirty="0">
              <a:solidFill>
                <a:schemeClr val="tx2"/>
              </a:solidFill>
            </a:endParaRPr>
          </a:p>
          <a:p>
            <a:r>
              <a:rPr lang="cy-GB" sz="1800" dirty="0">
                <a:solidFill>
                  <a:schemeClr val="tx2"/>
                </a:solidFill>
              </a:rPr>
              <a:t>Piklers idea of exceptional care focuses on the child’s overall environment, she believes in working with the child and including them in their care to help build self resilience Wonder Spaces, (2024). </a:t>
            </a:r>
            <a:endParaRPr lang="en-US" sz="1800" dirty="0">
              <a:solidFill>
                <a:schemeClr val="tx2"/>
              </a:solidFill>
            </a:endParaRPr>
          </a:p>
        </p:txBody>
      </p:sp>
    </p:spTree>
    <p:extLst>
      <p:ext uri="{BB962C8B-B14F-4D97-AF65-F5344CB8AC3E}">
        <p14:creationId xmlns:p14="http://schemas.microsoft.com/office/powerpoint/2010/main" val="4015140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F4BD068-ABB2-D7D9-CEED-E173644AF150}"/>
              </a:ext>
            </a:extLst>
          </p:cNvPr>
          <p:cNvSpPr>
            <a:spLocks noGrp="1"/>
          </p:cNvSpPr>
          <p:nvPr>
            <p:ph type="title"/>
          </p:nvPr>
        </p:nvSpPr>
        <p:spPr>
          <a:xfrm>
            <a:off x="1143000" y="1676400"/>
            <a:ext cx="3810000" cy="3505200"/>
          </a:xfrm>
        </p:spPr>
        <p:txBody>
          <a:bodyPr anchor="t">
            <a:normAutofit/>
          </a:bodyPr>
          <a:lstStyle/>
          <a:p>
            <a:r>
              <a:rPr lang="cy-GB" sz="4000"/>
              <a:t>Professional partnerships</a:t>
            </a:r>
            <a:endParaRPr lang="en-US" sz="4000"/>
          </a:p>
        </p:txBody>
      </p:sp>
      <p:sp>
        <p:nvSpPr>
          <p:cNvPr id="3" name="Content Placeholder 2">
            <a:extLst>
              <a:ext uri="{FF2B5EF4-FFF2-40B4-BE49-F238E27FC236}">
                <a16:creationId xmlns:a16="http://schemas.microsoft.com/office/drawing/2014/main" id="{1EF63391-D1B8-893A-E8E7-6E0D7157C7E4}"/>
              </a:ext>
            </a:extLst>
          </p:cNvPr>
          <p:cNvSpPr>
            <a:spLocks noGrp="1"/>
          </p:cNvSpPr>
          <p:nvPr>
            <p:ph idx="1"/>
          </p:nvPr>
        </p:nvSpPr>
        <p:spPr>
          <a:xfrm>
            <a:off x="5181604" y="1676400"/>
            <a:ext cx="5638796" cy="3505200"/>
          </a:xfrm>
        </p:spPr>
        <p:txBody>
          <a:bodyPr>
            <a:normAutofit fontScale="92500" lnSpcReduction="20000"/>
          </a:bodyPr>
          <a:lstStyle/>
          <a:p>
            <a:r>
              <a:rPr lang="cy-GB" sz="2400" dirty="0">
                <a:solidFill>
                  <a:schemeClr val="tx1">
                    <a:alpha val="55000"/>
                  </a:schemeClr>
                </a:solidFill>
              </a:rPr>
              <a:t>Early as practitioners have several roles and responsibilities to help and support children and their families through the first 1000 days The Manchester College, (2026). </a:t>
            </a:r>
          </a:p>
          <a:p>
            <a:r>
              <a:rPr lang="cy-GB" sz="2400" dirty="0">
                <a:solidFill>
                  <a:schemeClr val="tx1">
                    <a:alpha val="55000"/>
                  </a:schemeClr>
                </a:solidFill>
              </a:rPr>
              <a:t>Multi Agency work and professional partnerships are vital to the development of children in their first 1000 days of life. Practitioners such as health visitors are the forefront of new parents’ support system’s and it is paramount that early years practitioners are able to work together with the family to provide a flying star to each child’s life UK Parliament, (2024). </a:t>
            </a:r>
          </a:p>
          <a:p>
            <a:endParaRPr lang="cy-GB" sz="2400" dirty="0">
              <a:solidFill>
                <a:schemeClr val="tx1">
                  <a:alpha val="55000"/>
                </a:schemeClr>
              </a:solidFill>
            </a:endParaRPr>
          </a:p>
        </p:txBody>
      </p:sp>
    </p:spTree>
    <p:extLst>
      <p:ext uri="{BB962C8B-B14F-4D97-AF65-F5344CB8AC3E}">
        <p14:creationId xmlns:p14="http://schemas.microsoft.com/office/powerpoint/2010/main" val="1414330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7F2E0D2-1B13-2981-9420-C278C3BAB3D8}"/>
              </a:ext>
            </a:extLst>
          </p:cNvPr>
          <p:cNvSpPr txBox="1"/>
          <p:nvPr/>
        </p:nvSpPr>
        <p:spPr>
          <a:xfrm>
            <a:off x="2362451" y="368174"/>
            <a:ext cx="2033510" cy="369332"/>
          </a:xfrm>
          <a:prstGeom prst="rect">
            <a:avLst/>
          </a:prstGeom>
          <a:noFill/>
        </p:spPr>
        <p:txBody>
          <a:bodyPr wrap="square" rtlCol="0">
            <a:spAutoFit/>
          </a:bodyPr>
          <a:lstStyle/>
          <a:p>
            <a:pPr algn="l"/>
            <a:r>
              <a:rPr lang="cy-GB" dirty="0"/>
              <a:t>Safeguarding</a:t>
            </a:r>
            <a:endParaRPr lang="en-US" dirty="0"/>
          </a:p>
        </p:txBody>
      </p:sp>
      <p:sp>
        <p:nvSpPr>
          <p:cNvPr id="6" name="TextBox 5">
            <a:extLst>
              <a:ext uri="{FF2B5EF4-FFF2-40B4-BE49-F238E27FC236}">
                <a16:creationId xmlns:a16="http://schemas.microsoft.com/office/drawing/2014/main" id="{FCE9991B-3560-5DA2-52B7-796185D38C37}"/>
              </a:ext>
            </a:extLst>
          </p:cNvPr>
          <p:cNvSpPr txBox="1"/>
          <p:nvPr/>
        </p:nvSpPr>
        <p:spPr>
          <a:xfrm>
            <a:off x="8717482" y="581936"/>
            <a:ext cx="1828800" cy="1200329"/>
          </a:xfrm>
          <a:prstGeom prst="rect">
            <a:avLst/>
          </a:prstGeom>
          <a:noFill/>
        </p:spPr>
        <p:txBody>
          <a:bodyPr wrap="square" rtlCol="0">
            <a:spAutoFit/>
          </a:bodyPr>
          <a:lstStyle/>
          <a:p>
            <a:pPr algn="l"/>
            <a:r>
              <a:rPr lang="cy-GB" dirty="0"/>
              <a:t>Planning activites to support development</a:t>
            </a:r>
            <a:endParaRPr lang="en-US" dirty="0"/>
          </a:p>
        </p:txBody>
      </p:sp>
      <p:sp>
        <p:nvSpPr>
          <p:cNvPr id="7" name="TextBox 6">
            <a:extLst>
              <a:ext uri="{FF2B5EF4-FFF2-40B4-BE49-F238E27FC236}">
                <a16:creationId xmlns:a16="http://schemas.microsoft.com/office/drawing/2014/main" id="{FBB87FCB-3A41-67A1-A880-F4C98FB98E6E}"/>
              </a:ext>
            </a:extLst>
          </p:cNvPr>
          <p:cNvSpPr txBox="1"/>
          <p:nvPr/>
        </p:nvSpPr>
        <p:spPr>
          <a:xfrm>
            <a:off x="4731442" y="53938"/>
            <a:ext cx="1828800" cy="369332"/>
          </a:xfrm>
          <a:prstGeom prst="rect">
            <a:avLst/>
          </a:prstGeom>
          <a:noFill/>
        </p:spPr>
        <p:txBody>
          <a:bodyPr wrap="square" rtlCol="0">
            <a:spAutoFit/>
          </a:bodyPr>
          <a:lstStyle/>
          <a:p>
            <a:pPr algn="l"/>
            <a:r>
              <a:rPr lang="cy-GB" dirty="0"/>
              <a:t>Communicating</a:t>
            </a:r>
            <a:endParaRPr lang="en-US" dirty="0"/>
          </a:p>
        </p:txBody>
      </p:sp>
      <p:sp>
        <p:nvSpPr>
          <p:cNvPr id="8" name="TextBox 7">
            <a:extLst>
              <a:ext uri="{FF2B5EF4-FFF2-40B4-BE49-F238E27FC236}">
                <a16:creationId xmlns:a16="http://schemas.microsoft.com/office/drawing/2014/main" id="{417CEBEC-6F0F-32E4-3144-FF75D0527E5B}"/>
              </a:ext>
            </a:extLst>
          </p:cNvPr>
          <p:cNvSpPr txBox="1"/>
          <p:nvPr/>
        </p:nvSpPr>
        <p:spPr>
          <a:xfrm>
            <a:off x="9402024" y="4967075"/>
            <a:ext cx="1828800" cy="646331"/>
          </a:xfrm>
          <a:prstGeom prst="rect">
            <a:avLst/>
          </a:prstGeom>
          <a:noFill/>
        </p:spPr>
        <p:txBody>
          <a:bodyPr wrap="square" rtlCol="0">
            <a:spAutoFit/>
          </a:bodyPr>
          <a:lstStyle/>
          <a:p>
            <a:pPr algn="l"/>
            <a:r>
              <a:rPr lang="cy-GB" dirty="0"/>
              <a:t>Keeping track of progress</a:t>
            </a:r>
            <a:endParaRPr lang="en-US" dirty="0"/>
          </a:p>
        </p:txBody>
      </p:sp>
      <p:sp>
        <p:nvSpPr>
          <p:cNvPr id="15" name="Terminator 14">
            <a:extLst>
              <a:ext uri="{FF2B5EF4-FFF2-40B4-BE49-F238E27FC236}">
                <a16:creationId xmlns:a16="http://schemas.microsoft.com/office/drawing/2014/main" id="{2571C7AF-5004-C562-FE06-B19634132D6E}"/>
              </a:ext>
            </a:extLst>
          </p:cNvPr>
          <p:cNvSpPr/>
          <p:nvPr/>
        </p:nvSpPr>
        <p:spPr>
          <a:xfrm>
            <a:off x="4731442" y="2741158"/>
            <a:ext cx="2637073" cy="880168"/>
          </a:xfrm>
          <a:prstGeom prst="flowChartTerminator">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5E5AD29A-37A7-B812-2A86-6FD2A0DE93F3}"/>
              </a:ext>
            </a:extLst>
          </p:cNvPr>
          <p:cNvSpPr txBox="1"/>
          <p:nvPr/>
        </p:nvSpPr>
        <p:spPr>
          <a:xfrm>
            <a:off x="4359117" y="5012498"/>
            <a:ext cx="1828800" cy="1477328"/>
          </a:xfrm>
          <a:prstGeom prst="rect">
            <a:avLst/>
          </a:prstGeom>
          <a:noFill/>
        </p:spPr>
        <p:txBody>
          <a:bodyPr wrap="square" rtlCol="0">
            <a:spAutoFit/>
          </a:bodyPr>
          <a:lstStyle/>
          <a:p>
            <a:pPr algn="l"/>
            <a:r>
              <a:rPr lang="cy-GB" dirty="0"/>
              <a:t>Creating positive environments for the family and child</a:t>
            </a:r>
            <a:endParaRPr lang="en-US" dirty="0"/>
          </a:p>
        </p:txBody>
      </p:sp>
      <p:sp>
        <p:nvSpPr>
          <p:cNvPr id="10" name="TextBox 9">
            <a:extLst>
              <a:ext uri="{FF2B5EF4-FFF2-40B4-BE49-F238E27FC236}">
                <a16:creationId xmlns:a16="http://schemas.microsoft.com/office/drawing/2014/main" id="{EA802083-5A9D-F734-53B4-FC0431880F97}"/>
              </a:ext>
            </a:extLst>
          </p:cNvPr>
          <p:cNvSpPr txBox="1"/>
          <p:nvPr/>
        </p:nvSpPr>
        <p:spPr>
          <a:xfrm>
            <a:off x="1914808" y="3726107"/>
            <a:ext cx="1828800" cy="923330"/>
          </a:xfrm>
          <a:prstGeom prst="rect">
            <a:avLst/>
          </a:prstGeom>
          <a:noFill/>
        </p:spPr>
        <p:txBody>
          <a:bodyPr wrap="square" rtlCol="0">
            <a:spAutoFit/>
          </a:bodyPr>
          <a:lstStyle/>
          <a:p>
            <a:pPr algn="l"/>
            <a:r>
              <a:rPr lang="cy-GB" dirty="0"/>
              <a:t>Supporting holistic development</a:t>
            </a:r>
            <a:endParaRPr lang="en-US" dirty="0"/>
          </a:p>
        </p:txBody>
      </p:sp>
      <p:sp>
        <p:nvSpPr>
          <p:cNvPr id="4" name="TextBox 3">
            <a:extLst>
              <a:ext uri="{FF2B5EF4-FFF2-40B4-BE49-F238E27FC236}">
                <a16:creationId xmlns:a16="http://schemas.microsoft.com/office/drawing/2014/main" id="{4B6E96FD-2CB6-8FCA-1006-471087F605C2}"/>
              </a:ext>
            </a:extLst>
          </p:cNvPr>
          <p:cNvSpPr txBox="1">
            <a:spLocks/>
          </p:cNvSpPr>
          <p:nvPr/>
        </p:nvSpPr>
        <p:spPr>
          <a:xfrm>
            <a:off x="4907481" y="2895935"/>
            <a:ext cx="2423312" cy="584775"/>
          </a:xfrm>
          <a:prstGeom prst="rect">
            <a:avLst/>
          </a:prstGeom>
          <a:noFill/>
        </p:spPr>
        <p:txBody>
          <a:bodyPr wrap="square" rtlCol="0">
            <a:spAutoFit/>
          </a:bodyPr>
          <a:lstStyle/>
          <a:p>
            <a:pPr algn="l"/>
            <a:r>
              <a:rPr lang="cy-GB" sz="1600" b="1" u="sng" dirty="0">
                <a:solidFill>
                  <a:schemeClr val="accent5"/>
                </a:solidFill>
              </a:rPr>
              <a:t>Responsibilities of early ears professionals</a:t>
            </a:r>
            <a:endParaRPr lang="en-US" sz="1600" b="1" u="sng" dirty="0">
              <a:solidFill>
                <a:schemeClr val="accent5"/>
              </a:solidFill>
            </a:endParaRPr>
          </a:p>
        </p:txBody>
      </p:sp>
      <p:cxnSp>
        <p:nvCxnSpPr>
          <p:cNvPr id="16" name="Connector: Curved 15">
            <a:extLst>
              <a:ext uri="{FF2B5EF4-FFF2-40B4-BE49-F238E27FC236}">
                <a16:creationId xmlns:a16="http://schemas.microsoft.com/office/drawing/2014/main" id="{7164B28F-176A-1BD5-A291-6D7C3085B6E2}"/>
              </a:ext>
            </a:extLst>
          </p:cNvPr>
          <p:cNvCxnSpPr/>
          <p:nvPr/>
        </p:nvCxnSpPr>
        <p:spPr>
          <a:xfrm>
            <a:off x="7359462" y="3461441"/>
            <a:ext cx="1828800" cy="1828800"/>
          </a:xfrm>
          <a:prstGeom prst="curvedConnector3">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9" name="Connector: Curved 18">
            <a:extLst>
              <a:ext uri="{FF2B5EF4-FFF2-40B4-BE49-F238E27FC236}">
                <a16:creationId xmlns:a16="http://schemas.microsoft.com/office/drawing/2014/main" id="{C3ACE484-8380-2A37-2810-E1FF30797EF6}"/>
              </a:ext>
            </a:extLst>
          </p:cNvPr>
          <p:cNvCxnSpPr>
            <a:cxnSpLocks/>
          </p:cNvCxnSpPr>
          <p:nvPr/>
        </p:nvCxnSpPr>
        <p:spPr>
          <a:xfrm flipV="1">
            <a:off x="7315200" y="1607893"/>
            <a:ext cx="1270502" cy="1211308"/>
          </a:xfrm>
          <a:prstGeom prst="curvedConnector3">
            <a:avLst>
              <a:gd name="adj1" fmla="val 50000"/>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2" name="Connector: Curved 21">
            <a:extLst>
              <a:ext uri="{FF2B5EF4-FFF2-40B4-BE49-F238E27FC236}">
                <a16:creationId xmlns:a16="http://schemas.microsoft.com/office/drawing/2014/main" id="{78EB1551-5CA1-78C3-22D4-1BFB59161C2C}"/>
              </a:ext>
            </a:extLst>
          </p:cNvPr>
          <p:cNvCxnSpPr>
            <a:cxnSpLocks/>
          </p:cNvCxnSpPr>
          <p:nvPr/>
        </p:nvCxnSpPr>
        <p:spPr>
          <a:xfrm rot="5400000">
            <a:off x="4907297" y="3957303"/>
            <a:ext cx="1126017" cy="730312"/>
          </a:xfrm>
          <a:prstGeom prst="curvedConnector3">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5" name="Connector: Curved 24">
            <a:extLst>
              <a:ext uri="{FF2B5EF4-FFF2-40B4-BE49-F238E27FC236}">
                <a16:creationId xmlns:a16="http://schemas.microsoft.com/office/drawing/2014/main" id="{4B04F877-B78E-969E-5AE3-7F8DBEA282D0}"/>
              </a:ext>
            </a:extLst>
          </p:cNvPr>
          <p:cNvCxnSpPr>
            <a:cxnSpLocks/>
          </p:cNvCxnSpPr>
          <p:nvPr/>
        </p:nvCxnSpPr>
        <p:spPr>
          <a:xfrm rot="16200000" flipV="1">
            <a:off x="3160396" y="1184980"/>
            <a:ext cx="1834620" cy="1531796"/>
          </a:xfrm>
          <a:prstGeom prst="curvedConnector3">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8" name="Connector: Curved 27">
            <a:extLst>
              <a:ext uri="{FF2B5EF4-FFF2-40B4-BE49-F238E27FC236}">
                <a16:creationId xmlns:a16="http://schemas.microsoft.com/office/drawing/2014/main" id="{4183BEB0-9B8D-4767-77EE-A8C1D85E660F}"/>
              </a:ext>
            </a:extLst>
          </p:cNvPr>
          <p:cNvCxnSpPr>
            <a:cxnSpLocks/>
            <a:stCxn id="15" idx="0"/>
          </p:cNvCxnSpPr>
          <p:nvPr/>
        </p:nvCxnSpPr>
        <p:spPr>
          <a:xfrm rot="16200000" flipV="1">
            <a:off x="4689972" y="1381151"/>
            <a:ext cx="2165488" cy="554526"/>
          </a:xfrm>
          <a:prstGeom prst="curvedConnector3">
            <a:avLst>
              <a:gd name="adj1" fmla="val 50000"/>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38" name="Connector: Curved 37">
            <a:extLst>
              <a:ext uri="{FF2B5EF4-FFF2-40B4-BE49-F238E27FC236}">
                <a16:creationId xmlns:a16="http://schemas.microsoft.com/office/drawing/2014/main" id="{1C679852-DE7C-4D63-8C83-B15FA1676967}"/>
              </a:ext>
            </a:extLst>
          </p:cNvPr>
          <p:cNvCxnSpPr>
            <a:cxnSpLocks/>
          </p:cNvCxnSpPr>
          <p:nvPr/>
        </p:nvCxnSpPr>
        <p:spPr>
          <a:xfrm rot="10800000" flipV="1">
            <a:off x="3379206" y="3471751"/>
            <a:ext cx="1426676" cy="904092"/>
          </a:xfrm>
          <a:prstGeom prst="curvedConnector3">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40" name="TextBox 39">
            <a:extLst>
              <a:ext uri="{FF2B5EF4-FFF2-40B4-BE49-F238E27FC236}">
                <a16:creationId xmlns:a16="http://schemas.microsoft.com/office/drawing/2014/main" id="{2CDB406E-58C8-B328-D6A8-8FE3651338E2}"/>
              </a:ext>
            </a:extLst>
          </p:cNvPr>
          <p:cNvSpPr txBox="1"/>
          <p:nvPr/>
        </p:nvSpPr>
        <p:spPr>
          <a:xfrm>
            <a:off x="10287252" y="6276064"/>
            <a:ext cx="1828800" cy="646331"/>
          </a:xfrm>
          <a:prstGeom prst="rect">
            <a:avLst/>
          </a:prstGeom>
          <a:noFill/>
        </p:spPr>
        <p:txBody>
          <a:bodyPr wrap="square" rtlCol="0">
            <a:spAutoFit/>
          </a:bodyPr>
          <a:lstStyle/>
          <a:p>
            <a:pPr algn="l"/>
            <a:r>
              <a:rPr lang="cy-GB" dirty="0"/>
              <a:t>The Manchester College, (2026). </a:t>
            </a:r>
            <a:endParaRPr lang="en-US" dirty="0"/>
          </a:p>
        </p:txBody>
      </p:sp>
    </p:spTree>
    <p:extLst>
      <p:ext uri="{BB962C8B-B14F-4D97-AF65-F5344CB8AC3E}">
        <p14:creationId xmlns:p14="http://schemas.microsoft.com/office/powerpoint/2010/main" val="2181367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EE3C4-73A5-587D-6345-C4F800011D25}"/>
              </a:ext>
            </a:extLst>
          </p:cNvPr>
          <p:cNvSpPr>
            <a:spLocks noGrp="1"/>
          </p:cNvSpPr>
          <p:nvPr>
            <p:ph type="title"/>
          </p:nvPr>
        </p:nvSpPr>
        <p:spPr>
          <a:xfrm>
            <a:off x="838200" y="365125"/>
            <a:ext cx="5558489" cy="1325563"/>
          </a:xfrm>
        </p:spPr>
        <p:txBody>
          <a:bodyPr>
            <a:normAutofit/>
          </a:bodyPr>
          <a:lstStyle/>
          <a:p>
            <a:r>
              <a:rPr lang="cy-GB" dirty="0"/>
              <a:t>Maternal factors</a:t>
            </a:r>
            <a:endParaRPr lang="en-US"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9A6FA88-7EBE-AB5C-10F9-1CA5ADF5BC54}"/>
              </a:ext>
            </a:extLst>
          </p:cNvPr>
          <p:cNvSpPr>
            <a:spLocks noGrp="1"/>
          </p:cNvSpPr>
          <p:nvPr>
            <p:ph idx="1"/>
          </p:nvPr>
        </p:nvSpPr>
        <p:spPr>
          <a:xfrm>
            <a:off x="838200" y="1825625"/>
            <a:ext cx="5558489" cy="4351338"/>
          </a:xfrm>
        </p:spPr>
        <p:txBody>
          <a:bodyPr>
            <a:normAutofit/>
          </a:bodyPr>
          <a:lstStyle/>
          <a:p>
            <a:r>
              <a:rPr lang="cy-GB" sz="2600" dirty="0"/>
              <a:t>According to research a mothers diet, well being and mental health may have a significant impact on the babies development from conception Likhar and Patil, (2022). </a:t>
            </a:r>
          </a:p>
          <a:p>
            <a:r>
              <a:rPr lang="cy-GB" sz="2600" dirty="0"/>
              <a:t>A mothers lack of nutrients may negitivley effect her breast milk supply resulting in the baby becoming malnurished in the first 1000 days Likhar and Patil, (2022). </a:t>
            </a:r>
            <a:endParaRPr lang="en-US" sz="26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1387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D00E0-2BA6-2E17-B9E4-C8035A9C3C02}"/>
              </a:ext>
            </a:extLst>
          </p:cNvPr>
          <p:cNvSpPr>
            <a:spLocks noGrp="1"/>
          </p:cNvSpPr>
          <p:nvPr>
            <p:ph type="title"/>
          </p:nvPr>
        </p:nvSpPr>
        <p:spPr>
          <a:xfrm>
            <a:off x="1171074" y="1396686"/>
            <a:ext cx="3240506" cy="4064628"/>
          </a:xfrm>
        </p:spPr>
        <p:txBody>
          <a:bodyPr>
            <a:normAutofit/>
          </a:bodyPr>
          <a:lstStyle/>
          <a:p>
            <a:r>
              <a:rPr lang="cy-GB">
                <a:solidFill>
                  <a:srgbClr val="FFFFFF"/>
                </a:solidFill>
              </a:rPr>
              <a:t>Challenges</a:t>
            </a:r>
            <a:endParaRPr lang="en-US">
              <a:solidFill>
                <a:srgbClr val="FFFFFF"/>
              </a:solidFill>
            </a:endParaRPr>
          </a:p>
        </p:txBody>
      </p:sp>
      <p:sp>
        <p:nvSpPr>
          <p:cNvPr id="20" name="Arc 1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2956D75-807B-8F6B-969D-FAB46414CA0B}"/>
              </a:ext>
            </a:extLst>
          </p:cNvPr>
          <p:cNvSpPr>
            <a:spLocks noGrp="1"/>
          </p:cNvSpPr>
          <p:nvPr>
            <p:ph idx="1"/>
          </p:nvPr>
        </p:nvSpPr>
        <p:spPr>
          <a:xfrm>
            <a:off x="5370153" y="1526033"/>
            <a:ext cx="5536397" cy="3935281"/>
          </a:xfrm>
        </p:spPr>
        <p:txBody>
          <a:bodyPr>
            <a:normAutofit lnSpcReduction="10000"/>
          </a:bodyPr>
          <a:lstStyle/>
          <a:p>
            <a:r>
              <a:rPr lang="cy-GB" dirty="0"/>
              <a:t>One of the main challenges that prevent children from recieveing the adicuate care they need to thrive within the first 1000 days is poverty. Children living in low income areas lack basic naccessities just as concistant nutritious food, unsafe living environments and sometimes lack of healthcare providers Suri et al, (2025). </a:t>
            </a:r>
            <a:endParaRPr lang="en-US" dirty="0"/>
          </a:p>
        </p:txBody>
      </p:sp>
    </p:spTree>
    <p:extLst>
      <p:ext uri="{BB962C8B-B14F-4D97-AF65-F5344CB8AC3E}">
        <p14:creationId xmlns:p14="http://schemas.microsoft.com/office/powerpoint/2010/main" val="1986781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F9930-7A81-21BD-4836-82909AD385A3}"/>
              </a:ext>
            </a:extLst>
          </p:cNvPr>
          <p:cNvSpPr>
            <a:spLocks noGrp="1"/>
          </p:cNvSpPr>
          <p:nvPr>
            <p:ph type="title"/>
          </p:nvPr>
        </p:nvSpPr>
        <p:spPr>
          <a:xfrm>
            <a:off x="686834" y="1153572"/>
            <a:ext cx="3200400" cy="4461163"/>
          </a:xfrm>
        </p:spPr>
        <p:txBody>
          <a:bodyPr>
            <a:normAutofit/>
          </a:bodyPr>
          <a:lstStyle/>
          <a:p>
            <a:r>
              <a:rPr lang="en-US">
                <a:solidFill>
                  <a:srgbClr val="FFFFFF"/>
                </a:solidFill>
              </a:rPr>
              <a:t>Cognitive and Sensory Activities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256007E-E1D9-2555-4302-096397AA27AD}"/>
              </a:ext>
            </a:extLst>
          </p:cNvPr>
          <p:cNvSpPr>
            <a:spLocks noGrp="1"/>
          </p:cNvSpPr>
          <p:nvPr>
            <p:ph idx="1"/>
          </p:nvPr>
        </p:nvSpPr>
        <p:spPr>
          <a:xfrm>
            <a:off x="4447308" y="591344"/>
            <a:ext cx="6906491" cy="5585619"/>
          </a:xfrm>
        </p:spPr>
        <p:txBody>
          <a:bodyPr anchor="ctr">
            <a:normAutofit/>
          </a:bodyPr>
          <a:lstStyle/>
          <a:p>
            <a:r>
              <a:rPr lang="en-US" sz="2400" dirty="0"/>
              <a:t>Tummy time: To strengthen your baby's neck, shoulders, and core, place them on their stomach for brief periods of time while they are </a:t>
            </a:r>
            <a:r>
              <a:rPr lang="en-US" sz="2400" dirty="0" err="1"/>
              <a:t>awak</a:t>
            </a:r>
            <a:r>
              <a:rPr lang="cy-GB" sz="2400" dirty="0"/>
              <a:t>e NHS, (N.D).</a:t>
            </a:r>
          </a:p>
          <a:p>
            <a:r>
              <a:rPr lang="en-US" sz="2400" dirty="0"/>
              <a:t>High-contrast cards: To aid in the development of visual tracking and focus during the first few months, display black-and-white pattern</a:t>
            </a:r>
            <a:r>
              <a:rPr lang="cy-GB" sz="2400" dirty="0"/>
              <a:t>s Health for under fives, (N.D).  </a:t>
            </a:r>
          </a:p>
          <a:p>
            <a:r>
              <a:rPr lang="en-US" sz="2400" dirty="0"/>
              <a:t>Give safe household items with a variety of textures, like as soft towels and wooden spoons, to touch and chew</a:t>
            </a:r>
            <a:r>
              <a:rPr lang="cy-GB" sz="2400" dirty="0"/>
              <a:t> Health for under fives, (N.D). </a:t>
            </a:r>
          </a:p>
          <a:p>
            <a:r>
              <a:rPr lang="en-US" sz="2400" dirty="0"/>
              <a:t>Language &amp; Communication ExercisesRegular or bilingual</a:t>
            </a:r>
            <a:r>
              <a:rPr lang="cy-GB" sz="2400" dirty="0"/>
              <a:t> </a:t>
            </a:r>
            <a:r>
              <a:rPr lang="en-US" sz="2400" dirty="0"/>
              <a:t> conversation: To improve vocabulary and auditory processing, describe your everyday activities</a:t>
            </a:r>
            <a:r>
              <a:rPr lang="cy-GB" sz="2400" dirty="0"/>
              <a:t> NHS, (N.D)</a:t>
            </a:r>
            <a:endParaRPr lang="en-US" sz="2400" dirty="0"/>
          </a:p>
        </p:txBody>
      </p:sp>
    </p:spTree>
    <p:extLst>
      <p:ext uri="{BB962C8B-B14F-4D97-AF65-F5344CB8AC3E}">
        <p14:creationId xmlns:p14="http://schemas.microsoft.com/office/powerpoint/2010/main" val="318633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B5B63-53EB-7061-630D-8F8EA954D056}"/>
              </a:ext>
            </a:extLst>
          </p:cNvPr>
          <p:cNvSpPr>
            <a:spLocks noGrp="1"/>
          </p:cNvSpPr>
          <p:nvPr>
            <p:ph type="title"/>
          </p:nvPr>
        </p:nvSpPr>
        <p:spPr/>
        <p:txBody>
          <a:bodyPr/>
          <a:lstStyle/>
          <a:p>
            <a:r>
              <a:rPr lang="cy-GB" dirty="0"/>
              <a:t>References</a:t>
            </a:r>
            <a:endParaRPr lang="en-US" dirty="0"/>
          </a:p>
        </p:txBody>
      </p:sp>
      <p:sp>
        <p:nvSpPr>
          <p:cNvPr id="3" name="Content Placeholder 2">
            <a:extLst>
              <a:ext uri="{FF2B5EF4-FFF2-40B4-BE49-F238E27FC236}">
                <a16:creationId xmlns:a16="http://schemas.microsoft.com/office/drawing/2014/main" id="{1F5418DF-8AB7-4123-8781-AD00E50FF594}"/>
              </a:ext>
            </a:extLst>
          </p:cNvPr>
          <p:cNvSpPr>
            <a:spLocks noGrp="1"/>
          </p:cNvSpPr>
          <p:nvPr>
            <p:ph idx="1"/>
          </p:nvPr>
        </p:nvSpPr>
        <p:spPr>
          <a:xfrm>
            <a:off x="637012" y="1690688"/>
            <a:ext cx="10515600" cy="4351338"/>
          </a:xfrm>
        </p:spPr>
        <p:txBody>
          <a:bodyPr>
            <a:normAutofit fontScale="70000" lnSpcReduction="20000"/>
          </a:bodyPr>
          <a:lstStyle/>
          <a:p>
            <a:endParaRPr lang="en-GB" sz="1800" b="1" i="0" dirty="0">
              <a:solidFill>
                <a:srgbClr val="000000"/>
              </a:solidFill>
              <a:effectLst/>
              <a:latin typeface="Times New Roman" panose="02020603050405020304" pitchFamily="18" charset="0"/>
            </a:endParaRPr>
          </a:p>
          <a:p>
            <a:r>
              <a:rPr lang="en-GB" sz="1800" b="0" i="0" dirty="0">
                <a:solidFill>
                  <a:srgbClr val="000000"/>
                </a:solidFill>
                <a:effectLst/>
                <a:latin typeface="+mj-lt"/>
              </a:rPr>
              <a:t>Department Of Paediatrics. “The F1000 Research Group — Department of Paediatrics.” </a:t>
            </a:r>
            <a:r>
              <a:rPr lang="en-GB" sz="1800" b="0" i="1" dirty="0">
                <a:solidFill>
                  <a:srgbClr val="000000"/>
                </a:solidFill>
                <a:effectLst/>
                <a:latin typeface="+mj-lt"/>
              </a:rPr>
              <a:t>Ox.Ac.Uk</a:t>
            </a:r>
            <a:r>
              <a:rPr lang="en-GB" sz="1800" b="0" i="0" dirty="0">
                <a:solidFill>
                  <a:srgbClr val="000000"/>
                </a:solidFill>
                <a:effectLst/>
                <a:latin typeface="+mj-lt"/>
              </a:rPr>
              <a:t>, 2020</a:t>
            </a:r>
            <a:r>
              <a:rPr lang="cy-GB" sz="1800" b="0" i="0" dirty="0">
                <a:solidFill>
                  <a:srgbClr val="000000"/>
                </a:solidFill>
                <a:effectLst/>
                <a:latin typeface="+mj-lt"/>
              </a:rPr>
              <a:t>. </a:t>
            </a:r>
            <a:r>
              <a:rPr lang="en-GB" sz="1800" b="0" i="0" dirty="0">
                <a:solidFill>
                  <a:srgbClr val="000000"/>
                </a:solidFill>
                <a:effectLst/>
                <a:latin typeface="+mj-lt"/>
              </a:rPr>
              <a:t>Accessed 27 Aug. 2026.</a:t>
            </a:r>
          </a:p>
          <a:p>
            <a:r>
              <a:rPr lang="en-GB" sz="1800" b="0" i="0" dirty="0">
                <a:solidFill>
                  <a:srgbClr val="000000"/>
                </a:solidFill>
                <a:effectLst/>
                <a:latin typeface="+mj-lt"/>
              </a:rPr>
              <a:t>“First 1000 Days | South Dakota Department of Health.” </a:t>
            </a:r>
            <a:r>
              <a:rPr lang="en-GB" sz="1800" b="0" i="1" dirty="0">
                <a:solidFill>
                  <a:srgbClr val="000000"/>
                </a:solidFill>
                <a:effectLst/>
                <a:latin typeface="+mj-lt"/>
              </a:rPr>
              <a:t>Sd.Gov</a:t>
            </a:r>
            <a:r>
              <a:rPr lang="en-GB" sz="1800" b="0" i="0" dirty="0">
                <a:solidFill>
                  <a:srgbClr val="000000"/>
                </a:solidFill>
                <a:effectLst/>
                <a:latin typeface="+mj-lt"/>
              </a:rPr>
              <a:t>, 2019</a:t>
            </a:r>
            <a:r>
              <a:rPr lang="cy-GB" sz="1800" b="0" i="0" dirty="0">
                <a:solidFill>
                  <a:srgbClr val="000000"/>
                </a:solidFill>
                <a:effectLst/>
                <a:latin typeface="+mj-lt"/>
              </a:rPr>
              <a:t>. </a:t>
            </a:r>
            <a:r>
              <a:rPr lang="en-GB" sz="1800" b="0" i="0" dirty="0">
                <a:solidFill>
                  <a:srgbClr val="000000"/>
                </a:solidFill>
                <a:effectLst/>
                <a:latin typeface="+mj-lt"/>
              </a:rPr>
              <a:t> Accessed 28 Aug. 2026.</a:t>
            </a:r>
          </a:p>
          <a:p>
            <a:r>
              <a:rPr lang="en-GB" sz="1800" b="0" i="0" dirty="0" err="1">
                <a:solidFill>
                  <a:srgbClr val="000000"/>
                </a:solidFill>
                <a:effectLst/>
                <a:latin typeface="+mj-lt"/>
              </a:rPr>
              <a:t>Likhar</a:t>
            </a:r>
            <a:r>
              <a:rPr lang="en-GB" sz="1800" b="0" i="0" dirty="0">
                <a:solidFill>
                  <a:srgbClr val="000000"/>
                </a:solidFill>
                <a:effectLst/>
                <a:latin typeface="+mj-lt"/>
              </a:rPr>
              <a:t>, </a:t>
            </a:r>
            <a:r>
              <a:rPr lang="en-GB" sz="1800" b="0" i="0" dirty="0" err="1">
                <a:solidFill>
                  <a:srgbClr val="000000"/>
                </a:solidFill>
                <a:effectLst/>
                <a:latin typeface="+mj-lt"/>
              </a:rPr>
              <a:t>Akanksha</a:t>
            </a:r>
            <a:r>
              <a:rPr lang="en-GB" sz="1800" b="0" i="0" dirty="0">
                <a:solidFill>
                  <a:srgbClr val="000000"/>
                </a:solidFill>
                <a:effectLst/>
                <a:latin typeface="+mj-lt"/>
              </a:rPr>
              <a:t>, and Manoj S. </a:t>
            </a:r>
            <a:r>
              <a:rPr lang="en-GB" sz="1800" b="0" i="0" dirty="0" err="1">
                <a:solidFill>
                  <a:srgbClr val="000000"/>
                </a:solidFill>
                <a:effectLst/>
                <a:latin typeface="+mj-lt"/>
              </a:rPr>
              <a:t>Patil</a:t>
            </a:r>
            <a:r>
              <a:rPr lang="en-GB" sz="1800" b="0" i="0" dirty="0">
                <a:solidFill>
                  <a:srgbClr val="000000"/>
                </a:solidFill>
                <a:effectLst/>
                <a:latin typeface="+mj-lt"/>
              </a:rPr>
              <a:t>. “Importance of Maternal Nutrition in the First 1,000 Days of Life and Its Effects on Child Development: A Narrative Review.” </a:t>
            </a:r>
            <a:r>
              <a:rPr lang="en-GB" sz="1800" b="0" i="1" dirty="0" err="1">
                <a:solidFill>
                  <a:srgbClr val="000000"/>
                </a:solidFill>
                <a:effectLst/>
                <a:latin typeface="+mj-lt"/>
              </a:rPr>
              <a:t>Cureus</a:t>
            </a:r>
            <a:r>
              <a:rPr lang="en-GB" sz="1800" b="0" i="0" dirty="0">
                <a:solidFill>
                  <a:srgbClr val="000000"/>
                </a:solidFill>
                <a:effectLst/>
                <a:latin typeface="+mj-lt"/>
              </a:rPr>
              <a:t>, vol. 14, no. 10, 8 Oct. 2022. Accessed 26 Aug. 2026.</a:t>
            </a:r>
          </a:p>
          <a:p>
            <a:r>
              <a:rPr lang="en-GB" sz="1800" b="0" i="0" dirty="0">
                <a:solidFill>
                  <a:srgbClr val="000000"/>
                </a:solidFill>
                <a:effectLst/>
                <a:latin typeface="+mj-lt"/>
              </a:rPr>
              <a:t>---. “Importance of Maternal Nutrition in the First 1,000 Days of Life and Its Effects on Child Development: A Narrative Review.” </a:t>
            </a:r>
            <a:r>
              <a:rPr lang="en-GB" sz="1800" b="0" i="1" dirty="0" err="1">
                <a:solidFill>
                  <a:srgbClr val="000000"/>
                </a:solidFill>
                <a:effectLst/>
                <a:latin typeface="+mj-lt"/>
              </a:rPr>
              <a:t>Cureus</a:t>
            </a:r>
            <a:r>
              <a:rPr lang="en-GB" sz="1800" b="0" i="0" dirty="0">
                <a:solidFill>
                  <a:srgbClr val="000000"/>
                </a:solidFill>
                <a:effectLst/>
                <a:latin typeface="+mj-lt"/>
              </a:rPr>
              <a:t>, vol. 14, no. 10, 8 Oct. 2022. Accessed 30 Aug. 2026.</a:t>
            </a:r>
          </a:p>
          <a:p>
            <a:r>
              <a:rPr lang="en-GB" sz="1800" b="0" i="0" dirty="0" err="1">
                <a:solidFill>
                  <a:srgbClr val="000000"/>
                </a:solidFill>
                <a:effectLst/>
                <a:latin typeface="+mj-lt"/>
              </a:rPr>
              <a:t>Suri</a:t>
            </a:r>
            <a:r>
              <a:rPr lang="en-GB" sz="1800" b="0" i="0" dirty="0">
                <a:solidFill>
                  <a:srgbClr val="000000"/>
                </a:solidFill>
                <a:effectLst/>
                <a:latin typeface="+mj-lt"/>
              </a:rPr>
              <a:t>, </a:t>
            </a:r>
            <a:r>
              <a:rPr lang="en-GB" sz="1800" b="0" i="0" dirty="0" err="1">
                <a:solidFill>
                  <a:srgbClr val="000000"/>
                </a:solidFill>
                <a:effectLst/>
                <a:latin typeface="+mj-lt"/>
              </a:rPr>
              <a:t>Shoba</a:t>
            </a:r>
            <a:r>
              <a:rPr lang="en-GB" sz="1800" b="0" i="0" dirty="0">
                <a:solidFill>
                  <a:srgbClr val="000000"/>
                </a:solidFill>
                <a:effectLst/>
                <a:latin typeface="+mj-lt"/>
              </a:rPr>
              <a:t>, et al. “Editorial: The First 1000 Days: Window of Opportunity for Child Health and Development.” </a:t>
            </a:r>
            <a:r>
              <a:rPr lang="en-GB" sz="1800" b="0" i="1" dirty="0">
                <a:solidFill>
                  <a:srgbClr val="000000"/>
                </a:solidFill>
                <a:effectLst/>
                <a:latin typeface="+mj-lt"/>
              </a:rPr>
              <a:t>Frontiers in Nutrition</a:t>
            </a:r>
            <a:r>
              <a:rPr lang="en-GB" sz="1800" b="0" i="0" dirty="0">
                <a:solidFill>
                  <a:srgbClr val="000000"/>
                </a:solidFill>
                <a:effectLst/>
                <a:latin typeface="+mj-lt"/>
              </a:rPr>
              <a:t>, vol. 12, 18 Aug. 2025</a:t>
            </a:r>
            <a:r>
              <a:rPr lang="cy-GB" sz="1800" b="0" i="0" dirty="0">
                <a:solidFill>
                  <a:srgbClr val="000000"/>
                </a:solidFill>
                <a:effectLst/>
                <a:latin typeface="+mj-lt"/>
              </a:rPr>
              <a:t>. </a:t>
            </a:r>
            <a:endParaRPr lang="en-GB" sz="1800" b="0" i="0" dirty="0">
              <a:solidFill>
                <a:srgbClr val="000000"/>
              </a:solidFill>
              <a:effectLst/>
              <a:latin typeface="+mj-lt"/>
            </a:endParaRPr>
          </a:p>
          <a:p>
            <a:r>
              <a:rPr lang="en-GB" sz="1800" b="0" i="0" dirty="0">
                <a:solidFill>
                  <a:srgbClr val="000000"/>
                </a:solidFill>
                <a:effectLst/>
                <a:latin typeface="+mj-lt"/>
              </a:rPr>
              <a:t>“The First 1000 Days: A Guide to Infant Development.” </a:t>
            </a:r>
            <a:r>
              <a:rPr lang="en-GB" sz="1800" b="0" i="1" dirty="0">
                <a:solidFill>
                  <a:srgbClr val="000000"/>
                </a:solidFill>
                <a:effectLst/>
                <a:latin typeface="+mj-lt"/>
              </a:rPr>
              <a:t>Cima.Care</a:t>
            </a:r>
            <a:r>
              <a:rPr lang="en-GB" sz="1800" b="0" i="0" dirty="0">
                <a:solidFill>
                  <a:srgbClr val="000000"/>
                </a:solidFill>
                <a:effectLst/>
                <a:latin typeface="+mj-lt"/>
              </a:rPr>
              <a:t>, 2025. Accessed Aug. 2026.</a:t>
            </a:r>
          </a:p>
          <a:p>
            <a:r>
              <a:rPr lang="en-GB" sz="1800" b="0" i="0" dirty="0">
                <a:solidFill>
                  <a:srgbClr val="000000"/>
                </a:solidFill>
                <a:effectLst/>
                <a:latin typeface="+mj-lt"/>
              </a:rPr>
              <a:t>The Manchester College. “Early Years Practitioners FAQs.” </a:t>
            </a:r>
            <a:r>
              <a:rPr lang="en-GB" sz="1800" b="0" i="1" dirty="0" err="1">
                <a:solidFill>
                  <a:srgbClr val="000000"/>
                </a:solidFill>
                <a:effectLst/>
                <a:latin typeface="+mj-lt"/>
              </a:rPr>
              <a:t>Tmc.Ac.Uk</a:t>
            </a:r>
            <a:r>
              <a:rPr lang="en-GB" sz="1800" b="0" i="0" dirty="0">
                <a:solidFill>
                  <a:srgbClr val="000000"/>
                </a:solidFill>
                <a:effectLst/>
                <a:latin typeface="+mj-lt"/>
              </a:rPr>
              <a:t>, May 2026</a:t>
            </a:r>
            <a:r>
              <a:rPr lang="cy-GB" sz="1800" b="0" i="0" dirty="0">
                <a:solidFill>
                  <a:srgbClr val="000000"/>
                </a:solidFill>
                <a:effectLst/>
                <a:latin typeface="+mj-lt"/>
              </a:rPr>
              <a:t>. </a:t>
            </a:r>
            <a:r>
              <a:rPr lang="en-GB" sz="1800" b="0" i="0" dirty="0">
                <a:solidFill>
                  <a:srgbClr val="000000"/>
                </a:solidFill>
                <a:effectLst/>
                <a:latin typeface="+mj-lt"/>
              </a:rPr>
              <a:t>Accessed 30 Aug. 2026.</a:t>
            </a:r>
          </a:p>
          <a:p>
            <a:r>
              <a:rPr lang="en-GB" sz="1800" b="0" i="0" dirty="0">
                <a:solidFill>
                  <a:srgbClr val="000000"/>
                </a:solidFill>
                <a:effectLst/>
                <a:latin typeface="+mj-lt"/>
              </a:rPr>
              <a:t>UK Parliament. “First 1000 Days: A Renewed Focus.” </a:t>
            </a:r>
            <a:r>
              <a:rPr lang="en-GB" sz="1800" b="0" i="1" dirty="0">
                <a:solidFill>
                  <a:srgbClr val="000000"/>
                </a:solidFill>
                <a:effectLst/>
                <a:latin typeface="+mj-lt"/>
              </a:rPr>
              <a:t>Parliament.Uk</a:t>
            </a:r>
            <a:r>
              <a:rPr lang="en-GB" sz="1800" b="0" i="0" dirty="0">
                <a:solidFill>
                  <a:srgbClr val="000000"/>
                </a:solidFill>
                <a:effectLst/>
                <a:latin typeface="+mj-lt"/>
              </a:rPr>
              <a:t>, 2024</a:t>
            </a:r>
            <a:r>
              <a:rPr lang="cy-GB" sz="1800" b="0" i="0" dirty="0">
                <a:solidFill>
                  <a:srgbClr val="000000"/>
                </a:solidFill>
                <a:effectLst/>
                <a:latin typeface="+mj-lt"/>
              </a:rPr>
              <a:t>. </a:t>
            </a:r>
            <a:r>
              <a:rPr lang="en-GB" sz="1800" b="0" i="0" dirty="0">
                <a:solidFill>
                  <a:srgbClr val="000000"/>
                </a:solidFill>
                <a:effectLst/>
                <a:latin typeface="+mj-lt"/>
              </a:rPr>
              <a:t>Accessed 30 Aug. 2026.</a:t>
            </a:r>
          </a:p>
          <a:p>
            <a:r>
              <a:rPr lang="en-GB" sz="1800" b="0" i="0" dirty="0">
                <a:solidFill>
                  <a:srgbClr val="000000"/>
                </a:solidFill>
                <a:effectLst/>
                <a:latin typeface="+mj-lt"/>
              </a:rPr>
              <a:t>UNICEF. “Ensuring a Healthy Start: The First 1,000 Days.” </a:t>
            </a:r>
            <a:r>
              <a:rPr lang="en-GB" sz="1800" b="0" i="1" dirty="0">
                <a:solidFill>
                  <a:srgbClr val="000000"/>
                </a:solidFill>
                <a:effectLst/>
                <a:latin typeface="+mj-lt"/>
              </a:rPr>
              <a:t>Unicef.Org</a:t>
            </a:r>
            <a:r>
              <a:rPr lang="en-GB" sz="1800" b="0" i="0" dirty="0">
                <a:solidFill>
                  <a:srgbClr val="000000"/>
                </a:solidFill>
                <a:effectLst/>
                <a:latin typeface="+mj-lt"/>
              </a:rPr>
              <a:t>, 2021</a:t>
            </a:r>
            <a:r>
              <a:rPr lang="cy-GB" sz="1800" b="0" i="0" dirty="0">
                <a:solidFill>
                  <a:srgbClr val="000000"/>
                </a:solidFill>
                <a:effectLst/>
                <a:latin typeface="+mj-lt"/>
              </a:rPr>
              <a:t>. </a:t>
            </a:r>
            <a:r>
              <a:rPr lang="en-GB" sz="1800" b="0" i="0" dirty="0">
                <a:solidFill>
                  <a:srgbClr val="000000"/>
                </a:solidFill>
                <a:effectLst/>
                <a:latin typeface="+mj-lt"/>
              </a:rPr>
              <a:t>Accessed 27 Aug. 2026.</a:t>
            </a:r>
          </a:p>
          <a:p>
            <a:r>
              <a:rPr lang="en-GB" sz="1800" b="0" i="0" dirty="0">
                <a:solidFill>
                  <a:srgbClr val="000000"/>
                </a:solidFill>
                <a:effectLst/>
                <a:latin typeface="+mj-lt"/>
              </a:rPr>
              <a:t>UNICEF Nigeria. </a:t>
            </a:r>
            <a:r>
              <a:rPr lang="en-GB" sz="1800" b="0" i="1" dirty="0">
                <a:solidFill>
                  <a:srgbClr val="000000"/>
                </a:solidFill>
                <a:effectLst/>
                <a:latin typeface="+mj-lt"/>
              </a:rPr>
              <a:t>First 1000 Days, the Critical Window for Child Development</a:t>
            </a:r>
            <a:r>
              <a:rPr lang="en-GB" sz="1800" b="0" i="0" dirty="0">
                <a:solidFill>
                  <a:srgbClr val="000000"/>
                </a:solidFill>
                <a:effectLst/>
                <a:latin typeface="+mj-lt"/>
              </a:rPr>
              <a:t>. YouTube, 28 Apr. 2026.</a:t>
            </a:r>
          </a:p>
          <a:p>
            <a:r>
              <a:rPr lang="en-GB" sz="1800" b="0" i="0" dirty="0">
                <a:solidFill>
                  <a:srgbClr val="000000"/>
                </a:solidFill>
                <a:effectLst/>
                <a:latin typeface="+mj-lt"/>
              </a:rPr>
              <a:t>wonder-spaces.com. “Emmi Pikler’s Approach - Wonder Spaces.” </a:t>
            </a:r>
            <a:r>
              <a:rPr lang="en-GB" sz="1800" b="0" i="1" dirty="0">
                <a:solidFill>
                  <a:srgbClr val="000000"/>
                </a:solidFill>
                <a:effectLst/>
                <a:latin typeface="+mj-lt"/>
              </a:rPr>
              <a:t>Wonder Spaces</a:t>
            </a:r>
            <a:r>
              <a:rPr lang="en-GB" sz="1800" b="0" i="0" dirty="0">
                <a:solidFill>
                  <a:srgbClr val="000000"/>
                </a:solidFill>
                <a:effectLst/>
                <a:latin typeface="+mj-lt"/>
              </a:rPr>
              <a:t>, 28 Aug. 2024</a:t>
            </a:r>
            <a:r>
              <a:rPr lang="cy-GB" sz="1800" b="0" i="0" dirty="0">
                <a:solidFill>
                  <a:srgbClr val="000000"/>
                </a:solidFill>
                <a:effectLst/>
                <a:latin typeface="+mj-lt"/>
              </a:rPr>
              <a:t>. A</a:t>
            </a:r>
            <a:r>
              <a:rPr lang="en-GB" sz="1800" b="0" i="0" dirty="0" err="1">
                <a:solidFill>
                  <a:srgbClr val="000000"/>
                </a:solidFill>
                <a:effectLst/>
                <a:latin typeface="+mj-lt"/>
              </a:rPr>
              <a:t>ccessed</a:t>
            </a:r>
            <a:r>
              <a:rPr lang="en-GB" sz="1800" b="0" i="0" dirty="0">
                <a:solidFill>
                  <a:srgbClr val="000000"/>
                </a:solidFill>
                <a:effectLst/>
                <a:latin typeface="+mj-lt"/>
              </a:rPr>
              <a:t> 28 Aug. 2026.</a:t>
            </a:r>
            <a:endParaRPr lang="cy-GB" sz="1800" b="0" i="0" dirty="0">
              <a:solidFill>
                <a:srgbClr val="000000"/>
              </a:solidFill>
              <a:effectLst/>
              <a:latin typeface="+mj-lt"/>
            </a:endParaRPr>
          </a:p>
          <a:p>
            <a:r>
              <a:rPr lang="en-GB" sz="2000" dirty="0">
                <a:latin typeface="+mj-lt"/>
              </a:rPr>
              <a:t>NHS (n.d.) Baby Moves. Best Start in Life. Accessed: 30 August 2026.</a:t>
            </a:r>
          </a:p>
          <a:p>
            <a:r>
              <a:rPr lang="en-GB" sz="2000" dirty="0">
                <a:latin typeface="+mj-lt"/>
              </a:rPr>
              <a:t>Health for Under 5s (n.d.) Let's Play: The First Six Months. Available at: Health for Under 5s – Let's Play: The First Six Months</a:t>
            </a:r>
            <a:r>
              <a:rPr lang="cy-GB" sz="2000" dirty="0">
                <a:latin typeface="+mj-lt"/>
              </a:rPr>
              <a:t>. </a:t>
            </a:r>
            <a:r>
              <a:rPr lang="en-GB" sz="2000" dirty="0">
                <a:latin typeface="+mj-lt"/>
              </a:rPr>
              <a:t>Accessed: 30 August 2026.</a:t>
            </a:r>
          </a:p>
          <a:p>
            <a:endParaRPr lang="en-GB" sz="1800" b="0" i="0" dirty="0">
              <a:solidFill>
                <a:srgbClr val="000000"/>
              </a:solidFill>
              <a:effectLst/>
              <a:latin typeface="+mj-lt"/>
            </a:endParaRPr>
          </a:p>
          <a:p>
            <a:endParaRPr lang="en-US" dirty="0"/>
          </a:p>
        </p:txBody>
      </p:sp>
    </p:spTree>
    <p:extLst>
      <p:ext uri="{BB962C8B-B14F-4D97-AF65-F5344CB8AC3E}">
        <p14:creationId xmlns:p14="http://schemas.microsoft.com/office/powerpoint/2010/main" val="10464532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The First 1000 Days</vt:lpstr>
      <vt:lpstr>Why are the first 1000 days so significant?</vt:lpstr>
      <vt:lpstr>Exceptional Care</vt:lpstr>
      <vt:lpstr>Professional partnerships</vt:lpstr>
      <vt:lpstr>PowerPoint Presentation</vt:lpstr>
      <vt:lpstr>Maternal factors</vt:lpstr>
      <vt:lpstr>Challenges</vt:lpstr>
      <vt:lpstr>Cognitive and Sensory Activities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1000 Days</dc:title>
  <dc:creator>Sophie Kneath (2517486)</dc:creator>
  <cp:lastModifiedBy>Sophie Kneath (2517486)</cp:lastModifiedBy>
  <cp:revision>5</cp:revision>
  <dcterms:created xsi:type="dcterms:W3CDTF">2026-08-27T16:15:02Z</dcterms:created>
  <dcterms:modified xsi:type="dcterms:W3CDTF">2026-08-30T16:39:24Z</dcterms:modified>
</cp:coreProperties>
</file>