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20" r:id="rId1"/>
  </p:sldMasterIdLst>
  <p:notesMasterIdLst>
    <p:notesMasterId r:id="rId21"/>
  </p:notesMasterIdLst>
  <p:sldIdLst>
    <p:sldId id="256" r:id="rId2"/>
    <p:sldId id="258" r:id="rId3"/>
    <p:sldId id="259" r:id="rId4"/>
    <p:sldId id="260" r:id="rId5"/>
    <p:sldId id="261" r:id="rId6"/>
    <p:sldId id="262" r:id="rId7"/>
    <p:sldId id="263" r:id="rId8"/>
    <p:sldId id="264" r:id="rId9"/>
    <p:sldId id="265" r:id="rId10"/>
    <p:sldId id="266" r:id="rId11"/>
    <p:sldId id="267" r:id="rId12"/>
    <p:sldId id="268" r:id="rId13"/>
    <p:sldId id="269" r:id="rId14"/>
    <p:sldId id="270" r:id="rId15"/>
    <p:sldId id="271" r:id="rId16"/>
    <p:sldId id="272" r:id="rId17"/>
    <p:sldId id="273" r:id="rId18"/>
    <p:sldId id="274" r:id="rId19"/>
    <p:sldId id="275" r:id="rId20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54" d="100"/>
          <a:sy n="54" d="100"/>
        </p:scale>
        <p:origin x="-1302" y="-90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" Type="http://schemas.openxmlformats.org/officeDocument/2006/relationships/slide" Target="slides/slide2.xml"/><Relationship Id="rId21" Type="http://schemas.openxmlformats.org/officeDocument/2006/relationships/notesMaster" Target="notesMasters/notesMaster1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theme" Target="theme/theme1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viewProps" Target="viewProp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presProps" Target="pres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47182A04-11C5-4A64-A96E-AB4A8251D91D}" type="datetimeFigureOut">
              <a:rPr lang="en-GB" smtClean="0"/>
              <a:t>23/10/2014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9947B6B6-A585-4712-911E-CBD6058FEA7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81821065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62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defRPr>
                <a:solidFill>
                  <a:schemeClr val="tx1"/>
                </a:solidFill>
                <a:latin typeface="Verdana" pitchFamily="34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Verdana" pitchFamily="34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Verdana" pitchFamily="34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Verdana" pitchFamily="34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Verdana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Verdana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Verdana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Verdana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Verdana" pitchFamily="34" charset="0"/>
              </a:defRPr>
            </a:lvl9pPr>
          </a:lstStyle>
          <a:p>
            <a:fld id="{44AFBC7F-7E8C-4880-9BCE-840E6B322A8E}" type="slidenum">
              <a:rPr lang="en-GB" altLang="en-US">
                <a:latin typeface="Times" pitchFamily="18" charset="0"/>
              </a:rPr>
              <a:pPr/>
              <a:t>2</a:t>
            </a:fld>
            <a:endParaRPr lang="en-GB" altLang="en-US">
              <a:latin typeface="Times" pitchFamily="18" charset="0"/>
            </a:endParaRPr>
          </a:p>
        </p:txBody>
      </p:sp>
      <p:sp>
        <p:nvSpPr>
          <p:cNvPr id="40963" name="Rectangle 3074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40964" name="Rectangle 3075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eaLnBrk="1" hangingPunct="1"/>
            <a:endParaRPr lang="en-US" altLang="en-US" smtClean="0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7106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defRPr>
                <a:solidFill>
                  <a:schemeClr val="tx1"/>
                </a:solidFill>
                <a:latin typeface="Verdana" pitchFamily="34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Verdana" pitchFamily="34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Verdana" pitchFamily="34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Verdana" pitchFamily="34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Verdana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Verdana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Verdana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Verdana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Verdana" pitchFamily="34" charset="0"/>
              </a:defRPr>
            </a:lvl9pPr>
          </a:lstStyle>
          <a:p>
            <a:fld id="{81C2752B-2280-4C35-A6A3-468E6BEC2637}" type="slidenum">
              <a:rPr lang="en-GB" altLang="en-US">
                <a:latin typeface="Times" pitchFamily="18" charset="0"/>
              </a:rPr>
              <a:pPr/>
              <a:t>5</a:t>
            </a:fld>
            <a:endParaRPr lang="en-GB" altLang="en-US">
              <a:latin typeface="Times" pitchFamily="18" charset="0"/>
            </a:endParaRPr>
          </a:p>
        </p:txBody>
      </p:sp>
      <p:sp>
        <p:nvSpPr>
          <p:cNvPr id="47107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47108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eaLnBrk="1" hangingPunct="1"/>
            <a:endParaRPr lang="en-US" altLang="en-US" smtClean="0"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8130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defRPr>
                <a:solidFill>
                  <a:schemeClr val="tx1"/>
                </a:solidFill>
                <a:latin typeface="Verdana" pitchFamily="34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Verdana" pitchFamily="34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Verdana" pitchFamily="34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Verdana" pitchFamily="34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Verdana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Verdana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Verdana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Verdana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Verdana" pitchFamily="34" charset="0"/>
              </a:defRPr>
            </a:lvl9pPr>
          </a:lstStyle>
          <a:p>
            <a:fld id="{09D8129A-05B2-4A55-A6C4-D12B1DA678C8}" type="slidenum">
              <a:rPr lang="en-GB" altLang="en-US">
                <a:latin typeface="Times" pitchFamily="18" charset="0"/>
              </a:rPr>
              <a:pPr/>
              <a:t>6</a:t>
            </a:fld>
            <a:endParaRPr lang="en-GB" altLang="en-US">
              <a:latin typeface="Times" pitchFamily="18" charset="0"/>
            </a:endParaRPr>
          </a:p>
        </p:txBody>
      </p:sp>
      <p:sp>
        <p:nvSpPr>
          <p:cNvPr id="48131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48132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eaLnBrk="1" hangingPunct="1"/>
            <a:endParaRPr lang="en-US" altLang="en-US" smtClean="0"/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9154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defRPr>
                <a:solidFill>
                  <a:schemeClr val="tx1"/>
                </a:solidFill>
                <a:latin typeface="Verdana" pitchFamily="34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Verdana" pitchFamily="34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Verdana" pitchFamily="34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Verdana" pitchFamily="34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Verdana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Verdana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Verdana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Verdana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Verdana" pitchFamily="34" charset="0"/>
              </a:defRPr>
            </a:lvl9pPr>
          </a:lstStyle>
          <a:p>
            <a:fld id="{A313F3D9-797D-41D9-8B19-E6FC15BA07E2}" type="slidenum">
              <a:rPr lang="en-GB" altLang="en-US">
                <a:latin typeface="Times" pitchFamily="18" charset="0"/>
              </a:rPr>
              <a:pPr/>
              <a:t>8</a:t>
            </a:fld>
            <a:endParaRPr lang="en-GB" altLang="en-US">
              <a:latin typeface="Times" pitchFamily="18" charset="0"/>
            </a:endParaRPr>
          </a:p>
        </p:txBody>
      </p:sp>
      <p:sp>
        <p:nvSpPr>
          <p:cNvPr id="49155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49156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eaLnBrk="1" hangingPunct="1"/>
            <a:endParaRPr lang="en-US" altLang="en-US" smtClean="0"/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0178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defRPr>
                <a:solidFill>
                  <a:schemeClr val="tx1"/>
                </a:solidFill>
                <a:latin typeface="Verdana" pitchFamily="34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Verdana" pitchFamily="34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Verdana" pitchFamily="34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Verdana" pitchFamily="34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Verdana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Verdana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Verdana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Verdana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Verdana" pitchFamily="34" charset="0"/>
              </a:defRPr>
            </a:lvl9pPr>
          </a:lstStyle>
          <a:p>
            <a:fld id="{7ED5F69D-43C6-4177-B19E-3A9A395738D4}" type="slidenum">
              <a:rPr lang="en-GB" altLang="en-US">
                <a:latin typeface="Times" pitchFamily="18" charset="0"/>
              </a:rPr>
              <a:pPr/>
              <a:t>9</a:t>
            </a:fld>
            <a:endParaRPr lang="en-GB" altLang="en-US">
              <a:latin typeface="Times" pitchFamily="18" charset="0"/>
            </a:endParaRPr>
          </a:p>
        </p:txBody>
      </p:sp>
      <p:sp>
        <p:nvSpPr>
          <p:cNvPr id="50179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50180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eaLnBrk="1" hangingPunct="1"/>
            <a:endParaRPr lang="en-US" altLang="en-US" smtClean="0"/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2226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defRPr>
                <a:solidFill>
                  <a:schemeClr val="tx1"/>
                </a:solidFill>
                <a:latin typeface="Verdana" pitchFamily="34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Verdana" pitchFamily="34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Verdana" pitchFamily="34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Verdana" pitchFamily="34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Verdana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Verdana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Verdana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Verdana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Verdana" pitchFamily="34" charset="0"/>
              </a:defRPr>
            </a:lvl9pPr>
          </a:lstStyle>
          <a:p>
            <a:fld id="{6219E5BB-A408-4D94-A07E-926CEFA328D0}" type="slidenum">
              <a:rPr lang="en-GB" altLang="en-US">
                <a:latin typeface="Times" pitchFamily="18" charset="0"/>
              </a:rPr>
              <a:pPr/>
              <a:t>10</a:t>
            </a:fld>
            <a:endParaRPr lang="en-GB" altLang="en-US">
              <a:latin typeface="Times" pitchFamily="18" charset="0"/>
            </a:endParaRPr>
          </a:p>
        </p:txBody>
      </p:sp>
      <p:sp>
        <p:nvSpPr>
          <p:cNvPr id="52227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52228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eaLnBrk="1" hangingPunct="1"/>
            <a:endParaRPr lang="en-US" altLang="en-US" smtClean="0"/>
          </a:p>
        </p:txBody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4274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defRPr>
                <a:solidFill>
                  <a:schemeClr val="tx1"/>
                </a:solidFill>
                <a:latin typeface="Verdana" pitchFamily="34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Verdana" pitchFamily="34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Verdana" pitchFamily="34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Verdana" pitchFamily="34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Verdana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Verdana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Verdana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Verdana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Verdana" pitchFamily="34" charset="0"/>
              </a:defRPr>
            </a:lvl9pPr>
          </a:lstStyle>
          <a:p>
            <a:fld id="{B59997A5-25BD-425B-AD4C-1E57A1DE1977}" type="slidenum">
              <a:rPr lang="en-GB" altLang="en-US">
                <a:latin typeface="Times" pitchFamily="18" charset="0"/>
              </a:rPr>
              <a:pPr/>
              <a:t>11</a:t>
            </a:fld>
            <a:endParaRPr lang="en-GB" altLang="en-US">
              <a:latin typeface="Times" pitchFamily="18" charset="0"/>
            </a:endParaRPr>
          </a:p>
        </p:txBody>
      </p:sp>
      <p:sp>
        <p:nvSpPr>
          <p:cNvPr id="54275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54276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eaLnBrk="1" hangingPunct="1"/>
            <a:endParaRPr lang="en-US" altLang="en-US" smtClean="0"/>
          </a:p>
        </p:txBody>
      </p:sp>
    </p:spTree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5298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defRPr>
                <a:solidFill>
                  <a:schemeClr val="tx1"/>
                </a:solidFill>
                <a:latin typeface="Verdana" pitchFamily="34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Verdana" pitchFamily="34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Verdana" pitchFamily="34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Verdana" pitchFamily="34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Verdana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Verdana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Verdana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Verdana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Verdana" pitchFamily="34" charset="0"/>
              </a:defRPr>
            </a:lvl9pPr>
          </a:lstStyle>
          <a:p>
            <a:fld id="{73BDBF98-A812-48FB-8E42-D17D5DE620EC}" type="slidenum">
              <a:rPr lang="en-GB" altLang="en-US">
                <a:latin typeface="Times" pitchFamily="18" charset="0"/>
              </a:rPr>
              <a:pPr/>
              <a:t>12</a:t>
            </a:fld>
            <a:endParaRPr lang="en-GB" altLang="en-US">
              <a:latin typeface="Times" pitchFamily="18" charset="0"/>
            </a:endParaRPr>
          </a:p>
        </p:txBody>
      </p:sp>
      <p:sp>
        <p:nvSpPr>
          <p:cNvPr id="55299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55300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eaLnBrk="1" hangingPunct="1"/>
            <a:endParaRPr lang="en-US" altLang="en-US" smtClean="0"/>
          </a:p>
        </p:txBody>
      </p:sp>
    </p:spTree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6562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defRPr>
                <a:solidFill>
                  <a:schemeClr val="tx1"/>
                </a:solidFill>
                <a:latin typeface="Verdana" pitchFamily="34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Verdana" pitchFamily="34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Verdana" pitchFamily="34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Verdana" pitchFamily="34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Verdana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Verdana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Verdana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Verdana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Verdana" pitchFamily="34" charset="0"/>
              </a:defRPr>
            </a:lvl9pPr>
          </a:lstStyle>
          <a:p>
            <a:fld id="{DB617303-E234-4DF2-9EEB-2737ED0ACAF7}" type="slidenum">
              <a:rPr lang="en-GB" altLang="en-US">
                <a:latin typeface="Times" pitchFamily="18" charset="0"/>
              </a:rPr>
              <a:pPr/>
              <a:t>13</a:t>
            </a:fld>
            <a:endParaRPr lang="en-GB" altLang="en-US">
              <a:latin typeface="Times" pitchFamily="18" charset="0"/>
            </a:endParaRPr>
          </a:p>
        </p:txBody>
      </p:sp>
      <p:sp>
        <p:nvSpPr>
          <p:cNvPr id="66563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66564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eaLnBrk="1" hangingPunct="1"/>
            <a:endParaRPr lang="en-US" altLang="en-US" smtClean="0"/>
          </a:p>
        </p:txBody>
      </p:sp>
    </p:spTree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7586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defRPr>
                <a:solidFill>
                  <a:schemeClr val="tx1"/>
                </a:solidFill>
                <a:latin typeface="Verdana" pitchFamily="34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Verdana" pitchFamily="34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Verdana" pitchFamily="34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Verdana" pitchFamily="34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Verdana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Verdana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Verdana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Verdana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Verdana" pitchFamily="34" charset="0"/>
              </a:defRPr>
            </a:lvl9pPr>
          </a:lstStyle>
          <a:p>
            <a:fld id="{6754B281-1D1F-4F1F-ACBF-6CA6FAB11645}" type="slidenum">
              <a:rPr lang="en-GB" altLang="en-US">
                <a:latin typeface="Times" pitchFamily="18" charset="0"/>
              </a:rPr>
              <a:pPr/>
              <a:t>15</a:t>
            </a:fld>
            <a:endParaRPr lang="en-GB" altLang="en-US">
              <a:latin typeface="Times" pitchFamily="18" charset="0"/>
            </a:endParaRPr>
          </a:p>
        </p:txBody>
      </p:sp>
      <p:sp>
        <p:nvSpPr>
          <p:cNvPr id="67587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67588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eaLnBrk="1" hangingPunct="1"/>
            <a:endParaRPr lang="en-US" altLang="en-US" smtClean="0"/>
          </a:p>
        </p:txBody>
      </p:sp>
    </p:spTree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9634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defRPr>
                <a:solidFill>
                  <a:schemeClr val="tx1"/>
                </a:solidFill>
                <a:latin typeface="Verdana" pitchFamily="34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Verdana" pitchFamily="34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Verdana" pitchFamily="34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Verdana" pitchFamily="34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Verdana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Verdana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Verdana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Verdana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Verdana" pitchFamily="34" charset="0"/>
              </a:defRPr>
            </a:lvl9pPr>
          </a:lstStyle>
          <a:p>
            <a:fld id="{E54B68BC-70BB-4B2D-93BB-4660FEB88E01}" type="slidenum">
              <a:rPr lang="en-GB" altLang="en-US">
                <a:latin typeface="Times" pitchFamily="18" charset="0"/>
              </a:rPr>
              <a:pPr/>
              <a:t>16</a:t>
            </a:fld>
            <a:endParaRPr lang="en-GB" altLang="en-US">
              <a:latin typeface="Times" pitchFamily="18" charset="0"/>
            </a:endParaRPr>
          </a:p>
        </p:txBody>
      </p:sp>
      <p:sp>
        <p:nvSpPr>
          <p:cNvPr id="69635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69636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eaLnBrk="1" hangingPunct="1"/>
            <a:endParaRPr lang="en-US" altLang="en-US" smtClean="0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jpeg"/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Rounded Rectangle 15"/>
          <p:cNvSpPr/>
          <p:nvPr/>
        </p:nvSpPr>
        <p:spPr>
          <a:xfrm>
            <a:off x="228600" y="228600"/>
            <a:ext cx="8695944" cy="6035040"/>
          </a:xfrm>
          <a:prstGeom prst="roundRect">
            <a:avLst>
              <a:gd name="adj" fmla="val 1272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10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7" name="Group 9"/>
          <p:cNvGrpSpPr>
            <a:grpSpLocks noChangeAspect="1"/>
          </p:cNvGrpSpPr>
          <p:nvPr/>
        </p:nvGrpSpPr>
        <p:grpSpPr bwMode="hidden">
          <a:xfrm>
            <a:off x="211665" y="5353963"/>
            <a:ext cx="8723376" cy="1331580"/>
            <a:chOff x="-3905250" y="4294188"/>
            <a:chExt cx="13011150" cy="1892300"/>
          </a:xfrm>
        </p:grpSpPr>
        <p:sp>
          <p:nvSpPr>
            <p:cNvPr id="11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2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3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4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15" name="Freeform 10"/>
            <p:cNvSpPr>
              <a:spLocks/>
            </p:cNvSpPr>
            <p:nvPr/>
          </p:nvSpPr>
          <p:spPr bwMode="hidden">
            <a:xfrm>
              <a:off x="-3905250" y="4294188"/>
              <a:ext cx="13011150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1600200"/>
            <a:ext cx="7772400" cy="1780108"/>
          </a:xfrm>
        </p:spPr>
        <p:txBody>
          <a:bodyPr anchor="b">
            <a:normAutofit/>
          </a:bodyPr>
          <a:lstStyle>
            <a:lvl1pPr>
              <a:defRPr sz="4400">
                <a:solidFill>
                  <a:srgbClr val="FFFFFF"/>
                </a:solidFill>
              </a:defRPr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556001"/>
            <a:ext cx="6400800" cy="1473200"/>
          </a:xfrm>
        </p:spPr>
        <p:txBody>
          <a:bodyPr>
            <a:normAutofit/>
          </a:bodyPr>
          <a:lstStyle>
            <a:lvl1pPr marL="0" indent="0" algn="ctr">
              <a:buNone/>
              <a:defRPr sz="2000">
                <a:solidFill>
                  <a:srgbClr val="FFFFFF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03CD7C2-4809-4F82-958A-565407B32EED}" type="datetimeFigureOut">
              <a:rPr lang="en-GB" smtClean="0"/>
              <a:t>23/10/2014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DBF60E-B7E9-41DD-BADA-62D3B8C53194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FFE64A4-35FB-42B6-9183-2C0CE0E36649}" type="datetime1">
              <a:rPr lang="en-US" smtClean="0"/>
              <a:pPr/>
              <a:t>10/23/2014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DBF60E-B7E9-41DD-BADA-62D3B8C53194}" type="slidenum">
              <a:rPr lang="en-GB" smtClean="0"/>
              <a:t>‹#›</a:t>
            </a:fld>
            <a:endParaRPr lang="en-GB"/>
          </a:p>
        </p:txBody>
      </p:sp>
      <p:sp>
        <p:nvSpPr>
          <p:cNvPr id="7" name="Title 6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pic>
        <p:nvPicPr>
          <p:cNvPr id="8" name="Picture 8"/>
          <p:cNvPicPr>
            <a:picLocks noChangeAspect="1" noChangeArrowheads="1"/>
          </p:cNvPicPr>
          <p:nvPr userDrawn="1"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7504" y="6179029"/>
            <a:ext cx="1649412" cy="6477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026" name="Picture 2"/>
          <p:cNvPicPr>
            <a:picLocks noChangeAspect="1" noChangeArrowheads="1"/>
          </p:cNvPicPr>
          <p:nvPr userDrawn="1"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444208" y="6139615"/>
            <a:ext cx="2324100" cy="6381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Rounded Rectangle 13"/>
          <p:cNvSpPr/>
          <p:nvPr/>
        </p:nvSpPr>
        <p:spPr>
          <a:xfrm>
            <a:off x="228600" y="228600"/>
            <a:ext cx="8695944" cy="4736592"/>
          </a:xfrm>
          <a:prstGeom prst="roundRect">
            <a:avLst>
              <a:gd name="adj" fmla="val 1272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10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Freeform 14"/>
          <p:cNvSpPr>
            <a:spLocks/>
          </p:cNvSpPr>
          <p:nvPr/>
        </p:nvSpPr>
        <p:spPr bwMode="hidden">
          <a:xfrm>
            <a:off x="6047438" y="4203592"/>
            <a:ext cx="2876429" cy="714026"/>
          </a:xfrm>
          <a:custGeom>
            <a:avLst/>
            <a:gdLst/>
            <a:ahLst/>
            <a:cxnLst>
              <a:cxn ang="0">
                <a:pos x="2700" y="0"/>
              </a:cxn>
              <a:cxn ang="0">
                <a:pos x="2700" y="0"/>
              </a:cxn>
              <a:cxn ang="0">
                <a:pos x="2586" y="18"/>
              </a:cxn>
              <a:cxn ang="0">
                <a:pos x="2470" y="38"/>
              </a:cxn>
              <a:cxn ang="0">
                <a:pos x="2352" y="60"/>
              </a:cxn>
              <a:cxn ang="0">
                <a:pos x="2230" y="82"/>
              </a:cxn>
              <a:cxn ang="0">
                <a:pos x="2106" y="108"/>
              </a:cxn>
              <a:cxn ang="0">
                <a:pos x="1978" y="134"/>
              </a:cxn>
              <a:cxn ang="0">
                <a:pos x="1848" y="164"/>
              </a:cxn>
              <a:cxn ang="0">
                <a:pos x="1714" y="194"/>
              </a:cxn>
              <a:cxn ang="0">
                <a:pos x="1714" y="194"/>
              </a:cxn>
              <a:cxn ang="0">
                <a:pos x="1472" y="252"/>
              </a:cxn>
              <a:cxn ang="0">
                <a:pos x="1236" y="304"/>
              </a:cxn>
              <a:cxn ang="0">
                <a:pos x="1010" y="352"/>
              </a:cxn>
              <a:cxn ang="0">
                <a:pos x="792" y="398"/>
              </a:cxn>
              <a:cxn ang="0">
                <a:pos x="584" y="438"/>
              </a:cxn>
              <a:cxn ang="0">
                <a:pos x="382" y="474"/>
              </a:cxn>
              <a:cxn ang="0">
                <a:pos x="188" y="508"/>
              </a:cxn>
              <a:cxn ang="0">
                <a:pos x="0" y="538"/>
              </a:cxn>
              <a:cxn ang="0">
                <a:pos x="0" y="538"/>
              </a:cxn>
              <a:cxn ang="0">
                <a:pos x="130" y="556"/>
              </a:cxn>
              <a:cxn ang="0">
                <a:pos x="254" y="572"/>
              </a:cxn>
              <a:cxn ang="0">
                <a:pos x="374" y="586"/>
              </a:cxn>
              <a:cxn ang="0">
                <a:pos x="492" y="598"/>
              </a:cxn>
              <a:cxn ang="0">
                <a:pos x="606" y="610"/>
              </a:cxn>
              <a:cxn ang="0">
                <a:pos x="716" y="618"/>
              </a:cxn>
              <a:cxn ang="0">
                <a:pos x="822" y="626"/>
              </a:cxn>
              <a:cxn ang="0">
                <a:pos x="926" y="632"/>
              </a:cxn>
              <a:cxn ang="0">
                <a:pos x="1028" y="636"/>
              </a:cxn>
              <a:cxn ang="0">
                <a:pos x="1126" y="638"/>
              </a:cxn>
              <a:cxn ang="0">
                <a:pos x="1220" y="640"/>
              </a:cxn>
              <a:cxn ang="0">
                <a:pos x="1312" y="640"/>
              </a:cxn>
              <a:cxn ang="0">
                <a:pos x="1402" y="638"/>
              </a:cxn>
              <a:cxn ang="0">
                <a:pos x="1490" y="636"/>
              </a:cxn>
              <a:cxn ang="0">
                <a:pos x="1574" y="632"/>
              </a:cxn>
              <a:cxn ang="0">
                <a:pos x="1656" y="626"/>
              </a:cxn>
              <a:cxn ang="0">
                <a:pos x="1734" y="620"/>
              </a:cxn>
              <a:cxn ang="0">
                <a:pos x="1812" y="612"/>
              </a:cxn>
              <a:cxn ang="0">
                <a:pos x="1886" y="602"/>
              </a:cxn>
              <a:cxn ang="0">
                <a:pos x="1960" y="592"/>
              </a:cxn>
              <a:cxn ang="0">
                <a:pos x="2030" y="580"/>
              </a:cxn>
              <a:cxn ang="0">
                <a:pos x="2100" y="568"/>
              </a:cxn>
              <a:cxn ang="0">
                <a:pos x="2166" y="554"/>
              </a:cxn>
              <a:cxn ang="0">
                <a:pos x="2232" y="540"/>
              </a:cxn>
              <a:cxn ang="0">
                <a:pos x="2296" y="524"/>
              </a:cxn>
              <a:cxn ang="0">
                <a:pos x="2358" y="508"/>
              </a:cxn>
              <a:cxn ang="0">
                <a:pos x="2418" y="490"/>
              </a:cxn>
              <a:cxn ang="0">
                <a:pos x="2478" y="472"/>
              </a:cxn>
              <a:cxn ang="0">
                <a:pos x="2592" y="432"/>
              </a:cxn>
              <a:cxn ang="0">
                <a:pos x="2702" y="390"/>
              </a:cxn>
              <a:cxn ang="0">
                <a:pos x="2702" y="390"/>
              </a:cxn>
              <a:cxn ang="0">
                <a:pos x="2706" y="388"/>
              </a:cxn>
              <a:cxn ang="0">
                <a:pos x="2706" y="388"/>
              </a:cxn>
              <a:cxn ang="0">
                <a:pos x="2706" y="0"/>
              </a:cxn>
              <a:cxn ang="0">
                <a:pos x="2706" y="0"/>
              </a:cxn>
              <a:cxn ang="0">
                <a:pos x="2700" y="0"/>
              </a:cxn>
              <a:cxn ang="0">
                <a:pos x="2700" y="0"/>
              </a:cxn>
            </a:cxnLst>
            <a:rect l="0" t="0" r="r" b="b"/>
            <a:pathLst>
              <a:path w="2706" h="640">
                <a:moveTo>
                  <a:pt x="2700" y="0"/>
                </a:moveTo>
                <a:lnTo>
                  <a:pt x="2700" y="0"/>
                </a:lnTo>
                <a:lnTo>
                  <a:pt x="2586" y="18"/>
                </a:lnTo>
                <a:lnTo>
                  <a:pt x="2470" y="38"/>
                </a:lnTo>
                <a:lnTo>
                  <a:pt x="2352" y="60"/>
                </a:lnTo>
                <a:lnTo>
                  <a:pt x="2230" y="82"/>
                </a:lnTo>
                <a:lnTo>
                  <a:pt x="2106" y="108"/>
                </a:lnTo>
                <a:lnTo>
                  <a:pt x="1978" y="134"/>
                </a:lnTo>
                <a:lnTo>
                  <a:pt x="1848" y="164"/>
                </a:lnTo>
                <a:lnTo>
                  <a:pt x="1714" y="194"/>
                </a:lnTo>
                <a:lnTo>
                  <a:pt x="1714" y="194"/>
                </a:lnTo>
                <a:lnTo>
                  <a:pt x="1472" y="252"/>
                </a:lnTo>
                <a:lnTo>
                  <a:pt x="1236" y="304"/>
                </a:lnTo>
                <a:lnTo>
                  <a:pt x="1010" y="352"/>
                </a:lnTo>
                <a:lnTo>
                  <a:pt x="792" y="398"/>
                </a:lnTo>
                <a:lnTo>
                  <a:pt x="584" y="438"/>
                </a:lnTo>
                <a:lnTo>
                  <a:pt x="382" y="474"/>
                </a:lnTo>
                <a:lnTo>
                  <a:pt x="188" y="508"/>
                </a:lnTo>
                <a:lnTo>
                  <a:pt x="0" y="538"/>
                </a:lnTo>
                <a:lnTo>
                  <a:pt x="0" y="538"/>
                </a:lnTo>
                <a:lnTo>
                  <a:pt x="130" y="556"/>
                </a:lnTo>
                <a:lnTo>
                  <a:pt x="254" y="572"/>
                </a:lnTo>
                <a:lnTo>
                  <a:pt x="374" y="586"/>
                </a:lnTo>
                <a:lnTo>
                  <a:pt x="492" y="598"/>
                </a:lnTo>
                <a:lnTo>
                  <a:pt x="606" y="610"/>
                </a:lnTo>
                <a:lnTo>
                  <a:pt x="716" y="618"/>
                </a:lnTo>
                <a:lnTo>
                  <a:pt x="822" y="626"/>
                </a:lnTo>
                <a:lnTo>
                  <a:pt x="926" y="632"/>
                </a:lnTo>
                <a:lnTo>
                  <a:pt x="1028" y="636"/>
                </a:lnTo>
                <a:lnTo>
                  <a:pt x="1126" y="638"/>
                </a:lnTo>
                <a:lnTo>
                  <a:pt x="1220" y="640"/>
                </a:lnTo>
                <a:lnTo>
                  <a:pt x="1312" y="640"/>
                </a:lnTo>
                <a:lnTo>
                  <a:pt x="1402" y="638"/>
                </a:lnTo>
                <a:lnTo>
                  <a:pt x="1490" y="636"/>
                </a:lnTo>
                <a:lnTo>
                  <a:pt x="1574" y="632"/>
                </a:lnTo>
                <a:lnTo>
                  <a:pt x="1656" y="626"/>
                </a:lnTo>
                <a:lnTo>
                  <a:pt x="1734" y="620"/>
                </a:lnTo>
                <a:lnTo>
                  <a:pt x="1812" y="612"/>
                </a:lnTo>
                <a:lnTo>
                  <a:pt x="1886" y="602"/>
                </a:lnTo>
                <a:lnTo>
                  <a:pt x="1960" y="592"/>
                </a:lnTo>
                <a:lnTo>
                  <a:pt x="2030" y="580"/>
                </a:lnTo>
                <a:lnTo>
                  <a:pt x="2100" y="568"/>
                </a:lnTo>
                <a:lnTo>
                  <a:pt x="2166" y="554"/>
                </a:lnTo>
                <a:lnTo>
                  <a:pt x="2232" y="540"/>
                </a:lnTo>
                <a:lnTo>
                  <a:pt x="2296" y="524"/>
                </a:lnTo>
                <a:lnTo>
                  <a:pt x="2358" y="508"/>
                </a:lnTo>
                <a:lnTo>
                  <a:pt x="2418" y="490"/>
                </a:lnTo>
                <a:lnTo>
                  <a:pt x="2478" y="472"/>
                </a:lnTo>
                <a:lnTo>
                  <a:pt x="2592" y="432"/>
                </a:lnTo>
                <a:lnTo>
                  <a:pt x="2702" y="390"/>
                </a:lnTo>
                <a:lnTo>
                  <a:pt x="2702" y="390"/>
                </a:lnTo>
                <a:lnTo>
                  <a:pt x="2706" y="388"/>
                </a:lnTo>
                <a:lnTo>
                  <a:pt x="2706" y="388"/>
                </a:lnTo>
                <a:lnTo>
                  <a:pt x="2706" y="0"/>
                </a:lnTo>
                <a:lnTo>
                  <a:pt x="2706" y="0"/>
                </a:lnTo>
                <a:lnTo>
                  <a:pt x="2700" y="0"/>
                </a:lnTo>
                <a:lnTo>
                  <a:pt x="2700" y="0"/>
                </a:lnTo>
                <a:close/>
              </a:path>
            </a:pathLst>
          </a:custGeom>
          <a:solidFill>
            <a:schemeClr val="bg2">
              <a:alpha val="29000"/>
            </a:schemeClr>
          </a:solidFill>
          <a:ln w="9525">
            <a:noFill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0" name="Freeform 18"/>
          <p:cNvSpPr>
            <a:spLocks/>
          </p:cNvSpPr>
          <p:nvPr/>
        </p:nvSpPr>
        <p:spPr bwMode="hidden">
          <a:xfrm>
            <a:off x="2619320" y="4075290"/>
            <a:ext cx="5544515" cy="850138"/>
          </a:xfrm>
          <a:custGeom>
            <a:avLst/>
            <a:gdLst/>
            <a:ahLst/>
            <a:cxnLst>
              <a:cxn ang="0">
                <a:pos x="5216" y="714"/>
              </a:cxn>
              <a:cxn ang="0">
                <a:pos x="4984" y="686"/>
              </a:cxn>
              <a:cxn ang="0">
                <a:pos x="4478" y="610"/>
              </a:cxn>
              <a:cxn ang="0">
                <a:pos x="3914" y="508"/>
              </a:cxn>
              <a:cxn ang="0">
                <a:pos x="3286" y="374"/>
              </a:cxn>
              <a:cxn ang="0">
                <a:pos x="2946" y="296"/>
              </a:cxn>
              <a:cxn ang="0">
                <a:pos x="2682" y="236"/>
              </a:cxn>
              <a:cxn ang="0">
                <a:pos x="2430" y="184"/>
              </a:cxn>
              <a:cxn ang="0">
                <a:pos x="2190" y="140"/>
              </a:cxn>
              <a:cxn ang="0">
                <a:pos x="1960" y="102"/>
              </a:cxn>
              <a:cxn ang="0">
                <a:pos x="1740" y="72"/>
              </a:cxn>
              <a:cxn ang="0">
                <a:pos x="1334" y="28"/>
              </a:cxn>
              <a:cxn ang="0">
                <a:pos x="970" y="4"/>
              </a:cxn>
              <a:cxn ang="0">
                <a:pos x="644" y="0"/>
              </a:cxn>
              <a:cxn ang="0">
                <a:pos x="358" y="10"/>
              </a:cxn>
              <a:cxn ang="0">
                <a:pos x="110" y="32"/>
              </a:cxn>
              <a:cxn ang="0">
                <a:pos x="0" y="48"/>
              </a:cxn>
              <a:cxn ang="0">
                <a:pos x="314" y="86"/>
              </a:cxn>
              <a:cxn ang="0">
                <a:pos x="652" y="140"/>
              </a:cxn>
              <a:cxn ang="0">
                <a:pos x="1014" y="210"/>
              </a:cxn>
              <a:cxn ang="0">
                <a:pos x="1402" y="296"/>
              </a:cxn>
              <a:cxn ang="0">
                <a:pos x="1756" y="378"/>
              </a:cxn>
              <a:cxn ang="0">
                <a:pos x="2408" y="516"/>
              </a:cxn>
              <a:cxn ang="0">
                <a:pos x="2708" y="572"/>
              </a:cxn>
              <a:cxn ang="0">
                <a:pos x="2992" y="620"/>
              </a:cxn>
              <a:cxn ang="0">
                <a:pos x="3260" y="662"/>
              </a:cxn>
              <a:cxn ang="0">
                <a:pos x="3512" y="694"/>
              </a:cxn>
              <a:cxn ang="0">
                <a:pos x="3750" y="722"/>
              </a:cxn>
              <a:cxn ang="0">
                <a:pos x="3974" y="740"/>
              </a:cxn>
              <a:cxn ang="0">
                <a:pos x="4184" y="754"/>
              </a:cxn>
              <a:cxn ang="0">
                <a:pos x="4384" y="762"/>
              </a:cxn>
              <a:cxn ang="0">
                <a:pos x="4570" y="762"/>
              </a:cxn>
              <a:cxn ang="0">
                <a:pos x="4746" y="758"/>
              </a:cxn>
              <a:cxn ang="0">
                <a:pos x="4912" y="748"/>
              </a:cxn>
              <a:cxn ang="0">
                <a:pos x="5068" y="732"/>
              </a:cxn>
              <a:cxn ang="0">
                <a:pos x="5216" y="714"/>
              </a:cxn>
            </a:cxnLst>
            <a:rect l="0" t="0" r="r" b="b"/>
            <a:pathLst>
              <a:path w="5216" h="762">
                <a:moveTo>
                  <a:pt x="5216" y="714"/>
                </a:moveTo>
                <a:lnTo>
                  <a:pt x="5216" y="714"/>
                </a:lnTo>
                <a:lnTo>
                  <a:pt x="5102" y="700"/>
                </a:lnTo>
                <a:lnTo>
                  <a:pt x="4984" y="686"/>
                </a:lnTo>
                <a:lnTo>
                  <a:pt x="4738" y="652"/>
                </a:lnTo>
                <a:lnTo>
                  <a:pt x="4478" y="610"/>
                </a:lnTo>
                <a:lnTo>
                  <a:pt x="4204" y="564"/>
                </a:lnTo>
                <a:lnTo>
                  <a:pt x="3914" y="508"/>
                </a:lnTo>
                <a:lnTo>
                  <a:pt x="3608" y="446"/>
                </a:lnTo>
                <a:lnTo>
                  <a:pt x="3286" y="374"/>
                </a:lnTo>
                <a:lnTo>
                  <a:pt x="2946" y="296"/>
                </a:lnTo>
                <a:lnTo>
                  <a:pt x="2946" y="296"/>
                </a:lnTo>
                <a:lnTo>
                  <a:pt x="2812" y="266"/>
                </a:lnTo>
                <a:lnTo>
                  <a:pt x="2682" y="236"/>
                </a:lnTo>
                <a:lnTo>
                  <a:pt x="2556" y="210"/>
                </a:lnTo>
                <a:lnTo>
                  <a:pt x="2430" y="184"/>
                </a:lnTo>
                <a:lnTo>
                  <a:pt x="2308" y="162"/>
                </a:lnTo>
                <a:lnTo>
                  <a:pt x="2190" y="140"/>
                </a:lnTo>
                <a:lnTo>
                  <a:pt x="2074" y="120"/>
                </a:lnTo>
                <a:lnTo>
                  <a:pt x="1960" y="102"/>
                </a:lnTo>
                <a:lnTo>
                  <a:pt x="1850" y="86"/>
                </a:lnTo>
                <a:lnTo>
                  <a:pt x="1740" y="72"/>
                </a:lnTo>
                <a:lnTo>
                  <a:pt x="1532" y="46"/>
                </a:lnTo>
                <a:lnTo>
                  <a:pt x="1334" y="28"/>
                </a:lnTo>
                <a:lnTo>
                  <a:pt x="1148" y="14"/>
                </a:lnTo>
                <a:lnTo>
                  <a:pt x="970" y="4"/>
                </a:lnTo>
                <a:lnTo>
                  <a:pt x="802" y="0"/>
                </a:lnTo>
                <a:lnTo>
                  <a:pt x="644" y="0"/>
                </a:lnTo>
                <a:lnTo>
                  <a:pt x="496" y="4"/>
                </a:lnTo>
                <a:lnTo>
                  <a:pt x="358" y="10"/>
                </a:lnTo>
                <a:lnTo>
                  <a:pt x="230" y="20"/>
                </a:lnTo>
                <a:lnTo>
                  <a:pt x="110" y="32"/>
                </a:lnTo>
                <a:lnTo>
                  <a:pt x="0" y="48"/>
                </a:lnTo>
                <a:lnTo>
                  <a:pt x="0" y="48"/>
                </a:lnTo>
                <a:lnTo>
                  <a:pt x="154" y="66"/>
                </a:lnTo>
                <a:lnTo>
                  <a:pt x="314" y="86"/>
                </a:lnTo>
                <a:lnTo>
                  <a:pt x="480" y="112"/>
                </a:lnTo>
                <a:lnTo>
                  <a:pt x="652" y="140"/>
                </a:lnTo>
                <a:lnTo>
                  <a:pt x="830" y="174"/>
                </a:lnTo>
                <a:lnTo>
                  <a:pt x="1014" y="210"/>
                </a:lnTo>
                <a:lnTo>
                  <a:pt x="1206" y="250"/>
                </a:lnTo>
                <a:lnTo>
                  <a:pt x="1402" y="296"/>
                </a:lnTo>
                <a:lnTo>
                  <a:pt x="1402" y="296"/>
                </a:lnTo>
                <a:lnTo>
                  <a:pt x="1756" y="378"/>
                </a:lnTo>
                <a:lnTo>
                  <a:pt x="2092" y="450"/>
                </a:lnTo>
                <a:lnTo>
                  <a:pt x="2408" y="516"/>
                </a:lnTo>
                <a:lnTo>
                  <a:pt x="2562" y="544"/>
                </a:lnTo>
                <a:lnTo>
                  <a:pt x="2708" y="572"/>
                </a:lnTo>
                <a:lnTo>
                  <a:pt x="2852" y="598"/>
                </a:lnTo>
                <a:lnTo>
                  <a:pt x="2992" y="620"/>
                </a:lnTo>
                <a:lnTo>
                  <a:pt x="3128" y="642"/>
                </a:lnTo>
                <a:lnTo>
                  <a:pt x="3260" y="662"/>
                </a:lnTo>
                <a:lnTo>
                  <a:pt x="3388" y="678"/>
                </a:lnTo>
                <a:lnTo>
                  <a:pt x="3512" y="694"/>
                </a:lnTo>
                <a:lnTo>
                  <a:pt x="3632" y="708"/>
                </a:lnTo>
                <a:lnTo>
                  <a:pt x="3750" y="722"/>
                </a:lnTo>
                <a:lnTo>
                  <a:pt x="3864" y="732"/>
                </a:lnTo>
                <a:lnTo>
                  <a:pt x="3974" y="740"/>
                </a:lnTo>
                <a:lnTo>
                  <a:pt x="4080" y="748"/>
                </a:lnTo>
                <a:lnTo>
                  <a:pt x="4184" y="754"/>
                </a:lnTo>
                <a:lnTo>
                  <a:pt x="4286" y="758"/>
                </a:lnTo>
                <a:lnTo>
                  <a:pt x="4384" y="762"/>
                </a:lnTo>
                <a:lnTo>
                  <a:pt x="4478" y="762"/>
                </a:lnTo>
                <a:lnTo>
                  <a:pt x="4570" y="762"/>
                </a:lnTo>
                <a:lnTo>
                  <a:pt x="4660" y="760"/>
                </a:lnTo>
                <a:lnTo>
                  <a:pt x="4746" y="758"/>
                </a:lnTo>
                <a:lnTo>
                  <a:pt x="4830" y="754"/>
                </a:lnTo>
                <a:lnTo>
                  <a:pt x="4912" y="748"/>
                </a:lnTo>
                <a:lnTo>
                  <a:pt x="4992" y="740"/>
                </a:lnTo>
                <a:lnTo>
                  <a:pt x="5068" y="732"/>
                </a:lnTo>
                <a:lnTo>
                  <a:pt x="5144" y="724"/>
                </a:lnTo>
                <a:lnTo>
                  <a:pt x="5216" y="714"/>
                </a:lnTo>
                <a:lnTo>
                  <a:pt x="5216" y="714"/>
                </a:lnTo>
                <a:close/>
              </a:path>
            </a:pathLst>
          </a:custGeom>
          <a:solidFill>
            <a:schemeClr val="bg2">
              <a:alpha val="40000"/>
            </a:schemeClr>
          </a:solidFill>
          <a:ln w="9525">
            <a:noFill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1" name="Freeform 22"/>
          <p:cNvSpPr>
            <a:spLocks/>
          </p:cNvSpPr>
          <p:nvPr/>
        </p:nvSpPr>
        <p:spPr bwMode="hidden">
          <a:xfrm>
            <a:off x="2828728" y="4087562"/>
            <a:ext cx="5467980" cy="774272"/>
          </a:xfrm>
          <a:custGeom>
            <a:avLst/>
            <a:gdLst/>
            <a:ahLst/>
            <a:cxnLst>
              <a:cxn ang="0">
                <a:pos x="0" y="70"/>
              </a:cxn>
              <a:cxn ang="0">
                <a:pos x="0" y="70"/>
              </a:cxn>
              <a:cxn ang="0">
                <a:pos x="18" y="66"/>
              </a:cxn>
              <a:cxn ang="0">
                <a:pos x="72" y="56"/>
              </a:cxn>
              <a:cxn ang="0">
                <a:pos x="164" y="42"/>
              </a:cxn>
              <a:cxn ang="0">
                <a:pos x="224" y="34"/>
              </a:cxn>
              <a:cxn ang="0">
                <a:pos x="294" y="26"/>
              </a:cxn>
              <a:cxn ang="0">
                <a:pos x="372" y="20"/>
              </a:cxn>
              <a:cxn ang="0">
                <a:pos x="462" y="14"/>
              </a:cxn>
              <a:cxn ang="0">
                <a:pos x="560" y="8"/>
              </a:cxn>
              <a:cxn ang="0">
                <a:pos x="670" y="4"/>
              </a:cxn>
              <a:cxn ang="0">
                <a:pos x="790" y="2"/>
              </a:cxn>
              <a:cxn ang="0">
                <a:pos x="920" y="0"/>
              </a:cxn>
              <a:cxn ang="0">
                <a:pos x="1060" y="2"/>
              </a:cxn>
              <a:cxn ang="0">
                <a:pos x="1210" y="6"/>
              </a:cxn>
              <a:cxn ang="0">
                <a:pos x="1372" y="14"/>
              </a:cxn>
              <a:cxn ang="0">
                <a:pos x="1544" y="24"/>
              </a:cxn>
              <a:cxn ang="0">
                <a:pos x="1726" y="40"/>
              </a:cxn>
              <a:cxn ang="0">
                <a:pos x="1920" y="58"/>
              </a:cxn>
              <a:cxn ang="0">
                <a:pos x="2126" y="80"/>
              </a:cxn>
              <a:cxn ang="0">
                <a:pos x="2342" y="106"/>
              </a:cxn>
              <a:cxn ang="0">
                <a:pos x="2570" y="138"/>
              </a:cxn>
              <a:cxn ang="0">
                <a:pos x="2808" y="174"/>
              </a:cxn>
              <a:cxn ang="0">
                <a:pos x="3058" y="216"/>
              </a:cxn>
              <a:cxn ang="0">
                <a:pos x="3320" y="266"/>
              </a:cxn>
              <a:cxn ang="0">
                <a:pos x="3594" y="320"/>
              </a:cxn>
              <a:cxn ang="0">
                <a:pos x="3880" y="380"/>
              </a:cxn>
              <a:cxn ang="0">
                <a:pos x="4178" y="448"/>
              </a:cxn>
              <a:cxn ang="0">
                <a:pos x="4488" y="522"/>
              </a:cxn>
              <a:cxn ang="0">
                <a:pos x="4810" y="604"/>
              </a:cxn>
              <a:cxn ang="0">
                <a:pos x="5144" y="694"/>
              </a:cxn>
            </a:cxnLst>
            <a:rect l="0" t="0" r="r" b="b"/>
            <a:pathLst>
              <a:path w="5144" h="694">
                <a:moveTo>
                  <a:pt x="0" y="70"/>
                </a:moveTo>
                <a:lnTo>
                  <a:pt x="0" y="70"/>
                </a:lnTo>
                <a:lnTo>
                  <a:pt x="18" y="66"/>
                </a:lnTo>
                <a:lnTo>
                  <a:pt x="72" y="56"/>
                </a:lnTo>
                <a:lnTo>
                  <a:pt x="164" y="42"/>
                </a:lnTo>
                <a:lnTo>
                  <a:pt x="224" y="34"/>
                </a:lnTo>
                <a:lnTo>
                  <a:pt x="294" y="26"/>
                </a:lnTo>
                <a:lnTo>
                  <a:pt x="372" y="20"/>
                </a:lnTo>
                <a:lnTo>
                  <a:pt x="462" y="14"/>
                </a:lnTo>
                <a:lnTo>
                  <a:pt x="560" y="8"/>
                </a:lnTo>
                <a:lnTo>
                  <a:pt x="670" y="4"/>
                </a:lnTo>
                <a:lnTo>
                  <a:pt x="790" y="2"/>
                </a:lnTo>
                <a:lnTo>
                  <a:pt x="920" y="0"/>
                </a:lnTo>
                <a:lnTo>
                  <a:pt x="1060" y="2"/>
                </a:lnTo>
                <a:lnTo>
                  <a:pt x="1210" y="6"/>
                </a:lnTo>
                <a:lnTo>
                  <a:pt x="1372" y="14"/>
                </a:lnTo>
                <a:lnTo>
                  <a:pt x="1544" y="24"/>
                </a:lnTo>
                <a:lnTo>
                  <a:pt x="1726" y="40"/>
                </a:lnTo>
                <a:lnTo>
                  <a:pt x="1920" y="58"/>
                </a:lnTo>
                <a:lnTo>
                  <a:pt x="2126" y="80"/>
                </a:lnTo>
                <a:lnTo>
                  <a:pt x="2342" y="106"/>
                </a:lnTo>
                <a:lnTo>
                  <a:pt x="2570" y="138"/>
                </a:lnTo>
                <a:lnTo>
                  <a:pt x="2808" y="174"/>
                </a:lnTo>
                <a:lnTo>
                  <a:pt x="3058" y="216"/>
                </a:lnTo>
                <a:lnTo>
                  <a:pt x="3320" y="266"/>
                </a:lnTo>
                <a:lnTo>
                  <a:pt x="3594" y="320"/>
                </a:lnTo>
                <a:lnTo>
                  <a:pt x="3880" y="380"/>
                </a:lnTo>
                <a:lnTo>
                  <a:pt x="4178" y="448"/>
                </a:lnTo>
                <a:lnTo>
                  <a:pt x="4488" y="522"/>
                </a:lnTo>
                <a:lnTo>
                  <a:pt x="4810" y="604"/>
                </a:lnTo>
                <a:lnTo>
                  <a:pt x="5144" y="694"/>
                </a:lnTo>
              </a:path>
            </a:pathLst>
          </a:custGeom>
          <a:noFill/>
          <a:ln w="12">
            <a:solidFill>
              <a:srgbClr val="FFFFFF"/>
            </a:solidFill>
            <a:prstDash val="solid"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2" name="Freeform 26"/>
          <p:cNvSpPr>
            <a:spLocks/>
          </p:cNvSpPr>
          <p:nvPr/>
        </p:nvSpPr>
        <p:spPr bwMode="hidden">
          <a:xfrm>
            <a:off x="5609489" y="4074174"/>
            <a:ext cx="3308000" cy="651549"/>
          </a:xfrm>
          <a:custGeom>
            <a:avLst/>
            <a:gdLst/>
            <a:ahLst/>
            <a:cxnLst>
              <a:cxn ang="0">
                <a:pos x="0" y="584"/>
              </a:cxn>
              <a:cxn ang="0">
                <a:pos x="0" y="584"/>
              </a:cxn>
              <a:cxn ang="0">
                <a:pos x="90" y="560"/>
              </a:cxn>
              <a:cxn ang="0">
                <a:pos x="336" y="498"/>
              </a:cxn>
              <a:cxn ang="0">
                <a:pos x="506" y="456"/>
              </a:cxn>
              <a:cxn ang="0">
                <a:pos x="702" y="410"/>
              </a:cxn>
              <a:cxn ang="0">
                <a:pos x="920" y="360"/>
              </a:cxn>
              <a:cxn ang="0">
                <a:pos x="1154" y="306"/>
              </a:cxn>
              <a:cxn ang="0">
                <a:pos x="1402" y="254"/>
              </a:cxn>
              <a:cxn ang="0">
                <a:pos x="1656" y="202"/>
              </a:cxn>
              <a:cxn ang="0">
                <a:pos x="1916" y="154"/>
              </a:cxn>
              <a:cxn ang="0">
                <a:pos x="2174" y="108"/>
              </a:cxn>
              <a:cxn ang="0">
                <a:pos x="2302" y="88"/>
              </a:cxn>
              <a:cxn ang="0">
                <a:pos x="2426" y="68"/>
              </a:cxn>
              <a:cxn ang="0">
                <a:pos x="2550" y="52"/>
              </a:cxn>
              <a:cxn ang="0">
                <a:pos x="2670" y="36"/>
              </a:cxn>
              <a:cxn ang="0">
                <a:pos x="2788" y="24"/>
              </a:cxn>
              <a:cxn ang="0">
                <a:pos x="2900" y="14"/>
              </a:cxn>
              <a:cxn ang="0">
                <a:pos x="3008" y="6"/>
              </a:cxn>
              <a:cxn ang="0">
                <a:pos x="3112" y="0"/>
              </a:cxn>
            </a:cxnLst>
            <a:rect l="0" t="0" r="r" b="b"/>
            <a:pathLst>
              <a:path w="3112" h="584">
                <a:moveTo>
                  <a:pt x="0" y="584"/>
                </a:moveTo>
                <a:lnTo>
                  <a:pt x="0" y="584"/>
                </a:lnTo>
                <a:lnTo>
                  <a:pt x="90" y="560"/>
                </a:lnTo>
                <a:lnTo>
                  <a:pt x="336" y="498"/>
                </a:lnTo>
                <a:lnTo>
                  <a:pt x="506" y="456"/>
                </a:lnTo>
                <a:lnTo>
                  <a:pt x="702" y="410"/>
                </a:lnTo>
                <a:lnTo>
                  <a:pt x="920" y="360"/>
                </a:lnTo>
                <a:lnTo>
                  <a:pt x="1154" y="306"/>
                </a:lnTo>
                <a:lnTo>
                  <a:pt x="1402" y="254"/>
                </a:lnTo>
                <a:lnTo>
                  <a:pt x="1656" y="202"/>
                </a:lnTo>
                <a:lnTo>
                  <a:pt x="1916" y="154"/>
                </a:lnTo>
                <a:lnTo>
                  <a:pt x="2174" y="108"/>
                </a:lnTo>
                <a:lnTo>
                  <a:pt x="2302" y="88"/>
                </a:lnTo>
                <a:lnTo>
                  <a:pt x="2426" y="68"/>
                </a:lnTo>
                <a:lnTo>
                  <a:pt x="2550" y="52"/>
                </a:lnTo>
                <a:lnTo>
                  <a:pt x="2670" y="36"/>
                </a:lnTo>
                <a:lnTo>
                  <a:pt x="2788" y="24"/>
                </a:lnTo>
                <a:lnTo>
                  <a:pt x="2900" y="14"/>
                </a:lnTo>
                <a:lnTo>
                  <a:pt x="3008" y="6"/>
                </a:lnTo>
                <a:lnTo>
                  <a:pt x="3112" y="0"/>
                </a:lnTo>
              </a:path>
            </a:pathLst>
          </a:custGeom>
          <a:noFill/>
          <a:ln w="12">
            <a:solidFill>
              <a:srgbClr val="FFFFFF"/>
            </a:solidFill>
            <a:prstDash val="solid"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 useBgFill="1">
        <p:nvSpPr>
          <p:cNvPr id="13" name="Freeform 10"/>
          <p:cNvSpPr>
            <a:spLocks/>
          </p:cNvSpPr>
          <p:nvPr/>
        </p:nvSpPr>
        <p:spPr bwMode="hidden">
          <a:xfrm>
            <a:off x="211665" y="4058555"/>
            <a:ext cx="8723376" cy="1329874"/>
          </a:xfrm>
          <a:custGeom>
            <a:avLst/>
            <a:gdLst/>
            <a:ahLst/>
            <a:cxnLst>
              <a:cxn ang="0">
                <a:pos x="8192" y="512"/>
              </a:cxn>
              <a:cxn ang="0">
                <a:pos x="8040" y="570"/>
              </a:cxn>
              <a:cxn ang="0">
                <a:pos x="7878" y="620"/>
              </a:cxn>
              <a:cxn ang="0">
                <a:pos x="7706" y="666"/>
              </a:cxn>
              <a:cxn ang="0">
                <a:pos x="7522" y="702"/>
              </a:cxn>
              <a:cxn ang="0">
                <a:pos x="7322" y="730"/>
              </a:cxn>
              <a:cxn ang="0">
                <a:pos x="7106" y="750"/>
              </a:cxn>
              <a:cxn ang="0">
                <a:pos x="6872" y="762"/>
              </a:cxn>
              <a:cxn ang="0">
                <a:pos x="6618" y="760"/>
              </a:cxn>
              <a:cxn ang="0">
                <a:pos x="6342" y="750"/>
              </a:cxn>
              <a:cxn ang="0">
                <a:pos x="6042" y="726"/>
              </a:cxn>
              <a:cxn ang="0">
                <a:pos x="5716" y="690"/>
              </a:cxn>
              <a:cxn ang="0">
                <a:pos x="5364" y="642"/>
              </a:cxn>
              <a:cxn ang="0">
                <a:pos x="4982" y="578"/>
              </a:cxn>
              <a:cxn ang="0">
                <a:pos x="4568" y="500"/>
              </a:cxn>
              <a:cxn ang="0">
                <a:pos x="4122" y="406"/>
              </a:cxn>
              <a:cxn ang="0">
                <a:pos x="3640" y="296"/>
              </a:cxn>
              <a:cxn ang="0">
                <a:pos x="3396" y="240"/>
              </a:cxn>
              <a:cxn ang="0">
                <a:pos x="2934" y="148"/>
              </a:cxn>
              <a:cxn ang="0">
                <a:pos x="2512" y="82"/>
              </a:cxn>
              <a:cxn ang="0">
                <a:pos x="2126" y="36"/>
              </a:cxn>
              <a:cxn ang="0">
                <a:pos x="1776" y="10"/>
              </a:cxn>
              <a:cxn ang="0">
                <a:pos x="1462" y="0"/>
              </a:cxn>
              <a:cxn ang="0">
                <a:pos x="1182" y="4"/>
              </a:cxn>
              <a:cxn ang="0">
                <a:pos x="934" y="20"/>
              </a:cxn>
              <a:cxn ang="0">
                <a:pos x="716" y="44"/>
              </a:cxn>
              <a:cxn ang="0">
                <a:pos x="530" y="74"/>
              </a:cxn>
              <a:cxn ang="0">
                <a:pos x="374" y="108"/>
              </a:cxn>
              <a:cxn ang="0">
                <a:pos x="248" y="144"/>
              </a:cxn>
              <a:cxn ang="0">
                <a:pos x="148" y="176"/>
              </a:cxn>
              <a:cxn ang="0">
                <a:pos x="48" y="216"/>
              </a:cxn>
              <a:cxn ang="0">
                <a:pos x="0" y="240"/>
              </a:cxn>
              <a:cxn ang="0">
                <a:pos x="8192" y="1192"/>
              </a:cxn>
              <a:cxn ang="0">
                <a:pos x="8196" y="1186"/>
              </a:cxn>
              <a:cxn ang="0">
                <a:pos x="8196" y="510"/>
              </a:cxn>
              <a:cxn ang="0">
                <a:pos x="8192" y="512"/>
              </a:cxn>
            </a:cxnLst>
            <a:rect l="0" t="0" r="r" b="b"/>
            <a:pathLst>
              <a:path w="8196" h="1192">
                <a:moveTo>
                  <a:pt x="8192" y="512"/>
                </a:moveTo>
                <a:lnTo>
                  <a:pt x="8192" y="512"/>
                </a:lnTo>
                <a:lnTo>
                  <a:pt x="8116" y="542"/>
                </a:lnTo>
                <a:lnTo>
                  <a:pt x="8040" y="570"/>
                </a:lnTo>
                <a:lnTo>
                  <a:pt x="7960" y="596"/>
                </a:lnTo>
                <a:lnTo>
                  <a:pt x="7878" y="620"/>
                </a:lnTo>
                <a:lnTo>
                  <a:pt x="7794" y="644"/>
                </a:lnTo>
                <a:lnTo>
                  <a:pt x="7706" y="666"/>
                </a:lnTo>
                <a:lnTo>
                  <a:pt x="7616" y="684"/>
                </a:lnTo>
                <a:lnTo>
                  <a:pt x="7522" y="702"/>
                </a:lnTo>
                <a:lnTo>
                  <a:pt x="7424" y="718"/>
                </a:lnTo>
                <a:lnTo>
                  <a:pt x="7322" y="730"/>
                </a:lnTo>
                <a:lnTo>
                  <a:pt x="7216" y="742"/>
                </a:lnTo>
                <a:lnTo>
                  <a:pt x="7106" y="750"/>
                </a:lnTo>
                <a:lnTo>
                  <a:pt x="6992" y="758"/>
                </a:lnTo>
                <a:lnTo>
                  <a:pt x="6872" y="762"/>
                </a:lnTo>
                <a:lnTo>
                  <a:pt x="6748" y="762"/>
                </a:lnTo>
                <a:lnTo>
                  <a:pt x="6618" y="760"/>
                </a:lnTo>
                <a:lnTo>
                  <a:pt x="6482" y="756"/>
                </a:lnTo>
                <a:lnTo>
                  <a:pt x="6342" y="750"/>
                </a:lnTo>
                <a:lnTo>
                  <a:pt x="6196" y="740"/>
                </a:lnTo>
                <a:lnTo>
                  <a:pt x="6042" y="726"/>
                </a:lnTo>
                <a:lnTo>
                  <a:pt x="5882" y="710"/>
                </a:lnTo>
                <a:lnTo>
                  <a:pt x="5716" y="690"/>
                </a:lnTo>
                <a:lnTo>
                  <a:pt x="5544" y="668"/>
                </a:lnTo>
                <a:lnTo>
                  <a:pt x="5364" y="642"/>
                </a:lnTo>
                <a:lnTo>
                  <a:pt x="5176" y="612"/>
                </a:lnTo>
                <a:lnTo>
                  <a:pt x="4982" y="578"/>
                </a:lnTo>
                <a:lnTo>
                  <a:pt x="4778" y="540"/>
                </a:lnTo>
                <a:lnTo>
                  <a:pt x="4568" y="500"/>
                </a:lnTo>
                <a:lnTo>
                  <a:pt x="4348" y="454"/>
                </a:lnTo>
                <a:lnTo>
                  <a:pt x="4122" y="406"/>
                </a:lnTo>
                <a:lnTo>
                  <a:pt x="3886" y="354"/>
                </a:lnTo>
                <a:lnTo>
                  <a:pt x="3640" y="296"/>
                </a:lnTo>
                <a:lnTo>
                  <a:pt x="3640" y="296"/>
                </a:lnTo>
                <a:lnTo>
                  <a:pt x="3396" y="240"/>
                </a:lnTo>
                <a:lnTo>
                  <a:pt x="3160" y="192"/>
                </a:lnTo>
                <a:lnTo>
                  <a:pt x="2934" y="148"/>
                </a:lnTo>
                <a:lnTo>
                  <a:pt x="2718" y="112"/>
                </a:lnTo>
                <a:lnTo>
                  <a:pt x="2512" y="82"/>
                </a:lnTo>
                <a:lnTo>
                  <a:pt x="2314" y="56"/>
                </a:lnTo>
                <a:lnTo>
                  <a:pt x="2126" y="36"/>
                </a:lnTo>
                <a:lnTo>
                  <a:pt x="1948" y="20"/>
                </a:lnTo>
                <a:lnTo>
                  <a:pt x="1776" y="10"/>
                </a:lnTo>
                <a:lnTo>
                  <a:pt x="1616" y="2"/>
                </a:lnTo>
                <a:lnTo>
                  <a:pt x="1462" y="0"/>
                </a:lnTo>
                <a:lnTo>
                  <a:pt x="1318" y="0"/>
                </a:lnTo>
                <a:lnTo>
                  <a:pt x="1182" y="4"/>
                </a:lnTo>
                <a:lnTo>
                  <a:pt x="1054" y="10"/>
                </a:lnTo>
                <a:lnTo>
                  <a:pt x="934" y="20"/>
                </a:lnTo>
                <a:lnTo>
                  <a:pt x="822" y="30"/>
                </a:lnTo>
                <a:lnTo>
                  <a:pt x="716" y="44"/>
                </a:lnTo>
                <a:lnTo>
                  <a:pt x="620" y="58"/>
                </a:lnTo>
                <a:lnTo>
                  <a:pt x="530" y="74"/>
                </a:lnTo>
                <a:lnTo>
                  <a:pt x="450" y="92"/>
                </a:lnTo>
                <a:lnTo>
                  <a:pt x="374" y="108"/>
                </a:lnTo>
                <a:lnTo>
                  <a:pt x="308" y="126"/>
                </a:lnTo>
                <a:lnTo>
                  <a:pt x="248" y="144"/>
                </a:lnTo>
                <a:lnTo>
                  <a:pt x="194" y="160"/>
                </a:lnTo>
                <a:lnTo>
                  <a:pt x="148" y="176"/>
                </a:lnTo>
                <a:lnTo>
                  <a:pt x="108" y="192"/>
                </a:lnTo>
                <a:lnTo>
                  <a:pt x="48" y="216"/>
                </a:lnTo>
                <a:lnTo>
                  <a:pt x="12" y="234"/>
                </a:lnTo>
                <a:lnTo>
                  <a:pt x="0" y="240"/>
                </a:lnTo>
                <a:lnTo>
                  <a:pt x="0" y="1192"/>
                </a:lnTo>
                <a:lnTo>
                  <a:pt x="8192" y="1192"/>
                </a:lnTo>
                <a:lnTo>
                  <a:pt x="8192" y="1192"/>
                </a:lnTo>
                <a:lnTo>
                  <a:pt x="8196" y="1186"/>
                </a:lnTo>
                <a:lnTo>
                  <a:pt x="8196" y="1186"/>
                </a:lnTo>
                <a:lnTo>
                  <a:pt x="8196" y="510"/>
                </a:lnTo>
                <a:lnTo>
                  <a:pt x="8196" y="510"/>
                </a:lnTo>
                <a:lnTo>
                  <a:pt x="8192" y="512"/>
                </a:lnTo>
                <a:lnTo>
                  <a:pt x="8192" y="512"/>
                </a:lnTo>
                <a:close/>
              </a:path>
            </a:pathLst>
          </a:custGeom>
          <a:ln w="9525">
            <a:noFill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90032" y="2463560"/>
            <a:ext cx="7772400" cy="1524000"/>
          </a:xfrm>
        </p:spPr>
        <p:txBody>
          <a:bodyPr anchor="t">
            <a:normAutofit/>
          </a:bodyPr>
          <a:lstStyle>
            <a:lvl1pPr algn="ctr">
              <a:defRPr sz="4400" b="0" cap="none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367365" y="1437448"/>
            <a:ext cx="6417734" cy="939801"/>
          </a:xfrm>
        </p:spPr>
        <p:txBody>
          <a:bodyPr anchor="b">
            <a:normAutofit/>
          </a:bodyPr>
          <a:lstStyle>
            <a:lvl1pPr marL="0" indent="0" algn="ctr">
              <a:buNone/>
              <a:defRPr sz="2000">
                <a:solidFill>
                  <a:srgbClr val="FFFFFF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03CD7C2-4809-4F82-958A-565407B32EED}" type="datetimeFigureOut">
              <a:rPr lang="en-GB" smtClean="0"/>
              <a:t>23/10/2014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DBF60E-B7E9-41DD-BADA-62D3B8C53194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03CD7C2-4809-4F82-958A-565407B32EED}" type="datetimeFigureOut">
              <a:rPr lang="en-GB" smtClean="0"/>
              <a:t>23/10/2014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DBF60E-B7E9-41DD-BADA-62D3B8C53194}" type="slidenum">
              <a:rPr lang="en-GB" smtClean="0"/>
              <a:t>‹#›</a:t>
            </a:fld>
            <a:endParaRPr lang="en-GB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676655" y="2679192"/>
            <a:ext cx="3822192" cy="3447288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4"/>
          </p:nvPr>
        </p:nvSpPr>
        <p:spPr>
          <a:xfrm>
            <a:off x="4645152" y="2679192"/>
            <a:ext cx="3822192" cy="3447288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6656" y="2678114"/>
            <a:ext cx="3822192" cy="639762"/>
          </a:xfrm>
        </p:spPr>
        <p:txBody>
          <a:bodyPr anchor="ctr"/>
          <a:lstStyle>
            <a:lvl1pPr marL="0" indent="0" algn="ctr">
              <a:buNone/>
              <a:defRPr sz="2400" b="0">
                <a:solidFill>
                  <a:schemeClr val="tx2"/>
                </a:solidFill>
                <a:latin typeface="+mj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77332" y="3429000"/>
            <a:ext cx="3820055" cy="2697163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8200" y="2678113"/>
            <a:ext cx="3822192" cy="639762"/>
          </a:xfrm>
        </p:spPr>
        <p:txBody>
          <a:bodyPr anchor="ctr"/>
          <a:lstStyle>
            <a:lvl1pPr marL="0" indent="0" algn="ctr">
              <a:buNone/>
              <a:defRPr sz="2400" b="0" i="0">
                <a:solidFill>
                  <a:schemeClr val="tx2"/>
                </a:solidFill>
                <a:latin typeface="+mj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3429000"/>
            <a:ext cx="3822192" cy="2697163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03CD7C2-4809-4F82-958A-565407B32EED}" type="datetimeFigureOut">
              <a:rPr lang="en-GB" smtClean="0"/>
              <a:t>23/10/2014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DBF60E-B7E9-41DD-BADA-62D3B8C53194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03CD7C2-4809-4F82-958A-565407B32EED}" type="datetimeFigureOut">
              <a:rPr lang="en-GB" smtClean="0"/>
              <a:t>23/10/2014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DBF60E-B7E9-41DD-BADA-62D3B8C53194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Rounded Rectangle 11"/>
          <p:cNvSpPr/>
          <p:nvPr/>
        </p:nvSpPr>
        <p:spPr>
          <a:xfrm>
            <a:off x="228600" y="228600"/>
            <a:ext cx="8695944" cy="1426464"/>
          </a:xfrm>
          <a:prstGeom prst="roundRect">
            <a:avLst>
              <a:gd name="adj" fmla="val 7136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9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6" name="Group 5"/>
          <p:cNvGrpSpPr>
            <a:grpSpLocks noChangeAspect="1"/>
          </p:cNvGrpSpPr>
          <p:nvPr/>
        </p:nvGrpSpPr>
        <p:grpSpPr bwMode="hidden">
          <a:xfrm>
            <a:off x="211665" y="714191"/>
            <a:ext cx="8723376" cy="1329874"/>
            <a:chOff x="-3905251" y="4294188"/>
            <a:chExt cx="13027839" cy="1892300"/>
          </a:xfrm>
        </p:grpSpPr>
        <p:sp>
          <p:nvSpPr>
            <p:cNvPr id="7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8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9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0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11" name="Freeform 10"/>
            <p:cNvSpPr>
              <a:spLocks/>
            </p:cNvSpPr>
            <p:nvPr/>
          </p:nvSpPr>
          <p:spPr bwMode="hidden">
            <a:xfrm>
              <a:off x="-3905251" y="4294188"/>
              <a:ext cx="13027839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03CD7C2-4809-4F82-958A-565407B32EED}" type="datetimeFigureOut">
              <a:rPr lang="en-GB" smtClean="0"/>
              <a:t>23/10/2014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DBF60E-B7E9-41DD-BADA-62D3B8C53194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Rounded Rectangle 14"/>
          <p:cNvSpPr/>
          <p:nvPr/>
        </p:nvSpPr>
        <p:spPr>
          <a:xfrm>
            <a:off x="228600" y="228600"/>
            <a:ext cx="8695944" cy="1426464"/>
          </a:xfrm>
          <a:prstGeom prst="roundRect">
            <a:avLst>
              <a:gd name="adj" fmla="val 7136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9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03CD7C2-4809-4F82-958A-565407B32EED}" type="datetimeFigureOut">
              <a:rPr lang="en-GB" smtClean="0"/>
              <a:t>23/10/2014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DBF60E-B7E9-41DD-BADA-62D3B8C53194}" type="slidenum">
              <a:rPr lang="en-GB" smtClean="0"/>
              <a:t>‹#›</a:t>
            </a:fld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4400" y="3581400"/>
            <a:ext cx="3352800" cy="1905001"/>
          </a:xfrm>
        </p:spPr>
        <p:txBody>
          <a:bodyPr anchor="t">
            <a:normAutofit/>
          </a:bodyPr>
          <a:lstStyle>
            <a:lvl1pPr marL="0" indent="0">
              <a:spcBef>
                <a:spcPts val="0"/>
              </a:spcBef>
              <a:spcAft>
                <a:spcPts val="600"/>
              </a:spcAft>
              <a:buNone/>
              <a:defRPr sz="1800">
                <a:solidFill>
                  <a:schemeClr val="tx2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grpSp>
        <p:nvGrpSpPr>
          <p:cNvPr id="2" name="Group 23"/>
          <p:cNvGrpSpPr>
            <a:grpSpLocks noChangeAspect="1"/>
          </p:cNvGrpSpPr>
          <p:nvPr/>
        </p:nvGrpSpPr>
        <p:grpSpPr bwMode="hidden">
          <a:xfrm>
            <a:off x="211665" y="714191"/>
            <a:ext cx="8723376" cy="1331580"/>
            <a:chOff x="-3905250" y="4294188"/>
            <a:chExt cx="13011150" cy="1892300"/>
          </a:xfrm>
        </p:grpSpPr>
        <p:sp>
          <p:nvSpPr>
            <p:cNvPr id="25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6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7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8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29" name="Freeform 28"/>
            <p:cNvSpPr>
              <a:spLocks/>
            </p:cNvSpPr>
            <p:nvPr/>
          </p:nvSpPr>
          <p:spPr bwMode="hidden">
            <a:xfrm>
              <a:off x="-3905250" y="4294188"/>
              <a:ext cx="13011150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2" name="Title 21"/>
          <p:cNvSpPr>
            <a:spLocks noGrp="1"/>
          </p:cNvSpPr>
          <p:nvPr>
            <p:ph type="title"/>
          </p:nvPr>
        </p:nvSpPr>
        <p:spPr>
          <a:xfrm>
            <a:off x="914400" y="2286000"/>
            <a:ext cx="3352800" cy="1252728"/>
          </a:xfrm>
        </p:spPr>
        <p:txBody>
          <a:bodyPr anchor="b">
            <a:noAutofit/>
          </a:bodyPr>
          <a:lstStyle>
            <a:lvl1pPr algn="l">
              <a:defRPr sz="3200">
                <a:solidFill>
                  <a:schemeClr val="tx2"/>
                </a:solidFill>
              </a:defRPr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651962" y="1828800"/>
            <a:ext cx="3904076" cy="3810000"/>
          </a:xfrm>
        </p:spPr>
        <p:txBody>
          <a:bodyPr anchor="ctr"/>
          <a:lstStyle>
            <a:lvl1pPr>
              <a:buClr>
                <a:schemeClr val="bg1"/>
              </a:buClr>
              <a:defRPr sz="2200">
                <a:solidFill>
                  <a:schemeClr val="tx2"/>
                </a:solidFill>
              </a:defRPr>
            </a:lvl1pPr>
            <a:lvl2pPr>
              <a:buClr>
                <a:schemeClr val="bg1"/>
              </a:buClr>
              <a:defRPr sz="2000">
                <a:solidFill>
                  <a:schemeClr val="tx2"/>
                </a:solidFill>
              </a:defRPr>
            </a:lvl2pPr>
            <a:lvl3pPr>
              <a:buClr>
                <a:schemeClr val="bg1"/>
              </a:buClr>
              <a:defRPr sz="1800">
                <a:solidFill>
                  <a:schemeClr val="tx2"/>
                </a:solidFill>
              </a:defRPr>
            </a:lvl3pPr>
            <a:lvl4pPr>
              <a:buClr>
                <a:schemeClr val="bg1"/>
              </a:buClr>
              <a:defRPr sz="1600">
                <a:solidFill>
                  <a:schemeClr val="tx2"/>
                </a:solidFill>
              </a:defRPr>
            </a:lvl4pPr>
            <a:lvl5pPr>
              <a:buClr>
                <a:schemeClr val="bg1"/>
              </a:buClr>
              <a:defRPr sz="1600">
                <a:solidFill>
                  <a:schemeClr val="tx2"/>
                </a:solidFill>
              </a:defRPr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Rounded Rectangle 14"/>
          <p:cNvSpPr/>
          <p:nvPr/>
        </p:nvSpPr>
        <p:spPr>
          <a:xfrm>
            <a:off x="228600" y="228600"/>
            <a:ext cx="8695944" cy="6035040"/>
          </a:xfrm>
          <a:prstGeom prst="roundRect">
            <a:avLst>
              <a:gd name="adj" fmla="val 1272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10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9" name="Group 8"/>
          <p:cNvGrpSpPr>
            <a:grpSpLocks noChangeAspect="1"/>
          </p:cNvGrpSpPr>
          <p:nvPr/>
        </p:nvGrpSpPr>
        <p:grpSpPr bwMode="hidden">
          <a:xfrm>
            <a:off x="211665" y="5353963"/>
            <a:ext cx="8723376" cy="1331580"/>
            <a:chOff x="-3905250" y="4294188"/>
            <a:chExt cx="13011150" cy="1892300"/>
          </a:xfrm>
        </p:grpSpPr>
        <p:sp>
          <p:nvSpPr>
            <p:cNvPr id="10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1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2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3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14" name="Freeform 10"/>
            <p:cNvSpPr>
              <a:spLocks/>
            </p:cNvSpPr>
            <p:nvPr/>
          </p:nvSpPr>
          <p:spPr bwMode="hidden">
            <a:xfrm>
              <a:off x="-3905250" y="4294188"/>
              <a:ext cx="13011150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874155" y="338667"/>
            <a:ext cx="3812645" cy="2429934"/>
          </a:xfrm>
        </p:spPr>
        <p:txBody>
          <a:bodyPr anchor="b">
            <a:normAutofit/>
          </a:bodyPr>
          <a:lstStyle>
            <a:lvl1pPr algn="l">
              <a:defRPr sz="2800" b="0">
                <a:solidFill>
                  <a:srgbClr val="FFFFFF"/>
                </a:solidFill>
              </a:defRPr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868333" y="2785533"/>
            <a:ext cx="3818467" cy="2421467"/>
          </a:xfrm>
        </p:spPr>
        <p:txBody>
          <a:bodyPr>
            <a:normAutofit/>
          </a:bodyPr>
          <a:lstStyle>
            <a:lvl1pPr marL="0" indent="0">
              <a:buNone/>
              <a:defRPr sz="1800">
                <a:solidFill>
                  <a:srgbClr val="FFFFFF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03CD7C2-4809-4F82-958A-565407B32EED}" type="datetimeFigureOut">
              <a:rPr lang="en-GB" smtClean="0"/>
              <a:t>23/10/2014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DBF60E-B7E9-41DD-BADA-62D3B8C53194}" type="slidenum">
              <a:rPr lang="en-GB" smtClean="0"/>
              <a:t>‹#›</a:t>
            </a:fld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838200" y="1371600"/>
            <a:ext cx="3566160" cy="2926080"/>
          </a:xfrm>
          <a:prstGeom prst="roundRect">
            <a:avLst>
              <a:gd name="adj" fmla="val 3924"/>
            </a:avLst>
          </a:prstGeom>
          <a:solidFill>
            <a:schemeClr val="accent1"/>
          </a:solidFill>
          <a:ln>
            <a:noFill/>
          </a:ln>
          <a:effectLst>
            <a:reflection blurRad="12700" stA="30000" endPos="30000" dist="5000" dir="5400000" sy="-100000" algn="bl" rotWithShape="0"/>
          </a:effectLst>
          <a:scene3d>
            <a:camera prst="perspectiveContrastingLeftFacing" fov="600000">
              <a:rot lat="240000" lon="19799999" rev="0"/>
            </a:camera>
            <a:lightRig rig="threePt" dir="t">
              <a:rot lat="0" lon="0" rev="2700000"/>
            </a:lightRig>
          </a:scene3d>
          <a:sp3d>
            <a:bevelT w="44450" h="31750"/>
          </a:sp3d>
        </p:spPr>
        <p:txBody>
          <a:bodyPr/>
          <a:lstStyle>
            <a:lvl1pPr marL="0" indent="0" algn="ctr">
              <a:buNone/>
              <a:defRPr sz="3200">
                <a:solidFill>
                  <a:schemeClr val="bg1"/>
                </a:solidFill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 smtClean="0"/>
              <a:t>Click icon to add picture</a:t>
            </a:r>
            <a:endParaRPr lang="en-US"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ctr"/>
          <a:lstStyle>
            <a:lvl1pPr algn="l">
              <a:defRPr/>
            </a:lvl1pPr>
            <a:lvl2pPr algn="l">
              <a:defRPr/>
            </a:lvl2pPr>
            <a:lvl3pPr algn="l">
              <a:defRPr/>
            </a:lvl3pPr>
            <a:lvl4pPr algn="l">
              <a:defRPr/>
            </a:lvl4pPr>
            <a:lvl5pPr algn="l">
              <a:defRPr/>
            </a:lvl5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03CD7C2-4809-4F82-958A-565407B32EED}" type="datetimeFigureOut">
              <a:rPr lang="en-GB" smtClean="0"/>
              <a:t>23/10/2014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DBF60E-B7E9-41DD-BADA-62D3B8C53194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" name="Rounded Rectangle 20"/>
          <p:cNvSpPr/>
          <p:nvPr/>
        </p:nvSpPr>
        <p:spPr bwMode="hidden">
          <a:xfrm>
            <a:off x="228600" y="228600"/>
            <a:ext cx="8695944" cy="1426464"/>
          </a:xfrm>
          <a:prstGeom prst="roundRect">
            <a:avLst>
              <a:gd name="adj" fmla="val 7136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9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03CD7C2-4809-4F82-958A-565407B32EED}" type="datetimeFigureOut">
              <a:rPr lang="en-GB" smtClean="0"/>
              <a:t>23/10/2014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DBF60E-B7E9-41DD-BADA-62D3B8C53194}" type="slidenum">
              <a:rPr lang="en-GB" smtClean="0"/>
              <a:t>‹#›</a:t>
            </a:fld>
            <a:endParaRPr lang="en-GB"/>
          </a:p>
        </p:txBody>
      </p:sp>
      <p:grpSp>
        <p:nvGrpSpPr>
          <p:cNvPr id="15" name="Group 14"/>
          <p:cNvGrpSpPr>
            <a:grpSpLocks noChangeAspect="1"/>
          </p:cNvGrpSpPr>
          <p:nvPr/>
        </p:nvGrpSpPr>
        <p:grpSpPr bwMode="hidden">
          <a:xfrm>
            <a:off x="211665" y="714191"/>
            <a:ext cx="8723376" cy="1331580"/>
            <a:chOff x="-3905250" y="4294188"/>
            <a:chExt cx="13011150" cy="1892300"/>
          </a:xfrm>
        </p:grpSpPr>
        <p:sp>
          <p:nvSpPr>
            <p:cNvPr id="16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7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8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9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20" name="Freeform 19"/>
            <p:cNvSpPr>
              <a:spLocks/>
            </p:cNvSpPr>
            <p:nvPr/>
          </p:nvSpPr>
          <p:spPr bwMode="hidden">
            <a:xfrm>
              <a:off x="-3905250" y="4294188"/>
              <a:ext cx="13011150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1447800"/>
            <a:ext cx="2057400" cy="4487333"/>
          </a:xfrm>
        </p:spPr>
        <p:txBody>
          <a:bodyPr vert="eaVert" anchor="ctr"/>
          <a:lstStyle>
            <a:lvl1pPr algn="l">
              <a:defRPr>
                <a:solidFill>
                  <a:schemeClr val="tx2"/>
                </a:solidFill>
              </a:defRPr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1447800"/>
            <a:ext cx="6019800" cy="4487334"/>
          </a:xfrm>
        </p:spPr>
        <p:txBody>
          <a:bodyPr vert="eaVert"/>
          <a:lstStyle>
            <a:lvl1pPr>
              <a:buClr>
                <a:schemeClr val="accent1"/>
              </a:buClr>
              <a:defRPr/>
            </a:lvl1pPr>
            <a:lvl2pPr>
              <a:buClr>
                <a:schemeClr val="accent1"/>
              </a:buClr>
              <a:defRPr/>
            </a:lvl2pPr>
            <a:lvl3pPr>
              <a:buClr>
                <a:schemeClr val="accent1"/>
              </a:buClr>
              <a:defRPr/>
            </a:lvl3pPr>
            <a:lvl4pPr>
              <a:buClr>
                <a:schemeClr val="accent1"/>
              </a:buClr>
              <a:defRPr/>
            </a:lvl4pPr>
            <a:lvl5pPr>
              <a:buClr>
                <a:schemeClr val="accent1"/>
              </a:buClr>
              <a:defRPr/>
            </a:lvl5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Rounded Rectangle 13"/>
          <p:cNvSpPr/>
          <p:nvPr/>
        </p:nvSpPr>
        <p:spPr>
          <a:xfrm>
            <a:off x="228600" y="228600"/>
            <a:ext cx="8695944" cy="2468880"/>
          </a:xfrm>
          <a:prstGeom prst="roundRect">
            <a:avLst>
              <a:gd name="adj" fmla="val 3362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9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8" name="Group 15"/>
          <p:cNvGrpSpPr>
            <a:grpSpLocks noChangeAspect="1"/>
          </p:cNvGrpSpPr>
          <p:nvPr/>
        </p:nvGrpSpPr>
        <p:grpSpPr bwMode="hidden">
          <a:xfrm>
            <a:off x="211665" y="1679429"/>
            <a:ext cx="8723376" cy="1329874"/>
            <a:chOff x="-3905251" y="4294188"/>
            <a:chExt cx="13027839" cy="1892300"/>
          </a:xfrm>
        </p:grpSpPr>
        <p:sp>
          <p:nvSpPr>
            <p:cNvPr id="17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8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9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0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21" name="Freeform 10"/>
            <p:cNvSpPr>
              <a:spLocks/>
            </p:cNvSpPr>
            <p:nvPr/>
          </p:nvSpPr>
          <p:spPr bwMode="hidden">
            <a:xfrm>
              <a:off x="-3905251" y="4294188"/>
              <a:ext cx="13027839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338328"/>
            <a:ext cx="8229600" cy="1252728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5163672" y="6250164"/>
            <a:ext cx="378669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>
                <a:solidFill>
                  <a:schemeClr val="tx2"/>
                </a:solidFill>
              </a:defRPr>
            </a:lvl1pPr>
          </a:lstStyle>
          <a:p>
            <a:fld id="{E03CD7C2-4809-4F82-958A-565407B32EED}" type="datetimeFigureOut">
              <a:rPr lang="en-GB" smtClean="0"/>
              <a:t>23/10/2014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93638" y="6250164"/>
            <a:ext cx="3786691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>
                <a:solidFill>
                  <a:schemeClr val="tx2"/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3991088" y="6250163"/>
            <a:ext cx="1161826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000">
                <a:solidFill>
                  <a:schemeClr val="tx2"/>
                </a:solidFill>
              </a:defRPr>
            </a:lvl1pPr>
          </a:lstStyle>
          <a:p>
            <a:fld id="{ACDBF60E-B7E9-41DD-BADA-62D3B8C53194}" type="slidenum">
              <a:rPr lang="en-GB" smtClean="0"/>
              <a:t>‹#›</a:t>
            </a:fld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72067" y="2675467"/>
            <a:ext cx="7408333" cy="3450696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21" r:id="rId1"/>
    <p:sldLayoutId id="2147483722" r:id="rId2"/>
    <p:sldLayoutId id="2147483723" r:id="rId3"/>
    <p:sldLayoutId id="2147483724" r:id="rId4"/>
    <p:sldLayoutId id="2147483725" r:id="rId5"/>
    <p:sldLayoutId id="2147483726" r:id="rId6"/>
    <p:sldLayoutId id="2147483727" r:id="rId7"/>
    <p:sldLayoutId id="2147483728" r:id="rId8"/>
    <p:sldLayoutId id="2147483729" r:id="rId9"/>
    <p:sldLayoutId id="2147483730" r:id="rId10"/>
    <p:sldLayoutId id="2147483731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rgbClr val="FFFFFF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74320" indent="-27432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Symbol" pitchFamily="18" charset="2"/>
        <a:buChar char=""/>
        <a:defRPr sz="2400" kern="1200">
          <a:solidFill>
            <a:schemeClr val="tx2"/>
          </a:solidFill>
          <a:latin typeface="+mn-lt"/>
          <a:ea typeface="+mn-ea"/>
          <a:cs typeface="+mn-cs"/>
        </a:defRPr>
      </a:lvl1pPr>
      <a:lvl2pPr marL="576263" indent="-27432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Symbol" pitchFamily="18" charset="2"/>
        <a:buChar char=""/>
        <a:defRPr sz="2200" kern="1200">
          <a:solidFill>
            <a:schemeClr val="tx2"/>
          </a:solidFill>
          <a:latin typeface="+mn-lt"/>
          <a:ea typeface="+mn-ea"/>
          <a:cs typeface="+mn-cs"/>
        </a:defRPr>
      </a:lvl2pPr>
      <a:lvl3pPr marL="855663" indent="-22860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Symbol" pitchFamily="18" charset="2"/>
        <a:buChar char=""/>
        <a:defRPr sz="2000" kern="1200">
          <a:solidFill>
            <a:schemeClr val="tx2"/>
          </a:solidFill>
          <a:latin typeface="+mn-lt"/>
          <a:ea typeface="+mn-ea"/>
          <a:cs typeface="+mn-cs"/>
        </a:defRPr>
      </a:lvl3pPr>
      <a:lvl4pPr marL="1143000" indent="-22860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Symbol" pitchFamily="18" charset="2"/>
        <a:buChar char=""/>
        <a:defRPr sz="1800" kern="1200">
          <a:solidFill>
            <a:schemeClr val="tx2"/>
          </a:solidFill>
          <a:latin typeface="+mn-lt"/>
          <a:ea typeface="+mn-ea"/>
          <a:cs typeface="+mn-cs"/>
        </a:defRPr>
      </a:lvl4pPr>
      <a:lvl5pPr marL="1463040" indent="-22860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Symbol" pitchFamily="18" charset="2"/>
        <a:buChar char=""/>
        <a:defRPr sz="1600" kern="1200">
          <a:solidFill>
            <a:schemeClr val="tx2"/>
          </a:solidFill>
          <a:latin typeface="+mn-lt"/>
          <a:ea typeface="+mn-ea"/>
          <a:cs typeface="+mn-cs"/>
        </a:defRPr>
      </a:lvl5pPr>
      <a:lvl6pPr marL="1783080" indent="-228600" algn="l" defTabSz="914400" rtl="0" eaLnBrk="1" latinLnBrk="0" hangingPunct="1">
        <a:spcBef>
          <a:spcPts val="384"/>
        </a:spcBef>
        <a:buClr>
          <a:schemeClr val="accent1"/>
        </a:buClr>
        <a:buFont typeface="Symbol" pitchFamily="18" charset="2"/>
        <a:buChar char="*"/>
        <a:defRPr sz="1400" kern="1200">
          <a:solidFill>
            <a:schemeClr val="tx2"/>
          </a:solidFill>
          <a:latin typeface="+mn-lt"/>
          <a:ea typeface="+mn-ea"/>
          <a:cs typeface="+mn-cs"/>
        </a:defRPr>
      </a:lvl6pPr>
      <a:lvl7pPr marL="2103120" indent="-228600" algn="l" defTabSz="914400" rtl="0" eaLnBrk="1" latinLnBrk="0" hangingPunct="1">
        <a:spcBef>
          <a:spcPts val="384"/>
        </a:spcBef>
        <a:buClr>
          <a:schemeClr val="accent1"/>
        </a:buClr>
        <a:buFont typeface="Symbol" pitchFamily="18" charset="2"/>
        <a:buChar char="*"/>
        <a:defRPr sz="1400" kern="1200">
          <a:solidFill>
            <a:schemeClr val="tx2"/>
          </a:solidFill>
          <a:latin typeface="+mn-lt"/>
          <a:ea typeface="+mn-ea"/>
          <a:cs typeface="+mn-cs"/>
        </a:defRPr>
      </a:lvl7pPr>
      <a:lvl8pPr marL="2423160" indent="-228600" algn="l" defTabSz="914400" rtl="0" eaLnBrk="1" latinLnBrk="0" hangingPunct="1">
        <a:spcBef>
          <a:spcPts val="384"/>
        </a:spcBef>
        <a:buClr>
          <a:schemeClr val="accent1"/>
        </a:buClr>
        <a:buFont typeface="Symbol" pitchFamily="18" charset="2"/>
        <a:buChar char="*"/>
        <a:defRPr sz="1400" kern="1200">
          <a:solidFill>
            <a:schemeClr val="tx2"/>
          </a:solidFill>
          <a:latin typeface="+mn-lt"/>
          <a:ea typeface="+mn-ea"/>
          <a:cs typeface="+mn-cs"/>
        </a:defRPr>
      </a:lvl8pPr>
      <a:lvl9pPr marL="2743200" indent="-228600" algn="l" defTabSz="914400" rtl="0" eaLnBrk="1" latinLnBrk="0" hangingPunct="1">
        <a:spcBef>
          <a:spcPts val="384"/>
        </a:spcBef>
        <a:buClr>
          <a:schemeClr val="accent1"/>
        </a:buClr>
        <a:buFont typeface="Symbol" pitchFamily="18" charset="2"/>
        <a:buChar char="*"/>
        <a:defRPr sz="1400" kern="120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8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png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7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png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7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png"/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7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png"/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png"/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pn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>
            <a:normAutofit/>
          </a:bodyPr>
          <a:lstStyle/>
          <a:p>
            <a:r>
              <a:rPr lang="en-GB" dirty="0" smtClean="0"/>
              <a:t>GIS</a:t>
            </a:r>
            <a:r>
              <a:rPr lang="en-GB" dirty="0" smtClean="0"/>
              <a:t/>
            </a:r>
            <a:br>
              <a:rPr lang="en-GB" dirty="0" smtClean="0"/>
            </a:br>
            <a:r>
              <a:rPr lang="en-GB" dirty="0" smtClean="0"/>
              <a:t>B Holland 2014</a:t>
            </a:r>
            <a:endParaRPr lang="en-GB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GB" dirty="0" smtClean="0"/>
              <a:t>GIS Data </a:t>
            </a:r>
            <a:r>
              <a:rPr lang="en-GB" dirty="0" smtClean="0"/>
              <a:t>representation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990589010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8" name="Text Box 8"/>
          <p:cNvSpPr txBox="1">
            <a:spLocks noChangeArrowheads="1"/>
          </p:cNvSpPr>
          <p:nvPr/>
        </p:nvSpPr>
        <p:spPr bwMode="auto">
          <a:xfrm>
            <a:off x="971600" y="1260930"/>
            <a:ext cx="2787650" cy="1200329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Verdana" pitchFamily="34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Verdana" pitchFamily="34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Verdana" pitchFamily="34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Verdana" pitchFamily="34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Verdana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Verdana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Verdana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Verdana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Verdana" pitchFamily="34" charset="0"/>
              </a:defRPr>
            </a:lvl9pPr>
          </a:lstStyle>
          <a:p>
            <a:pPr>
              <a:spcBef>
                <a:spcPct val="50000"/>
              </a:spcBef>
            </a:pPr>
            <a:r>
              <a:rPr lang="en-US" altLang="en-US" sz="2400" dirty="0" smtClean="0">
                <a:latin typeface="Arial" charset="0"/>
              </a:rPr>
              <a:t>Stages </a:t>
            </a:r>
            <a:r>
              <a:rPr lang="en-US" altLang="en-US" sz="2400" dirty="0">
                <a:latin typeface="Arial" charset="0"/>
              </a:rPr>
              <a:t>involved in constructing a GIS data model</a:t>
            </a:r>
          </a:p>
        </p:txBody>
      </p:sp>
      <p:pic>
        <p:nvPicPr>
          <p:cNvPr id="4099" name="Picture 19" descr="fig-3-01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716016" y="617538"/>
            <a:ext cx="3328988" cy="53530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8" name="Text Placeholder 7"/>
          <p:cNvSpPr>
            <a:spLocks noGrp="1"/>
          </p:cNvSpPr>
          <p:nvPr>
            <p:ph type="body" sz="half" idx="2"/>
          </p:nvPr>
        </p:nvSpPr>
        <p:spPr>
          <a:xfrm>
            <a:off x="982046" y="3294063"/>
            <a:ext cx="3298784" cy="1517904"/>
          </a:xfrm>
        </p:spPr>
        <p:txBody>
          <a:bodyPr>
            <a:noAutofit/>
          </a:bodyPr>
          <a:lstStyle/>
          <a:p>
            <a:pPr eaLnBrk="1" hangingPunct="1">
              <a:defRPr/>
            </a:pPr>
            <a:r>
              <a:rPr lang="en-GB" sz="1800" dirty="0" smtClean="0"/>
              <a:t>At each stage of the model building process the physical element represented on the map become more of an abstract of reality</a:t>
            </a:r>
          </a:p>
        </p:txBody>
      </p:sp>
    </p:spTree>
    <p:extLst>
      <p:ext uri="{BB962C8B-B14F-4D97-AF65-F5344CB8AC3E}">
        <p14:creationId xmlns:p14="http://schemas.microsoft.com/office/powerpoint/2010/main" val="3908030492"/>
      </p:ext>
    </p:extLst>
  </p:cSld>
  <p:clrMapOvr>
    <a:masterClrMapping/>
  </p:clrMapOvr>
  <p:transition/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eaLnBrk="1" hangingPunct="1">
              <a:defRPr/>
            </a:pPr>
            <a:r>
              <a:rPr lang="en-GB" dirty="0" smtClean="0"/>
              <a:t>Temporal - Feb 10 2013</a:t>
            </a:r>
          </a:p>
          <a:p>
            <a:pPr eaLnBrk="1" hangingPunct="1">
              <a:defRPr/>
            </a:pPr>
            <a:r>
              <a:rPr lang="en-GB" dirty="0" smtClean="0"/>
              <a:t>Thematic - car accidents</a:t>
            </a:r>
          </a:p>
          <a:p>
            <a:pPr eaLnBrk="1" hangingPunct="1">
              <a:defRPr/>
            </a:pPr>
            <a:r>
              <a:rPr lang="en-GB" dirty="0" smtClean="0"/>
              <a:t>Spatial - near Pen-y-</a:t>
            </a:r>
            <a:r>
              <a:rPr lang="en-GB" dirty="0" err="1" smtClean="0"/>
              <a:t>bryn</a:t>
            </a:r>
            <a:r>
              <a:rPr lang="en-GB" dirty="0" smtClean="0"/>
              <a:t> car park</a:t>
            </a:r>
          </a:p>
          <a:p>
            <a:pPr eaLnBrk="1" hangingPunct="1">
              <a:defRPr/>
            </a:pPr>
            <a:r>
              <a:rPr lang="en-GB" dirty="0" smtClean="0"/>
              <a:t>Thus temporal dimensions indicate time, thematic indicates the characteristics of the real world feature and spatial gives it a location.</a:t>
            </a:r>
          </a:p>
          <a:p>
            <a:pPr eaLnBrk="1" hangingPunct="1">
              <a:defRPr/>
            </a:pPr>
            <a:endParaRPr lang="en-GB" dirty="0" smtClean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hangingPunct="1">
              <a:defRPr/>
            </a:pPr>
            <a:r>
              <a:rPr lang="en-GB" dirty="0" smtClean="0"/>
              <a:t>Modes or dimensions</a:t>
            </a:r>
          </a:p>
        </p:txBody>
      </p:sp>
    </p:spTree>
    <p:extLst>
      <p:ext uri="{BB962C8B-B14F-4D97-AF65-F5344CB8AC3E}">
        <p14:creationId xmlns:p14="http://schemas.microsoft.com/office/powerpoint/2010/main" val="915340901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eaLnBrk="1" hangingPunct="1">
              <a:defRPr/>
            </a:pPr>
            <a:r>
              <a:rPr lang="en-GB" sz="2000" dirty="0" smtClean="0"/>
              <a:t>Geographic theory employs the subdivision of spatial data into one of four object classes</a:t>
            </a:r>
            <a:endParaRPr lang="en-GB" sz="2400" dirty="0" smtClean="0"/>
          </a:p>
          <a:p>
            <a:pPr lvl="1" eaLnBrk="1" hangingPunct="1">
              <a:defRPr/>
            </a:pPr>
            <a:r>
              <a:rPr lang="en-GB" sz="1600" dirty="0" smtClean="0"/>
              <a:t>Points, Lines, Areas, Surfaces</a:t>
            </a:r>
          </a:p>
          <a:p>
            <a:pPr lvl="1" eaLnBrk="1" hangingPunct="1">
              <a:defRPr/>
            </a:pPr>
            <a:r>
              <a:rPr lang="en-GB" sz="1600" dirty="0" smtClean="0"/>
              <a:t>Vector Data structures - Use is made of the two-</a:t>
            </a:r>
            <a:r>
              <a:rPr lang="en-GB" sz="1600" dirty="0" err="1" smtClean="0"/>
              <a:t>dimentional</a:t>
            </a:r>
            <a:r>
              <a:rPr lang="en-GB" sz="1600" dirty="0" smtClean="0"/>
              <a:t> Cartesian (</a:t>
            </a:r>
            <a:r>
              <a:rPr lang="en-GB" sz="1600" dirty="0" err="1" smtClean="0"/>
              <a:t>x,y</a:t>
            </a:r>
            <a:r>
              <a:rPr lang="en-GB" sz="1600" dirty="0" smtClean="0"/>
              <a:t>) co-ordinate system to store shapes as spatial entities.</a:t>
            </a:r>
          </a:p>
          <a:p>
            <a:pPr lvl="1" eaLnBrk="1" hangingPunct="1">
              <a:defRPr/>
            </a:pPr>
            <a:r>
              <a:rPr lang="en-GB" sz="1600" dirty="0" smtClean="0"/>
              <a:t>The following Diagram gives examples</a:t>
            </a:r>
            <a:endParaRPr lang="en-GB" sz="2000" dirty="0" smtClean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73903" y="836712"/>
            <a:ext cx="7024744" cy="1008112"/>
          </a:xfrm>
        </p:spPr>
        <p:txBody>
          <a:bodyPr>
            <a:normAutofit fontScale="90000"/>
          </a:bodyPr>
          <a:lstStyle/>
          <a:p>
            <a:pPr eaLnBrk="1" hangingPunct="1">
              <a:defRPr/>
            </a:pPr>
            <a:r>
              <a:rPr lang="en-GB" sz="3200" dirty="0" smtClean="0"/>
              <a:t>Classifying Spatial Data – Entity Definition</a:t>
            </a:r>
          </a:p>
        </p:txBody>
      </p:sp>
      <p:grpSp>
        <p:nvGrpSpPr>
          <p:cNvPr id="4" name="Group 3"/>
          <p:cNvGrpSpPr/>
          <p:nvPr/>
        </p:nvGrpSpPr>
        <p:grpSpPr>
          <a:xfrm>
            <a:off x="2555776" y="4704395"/>
            <a:ext cx="5057775" cy="1222049"/>
            <a:chOff x="1724025" y="3876675"/>
            <a:chExt cx="5057775" cy="2038350"/>
          </a:xfrm>
        </p:grpSpPr>
        <p:sp>
          <p:nvSpPr>
            <p:cNvPr id="11268" name="Line 4"/>
            <p:cNvSpPr>
              <a:spLocks noChangeShapeType="1"/>
            </p:cNvSpPr>
            <p:nvPr/>
          </p:nvSpPr>
          <p:spPr bwMode="auto">
            <a:xfrm>
              <a:off x="1724025" y="4552950"/>
              <a:ext cx="533400" cy="685800"/>
            </a:xfrm>
            <a:prstGeom prst="line">
              <a:avLst/>
            </a:prstGeom>
            <a:noFill/>
            <a:ln w="12700">
              <a:solidFill>
                <a:schemeClr val="tx1"/>
              </a:solidFill>
              <a:round/>
              <a:headEnd type="none" w="sm" len="sm"/>
              <a:tailEnd type="none" w="sm" len="sm"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11269" name="Line 5"/>
            <p:cNvSpPr>
              <a:spLocks noChangeShapeType="1"/>
            </p:cNvSpPr>
            <p:nvPr/>
          </p:nvSpPr>
          <p:spPr bwMode="auto">
            <a:xfrm flipH="1">
              <a:off x="1762125" y="4610100"/>
              <a:ext cx="533400" cy="609600"/>
            </a:xfrm>
            <a:prstGeom prst="line">
              <a:avLst/>
            </a:prstGeom>
            <a:noFill/>
            <a:ln w="12700">
              <a:solidFill>
                <a:schemeClr val="tx1"/>
              </a:solidFill>
              <a:round/>
              <a:headEnd type="none" w="sm" len="sm"/>
              <a:tailEnd type="none" w="sm" len="sm"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11270" name="Freeform 7"/>
            <p:cNvSpPr>
              <a:spLocks/>
            </p:cNvSpPr>
            <p:nvPr/>
          </p:nvSpPr>
          <p:spPr bwMode="auto">
            <a:xfrm>
              <a:off x="3876675" y="4086225"/>
              <a:ext cx="609600" cy="1828800"/>
            </a:xfrm>
            <a:custGeom>
              <a:avLst/>
              <a:gdLst>
                <a:gd name="T0" fmla="*/ 0 w 384"/>
                <a:gd name="T1" fmla="*/ 0 h 1152"/>
                <a:gd name="T2" fmla="*/ 384 w 384"/>
                <a:gd name="T3" fmla="*/ 432 h 1152"/>
                <a:gd name="T4" fmla="*/ 240 w 384"/>
                <a:gd name="T5" fmla="*/ 1152 h 1152"/>
                <a:gd name="T6" fmla="*/ 0 60000 65536"/>
                <a:gd name="T7" fmla="*/ 0 60000 65536"/>
                <a:gd name="T8" fmla="*/ 0 60000 65536"/>
                <a:gd name="T9" fmla="*/ 0 w 384"/>
                <a:gd name="T10" fmla="*/ 0 h 1152"/>
                <a:gd name="T11" fmla="*/ 384 w 384"/>
                <a:gd name="T12" fmla="*/ 1152 h 1152"/>
              </a:gdLst>
              <a:ahLst/>
              <a:cxnLst>
                <a:cxn ang="T6">
                  <a:pos x="T0" y="T1"/>
                </a:cxn>
                <a:cxn ang="T7">
                  <a:pos x="T2" y="T3"/>
                </a:cxn>
                <a:cxn ang="T8">
                  <a:pos x="T4" y="T5"/>
                </a:cxn>
              </a:cxnLst>
              <a:rect l="T9" t="T10" r="T11" b="T12"/>
              <a:pathLst>
                <a:path w="384" h="1152">
                  <a:moveTo>
                    <a:pt x="0" y="0"/>
                  </a:moveTo>
                  <a:lnTo>
                    <a:pt x="384" y="432"/>
                  </a:lnTo>
                  <a:lnTo>
                    <a:pt x="240" y="1152"/>
                  </a:lnTo>
                </a:path>
              </a:pathLst>
            </a:custGeom>
            <a:noFill/>
            <a:ln w="12700">
              <a:solidFill>
                <a:schemeClr val="tx1"/>
              </a:solidFill>
              <a:round/>
              <a:headEnd type="none" w="sm" len="sm"/>
              <a:tailEnd type="none" w="sm" len="sm"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wrap="none" anchor="ctr"/>
            <a:lstStyle>
              <a:lvl1pPr eaLnBrk="0" hangingPunct="0">
                <a:defRPr>
                  <a:solidFill>
                    <a:schemeClr val="tx1"/>
                  </a:solidFill>
                  <a:latin typeface="Verdana" pitchFamily="34" charset="0"/>
                </a:defRPr>
              </a:lvl1pPr>
              <a:lvl2pPr marL="742950" indent="-285750" eaLnBrk="0" hangingPunct="0">
                <a:defRPr>
                  <a:solidFill>
                    <a:schemeClr val="tx1"/>
                  </a:solidFill>
                  <a:latin typeface="Verdana" pitchFamily="34" charset="0"/>
                </a:defRPr>
              </a:lvl2pPr>
              <a:lvl3pPr marL="1143000" indent="-228600" eaLnBrk="0" hangingPunct="0">
                <a:defRPr>
                  <a:solidFill>
                    <a:schemeClr val="tx1"/>
                  </a:solidFill>
                  <a:latin typeface="Verdana" pitchFamily="34" charset="0"/>
                </a:defRPr>
              </a:lvl3pPr>
              <a:lvl4pPr marL="1600200" indent="-228600" eaLnBrk="0" hangingPunct="0">
                <a:defRPr>
                  <a:solidFill>
                    <a:schemeClr val="tx1"/>
                  </a:solidFill>
                  <a:latin typeface="Verdana" pitchFamily="34" charset="0"/>
                </a:defRPr>
              </a:lvl4pPr>
              <a:lvl5pPr marL="2057400" indent="-228600" eaLnBrk="0" hangingPunct="0">
                <a:defRPr>
                  <a:solidFill>
                    <a:schemeClr val="tx1"/>
                  </a:solidFill>
                  <a:latin typeface="Verdana" pitchFamily="34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Verdana" pitchFamily="34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Verdana" pitchFamily="34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Verdana" pitchFamily="34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Verdana" pitchFamily="34" charset="0"/>
                </a:defRPr>
              </a:lvl9pPr>
            </a:lstStyle>
            <a:p>
              <a:pPr eaLnBrk="1" hangingPunct="1"/>
              <a:endParaRPr lang="en-US" altLang="en-US"/>
            </a:p>
          </p:txBody>
        </p:sp>
        <p:sp>
          <p:nvSpPr>
            <p:cNvPr id="11271" name="Freeform 8"/>
            <p:cNvSpPr>
              <a:spLocks/>
            </p:cNvSpPr>
            <p:nvPr/>
          </p:nvSpPr>
          <p:spPr bwMode="auto">
            <a:xfrm>
              <a:off x="5715000" y="3876675"/>
              <a:ext cx="1066800" cy="1905000"/>
            </a:xfrm>
            <a:custGeom>
              <a:avLst/>
              <a:gdLst>
                <a:gd name="T0" fmla="*/ 336 w 672"/>
                <a:gd name="T1" fmla="*/ 0 h 1200"/>
                <a:gd name="T2" fmla="*/ 0 w 672"/>
                <a:gd name="T3" fmla="*/ 528 h 1200"/>
                <a:gd name="T4" fmla="*/ 0 w 672"/>
                <a:gd name="T5" fmla="*/ 1200 h 1200"/>
                <a:gd name="T6" fmla="*/ 624 w 672"/>
                <a:gd name="T7" fmla="*/ 1200 h 1200"/>
                <a:gd name="T8" fmla="*/ 672 w 672"/>
                <a:gd name="T9" fmla="*/ 240 h 1200"/>
                <a:gd name="T10" fmla="*/ 336 w 672"/>
                <a:gd name="T11" fmla="*/ 0 h 1200"/>
                <a:gd name="T12" fmla="*/ 0 60000 65536"/>
                <a:gd name="T13" fmla="*/ 0 60000 65536"/>
                <a:gd name="T14" fmla="*/ 0 60000 65536"/>
                <a:gd name="T15" fmla="*/ 0 60000 65536"/>
                <a:gd name="T16" fmla="*/ 0 60000 65536"/>
                <a:gd name="T17" fmla="*/ 0 60000 65536"/>
                <a:gd name="T18" fmla="*/ 0 w 672"/>
                <a:gd name="T19" fmla="*/ 0 h 1200"/>
                <a:gd name="T20" fmla="*/ 672 w 672"/>
                <a:gd name="T21" fmla="*/ 1200 h 1200"/>
              </a:gdLst>
              <a:ahLst/>
              <a:cxnLst>
                <a:cxn ang="T12">
                  <a:pos x="T0" y="T1"/>
                </a:cxn>
                <a:cxn ang="T13">
                  <a:pos x="T2" y="T3"/>
                </a:cxn>
                <a:cxn ang="T14">
                  <a:pos x="T4" y="T5"/>
                </a:cxn>
                <a:cxn ang="T15">
                  <a:pos x="T6" y="T7"/>
                </a:cxn>
                <a:cxn ang="T16">
                  <a:pos x="T8" y="T9"/>
                </a:cxn>
                <a:cxn ang="T17">
                  <a:pos x="T10" y="T11"/>
                </a:cxn>
              </a:cxnLst>
              <a:rect l="T18" t="T19" r="T20" b="T21"/>
              <a:pathLst>
                <a:path w="672" h="1200">
                  <a:moveTo>
                    <a:pt x="336" y="0"/>
                  </a:moveTo>
                  <a:lnTo>
                    <a:pt x="0" y="528"/>
                  </a:lnTo>
                  <a:lnTo>
                    <a:pt x="0" y="1200"/>
                  </a:lnTo>
                  <a:lnTo>
                    <a:pt x="624" y="1200"/>
                  </a:lnTo>
                  <a:lnTo>
                    <a:pt x="672" y="240"/>
                  </a:lnTo>
                  <a:lnTo>
                    <a:pt x="336" y="0"/>
                  </a:lnTo>
                  <a:close/>
                </a:path>
              </a:pathLst>
            </a:custGeom>
            <a:solidFill>
              <a:schemeClr val="accent1"/>
            </a:solidFill>
            <a:ln w="12700">
              <a:solidFill>
                <a:schemeClr val="tx1"/>
              </a:solidFill>
              <a:round/>
              <a:headEnd type="none" w="sm" len="sm"/>
              <a:tailEnd type="none" w="sm" len="sm"/>
            </a:ln>
          </p:spPr>
          <p:txBody>
            <a:bodyPr wrap="none" anchor="ctr"/>
            <a:lstStyle>
              <a:lvl1pPr eaLnBrk="0" hangingPunct="0">
                <a:defRPr>
                  <a:solidFill>
                    <a:schemeClr val="tx1"/>
                  </a:solidFill>
                  <a:latin typeface="Verdana" pitchFamily="34" charset="0"/>
                </a:defRPr>
              </a:lvl1pPr>
              <a:lvl2pPr marL="742950" indent="-285750" eaLnBrk="0" hangingPunct="0">
                <a:defRPr>
                  <a:solidFill>
                    <a:schemeClr val="tx1"/>
                  </a:solidFill>
                  <a:latin typeface="Verdana" pitchFamily="34" charset="0"/>
                </a:defRPr>
              </a:lvl2pPr>
              <a:lvl3pPr marL="1143000" indent="-228600" eaLnBrk="0" hangingPunct="0">
                <a:defRPr>
                  <a:solidFill>
                    <a:schemeClr val="tx1"/>
                  </a:solidFill>
                  <a:latin typeface="Verdana" pitchFamily="34" charset="0"/>
                </a:defRPr>
              </a:lvl3pPr>
              <a:lvl4pPr marL="1600200" indent="-228600" eaLnBrk="0" hangingPunct="0">
                <a:defRPr>
                  <a:solidFill>
                    <a:schemeClr val="tx1"/>
                  </a:solidFill>
                  <a:latin typeface="Verdana" pitchFamily="34" charset="0"/>
                </a:defRPr>
              </a:lvl4pPr>
              <a:lvl5pPr marL="2057400" indent="-228600" eaLnBrk="0" hangingPunct="0">
                <a:defRPr>
                  <a:solidFill>
                    <a:schemeClr val="tx1"/>
                  </a:solidFill>
                  <a:latin typeface="Verdana" pitchFamily="34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Verdana" pitchFamily="34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Verdana" pitchFamily="34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Verdana" pitchFamily="34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Verdana" pitchFamily="34" charset="0"/>
                </a:defRPr>
              </a:lvl9pPr>
            </a:lstStyle>
            <a:p>
              <a:pPr eaLnBrk="1" hangingPunct="1"/>
              <a:endParaRPr lang="en-US" altLang="en-US"/>
            </a:p>
          </p:txBody>
        </p:sp>
      </p:grpSp>
    </p:spTree>
    <p:extLst>
      <p:ext uri="{BB962C8B-B14F-4D97-AF65-F5344CB8AC3E}">
        <p14:creationId xmlns:p14="http://schemas.microsoft.com/office/powerpoint/2010/main" val="1463184616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290" name="Text Box 1026"/>
          <p:cNvSpPr txBox="1">
            <a:spLocks noChangeArrowheads="1"/>
          </p:cNvSpPr>
          <p:nvPr/>
        </p:nvSpPr>
        <p:spPr bwMode="auto">
          <a:xfrm>
            <a:off x="640167" y="5884863"/>
            <a:ext cx="8534400" cy="36671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Verdana" pitchFamily="34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Verdana" pitchFamily="34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Verdana" pitchFamily="34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Verdana" pitchFamily="34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Verdana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Verdana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Verdana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Verdana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Verdana" pitchFamily="34" charset="0"/>
              </a:defRPr>
            </a:lvl9pPr>
          </a:lstStyle>
          <a:p>
            <a:pPr>
              <a:spcBef>
                <a:spcPct val="50000"/>
              </a:spcBef>
            </a:pPr>
            <a:r>
              <a:rPr lang="en-US" altLang="en-US" dirty="0">
                <a:latin typeface="Arial" charset="0"/>
              </a:rPr>
              <a:t>Raster and vector spatial data (Continued)</a:t>
            </a:r>
          </a:p>
        </p:txBody>
      </p:sp>
      <p:pic>
        <p:nvPicPr>
          <p:cNvPr id="12291" name="Picture 1029" descr="fig-3-9B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92125" y="1393825"/>
            <a:ext cx="8128000" cy="40052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3710172677"/>
      </p:ext>
    </p:extLst>
  </p:cSld>
  <p:clrMapOvr>
    <a:masterClrMapping/>
  </p:clrMapOvr>
  <p:transition/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314" name="Text Box 1027"/>
          <p:cNvSpPr txBox="1">
            <a:spLocks noChangeArrowheads="1"/>
          </p:cNvSpPr>
          <p:nvPr/>
        </p:nvSpPr>
        <p:spPr bwMode="auto">
          <a:xfrm>
            <a:off x="467544" y="5895975"/>
            <a:ext cx="8534400" cy="36671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Verdana" pitchFamily="34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Verdana" pitchFamily="34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Verdana" pitchFamily="34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Verdana" pitchFamily="34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Verdana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Verdana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Verdana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Verdana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Verdana" pitchFamily="34" charset="0"/>
              </a:defRPr>
            </a:lvl9pPr>
          </a:lstStyle>
          <a:p>
            <a:pPr>
              <a:spcBef>
                <a:spcPct val="50000"/>
              </a:spcBef>
            </a:pPr>
            <a:r>
              <a:rPr lang="en-US" altLang="en-US" dirty="0">
                <a:latin typeface="Arial" charset="0"/>
              </a:rPr>
              <a:t>Effect of changing resolution in the raster (left) and vector worlds (right)</a:t>
            </a:r>
          </a:p>
        </p:txBody>
      </p:sp>
      <p:pic>
        <p:nvPicPr>
          <p:cNvPr id="13315" name="Picture 1029" descr="fig-3-10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17575" y="447675"/>
            <a:ext cx="7264400" cy="54483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3432543149"/>
      </p:ext>
    </p:extLst>
  </p:cSld>
  <p:clrMapOvr>
    <a:masterClrMapping/>
  </p:clrMapOvr>
  <p:transition/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pPr eaLnBrk="1" hangingPunct="1">
              <a:defRPr/>
            </a:pPr>
            <a:r>
              <a:rPr lang="en-GB" sz="2000" dirty="0" smtClean="0"/>
              <a:t>The following slide provides an example of a raster data representation </a:t>
            </a:r>
          </a:p>
          <a:p>
            <a:pPr eaLnBrk="1" hangingPunct="1">
              <a:defRPr/>
            </a:pPr>
            <a:r>
              <a:rPr lang="en-GB" sz="2000" dirty="0" smtClean="0"/>
              <a:t>Basically we us the principle of pixels on a computer screen – each pixel will have a grid reference. Each reference will have one or more values attached to it.</a:t>
            </a:r>
          </a:p>
          <a:p>
            <a:pPr eaLnBrk="1" hangingPunct="1">
              <a:defRPr/>
            </a:pPr>
            <a:r>
              <a:rPr lang="en-GB" sz="2000" dirty="0" smtClean="0"/>
              <a:t>In a simple raster structure different spatial features must be stored as separate data layers.</a:t>
            </a:r>
          </a:p>
          <a:p>
            <a:pPr eaLnBrk="1" hangingPunct="1">
              <a:defRPr/>
            </a:pPr>
            <a:r>
              <a:rPr lang="en-GB" sz="2000" dirty="0" smtClean="0"/>
              <a:t>To store images in raster format sometimes causes impact on the storage and retrieval of eth GIS map information.</a:t>
            </a:r>
          </a:p>
          <a:p>
            <a:pPr eaLnBrk="1" hangingPunct="1">
              <a:defRPr/>
            </a:pPr>
            <a:r>
              <a:rPr lang="en-GB" sz="2000" dirty="0" smtClean="0"/>
              <a:t>Because vector storage only need to retain the point values and then use is made of various algorithms the memory requirement are less.</a:t>
            </a:r>
          </a:p>
          <a:p>
            <a:pPr eaLnBrk="1" hangingPunct="1">
              <a:defRPr/>
            </a:pPr>
            <a:endParaRPr lang="en-GB" sz="2000" dirty="0" smtClean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43490" y="1027664"/>
            <a:ext cx="7024744" cy="601136"/>
          </a:xfrm>
        </p:spPr>
        <p:txBody>
          <a:bodyPr>
            <a:normAutofit fontScale="90000"/>
          </a:bodyPr>
          <a:lstStyle/>
          <a:p>
            <a:pPr eaLnBrk="1" hangingPunct="1">
              <a:defRPr/>
            </a:pPr>
            <a:r>
              <a:rPr lang="en-GB" dirty="0" smtClean="0"/>
              <a:t>Raster data structures</a:t>
            </a:r>
          </a:p>
        </p:txBody>
      </p:sp>
    </p:spTree>
    <p:extLst>
      <p:ext uri="{BB962C8B-B14F-4D97-AF65-F5344CB8AC3E}">
        <p14:creationId xmlns:p14="http://schemas.microsoft.com/office/powerpoint/2010/main" val="1774110822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362" name="Text Box 3"/>
          <p:cNvSpPr txBox="1">
            <a:spLocks noChangeArrowheads="1"/>
          </p:cNvSpPr>
          <p:nvPr/>
        </p:nvSpPr>
        <p:spPr bwMode="auto">
          <a:xfrm>
            <a:off x="609600" y="5445224"/>
            <a:ext cx="8534400" cy="36671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Verdana" pitchFamily="34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Verdana" pitchFamily="34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Verdana" pitchFamily="34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Verdana" pitchFamily="34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Verdana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Verdana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Verdana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Verdana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Verdana" pitchFamily="34" charset="0"/>
              </a:defRPr>
            </a:lvl9pPr>
          </a:lstStyle>
          <a:p>
            <a:pPr>
              <a:spcBef>
                <a:spcPct val="50000"/>
              </a:spcBef>
            </a:pPr>
            <a:r>
              <a:rPr lang="en-US" altLang="en-US" dirty="0">
                <a:latin typeface="Arial" charset="0"/>
              </a:rPr>
              <a:t>A simple raster data structure</a:t>
            </a:r>
          </a:p>
        </p:txBody>
      </p:sp>
      <p:pic>
        <p:nvPicPr>
          <p:cNvPr id="15363" name="Picture 6" descr="fig-3-11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46088" y="1681163"/>
            <a:ext cx="8231187" cy="34321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801500811"/>
      </p:ext>
    </p:extLst>
  </p:cSld>
  <p:clrMapOvr>
    <a:masterClrMapping/>
  </p:clrMapOvr>
  <p:transition/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386" name="Text Box 3"/>
          <p:cNvSpPr txBox="1">
            <a:spLocks noChangeArrowheads="1"/>
          </p:cNvSpPr>
          <p:nvPr/>
        </p:nvSpPr>
        <p:spPr bwMode="auto">
          <a:xfrm>
            <a:off x="610578" y="5508241"/>
            <a:ext cx="8534400" cy="36671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Verdana" pitchFamily="34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Verdana" pitchFamily="34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Verdana" pitchFamily="34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Verdana" pitchFamily="34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Verdana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Verdana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Verdana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Verdana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Verdana" pitchFamily="34" charset="0"/>
              </a:defRPr>
            </a:lvl9pPr>
          </a:lstStyle>
          <a:p>
            <a:pPr>
              <a:spcBef>
                <a:spcPct val="50000"/>
              </a:spcBef>
            </a:pPr>
            <a:r>
              <a:rPr lang="en-US" altLang="en-US" dirty="0">
                <a:latin typeface="Arial" charset="0"/>
              </a:rPr>
              <a:t>Feature coding of cells in the raster world</a:t>
            </a:r>
          </a:p>
        </p:txBody>
      </p:sp>
      <p:pic>
        <p:nvPicPr>
          <p:cNvPr id="16387" name="Picture 6" descr="fig-3-1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1963" y="1720850"/>
            <a:ext cx="8177212" cy="337343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4240718652"/>
      </p:ext>
    </p:extLst>
  </p:cSld>
  <p:clrMapOvr>
    <a:masterClrMapping/>
  </p:clrMapOvr>
  <p:transition/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434" name="Text Box 3"/>
          <p:cNvSpPr txBox="1">
            <a:spLocks noChangeArrowheads="1"/>
          </p:cNvSpPr>
          <p:nvPr/>
        </p:nvSpPr>
        <p:spPr bwMode="auto">
          <a:xfrm>
            <a:off x="609600" y="5855548"/>
            <a:ext cx="8534400" cy="6413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Verdana" pitchFamily="34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Verdana" pitchFamily="34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Verdana" pitchFamily="34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Verdana" pitchFamily="34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Verdana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Verdana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Verdana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Verdana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Verdana" pitchFamily="34" charset="0"/>
              </a:defRPr>
            </a:lvl9pPr>
          </a:lstStyle>
          <a:p>
            <a:pPr>
              <a:spcBef>
                <a:spcPct val="50000"/>
              </a:spcBef>
            </a:pPr>
            <a:r>
              <a:rPr lang="en-US" altLang="en-US" dirty="0">
                <a:latin typeface="Arial" charset="0"/>
              </a:rPr>
              <a:t>Data structures in the vector world: (a) simple data structure;</a:t>
            </a:r>
            <a:br>
              <a:rPr lang="en-US" altLang="en-US" dirty="0">
                <a:latin typeface="Arial" charset="0"/>
              </a:rPr>
            </a:br>
            <a:r>
              <a:rPr lang="en-US" altLang="en-US" dirty="0">
                <a:latin typeface="Arial" charset="0"/>
              </a:rPr>
              <a:t>(b) point dictionary</a:t>
            </a:r>
          </a:p>
        </p:txBody>
      </p:sp>
      <p:pic>
        <p:nvPicPr>
          <p:cNvPr id="18435" name="Picture 5" descr="fig-3-15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913063" y="504825"/>
            <a:ext cx="3276600" cy="5334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3425321879"/>
      </p:ext>
    </p:extLst>
  </p:cSld>
  <p:clrMapOvr>
    <a:masterClrMapping/>
  </p:clrMapOvr>
  <p:transition/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482" name="Text Box 8"/>
          <p:cNvSpPr txBox="1">
            <a:spLocks noChangeArrowheads="1"/>
          </p:cNvSpPr>
          <p:nvPr/>
        </p:nvSpPr>
        <p:spPr bwMode="auto">
          <a:xfrm>
            <a:off x="609600" y="5884863"/>
            <a:ext cx="8534400" cy="55086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Verdana" pitchFamily="34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Verdana" pitchFamily="34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Verdana" pitchFamily="34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Verdana" pitchFamily="34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Verdana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Verdana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Verdana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Verdana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Verdana" pitchFamily="34" charset="0"/>
              </a:defRPr>
            </a:lvl9pPr>
          </a:lstStyle>
          <a:p>
            <a:pPr>
              <a:spcBef>
                <a:spcPct val="50000"/>
              </a:spcBef>
            </a:pPr>
            <a:r>
              <a:rPr lang="en-US" altLang="en-US" dirty="0">
                <a:latin typeface="Arial" charset="0"/>
              </a:rPr>
              <a:t>Ordnance Survey </a:t>
            </a:r>
            <a:r>
              <a:rPr lang="en-US" altLang="en-US" dirty="0" err="1">
                <a:latin typeface="Arial" charset="0"/>
              </a:rPr>
              <a:t>MasterMap</a:t>
            </a:r>
            <a:endParaRPr lang="en-US" altLang="en-US" dirty="0">
              <a:latin typeface="Arial" charset="0"/>
            </a:endParaRPr>
          </a:p>
          <a:p>
            <a:pPr>
              <a:spcBef>
                <a:spcPct val="50000"/>
              </a:spcBef>
            </a:pPr>
            <a:r>
              <a:rPr lang="en-US" altLang="en-US" sz="800" i="1" dirty="0">
                <a:latin typeface="Arial" charset="0"/>
              </a:rPr>
              <a:t>Source</a:t>
            </a:r>
            <a:r>
              <a:rPr lang="en-US" altLang="en-US" sz="800" dirty="0">
                <a:latin typeface="Arial" charset="0"/>
              </a:rPr>
              <a:t>: Reproduced by permission of Ordnance Survey on behalf of HMSO. © Crown Copyright 2006. All rights reserved. Ordnance Survey </a:t>
            </a:r>
            <a:r>
              <a:rPr lang="en-US" altLang="en-US" sz="800" dirty="0" err="1">
                <a:latin typeface="Arial" charset="0"/>
              </a:rPr>
              <a:t>Licence</a:t>
            </a:r>
            <a:r>
              <a:rPr lang="en-US" altLang="en-US" sz="800" dirty="0">
                <a:latin typeface="Arial" charset="0"/>
              </a:rPr>
              <a:t> number 100030901</a:t>
            </a:r>
          </a:p>
        </p:txBody>
      </p:sp>
      <p:pic>
        <p:nvPicPr>
          <p:cNvPr id="20483" name="Picture 10" descr="fig-3-17A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87363" y="1258888"/>
            <a:ext cx="8126412" cy="43053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1883619421"/>
      </p:ext>
    </p:extLst>
  </p:cSld>
  <p:clrMapOvr>
    <a:masterClrMapping/>
  </p:clrMapOvr>
  <p:transition/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506" name="Text Box 6"/>
          <p:cNvSpPr txBox="1">
            <a:spLocks noChangeArrowheads="1"/>
          </p:cNvSpPr>
          <p:nvPr/>
        </p:nvSpPr>
        <p:spPr bwMode="auto">
          <a:xfrm>
            <a:off x="488950" y="5848320"/>
            <a:ext cx="8534400" cy="55086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Verdana" pitchFamily="34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Verdana" pitchFamily="34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Verdana" pitchFamily="34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Verdana" pitchFamily="34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Verdana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Verdana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Verdana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Verdana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Verdana" pitchFamily="34" charset="0"/>
              </a:defRPr>
            </a:lvl9pPr>
          </a:lstStyle>
          <a:p>
            <a:pPr>
              <a:spcBef>
                <a:spcPct val="50000"/>
              </a:spcBef>
            </a:pPr>
            <a:r>
              <a:rPr lang="en-US" altLang="en-US" dirty="0">
                <a:latin typeface="Arial" charset="0"/>
              </a:rPr>
              <a:t>Ordnance Survey </a:t>
            </a:r>
            <a:r>
              <a:rPr lang="en-US" altLang="en-US" dirty="0" err="1">
                <a:latin typeface="Arial" charset="0"/>
              </a:rPr>
              <a:t>MasterMap</a:t>
            </a:r>
            <a:r>
              <a:rPr lang="en-US" altLang="en-US" dirty="0">
                <a:latin typeface="Arial" charset="0"/>
              </a:rPr>
              <a:t> (Continued)</a:t>
            </a:r>
          </a:p>
          <a:p>
            <a:pPr>
              <a:spcBef>
                <a:spcPct val="50000"/>
              </a:spcBef>
            </a:pPr>
            <a:r>
              <a:rPr lang="en-US" altLang="en-US" sz="800" i="1" dirty="0">
                <a:latin typeface="Arial" charset="0"/>
              </a:rPr>
              <a:t>Source</a:t>
            </a:r>
            <a:r>
              <a:rPr lang="en-US" altLang="en-US" sz="800" dirty="0">
                <a:latin typeface="Arial" charset="0"/>
              </a:rPr>
              <a:t>: Reproduced by permission of Ordnance Survey on behalf of HMSO. © Crown Copyright 2006. All rights reserved. Ordnance Survey </a:t>
            </a:r>
            <a:r>
              <a:rPr lang="en-US" altLang="en-US" sz="800" dirty="0" err="1">
                <a:latin typeface="Arial" charset="0"/>
              </a:rPr>
              <a:t>Licence</a:t>
            </a:r>
            <a:r>
              <a:rPr lang="en-US" altLang="en-US" sz="800" dirty="0">
                <a:latin typeface="Arial" charset="0"/>
              </a:rPr>
              <a:t> number 100030901</a:t>
            </a:r>
          </a:p>
        </p:txBody>
      </p:sp>
      <p:pic>
        <p:nvPicPr>
          <p:cNvPr id="21507" name="Picture 7" descr="fig-3-17B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88950" y="1254125"/>
            <a:ext cx="8123238" cy="42957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4106968519"/>
      </p:ext>
    </p:extLst>
  </p:cSld>
  <p:clrMapOvr>
    <a:masterClrMapping/>
  </p:clrMapOvr>
  <p:transition/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4818" name="Text Box 3"/>
          <p:cNvSpPr txBox="1">
            <a:spLocks noChangeArrowheads="1"/>
          </p:cNvSpPr>
          <p:nvPr/>
        </p:nvSpPr>
        <p:spPr bwMode="auto">
          <a:xfrm>
            <a:off x="603672" y="5799138"/>
            <a:ext cx="8534400" cy="55086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Verdana" pitchFamily="34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Verdana" pitchFamily="34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Verdana" pitchFamily="34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Verdana" pitchFamily="34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Verdana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Verdana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Verdana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Verdana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Verdana" pitchFamily="34" charset="0"/>
              </a:defRPr>
            </a:lvl9pPr>
          </a:lstStyle>
          <a:p>
            <a:pPr>
              <a:spcBef>
                <a:spcPct val="50000"/>
              </a:spcBef>
            </a:pPr>
            <a:r>
              <a:rPr lang="en-US" altLang="en-US" dirty="0">
                <a:latin typeface="Arial" charset="0"/>
              </a:rPr>
              <a:t>A representation of the London Underground network</a:t>
            </a:r>
          </a:p>
          <a:p>
            <a:pPr>
              <a:spcBef>
                <a:spcPct val="50000"/>
              </a:spcBef>
            </a:pPr>
            <a:r>
              <a:rPr lang="en-US" altLang="en-US" sz="800" i="1" dirty="0">
                <a:latin typeface="Arial" charset="0"/>
              </a:rPr>
              <a:t>Source</a:t>
            </a:r>
            <a:r>
              <a:rPr lang="en-US" altLang="en-US" sz="800" dirty="0">
                <a:latin typeface="Arial" charset="0"/>
              </a:rPr>
              <a:t>: From SimonClark.org, © Simon Clark 2000, with permission</a:t>
            </a:r>
          </a:p>
        </p:txBody>
      </p:sp>
      <p:pic>
        <p:nvPicPr>
          <p:cNvPr id="34819" name="Picture 5" descr="fig-3-29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98513" y="468313"/>
            <a:ext cx="7497762" cy="532288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399415833"/>
      </p:ext>
    </p:extLst>
  </p:cSld>
  <p:clrMapOvr>
    <a:masterClrMapping/>
  </p:clrMapOvr>
  <p:transition/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eaLnBrk="1" hangingPunct="1">
              <a:defRPr/>
            </a:pPr>
            <a:r>
              <a:rPr lang="en-GB" dirty="0" smtClean="0"/>
              <a:t>The above slides indicate how we store information in 2 dimensions to represent geographical reality.</a:t>
            </a:r>
          </a:p>
          <a:p>
            <a:pPr eaLnBrk="1" hangingPunct="1">
              <a:defRPr/>
            </a:pPr>
            <a:r>
              <a:rPr lang="en-GB" dirty="0" smtClean="0"/>
              <a:t>This can be done in raster or vector format. </a:t>
            </a:r>
          </a:p>
          <a:p>
            <a:pPr eaLnBrk="1" hangingPunct="1">
              <a:defRPr/>
            </a:pPr>
            <a:r>
              <a:rPr lang="en-GB" dirty="0" smtClean="0"/>
              <a:t>The GIS software is able to distinguish between the data types.</a:t>
            </a: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hangingPunct="1">
              <a:defRPr/>
            </a:pPr>
            <a:r>
              <a:rPr lang="en-GB" dirty="0" smtClean="0"/>
              <a:t>2D</a:t>
            </a:r>
          </a:p>
        </p:txBody>
      </p:sp>
    </p:spTree>
    <p:extLst>
      <p:ext uri="{BB962C8B-B14F-4D97-AF65-F5344CB8AC3E}">
        <p14:creationId xmlns:p14="http://schemas.microsoft.com/office/powerpoint/2010/main" val="2008879339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5842" name="Text Box 3"/>
          <p:cNvSpPr txBox="1">
            <a:spLocks noChangeArrowheads="1"/>
          </p:cNvSpPr>
          <p:nvPr/>
        </p:nvSpPr>
        <p:spPr bwMode="auto">
          <a:xfrm>
            <a:off x="467544" y="5884863"/>
            <a:ext cx="8534400" cy="36671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Verdana" pitchFamily="34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Verdana" pitchFamily="34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Verdana" pitchFamily="34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Verdana" pitchFamily="34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Verdana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Verdana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Verdana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Verdana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Verdana" pitchFamily="34" charset="0"/>
              </a:defRPr>
            </a:lvl9pPr>
          </a:lstStyle>
          <a:p>
            <a:pPr>
              <a:spcBef>
                <a:spcPct val="50000"/>
              </a:spcBef>
            </a:pPr>
            <a:r>
              <a:rPr lang="en-US" altLang="en-US" dirty="0">
                <a:latin typeface="Arial" charset="0"/>
              </a:rPr>
              <a:t>The layer-based approach</a:t>
            </a:r>
          </a:p>
        </p:txBody>
      </p:sp>
      <p:pic>
        <p:nvPicPr>
          <p:cNvPr id="35843" name="Picture 5" descr="fig-3-30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387725" y="581025"/>
            <a:ext cx="2325688" cy="52006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1862035247"/>
      </p:ext>
    </p:extLst>
  </p:cSld>
  <p:clrMapOvr>
    <a:masterClrMapping/>
  </p:clrMapOvr>
  <p:transition/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7891" name="Text Box 4"/>
          <p:cNvSpPr>
            <a:spLocks noGrp="1" noChangeArrowheads="1"/>
          </p:cNvSpPr>
          <p:nvPr>
            <p:ph idx="1"/>
          </p:nvPr>
        </p:nvSpPr>
        <p:spPr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algn="r">
              <a:spcBef>
                <a:spcPct val="0"/>
              </a:spcBef>
              <a:buClrTx/>
              <a:buSzTx/>
              <a:buFontTx/>
              <a:buNone/>
            </a:pPr>
            <a:r>
              <a:rPr lang="en-GB" altLang="en-US" dirty="0" err="1" smtClean="0">
                <a:effectLst/>
              </a:rPr>
              <a:t>Hywood</a:t>
            </a:r>
            <a:r>
              <a:rPr lang="en-GB" altLang="en-US" dirty="0" smtClean="0">
                <a:effectLst/>
              </a:rPr>
              <a:t>, Cornelius and Carver, </a:t>
            </a:r>
            <a:r>
              <a:rPr lang="en-GB" altLang="en-US" i="1" dirty="0" smtClean="0">
                <a:effectLst/>
              </a:rPr>
              <a:t>An Introduction to Geographical Information Systems</a:t>
            </a:r>
            <a:r>
              <a:rPr lang="en-GB" altLang="en-US" dirty="0" smtClean="0">
                <a:effectLst/>
              </a:rPr>
              <a:t>, 3rd Edition</a:t>
            </a:r>
            <a:r>
              <a:rPr lang="en-GB" altLang="en-US" i="1" dirty="0" smtClean="0">
                <a:effectLst/>
              </a:rPr>
              <a:t> </a:t>
            </a:r>
            <a:r>
              <a:rPr lang="en-GB" altLang="en-US" dirty="0" smtClean="0">
                <a:effectLst/>
              </a:rPr>
              <a:t>© Pearson Education Limited 2012</a:t>
            </a:r>
          </a:p>
        </p:txBody>
      </p:sp>
      <p:sp>
        <p:nvSpPr>
          <p:cNvPr id="309250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>
              <a:defRPr/>
            </a:pPr>
            <a:r>
              <a:rPr lang="en-US" dirty="0" smtClean="0"/>
              <a:t>source</a:t>
            </a:r>
          </a:p>
        </p:txBody>
      </p:sp>
    </p:spTree>
    <p:extLst>
      <p:ext uri="{BB962C8B-B14F-4D97-AF65-F5344CB8AC3E}">
        <p14:creationId xmlns:p14="http://schemas.microsoft.com/office/powerpoint/2010/main" val="850884549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/>
          <p:cNvPicPr>
            <a:picLocks noGrp="1" noChangeAspect="1" noChangeArrowheads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1510150" y="2674938"/>
            <a:ext cx="6131637" cy="34512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27584" y="764704"/>
            <a:ext cx="7024744" cy="1143000"/>
          </a:xfrm>
        </p:spPr>
        <p:txBody>
          <a:bodyPr>
            <a:noAutofit/>
          </a:bodyPr>
          <a:lstStyle/>
          <a:p>
            <a:r>
              <a:rPr lang="en-GB" sz="2800" dirty="0" smtClean="0"/>
              <a:t>Data from UK Borders and outline or Swansea using Wales output area</a:t>
            </a:r>
            <a:endParaRPr lang="en-GB" sz="2800" dirty="0"/>
          </a:p>
        </p:txBody>
      </p:sp>
    </p:spTree>
    <p:extLst>
      <p:ext uri="{BB962C8B-B14F-4D97-AF65-F5344CB8AC3E}">
        <p14:creationId xmlns:p14="http://schemas.microsoft.com/office/powerpoint/2010/main" val="3647954274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Picture 2"/>
          <p:cNvPicPr>
            <a:picLocks noGrp="1" noChangeAspect="1" noChangeArrowheads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1510150" y="2674938"/>
            <a:ext cx="6131637" cy="34512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 smtClean="0"/>
              <a:t>Master Map Data of Swansea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1399499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074" name="Picture 2"/>
          <p:cNvPicPr>
            <a:picLocks noGrp="1" noChangeAspect="1" noChangeArrowheads="1"/>
          </p:cNvPicPr>
          <p:nvPr>
            <p:ph idx="1"/>
          </p:nvPr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/>
        </p:blipFill>
        <p:spPr bwMode="auto">
          <a:xfrm>
            <a:off x="1390223" y="2674938"/>
            <a:ext cx="6371492" cy="34512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 smtClean="0"/>
              <a:t>Zoomed in detailed view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57696133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Waveform">
  <a:themeElements>
    <a:clrScheme name="Waveform">
      <a:dk1>
        <a:sysClr val="windowText" lastClr="000000"/>
      </a:dk1>
      <a:lt1>
        <a:sysClr val="window" lastClr="FFFFFF"/>
      </a:lt1>
      <a:dk2>
        <a:srgbClr val="073E87"/>
      </a:dk2>
      <a:lt2>
        <a:srgbClr val="C6E7FC"/>
      </a:lt2>
      <a:accent1>
        <a:srgbClr val="31B6FD"/>
      </a:accent1>
      <a:accent2>
        <a:srgbClr val="4584D3"/>
      </a:accent2>
      <a:accent3>
        <a:srgbClr val="5BD078"/>
      </a:accent3>
      <a:accent4>
        <a:srgbClr val="A5D028"/>
      </a:accent4>
      <a:accent5>
        <a:srgbClr val="F5C040"/>
      </a:accent5>
      <a:accent6>
        <a:srgbClr val="05E0DB"/>
      </a:accent6>
      <a:hlink>
        <a:srgbClr val="0080FF"/>
      </a:hlink>
      <a:folHlink>
        <a:srgbClr val="5EAEFF"/>
      </a:folHlink>
    </a:clrScheme>
    <a:fontScheme name="Waveform">
      <a:majorFont>
        <a:latin typeface="Candara"/>
        <a:ea typeface=""/>
        <a:cs typeface=""/>
        <a:font script="Jpan" typeface="HGP明朝E"/>
        <a:font script="Hang" typeface="HY그래픽M"/>
        <a:font script="Hans" typeface="华文新魏"/>
        <a:font script="Hant" typeface="標楷體"/>
        <a:font script="Arab" typeface="Arial"/>
        <a:font script="Hebr" typeface="Arial"/>
        <a:font script="Thai" typeface="Kodchiang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andara"/>
        <a:ea typeface=""/>
        <a:cs typeface=""/>
        <a:font script="Jpan" typeface="HGP明朝E"/>
        <a:font script="Hang" typeface="HY그래픽M"/>
        <a:font script="Hans" typeface="华文楷体"/>
        <a:font script="Hant" typeface="標楷體"/>
        <a:font script="Arab" typeface="Arial"/>
        <a:font script="Hebr" typeface="Arial"/>
        <a:font script="Thai" typeface="Kodchiang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Waveform">
      <a:fillStyleLst>
        <a:solidFill>
          <a:schemeClr val="phClr"/>
        </a:solidFill>
        <a:gradFill rotWithShape="1">
          <a:gsLst>
            <a:gs pos="0">
              <a:schemeClr val="phClr">
                <a:tint val="0"/>
              </a:schemeClr>
            </a:gs>
            <a:gs pos="44000">
              <a:schemeClr val="phClr">
                <a:tint val="60000"/>
                <a:satMod val="120000"/>
              </a:schemeClr>
            </a:gs>
            <a:gs pos="100000">
              <a:schemeClr val="phClr">
                <a:tint val="90000"/>
                <a:alpha val="100000"/>
                <a:lumMod val="9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6000"/>
                <a:satMod val="120000"/>
                <a:lumMod val="120000"/>
              </a:schemeClr>
            </a:gs>
            <a:gs pos="100000">
              <a:schemeClr val="phClr">
                <a:shade val="89000"/>
                <a:lumMod val="90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>
              <a:shade val="75000"/>
              <a:lumMod val="8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50800" dist="25400" dir="5400000" rotWithShape="0">
              <a:srgbClr val="000000">
                <a:alpha val="38000"/>
              </a:srgbClr>
            </a:outerShdw>
          </a:effectLst>
          <a:scene3d>
            <a:camera prst="orthographicFront">
              <a:rot lat="0" lon="0" rev="0"/>
            </a:camera>
            <a:lightRig rig="flat" dir="tl">
              <a:rot lat="0" lon="0" rev="6360000"/>
            </a:lightRig>
          </a:scene3d>
          <a:sp3d prstMaterial="flat">
            <a:bevelT w="12700" h="12700"/>
          </a:sp3d>
        </a:effectStyle>
        <a:effectStyle>
          <a:effectLst>
            <a:outerShdw blurRad="50800" dist="25400" dir="5400000" rotWithShape="0">
              <a:srgbClr val="000000">
                <a:alpha val="38000"/>
              </a:srgbClr>
            </a:outerShdw>
          </a:effectLst>
          <a:scene3d>
            <a:camera prst="orthographicFront">
              <a:rot lat="0" lon="0" rev="0"/>
            </a:camera>
            <a:lightRig rig="flat" dir="tl">
              <a:rot lat="0" lon="0" rev="6360000"/>
            </a:lightRig>
          </a:scene3d>
          <a:sp3d contourW="19050" prstMaterial="flat">
            <a:bevelT w="63500" h="63500"/>
            <a:contourClr>
              <a:schemeClr val="phClr">
                <a:shade val="25000"/>
                <a:satMod val="18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40000">
              <a:schemeClr val="phClr">
                <a:tint val="94000"/>
                <a:shade val="94000"/>
                <a:alpha val="100000"/>
                <a:satMod val="114000"/>
                <a:lumMod val="114000"/>
              </a:schemeClr>
            </a:gs>
            <a:gs pos="74000">
              <a:schemeClr val="phClr">
                <a:tint val="94000"/>
                <a:shade val="94000"/>
                <a:satMod val="128000"/>
                <a:lumMod val="100000"/>
              </a:schemeClr>
            </a:gs>
            <a:gs pos="100000">
              <a:schemeClr val="phClr">
                <a:tint val="98000"/>
                <a:shade val="100000"/>
                <a:hueMod val="98000"/>
                <a:satMod val="100000"/>
                <a:lumMod val="74000"/>
              </a:schemeClr>
            </a:gs>
          </a:gsLst>
          <a:path path="circle">
            <a:fillToRect l="20000" t="-40000" r="20000" b="140000"/>
          </a:path>
        </a:gradFill>
        <a:blipFill rotWithShape="1">
          <a:blip xmlns:r="http://schemas.openxmlformats.org/officeDocument/2006/relationships" r:embed="rId1">
            <a:duotone>
              <a:schemeClr val="phClr">
                <a:tint val="96000"/>
                <a:satMod val="130000"/>
                <a:lumMod val="50000"/>
              </a:schemeClr>
              <a:schemeClr val="phClr">
                <a:tint val="96000"/>
                <a:satMod val="114000"/>
                <a:lumMod val="114000"/>
              </a:schemeClr>
            </a:duotone>
          </a:blip>
          <a:stretch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Waveform</Template>
  <TotalTime>112</TotalTime>
  <Words>463</Words>
  <Application>Microsoft Office PowerPoint</Application>
  <PresentationFormat>On-screen Show (4:3)</PresentationFormat>
  <Paragraphs>52</Paragraphs>
  <Slides>19</Slides>
  <Notes>11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19</vt:i4>
      </vt:variant>
    </vt:vector>
  </HeadingPairs>
  <TitlesOfParts>
    <vt:vector size="20" baseType="lpstr">
      <vt:lpstr>Waveform</vt:lpstr>
      <vt:lpstr>GIS B Holland 2014</vt:lpstr>
      <vt:lpstr>PowerPoint Presentation</vt:lpstr>
      <vt:lpstr>Modes or dimensions</vt:lpstr>
      <vt:lpstr>Classifying Spatial Data – Entity Definition</vt:lpstr>
      <vt:lpstr>PowerPoint Presentation</vt:lpstr>
      <vt:lpstr>PowerPoint Presentation</vt:lpstr>
      <vt:lpstr>Raster data structures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2D</vt:lpstr>
      <vt:lpstr>PowerPoint Presentation</vt:lpstr>
      <vt:lpstr>source</vt:lpstr>
      <vt:lpstr>Data from UK Borders and outline or Swansea using Wales output area</vt:lpstr>
      <vt:lpstr>Master Map Data of Swansea</vt:lpstr>
      <vt:lpstr>Zoomed in detailed view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CAEM B Holland 2014</dc:title>
  <dc:creator>Holland, Beverley</dc:creator>
  <cp:lastModifiedBy>Holland, Beverley</cp:lastModifiedBy>
  <cp:revision>6</cp:revision>
  <dcterms:created xsi:type="dcterms:W3CDTF">2014-10-22T10:07:26Z</dcterms:created>
  <dcterms:modified xsi:type="dcterms:W3CDTF">2014-10-23T15:23:48Z</dcterms:modified>
</cp:coreProperties>
</file>