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
  </p:notesMasterIdLst>
  <p:sldIdLst>
    <p:sldId id="256" r:id="rId3"/>
    <p:sldId id="257" r:id="rId4"/>
    <p:sldId id="258" r:id="rId6"/>
    <p:sldId id="264" r:id="rId7"/>
    <p:sldId id="265" r:id="rId8"/>
    <p:sldId id="261" r:id="rId9"/>
    <p:sldId id="263" r:id="rId10"/>
    <p:sldId id="262" r:id="rId11"/>
    <p:sldId id="259" r:id="rId12"/>
    <p:sldId id="260" r:id="rId13"/>
    <p:sldId id="268" r:id="rId14"/>
    <p:sldId id="267" r:id="rId15"/>
    <p:sldId id="273"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87276" autoAdjust="0"/>
  </p:normalViewPr>
  <p:slideViewPr>
    <p:cSldViewPr>
      <p:cViewPr varScale="1">
        <p:scale>
          <a:sx n="63" d="100"/>
          <a:sy n="63" d="100"/>
        </p:scale>
        <p:origin x="-726" y="-108"/>
      </p:cViewPr>
      <p:guideLst>
        <p:guide orient="horz" pos="2184"/>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047E20C-889D-40CD-AC6C-F7DB6797D23B}" type="datetimeFigureOut">
              <a:rPr lang="en-US" smtClean="0"/>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915CECA-E2B6-4D69-B4F7-AC8A635897B0}"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915CECA-E2B6-4D69-B4F7-AC8A635897B0}" type="slidenum">
              <a:rPr lang="en-US" smtClean="0"/>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The main consumers of the brand Canopy by Hilton have been the people who are willing to taste the local and unique experience. As stated by the global head of the brand, </a:t>
            </a:r>
            <a:r>
              <a:rPr lang="en-US" sz="1200" b="1" i="1" kern="1200" dirty="0" smtClean="0">
                <a:solidFill>
                  <a:schemeClr val="tx1"/>
                </a:solidFill>
                <a:latin typeface="+mn-lt"/>
                <a:ea typeface="+mn-ea"/>
                <a:cs typeface="+mn-cs"/>
              </a:rPr>
              <a:t>“The food and drink offerings at each Canopy property exemplify the brand’s commitment to offering guests local flavor and experiences.”</a:t>
            </a:r>
            <a:r>
              <a:rPr lang="en-US" sz="1200" kern="1200" dirty="0" smtClean="0">
                <a:solidFill>
                  <a:schemeClr val="tx1"/>
                </a:solidFill>
                <a:latin typeface="+mn-lt"/>
                <a:ea typeface="+mn-ea"/>
                <a:cs typeface="+mn-cs"/>
              </a:rPr>
              <a:t> Besides, as Canopy has been a lifestyle brand, the customers are mainly the people who are willing to pay. Although different categories of people like business </a:t>
            </a:r>
            <a:r>
              <a:rPr lang="en-US" sz="1200" kern="1200" dirty="0" err="1" smtClean="0">
                <a:solidFill>
                  <a:schemeClr val="tx1"/>
                </a:solidFill>
                <a:latin typeface="+mn-lt"/>
                <a:ea typeface="+mn-ea"/>
                <a:cs typeface="+mn-cs"/>
              </a:rPr>
              <a:t>travellers</a:t>
            </a:r>
            <a:r>
              <a:rPr lang="en-US" sz="1200" kern="1200" dirty="0" smtClean="0">
                <a:solidFill>
                  <a:schemeClr val="tx1"/>
                </a:solidFill>
                <a:latin typeface="+mn-lt"/>
                <a:ea typeface="+mn-ea"/>
                <a:cs typeface="+mn-cs"/>
              </a:rPr>
              <a:t>, leisure </a:t>
            </a:r>
            <a:r>
              <a:rPr lang="en-US" sz="1200" kern="1200" dirty="0" err="1" smtClean="0">
                <a:solidFill>
                  <a:schemeClr val="tx1"/>
                </a:solidFill>
                <a:latin typeface="+mn-lt"/>
                <a:ea typeface="+mn-ea"/>
                <a:cs typeface="+mn-cs"/>
              </a:rPr>
              <a:t>travellers</a:t>
            </a:r>
            <a:r>
              <a:rPr lang="en-US" sz="1200" kern="1200" dirty="0" smtClean="0">
                <a:solidFill>
                  <a:schemeClr val="tx1"/>
                </a:solidFill>
                <a:latin typeface="+mn-lt"/>
                <a:ea typeface="+mn-ea"/>
                <a:cs typeface="+mn-cs"/>
              </a:rPr>
              <a:t>, and others their customers, they have especially targeted the millennial customers with modern and stylish design (</a:t>
            </a:r>
            <a:r>
              <a:rPr lang="en-US" sz="1200" kern="1200" dirty="0" err="1" smtClean="0">
                <a:solidFill>
                  <a:schemeClr val="tx1"/>
                </a:solidFill>
                <a:latin typeface="+mn-lt"/>
                <a:ea typeface="+mn-ea"/>
                <a:cs typeface="+mn-cs"/>
              </a:rPr>
              <a:t>Nieset</a:t>
            </a:r>
            <a:r>
              <a:rPr lang="en-US" sz="1200" kern="1200" dirty="0" smtClean="0">
                <a:solidFill>
                  <a:schemeClr val="tx1"/>
                </a:solidFill>
                <a:latin typeface="+mn-lt"/>
                <a:ea typeface="+mn-ea"/>
                <a:cs typeface="+mn-cs"/>
              </a:rPr>
              <a:t>, 2019). </a:t>
            </a:r>
            <a:endParaRPr lang="en-US" dirty="0"/>
          </a:p>
        </p:txBody>
      </p:sp>
      <p:sp>
        <p:nvSpPr>
          <p:cNvPr id="4" name="Slide Number Placeholder 3"/>
          <p:cNvSpPr>
            <a:spLocks noGrp="1"/>
          </p:cNvSpPr>
          <p:nvPr>
            <p:ph type="sldNum" sz="quarter" idx="10"/>
          </p:nvPr>
        </p:nvSpPr>
        <p:spPr/>
        <p:txBody>
          <a:bodyPr/>
          <a:lstStyle/>
          <a:p>
            <a:fld id="{1915CECA-E2B6-4D69-B4F7-AC8A635897B0}" type="slidenum">
              <a:rPr lang="en-US" smtClean="0"/>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latin typeface="+mn-lt"/>
                <a:ea typeface="+mn-ea"/>
                <a:cs typeface="+mn-cs"/>
              </a:rPr>
              <a:t>The main nature of the brand Canopy by Hilton has been to offer unique and local experience to the customers through food, drinks, and others. The included value to the customers through free </a:t>
            </a:r>
            <a:r>
              <a:rPr lang="en-US" sz="1200" kern="1200" dirty="0" err="1" smtClean="0">
                <a:solidFill>
                  <a:schemeClr val="tx1"/>
                </a:solidFill>
                <a:latin typeface="+mn-lt"/>
                <a:ea typeface="+mn-ea"/>
                <a:cs typeface="+mn-cs"/>
              </a:rPr>
              <a:t>Wi-fi</a:t>
            </a:r>
            <a:r>
              <a:rPr lang="en-US" sz="1200" kern="1200" dirty="0" smtClean="0">
                <a:solidFill>
                  <a:schemeClr val="tx1"/>
                </a:solidFill>
                <a:latin typeface="+mn-lt"/>
                <a:ea typeface="+mn-ea"/>
                <a:cs typeface="+mn-cs"/>
              </a:rPr>
              <a:t>, evening drinks, artisanal breakfast, and others are also provided. For the enhancement of experience, Hilton </a:t>
            </a:r>
            <a:r>
              <a:rPr lang="en-US" sz="1200" kern="1200" dirty="0" err="1" smtClean="0">
                <a:solidFill>
                  <a:schemeClr val="tx1"/>
                </a:solidFill>
                <a:latin typeface="+mn-lt"/>
                <a:ea typeface="+mn-ea"/>
                <a:cs typeface="+mn-cs"/>
              </a:rPr>
              <a:t>HHonors</a:t>
            </a:r>
            <a:r>
              <a:rPr lang="en-US" sz="1200" kern="1200" dirty="0" smtClean="0">
                <a:solidFill>
                  <a:schemeClr val="tx1"/>
                </a:solidFill>
                <a:latin typeface="+mn-lt"/>
                <a:ea typeface="+mn-ea"/>
                <a:cs typeface="+mn-cs"/>
              </a:rPr>
              <a:t> offer benefits like bonus points, loyalty cards, and others. As stated by Steffen, Canopy is for those who </a:t>
            </a:r>
            <a:r>
              <a:rPr lang="en-US" sz="1200" b="1" i="1" kern="1200" dirty="0" smtClean="0">
                <a:solidFill>
                  <a:schemeClr val="tx1"/>
                </a:solidFill>
                <a:latin typeface="+mn-lt"/>
                <a:ea typeface="+mn-ea"/>
                <a:cs typeface="+mn-cs"/>
              </a:rPr>
              <a:t>“simply want a comfortable place to relax and refresh, to have fun and really experience the city they’re visiting </a:t>
            </a:r>
            <a:r>
              <a:rPr lang="en-US" sz="1200" kern="1200" dirty="0" smtClean="0">
                <a:solidFill>
                  <a:schemeClr val="tx1"/>
                </a:solidFill>
                <a:latin typeface="+mn-lt"/>
                <a:ea typeface="+mn-ea"/>
                <a:cs typeface="+mn-cs"/>
              </a:rPr>
              <a:t>(Wood, 2014)</a:t>
            </a:r>
            <a:r>
              <a:rPr lang="en-US" sz="1200" b="1" i="1" kern="1200" dirty="0" smtClean="0">
                <a:solidFill>
                  <a:schemeClr val="tx1"/>
                </a:solidFill>
                <a:latin typeface="+mn-lt"/>
                <a:ea typeface="+mn-ea"/>
                <a:cs typeface="+mn-cs"/>
              </a:rPr>
              <a:t>.”</a:t>
            </a:r>
            <a:r>
              <a:rPr lang="en-US"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915CECA-E2B6-4D69-B4F7-AC8A635897B0}"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The scope of their service has been to offer unique experiences to the customers through offering different facilities like local </a:t>
            </a:r>
            <a:r>
              <a:rPr lang="en-US" sz="1200" kern="1200" dirty="0" err="1" smtClean="0">
                <a:solidFill>
                  <a:schemeClr val="tx1"/>
                </a:solidFill>
                <a:latin typeface="+mn-lt"/>
                <a:ea typeface="+mn-ea"/>
                <a:cs typeface="+mn-cs"/>
              </a:rPr>
              <a:t>fooding</a:t>
            </a:r>
            <a:r>
              <a:rPr lang="en-US" sz="1200" kern="1200" dirty="0" smtClean="0">
                <a:solidFill>
                  <a:schemeClr val="tx1"/>
                </a:solidFill>
                <a:latin typeface="+mn-lt"/>
                <a:ea typeface="+mn-ea"/>
                <a:cs typeface="+mn-cs"/>
              </a:rPr>
              <a:t> and dining experience, fitness center, and others. As stated by the global head of luxury &amp; lifestyle brands in Hilton Worldwide, </a:t>
            </a:r>
            <a:r>
              <a:rPr lang="en-US" sz="1200" b="1" i="1" kern="1200" dirty="0" smtClean="0">
                <a:solidFill>
                  <a:schemeClr val="tx1"/>
                </a:solidFill>
                <a:latin typeface="+mn-lt"/>
                <a:ea typeface="+mn-ea"/>
                <a:cs typeface="+mn-cs"/>
              </a:rPr>
              <a:t>“Canopy is the energizing new hotel in the neighborhood offering simple, guest-directed service, thoughtful local choices, and comfortable spaces, so guests simply feel better going forward </a:t>
            </a:r>
            <a:r>
              <a:rPr lang="en-US" sz="1200" kern="1200" dirty="0" smtClean="0">
                <a:solidFill>
                  <a:schemeClr val="tx1"/>
                </a:solidFill>
                <a:latin typeface="+mn-lt"/>
                <a:ea typeface="+mn-ea"/>
                <a:cs typeface="+mn-cs"/>
              </a:rPr>
              <a:t>(Eisen,2014)</a:t>
            </a:r>
            <a:r>
              <a:rPr lang="en-US" sz="1200" b="1" i="1" kern="1200" dirty="0" smtClean="0">
                <a:solidFill>
                  <a:schemeClr val="tx1"/>
                </a:solidFill>
                <a:latin typeface="+mn-lt"/>
                <a:ea typeface="+mn-ea"/>
                <a:cs typeface="+mn-cs"/>
              </a:rPr>
              <a:t>.” </a:t>
            </a:r>
            <a:r>
              <a:rPr lang="en-US" sz="1200" kern="1200" dirty="0" smtClean="0">
                <a:solidFill>
                  <a:schemeClr val="tx1"/>
                </a:solidFill>
                <a:latin typeface="+mn-lt"/>
                <a:ea typeface="+mn-ea"/>
                <a:cs typeface="+mn-cs"/>
              </a:rPr>
              <a:t>Besides, working facilities through the working area, conference room, and others are also provided to the customers.</a:t>
            </a:r>
            <a:endParaRPr lang="en-US" dirty="0"/>
          </a:p>
        </p:txBody>
      </p:sp>
      <p:sp>
        <p:nvSpPr>
          <p:cNvPr id="4" name="Slide Number Placeholder 3"/>
          <p:cNvSpPr>
            <a:spLocks noGrp="1"/>
          </p:cNvSpPr>
          <p:nvPr>
            <p:ph type="sldNum" sz="quarter" idx="10"/>
          </p:nvPr>
        </p:nvSpPr>
        <p:spPr/>
        <p:txBody>
          <a:bodyPr/>
          <a:lstStyle/>
          <a:p>
            <a:fld id="{1915CECA-E2B6-4D69-B4F7-AC8A635897B0}" type="slidenum">
              <a:rPr lang="en-US" smtClean="0"/>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defRPr/>
            </a:pPr>
            <a:r>
              <a:rPr lang="en-US" sz="1200" kern="1200" dirty="0" smtClean="0">
                <a:solidFill>
                  <a:schemeClr val="tx1"/>
                </a:solidFill>
                <a:latin typeface="+mn-lt"/>
                <a:ea typeface="+mn-ea"/>
                <a:cs typeface="+mn-cs"/>
              </a:rPr>
              <a:t>As understood from the motto of the brand Canopy, it can be understood that the main role of the guest service facilities by the brand has been to offer unique and local experience through food, drink, and others where the inclusive services as described in the earlier sections has been to create authentic experiences to the customers. Besides, the </a:t>
            </a:r>
            <a:r>
              <a:rPr lang="en-US" sz="1200" b="1" i="1" kern="1200" dirty="0" smtClean="0">
                <a:solidFill>
                  <a:schemeClr val="tx1"/>
                </a:solidFill>
                <a:latin typeface="+mn-lt"/>
                <a:ea typeface="+mn-ea"/>
                <a:cs typeface="+mn-cs"/>
              </a:rPr>
              <a:t>“Positively yours”</a:t>
            </a:r>
            <a:r>
              <a:rPr lang="en-US" sz="1200" kern="1200" dirty="0" smtClean="0">
                <a:solidFill>
                  <a:schemeClr val="tx1"/>
                </a:solidFill>
                <a:latin typeface="+mn-lt"/>
                <a:ea typeface="+mn-ea"/>
                <a:cs typeface="+mn-cs"/>
              </a:rPr>
              <a:t> approach of the brand has been aimed to provide front-of-house service.</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915CECA-E2B6-4D69-B4F7-AC8A635897B0}" type="slidenum">
              <a:rPr lang="en-US" smtClean="0"/>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To improve the overall visitor experience, Brand Canopy by Hilton Hotels excels at offering first-rate guest services and amenities. Room service for dining in the room, regular cleaning services, parking valet service, luggage assistance, a variety of amenities like fitness </a:t>
            </a:r>
            <a:r>
              <a:rPr lang="en-US" sz="1200" b="0" i="0" u="none" strike="noStrike" kern="1200" dirty="0" err="1" smtClean="0">
                <a:solidFill>
                  <a:schemeClr val="tx1"/>
                </a:solidFill>
                <a:latin typeface="+mn-lt"/>
                <a:ea typeface="+mn-ea"/>
                <a:cs typeface="+mn-cs"/>
              </a:rPr>
              <a:t>centres</a:t>
            </a:r>
            <a:r>
              <a:rPr lang="en-US" sz="1200" b="0" i="0" u="none" strike="noStrike" kern="1200" dirty="0" smtClean="0">
                <a:solidFill>
                  <a:schemeClr val="tx1"/>
                </a:solidFill>
                <a:latin typeface="+mn-lt"/>
                <a:ea typeface="+mn-ea"/>
                <a:cs typeface="+mn-cs"/>
              </a:rPr>
              <a:t>, swimming pools, and business </a:t>
            </a:r>
            <a:r>
              <a:rPr lang="en-US" sz="1200" b="0" i="0" u="none" strike="noStrike" kern="1200" dirty="0" err="1" smtClean="0">
                <a:solidFill>
                  <a:schemeClr val="tx1"/>
                </a:solidFill>
                <a:latin typeface="+mn-lt"/>
                <a:ea typeface="+mn-ea"/>
                <a:cs typeface="+mn-cs"/>
              </a:rPr>
              <a:t>centres</a:t>
            </a:r>
            <a:r>
              <a:rPr lang="en-US" sz="1200" b="0" i="0" u="none" strike="noStrike" kern="1200" dirty="0" smtClean="0">
                <a:solidFill>
                  <a:schemeClr val="tx1"/>
                </a:solidFill>
                <a:latin typeface="+mn-lt"/>
                <a:ea typeface="+mn-ea"/>
                <a:cs typeface="+mn-cs"/>
              </a:rPr>
              <a:t>, as well as </a:t>
            </a:r>
            <a:r>
              <a:rPr lang="en-US" sz="1200" b="0" i="0" u="none" strike="noStrike" kern="1200" dirty="0" err="1" smtClean="0">
                <a:solidFill>
                  <a:schemeClr val="tx1"/>
                </a:solidFill>
                <a:latin typeface="+mn-lt"/>
                <a:ea typeface="+mn-ea"/>
                <a:cs typeface="+mn-cs"/>
              </a:rPr>
              <a:t>customised</a:t>
            </a:r>
            <a:r>
              <a:rPr lang="en-US" sz="1200" b="0" i="0" u="none" strike="noStrike" kern="1200" dirty="0" smtClean="0">
                <a:solidFill>
                  <a:schemeClr val="tx1"/>
                </a:solidFill>
                <a:latin typeface="+mn-lt"/>
                <a:ea typeface="+mn-ea"/>
                <a:cs typeface="+mn-cs"/>
              </a:rPr>
              <a:t> services to meet specific needs are just a few of the amenities offered by these establishments. These facilities strive to exceed visitors' expectations and make sure they are satisfied by creating a warm and </a:t>
            </a:r>
            <a:r>
              <a:rPr lang="en-US" sz="1200" b="0" i="0" u="none" strike="noStrike" kern="1200" dirty="0" err="1" smtClean="0">
                <a:solidFill>
                  <a:schemeClr val="tx1"/>
                </a:solidFill>
                <a:latin typeface="+mn-lt"/>
                <a:ea typeface="+mn-ea"/>
                <a:cs typeface="+mn-cs"/>
              </a:rPr>
              <a:t>cosy</a:t>
            </a:r>
            <a:r>
              <a:rPr lang="en-US" sz="1200" b="0" i="0" u="none" strike="noStrike" kern="1200" dirty="0" smtClean="0">
                <a:solidFill>
                  <a:schemeClr val="tx1"/>
                </a:solidFill>
                <a:latin typeface="+mn-lt"/>
                <a:ea typeface="+mn-ea"/>
                <a:cs typeface="+mn-cs"/>
              </a:rPr>
              <a:t> atmosphere.</a:t>
            </a:r>
            <a:endParaRPr lang="en-US" b="0" dirty="0" smtClean="0"/>
          </a:p>
          <a:p>
            <a:br>
              <a:rPr lang="en-US" dirty="0" smtClean="0"/>
            </a:br>
            <a:endParaRPr lang="en-US" dirty="0"/>
          </a:p>
        </p:txBody>
      </p:sp>
      <p:sp>
        <p:nvSpPr>
          <p:cNvPr id="4" name="Slide Number Placeholder 3"/>
          <p:cNvSpPr>
            <a:spLocks noGrp="1"/>
          </p:cNvSpPr>
          <p:nvPr>
            <p:ph type="sldNum" sz="quarter" idx="10"/>
          </p:nvPr>
        </p:nvSpPr>
        <p:spPr/>
        <p:txBody>
          <a:bodyPr/>
          <a:lstStyle/>
          <a:p>
            <a:fld id="{1915CECA-E2B6-4D69-B4F7-AC8A635897B0}" type="slidenum">
              <a:rPr lang="en-US" smtClean="0"/>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Consideration must be given to the purpose and role of guest services in order to </a:t>
            </a:r>
            <a:r>
              <a:rPr lang="en-US" sz="1200" b="0" i="0" u="none" strike="noStrike" kern="1200" dirty="0" err="1" smtClean="0">
                <a:solidFill>
                  <a:schemeClr val="tx1"/>
                </a:solidFill>
                <a:latin typeface="+mn-lt"/>
                <a:ea typeface="+mn-ea"/>
                <a:cs typeface="+mn-cs"/>
              </a:rPr>
              <a:t>maximise</a:t>
            </a:r>
            <a:r>
              <a:rPr lang="en-US" sz="1200" b="0" i="0" u="none" strike="noStrike" kern="1200" dirty="0" smtClean="0">
                <a:solidFill>
                  <a:schemeClr val="tx1"/>
                </a:solidFill>
                <a:latin typeface="+mn-lt"/>
                <a:ea typeface="+mn-ea"/>
                <a:cs typeface="+mn-cs"/>
              </a:rPr>
              <a:t> the success of Brand Canopy by Hilton Hotel. Because they have a direct effect on how our visitors feel about us as a whole and how satisfied they are, guest services are a crucial component of the customer experience cycle. We can ensure a satisfying and memorable visit by offering great service and attending to guests' needs and wishes during their stay. This in turn is very important for promoting long-term brand loyalty. When visitors experience a sense of value, appreciation, and well-being, they are more likely to form a strong connection with our brand and decide to remain at Brand Canopy by Hilton Hotel in the future. </a:t>
            </a:r>
            <a:endParaRPr lang="en-US" b="0" dirty="0" smtClean="0"/>
          </a:p>
          <a:p>
            <a:br>
              <a:rPr lang="en-US" dirty="0" smtClean="0"/>
            </a:br>
            <a:endParaRPr lang="en-US" dirty="0"/>
          </a:p>
        </p:txBody>
      </p:sp>
      <p:sp>
        <p:nvSpPr>
          <p:cNvPr id="4" name="Slide Number Placeholder 3"/>
          <p:cNvSpPr>
            <a:spLocks noGrp="1"/>
          </p:cNvSpPr>
          <p:nvPr>
            <p:ph type="sldNum" sz="quarter" idx="10"/>
          </p:nvPr>
        </p:nvSpPr>
        <p:spPr/>
        <p:txBody>
          <a:bodyPr/>
          <a:lstStyle/>
          <a:p>
            <a:fld id="{1915CECA-E2B6-4D69-B4F7-AC8A635897B0}" type="slidenum">
              <a:rPr lang="en-US" smtClean="0"/>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smtClean="0">
                <a:solidFill>
                  <a:schemeClr val="tx1"/>
                </a:solidFill>
                <a:latin typeface="+mn-lt"/>
                <a:ea typeface="+mn-ea"/>
                <a:cs typeface="+mn-cs"/>
              </a:rPr>
              <a:t>The importance of hospitality and how hotels work to meet and exceed visitor expectations are highlighted in Slide 10. </a:t>
            </a:r>
            <a:r>
              <a:rPr lang="en-US" sz="1200" b="0" i="0" u="none" strike="noStrike" kern="1200" dirty="0" err="1" smtClean="0">
                <a:solidFill>
                  <a:schemeClr val="tx1"/>
                </a:solidFill>
                <a:latin typeface="+mn-lt"/>
                <a:ea typeface="+mn-ea"/>
                <a:cs typeface="+mn-cs"/>
              </a:rPr>
              <a:t>Recognising</a:t>
            </a:r>
            <a:r>
              <a:rPr lang="en-US" sz="1200" b="0" i="0" u="none" strike="noStrike" kern="1200" dirty="0" smtClean="0">
                <a:solidFill>
                  <a:schemeClr val="tx1"/>
                </a:solidFill>
                <a:latin typeface="+mn-lt"/>
                <a:ea typeface="+mn-ea"/>
                <a:cs typeface="+mn-cs"/>
              </a:rPr>
              <a:t> and actively catering to individual wants and preferences is a crucial component of this. Hotels are able to provide their visitors </a:t>
            </a:r>
            <a:r>
              <a:rPr lang="en-US" sz="1200" b="0" i="0" u="none" strike="noStrike" kern="1200" dirty="0" err="1" smtClean="0">
                <a:solidFill>
                  <a:schemeClr val="tx1"/>
                </a:solidFill>
                <a:latin typeface="+mn-lt"/>
                <a:ea typeface="+mn-ea"/>
                <a:cs typeface="+mn-cs"/>
              </a:rPr>
              <a:t>individualised</a:t>
            </a:r>
            <a:r>
              <a:rPr lang="en-US" sz="1200" b="0" i="0" u="none" strike="noStrike" kern="1200" dirty="0" smtClean="0">
                <a:solidFill>
                  <a:schemeClr val="tx1"/>
                </a:solidFill>
                <a:latin typeface="+mn-lt"/>
                <a:ea typeface="+mn-ea"/>
                <a:cs typeface="+mn-cs"/>
              </a:rPr>
              <a:t> and </a:t>
            </a:r>
            <a:r>
              <a:rPr lang="en-US" sz="1200" b="0" i="0" u="none" strike="noStrike" kern="1200" dirty="0" err="1" smtClean="0">
                <a:solidFill>
                  <a:schemeClr val="tx1"/>
                </a:solidFill>
                <a:latin typeface="+mn-lt"/>
                <a:ea typeface="+mn-ea"/>
                <a:cs typeface="+mn-cs"/>
              </a:rPr>
              <a:t>personalised</a:t>
            </a:r>
            <a:r>
              <a:rPr lang="en-US" sz="1200" b="0" i="0" u="none" strike="noStrike" kern="1200" dirty="0" smtClean="0">
                <a:solidFill>
                  <a:schemeClr val="tx1"/>
                </a:solidFill>
                <a:latin typeface="+mn-lt"/>
                <a:ea typeface="+mn-ea"/>
                <a:cs typeface="+mn-cs"/>
              </a:rPr>
              <a:t> experiences by collecting client data. This personalization starts with straightforward yet effective actions like calling people by their names to create a friendly and familiar atmosphere. Additionally, hotels provide </a:t>
            </a:r>
            <a:r>
              <a:rPr lang="en-US" sz="1200" b="0" i="0" u="none" strike="noStrike" kern="1200" dirty="0" err="1" smtClean="0">
                <a:solidFill>
                  <a:schemeClr val="tx1"/>
                </a:solidFill>
                <a:latin typeface="+mn-lt"/>
                <a:ea typeface="+mn-ea"/>
                <a:cs typeface="+mn-cs"/>
              </a:rPr>
              <a:t>personalised</a:t>
            </a:r>
            <a:r>
              <a:rPr lang="en-US" sz="1200" b="0" i="0" u="none" strike="noStrike" kern="1200" dirty="0" smtClean="0">
                <a:solidFill>
                  <a:schemeClr val="tx1"/>
                </a:solidFill>
                <a:latin typeface="+mn-lt"/>
                <a:ea typeface="+mn-ea"/>
                <a:cs typeface="+mn-cs"/>
              </a:rPr>
              <a:t> guidance based on visitors' preferences, recommending nearby restaurants, activities, and attractions. To provide a relaxing and enjoyable stay, they also welcome and </a:t>
            </a:r>
            <a:r>
              <a:rPr lang="en-US" sz="1200" b="0" i="0" u="none" strike="noStrike" kern="1200" dirty="0" err="1" smtClean="0">
                <a:solidFill>
                  <a:schemeClr val="tx1"/>
                </a:solidFill>
                <a:latin typeface="+mn-lt"/>
                <a:ea typeface="+mn-ea"/>
                <a:cs typeface="+mn-cs"/>
              </a:rPr>
              <a:t>fulfil</a:t>
            </a:r>
            <a:r>
              <a:rPr lang="en-US" sz="1200" b="0" i="0" u="none" strike="noStrike" kern="1200" dirty="0" smtClean="0">
                <a:solidFill>
                  <a:schemeClr val="tx1"/>
                </a:solidFill>
                <a:latin typeface="+mn-lt"/>
                <a:ea typeface="+mn-ea"/>
                <a:cs typeface="+mn-cs"/>
              </a:rPr>
              <a:t> unique requests.  Considering the wants of the guest is an important aspect of hospitality. Outstanding hotels go above and beyond to accommodate visitors without their asking.</a:t>
            </a:r>
            <a:endParaRPr lang="en-US" dirty="0"/>
          </a:p>
        </p:txBody>
      </p:sp>
      <p:sp>
        <p:nvSpPr>
          <p:cNvPr id="4" name="Slide Number Placeholder 3"/>
          <p:cNvSpPr>
            <a:spLocks noGrp="1"/>
          </p:cNvSpPr>
          <p:nvPr>
            <p:ph type="sldNum" sz="quarter" idx="10"/>
          </p:nvPr>
        </p:nvSpPr>
        <p:spPr/>
        <p:txBody>
          <a:bodyPr/>
          <a:lstStyle/>
          <a:p>
            <a:fld id="{1915CECA-E2B6-4D69-B4F7-AC8A635897B0}"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1.pn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2">
            <a:alphaModFix amt="29000"/>
            <a:lum/>
          </a:blip>
          <a:srcRect/>
          <a:stretch>
            <a:fillRect t="-25000" b="-2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14CD68"/>
            </a:gs>
            <a:gs pos="100000">
              <a:srgbClr val="0B6E38"/>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09600" y="172720"/>
            <a:ext cx="8129905" cy="6005830"/>
          </a:xfrm>
        </p:spPr>
        <p:txBody>
          <a:bodyPr>
            <a:normAutofit/>
          </a:bodyPr>
          <a:lstStyle/>
          <a:p>
            <a:pPr algn="ctr"/>
            <a:br>
              <a:rPr lang="en-US" sz="4445" b="1" dirty="0" smtClean="0">
                <a:solidFill>
                  <a:schemeClr val="tx1"/>
                </a:solidFill>
                <a:latin typeface="Times New Roman" panose="02020603050405020304" pitchFamily="18" charset="0"/>
                <a:cs typeface="Times New Roman" panose="02020603050405020304" pitchFamily="18" charset="0"/>
                <a:sym typeface="+mn-ea"/>
              </a:rPr>
            </a:br>
            <a:r>
              <a:rPr lang="en-US" sz="4445" b="1" dirty="0" smtClean="0">
                <a:solidFill>
                  <a:schemeClr val="tx1"/>
                </a:solidFill>
                <a:latin typeface="Times New Roman" panose="02020603050405020304" pitchFamily="18" charset="0"/>
                <a:cs typeface="Times New Roman" panose="02020603050405020304" pitchFamily="18" charset="0"/>
                <a:sym typeface="+mn-ea"/>
              </a:rPr>
              <a:t>ROLE &amp; IMPORTANCE </a:t>
            </a:r>
            <a:br>
              <a:rPr lang="en-US" sz="4445" b="1" dirty="0" smtClean="0">
                <a:solidFill>
                  <a:schemeClr val="tx1"/>
                </a:solidFill>
                <a:latin typeface="Times New Roman" panose="02020603050405020304" pitchFamily="18" charset="0"/>
                <a:cs typeface="Times New Roman" panose="02020603050405020304" pitchFamily="18" charset="0"/>
                <a:sym typeface="+mn-ea"/>
              </a:rPr>
            </a:br>
            <a:r>
              <a:rPr lang="en-US" sz="4445" b="1" dirty="0" smtClean="0">
                <a:solidFill>
                  <a:schemeClr val="tx1"/>
                </a:solidFill>
                <a:latin typeface="Times New Roman" panose="02020603050405020304" pitchFamily="18" charset="0"/>
                <a:cs typeface="Times New Roman" panose="02020603050405020304" pitchFamily="18" charset="0"/>
                <a:sym typeface="+mn-ea"/>
              </a:rPr>
              <a:t>OF HOSPITALITY &amp; GUEST </a:t>
            </a:r>
            <a:br>
              <a:rPr lang="en-US" sz="4445" b="1" dirty="0" smtClean="0">
                <a:solidFill>
                  <a:schemeClr val="tx1"/>
                </a:solidFill>
                <a:latin typeface="Times New Roman" panose="02020603050405020304" pitchFamily="18" charset="0"/>
                <a:cs typeface="Times New Roman" panose="02020603050405020304" pitchFamily="18" charset="0"/>
                <a:sym typeface="+mn-ea"/>
              </a:rPr>
            </a:br>
            <a:r>
              <a:rPr lang="en-US" sz="4445" b="1" dirty="0" smtClean="0">
                <a:solidFill>
                  <a:schemeClr val="tx1"/>
                </a:solidFill>
                <a:latin typeface="Times New Roman" panose="02020603050405020304" pitchFamily="18" charset="0"/>
                <a:cs typeface="Times New Roman" panose="02020603050405020304" pitchFamily="18" charset="0"/>
                <a:sym typeface="+mn-ea"/>
              </a:rPr>
              <a:t>SERVICES </a:t>
            </a:r>
            <a:r>
              <a:rPr lang="en-US" sz="4445" b="1" dirty="0" smtClean="0">
                <a:solidFill>
                  <a:schemeClr val="tx1"/>
                </a:solidFill>
                <a:latin typeface="Times New Roman" panose="02020603050405020304" pitchFamily="18" charset="0"/>
                <a:cs typeface="Times New Roman" panose="02020603050405020304" pitchFamily="18" charset="0"/>
                <a:sym typeface="+mn-ea"/>
              </a:rPr>
              <a:t>WITHIN THE HOTEL INDUSTRY</a:t>
            </a:r>
            <a:br>
              <a:rPr lang="en-US" sz="4445" b="1" dirty="0" smtClean="0">
                <a:solidFill>
                  <a:schemeClr val="tx1"/>
                </a:solidFill>
                <a:latin typeface="Times New Roman" panose="02020603050405020304" pitchFamily="18" charset="0"/>
                <a:cs typeface="Times New Roman" panose="02020603050405020304" pitchFamily="18" charset="0"/>
                <a:sym typeface="+mn-ea"/>
              </a:rPr>
            </a:br>
            <a:br>
              <a:rPr lang="en-US" sz="4000" dirty="0" smtClean="0">
                <a:solidFill>
                  <a:schemeClr val="tx1"/>
                </a:solidFill>
                <a:latin typeface="Arial" panose="020B0604020202020204" pitchFamily="34" charset="0"/>
                <a:cs typeface="Arial" panose="020B0604020202020204" pitchFamily="34" charset="0"/>
              </a:rPr>
            </a:br>
            <a:endParaRPr lang="en-US" sz="4000" dirty="0" smtClean="0">
              <a:solidFill>
                <a:schemeClr val="tx1"/>
              </a:solidFill>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p:cNvGraphicFramePr>
            <a:graphicFrameLocks noGrp="1"/>
          </p:cNvGraphicFramePr>
          <p:nvPr/>
        </p:nvGraphicFramePr>
        <p:xfrm>
          <a:off x="0" y="-2"/>
          <a:ext cx="9144000" cy="6858001"/>
        </p:xfrm>
        <a:graphic>
          <a:graphicData uri="http://schemas.openxmlformats.org/drawingml/2006/table">
            <a:tbl>
              <a:tblPr firstRow="1" bandRow="1">
                <a:tableStyleId>{5C22544A-7EE6-4342-B048-85BDC9FD1C3A}</a:tableStyleId>
              </a:tblPr>
              <a:tblGrid>
                <a:gridCol w="4572000"/>
                <a:gridCol w="4572000"/>
              </a:tblGrid>
              <a:tr h="563981">
                <a:tc>
                  <a:txBody>
                    <a:bodyPr/>
                    <a:lstStyle/>
                    <a:p>
                      <a:pPr algn="ctr"/>
                      <a:r>
                        <a:rPr lang="en-US" b="1" dirty="0" smtClean="0">
                          <a:solidFill>
                            <a:schemeClr val="tx1"/>
                          </a:solidFill>
                          <a:latin typeface="Times New Roman" panose="02020603050405020304" pitchFamily="18" charset="0"/>
                          <a:cs typeface="Times New Roman" panose="02020603050405020304" pitchFamily="18" charset="0"/>
                        </a:rPr>
                        <a:t>Contents </a:t>
                      </a:r>
                      <a:endParaRPr lang="en-US" b="1" dirty="0" smtClean="0">
                        <a:solidFill>
                          <a:schemeClr val="tx1"/>
                        </a:solidFill>
                        <a:latin typeface="Times New Roman" panose="02020603050405020304" pitchFamily="18" charset="0"/>
                        <a:cs typeface="Times New Roman" panose="02020603050405020304" pitchFamily="18" charset="0"/>
                      </a:endParaRPr>
                    </a:p>
                  </a:txBody>
                  <a:tcPr>
                    <a:solidFill>
                      <a:srgbClr val="00B050"/>
                    </a:solidFill>
                  </a:tcPr>
                </a:tc>
                <a:tc>
                  <a:txBody>
                    <a:bodyPr/>
                    <a:lstStyle/>
                    <a:p>
                      <a:pPr algn="ctr"/>
                      <a:r>
                        <a:rPr lang="en-US" b="1" dirty="0" smtClean="0">
                          <a:solidFill>
                            <a:schemeClr val="tx1"/>
                          </a:solidFill>
                          <a:latin typeface="Times New Roman" panose="02020603050405020304" pitchFamily="18" charset="0"/>
                          <a:cs typeface="Times New Roman" panose="02020603050405020304" pitchFamily="18" charset="0"/>
                        </a:rPr>
                        <a:t>Slide</a:t>
                      </a:r>
                      <a:r>
                        <a:rPr lang="en-US" b="1" baseline="0" dirty="0" smtClean="0">
                          <a:solidFill>
                            <a:schemeClr val="tx1"/>
                          </a:solidFill>
                          <a:latin typeface="Times New Roman" panose="02020603050405020304" pitchFamily="18" charset="0"/>
                          <a:cs typeface="Times New Roman" panose="02020603050405020304" pitchFamily="18" charset="0"/>
                        </a:rPr>
                        <a:t> Number</a:t>
                      </a:r>
                      <a:endParaRPr lang="en-US" b="1" baseline="0" dirty="0" smtClean="0">
                        <a:solidFill>
                          <a:schemeClr val="tx1"/>
                        </a:solidFill>
                        <a:latin typeface="Times New Roman" panose="02020603050405020304" pitchFamily="18" charset="0"/>
                        <a:cs typeface="Times New Roman" panose="02020603050405020304" pitchFamily="18" charset="0"/>
                      </a:endParaRPr>
                    </a:p>
                  </a:txBody>
                  <a:tcPr>
                    <a:solidFill>
                      <a:srgbClr val="00B050"/>
                    </a:solidFill>
                  </a:tcPr>
                </a:tc>
              </a:tr>
              <a:tr h="694690">
                <a:tc>
                  <a:txBody>
                    <a:bodyPr/>
                    <a:lstStyle/>
                    <a:p>
                      <a:pPr algn="l">
                        <a:buNone/>
                      </a:pPr>
                      <a:r>
                        <a:rPr lang="en-US" b="1" dirty="0" smtClean="0">
                          <a:solidFill>
                            <a:schemeClr val="tx1"/>
                          </a:solidFill>
                          <a:latin typeface="Times New Roman" panose="02020603050405020304" pitchFamily="18" charset="0"/>
                          <a:cs typeface="Times New Roman" panose="02020603050405020304" pitchFamily="18" charset="0"/>
                        </a:rPr>
                        <a:t>Introduction of the Brand Canopy by Hilton Hotel</a:t>
                      </a:r>
                      <a:endParaRPr lang="en-US" b="1" dirty="0" smtClean="0">
                        <a:solidFill>
                          <a:schemeClr val="tx1"/>
                        </a:solidFill>
                        <a:highlight>
                          <a:srgbClr val="00FF00"/>
                        </a:highlight>
                        <a:latin typeface="Times New Roman" panose="02020603050405020304" pitchFamily="18" charset="0"/>
                        <a:cs typeface="Times New Roman" panose="02020603050405020304" pitchFamily="18" charset="0"/>
                      </a:endParaRPr>
                    </a:p>
                  </a:txBody>
                  <a:tcPr>
                    <a:solidFill>
                      <a:srgbClr val="00B050"/>
                    </a:solidFill>
                  </a:tcPr>
                </a:tc>
                <a:tc>
                  <a:txBody>
                    <a:bodyPr/>
                    <a:lstStyle/>
                    <a:p>
                      <a:pPr algn="ctr"/>
                      <a:r>
                        <a:rPr lang="en-US" b="1" dirty="0" smtClean="0">
                          <a:solidFill>
                            <a:schemeClr val="tx1"/>
                          </a:solidFill>
                          <a:latin typeface="Times New Roman" panose="02020603050405020304" pitchFamily="18" charset="0"/>
                          <a:cs typeface="Times New Roman" panose="02020603050405020304" pitchFamily="18" charset="0"/>
                        </a:rPr>
                        <a:t>1</a:t>
                      </a:r>
                      <a:endParaRPr lang="en-US" b="1" dirty="0" smtClean="0">
                        <a:solidFill>
                          <a:schemeClr val="tx1"/>
                        </a:solidFill>
                        <a:latin typeface="Times New Roman" panose="02020603050405020304" pitchFamily="18" charset="0"/>
                        <a:cs typeface="Times New Roman" panose="02020603050405020304" pitchFamily="18" charset="0"/>
                      </a:endParaRPr>
                    </a:p>
                  </a:txBody>
                  <a:tcPr>
                    <a:solidFill>
                      <a:srgbClr val="00B050"/>
                    </a:solidFill>
                  </a:tcPr>
                </a:tc>
              </a:tr>
              <a:tr h="694823">
                <a:tc>
                  <a: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b="1" dirty="0" smtClean="0">
                          <a:solidFill>
                            <a:schemeClr val="tx1"/>
                          </a:solidFill>
                          <a:latin typeface="Times New Roman" panose="02020603050405020304" pitchFamily="18" charset="0"/>
                          <a:cs typeface="Times New Roman" panose="02020603050405020304" pitchFamily="18" charset="0"/>
                        </a:rPr>
                        <a:t>The main consumers of the brand</a:t>
                      </a:r>
                      <a:endParaRPr lang="en-US" b="1" dirty="0" smtClean="0">
                        <a:solidFill>
                          <a:schemeClr val="tx1"/>
                        </a:solidFill>
                        <a:latin typeface="Times New Roman" panose="02020603050405020304" pitchFamily="18" charset="0"/>
                        <a:cs typeface="Times New Roman" panose="02020603050405020304" pitchFamily="18" charset="0"/>
                      </a:endParaRPr>
                    </a:p>
                    <a:p>
                      <a:pPr marL="0" marR="0" indent="0" algn="l" defTabSz="914400" rtl="0" eaLnBrk="1" fontAlgn="auto" latinLnBrk="0" hangingPunct="1">
                        <a:lnSpc>
                          <a:spcPct val="100000"/>
                        </a:lnSpc>
                        <a:spcBef>
                          <a:spcPts val="0"/>
                        </a:spcBef>
                        <a:spcAft>
                          <a:spcPts val="0"/>
                        </a:spcAft>
                        <a:buClrTx/>
                        <a:buSzTx/>
                        <a:buFontTx/>
                        <a:buNone/>
                        <a:defRPr/>
                      </a:pPr>
                      <a:endParaRPr lang="en-US" b="1" dirty="0" smtClean="0">
                        <a:solidFill>
                          <a:schemeClr val="tx1"/>
                        </a:solidFill>
                        <a:latin typeface="Times New Roman" panose="02020603050405020304" pitchFamily="18" charset="0"/>
                        <a:cs typeface="Times New Roman" panose="02020603050405020304" pitchFamily="18" charset="0"/>
                      </a:endParaRPr>
                    </a:p>
                  </a:txBody>
                  <a:tcPr>
                    <a:solidFill>
                      <a:srgbClr val="00B050"/>
                    </a:solidFill>
                  </a:tcPr>
                </a:tc>
                <a:tc>
                  <a:txBody>
                    <a:bodyPr/>
                    <a:lstStyle/>
                    <a:p>
                      <a:pPr algn="ctr"/>
                      <a:r>
                        <a:rPr lang="en-US" b="1" dirty="0" smtClean="0">
                          <a:solidFill>
                            <a:schemeClr val="tx1"/>
                          </a:solidFill>
                          <a:latin typeface="Times New Roman" panose="02020603050405020304" pitchFamily="18" charset="0"/>
                          <a:cs typeface="Times New Roman" panose="02020603050405020304" pitchFamily="18" charset="0"/>
                        </a:rPr>
                        <a:t>2</a:t>
                      </a:r>
                      <a:endParaRPr lang="en-US" b="1" dirty="0" smtClean="0">
                        <a:solidFill>
                          <a:schemeClr val="tx1"/>
                        </a:solidFill>
                        <a:latin typeface="Times New Roman" panose="02020603050405020304" pitchFamily="18" charset="0"/>
                        <a:cs typeface="Times New Roman" panose="02020603050405020304" pitchFamily="18" charset="0"/>
                      </a:endParaRPr>
                    </a:p>
                  </a:txBody>
                  <a:tcPr>
                    <a:solidFill>
                      <a:srgbClr val="00B050"/>
                    </a:solidFill>
                  </a:tcPr>
                </a:tc>
              </a:tr>
              <a:tr h="563981">
                <a:tc>
                  <a:txBody>
                    <a:bodyPr/>
                    <a:lstStyle/>
                    <a:p>
                      <a:pPr algn="l"/>
                      <a:r>
                        <a:rPr lang="en-US" b="1" dirty="0" smtClean="0">
                          <a:solidFill>
                            <a:schemeClr val="tx1"/>
                          </a:solidFill>
                          <a:latin typeface="Times New Roman" panose="02020603050405020304" pitchFamily="18" charset="0"/>
                          <a:cs typeface="Times New Roman" panose="02020603050405020304" pitchFamily="18" charset="0"/>
                        </a:rPr>
                        <a:t>Nature and scope of the hotel services</a:t>
                      </a:r>
                      <a:endParaRPr lang="en-US" b="1" dirty="0" smtClean="0">
                        <a:solidFill>
                          <a:schemeClr val="tx1"/>
                        </a:solidFill>
                        <a:latin typeface="Times New Roman" panose="02020603050405020304" pitchFamily="18" charset="0"/>
                        <a:cs typeface="Times New Roman" panose="02020603050405020304" pitchFamily="18" charset="0"/>
                      </a:endParaRPr>
                    </a:p>
                  </a:txBody>
                  <a:tcPr>
                    <a:solidFill>
                      <a:srgbClr val="00B050"/>
                    </a:solidFill>
                  </a:tcPr>
                </a:tc>
                <a:tc>
                  <a:txBody>
                    <a:bodyPr/>
                    <a:lstStyle/>
                    <a:p>
                      <a:pPr algn="ctr"/>
                      <a:r>
                        <a:rPr lang="en-US" b="1" dirty="0" smtClean="0">
                          <a:solidFill>
                            <a:schemeClr val="tx1"/>
                          </a:solidFill>
                          <a:latin typeface="Times New Roman" panose="02020603050405020304" pitchFamily="18" charset="0"/>
                          <a:cs typeface="Times New Roman" panose="02020603050405020304" pitchFamily="18" charset="0"/>
                        </a:rPr>
                        <a:t>3</a:t>
                      </a:r>
                      <a:endParaRPr lang="en-US" b="1" dirty="0" smtClean="0">
                        <a:solidFill>
                          <a:schemeClr val="tx1"/>
                        </a:solidFill>
                        <a:latin typeface="Times New Roman" panose="02020603050405020304" pitchFamily="18" charset="0"/>
                        <a:cs typeface="Times New Roman" panose="02020603050405020304" pitchFamily="18" charset="0"/>
                      </a:endParaRPr>
                    </a:p>
                  </a:txBody>
                  <a:tcPr>
                    <a:solidFill>
                      <a:srgbClr val="00B050"/>
                    </a:solidFill>
                  </a:tcPr>
                </a:tc>
              </a:tr>
              <a:tr h="563981">
                <a:tc>
                  <a:txBody>
                    <a:bodyPr/>
                    <a:lstStyle/>
                    <a:p>
                      <a:pPr algn="l"/>
                      <a:r>
                        <a:rPr lang="en-US" sz="1800" b="1" dirty="0" smtClean="0">
                          <a:solidFill>
                            <a:schemeClr val="tx1"/>
                          </a:solidFill>
                          <a:latin typeface="Times New Roman" panose="02020603050405020304" pitchFamily="18" charset="0"/>
                          <a:cs typeface="Times New Roman" panose="02020603050405020304" pitchFamily="18" charset="0"/>
                          <a:sym typeface="+mn-ea"/>
                        </a:rPr>
                        <a:t>Nature and scope of the hotel services</a:t>
                      </a:r>
                      <a:endParaRPr lang="en-US" sz="1800" b="1" dirty="0" smtClean="0">
                        <a:solidFill>
                          <a:schemeClr val="tx1"/>
                        </a:solidFill>
                        <a:latin typeface="Times New Roman" panose="02020603050405020304" pitchFamily="18" charset="0"/>
                        <a:cs typeface="Times New Roman" panose="02020603050405020304" pitchFamily="18" charset="0"/>
                        <a:sym typeface="+mn-ea"/>
                      </a:endParaRPr>
                    </a:p>
                  </a:txBody>
                  <a:tcPr>
                    <a:solidFill>
                      <a:srgbClr val="00B050"/>
                    </a:solidFill>
                  </a:tcPr>
                </a:tc>
                <a:tc>
                  <a:txBody>
                    <a:bodyPr/>
                    <a:lstStyle/>
                    <a:p>
                      <a:pPr algn="ctr"/>
                      <a:r>
                        <a:rPr lang="en-US" b="1" dirty="0" smtClean="0">
                          <a:solidFill>
                            <a:schemeClr val="tx1"/>
                          </a:solidFill>
                          <a:latin typeface="Times New Roman" panose="02020603050405020304" pitchFamily="18" charset="0"/>
                          <a:cs typeface="Times New Roman" panose="02020603050405020304" pitchFamily="18" charset="0"/>
                        </a:rPr>
                        <a:t>4</a:t>
                      </a:r>
                      <a:endParaRPr lang="en-US" b="1" dirty="0" smtClean="0">
                        <a:solidFill>
                          <a:schemeClr val="tx1"/>
                        </a:solidFill>
                        <a:latin typeface="Times New Roman" panose="02020603050405020304" pitchFamily="18" charset="0"/>
                        <a:cs typeface="Times New Roman" panose="02020603050405020304" pitchFamily="18" charset="0"/>
                      </a:endParaRPr>
                    </a:p>
                  </a:txBody>
                  <a:tcPr>
                    <a:solidFill>
                      <a:srgbClr val="00B050"/>
                    </a:solidFill>
                  </a:tcPr>
                </a:tc>
              </a:tr>
              <a:tr h="694823">
                <a:tc>
                  <a:txBody>
                    <a:bodyPr/>
                    <a:lstStyle/>
                    <a:p>
                      <a:pPr algn="l"/>
                      <a:r>
                        <a:rPr lang="en-US" b="1" dirty="0" smtClean="0">
                          <a:solidFill>
                            <a:schemeClr val="tx1"/>
                          </a:solidFill>
                          <a:latin typeface="Times New Roman" panose="02020603050405020304" pitchFamily="18" charset="0"/>
                          <a:cs typeface="Times New Roman" panose="02020603050405020304" pitchFamily="18" charset="0"/>
                        </a:rPr>
                        <a:t>Role of the guest services facilities that are provided</a:t>
                      </a:r>
                      <a:endParaRPr lang="en-US" b="1" dirty="0" smtClean="0">
                        <a:solidFill>
                          <a:schemeClr val="tx1"/>
                        </a:solidFill>
                        <a:latin typeface="Times New Roman" panose="02020603050405020304" pitchFamily="18" charset="0"/>
                        <a:cs typeface="Times New Roman" panose="02020603050405020304" pitchFamily="18" charset="0"/>
                      </a:endParaRPr>
                    </a:p>
                  </a:txBody>
                  <a:tcPr>
                    <a:solidFill>
                      <a:srgbClr val="00B050"/>
                    </a:solidFill>
                  </a:tcPr>
                </a:tc>
                <a:tc>
                  <a:txBody>
                    <a:bodyPr/>
                    <a:lstStyle/>
                    <a:p>
                      <a:pPr algn="ctr"/>
                      <a:r>
                        <a:rPr lang="en-US" b="1" dirty="0" smtClean="0">
                          <a:solidFill>
                            <a:schemeClr val="tx1"/>
                          </a:solidFill>
                          <a:latin typeface="Times New Roman" panose="02020603050405020304" pitchFamily="18" charset="0"/>
                          <a:cs typeface="Times New Roman" panose="02020603050405020304" pitchFamily="18" charset="0"/>
                        </a:rPr>
                        <a:t>5</a:t>
                      </a:r>
                      <a:endParaRPr lang="en-US" b="1" dirty="0" smtClean="0">
                        <a:solidFill>
                          <a:schemeClr val="tx1"/>
                        </a:solidFill>
                        <a:latin typeface="Times New Roman" panose="02020603050405020304" pitchFamily="18" charset="0"/>
                        <a:cs typeface="Times New Roman" panose="02020603050405020304" pitchFamily="18" charset="0"/>
                      </a:endParaRPr>
                    </a:p>
                  </a:txBody>
                  <a:tcPr>
                    <a:solidFill>
                      <a:srgbClr val="00B050"/>
                    </a:solidFill>
                  </a:tcPr>
                </a:tc>
              </a:tr>
              <a:tr h="563981">
                <a:tc>
                  <a:txBody>
                    <a:bodyPr/>
                    <a:lstStyle/>
                    <a:p>
                      <a:pPr algn="l"/>
                      <a:r>
                        <a:rPr lang="en-US" sz="1800" b="1" dirty="0" smtClean="0">
                          <a:solidFill>
                            <a:schemeClr val="tx1"/>
                          </a:solidFill>
                          <a:latin typeface="Times New Roman" panose="02020603050405020304" pitchFamily="18" charset="0"/>
                          <a:cs typeface="Times New Roman" panose="02020603050405020304" pitchFamily="18" charset="0"/>
                          <a:sym typeface="+mn-ea"/>
                        </a:rPr>
                        <a:t>Role of the guest services facilities that are provided</a:t>
                      </a:r>
                      <a:endParaRPr lang="en-US" sz="1800" b="1" dirty="0" smtClean="0">
                        <a:solidFill>
                          <a:schemeClr val="tx1"/>
                        </a:solidFill>
                        <a:latin typeface="Times New Roman" panose="02020603050405020304" pitchFamily="18" charset="0"/>
                        <a:cs typeface="Times New Roman" panose="02020603050405020304" pitchFamily="18" charset="0"/>
                        <a:sym typeface="+mn-ea"/>
                      </a:endParaRPr>
                    </a:p>
                  </a:txBody>
                  <a:tcPr>
                    <a:solidFill>
                      <a:srgbClr val="00B050"/>
                    </a:solidFill>
                  </a:tcPr>
                </a:tc>
                <a:tc>
                  <a:txBody>
                    <a:bodyPr/>
                    <a:lstStyle/>
                    <a:p>
                      <a:pPr algn="ctr"/>
                      <a:r>
                        <a:rPr lang="en-US" b="1" dirty="0" smtClean="0">
                          <a:solidFill>
                            <a:schemeClr val="tx1"/>
                          </a:solidFill>
                          <a:latin typeface="Times New Roman" panose="02020603050405020304" pitchFamily="18" charset="0"/>
                          <a:cs typeface="Times New Roman" panose="02020603050405020304" pitchFamily="18" charset="0"/>
                        </a:rPr>
                        <a:t>6</a:t>
                      </a:r>
                      <a:endParaRPr lang="en-US" b="1" dirty="0" smtClean="0">
                        <a:solidFill>
                          <a:schemeClr val="tx1"/>
                        </a:solidFill>
                        <a:latin typeface="Times New Roman" panose="02020603050405020304" pitchFamily="18" charset="0"/>
                        <a:cs typeface="Times New Roman" panose="02020603050405020304" pitchFamily="18" charset="0"/>
                      </a:endParaRPr>
                    </a:p>
                  </a:txBody>
                  <a:tcPr>
                    <a:solidFill>
                      <a:srgbClr val="00B050"/>
                    </a:solidFill>
                  </a:tcPr>
                </a:tc>
              </a:tr>
              <a:tr h="694823">
                <a:tc>
                  <a:txBody>
                    <a:bodyPr/>
                    <a:lstStyle/>
                    <a:p>
                      <a:pPr algn="l"/>
                      <a:r>
                        <a:rPr lang="en-US" b="1" dirty="0" smtClean="0">
                          <a:solidFill>
                            <a:schemeClr val="tx1"/>
                          </a:solidFill>
                          <a:latin typeface="Times New Roman" panose="02020603050405020304" pitchFamily="18" charset="0"/>
                          <a:cs typeface="Times New Roman" panose="02020603050405020304" pitchFamily="18" charset="0"/>
                        </a:rPr>
                        <a:t>The need to consider the role and function of guest services</a:t>
                      </a:r>
                      <a:endParaRPr lang="en-US" b="1" dirty="0" smtClean="0">
                        <a:solidFill>
                          <a:schemeClr val="tx1"/>
                        </a:solidFill>
                        <a:latin typeface="Times New Roman" panose="02020603050405020304" pitchFamily="18" charset="0"/>
                        <a:cs typeface="Times New Roman" panose="02020603050405020304" pitchFamily="18" charset="0"/>
                      </a:endParaRPr>
                    </a:p>
                  </a:txBody>
                  <a:tcPr>
                    <a:solidFill>
                      <a:srgbClr val="00B050"/>
                    </a:solidFill>
                  </a:tcPr>
                </a:tc>
                <a:tc>
                  <a:txBody>
                    <a:bodyPr/>
                    <a:lstStyle/>
                    <a:p>
                      <a:pPr algn="ctr"/>
                      <a:r>
                        <a:rPr lang="en-US" b="1" dirty="0" smtClean="0">
                          <a:solidFill>
                            <a:schemeClr val="tx1"/>
                          </a:solidFill>
                          <a:latin typeface="Times New Roman" panose="02020603050405020304" pitchFamily="18" charset="0"/>
                          <a:cs typeface="Times New Roman" panose="02020603050405020304" pitchFamily="18" charset="0"/>
                        </a:rPr>
                        <a:t>7</a:t>
                      </a:r>
                      <a:endParaRPr lang="en-US" b="1" dirty="0" smtClean="0">
                        <a:solidFill>
                          <a:schemeClr val="tx1"/>
                        </a:solidFill>
                        <a:latin typeface="Times New Roman" panose="02020603050405020304" pitchFamily="18" charset="0"/>
                        <a:cs typeface="Times New Roman" panose="02020603050405020304" pitchFamily="18" charset="0"/>
                      </a:endParaRPr>
                    </a:p>
                  </a:txBody>
                  <a:tcPr>
                    <a:solidFill>
                      <a:srgbClr val="00B050"/>
                    </a:solidFill>
                  </a:tcPr>
                </a:tc>
              </a:tr>
              <a:tr h="694823">
                <a:tc>
                  <a:txBody>
                    <a:bodyPr/>
                    <a:lstStyle/>
                    <a:p>
                      <a:pPr algn="l"/>
                      <a:r>
                        <a:rPr lang="en-US" b="1" dirty="0" smtClean="0">
                          <a:solidFill>
                            <a:schemeClr val="tx1"/>
                          </a:solidFill>
                          <a:latin typeface="Times New Roman" panose="02020603050405020304" pitchFamily="18" charset="0"/>
                          <a:cs typeface="Times New Roman" panose="02020603050405020304" pitchFamily="18" charset="0"/>
                        </a:rPr>
                        <a:t>Importance of hospitality and how hotels meet/exceed guest expectations</a:t>
                      </a:r>
                      <a:endParaRPr lang="en-US" b="1" dirty="0" smtClean="0">
                        <a:solidFill>
                          <a:schemeClr val="tx1"/>
                        </a:solidFill>
                        <a:latin typeface="Times New Roman" panose="02020603050405020304" pitchFamily="18" charset="0"/>
                        <a:cs typeface="Times New Roman" panose="02020603050405020304" pitchFamily="18" charset="0"/>
                      </a:endParaRPr>
                    </a:p>
                  </a:txBody>
                  <a:tcPr>
                    <a:solidFill>
                      <a:srgbClr val="00B050"/>
                    </a:solidFill>
                  </a:tcPr>
                </a:tc>
                <a:tc>
                  <a:txBody>
                    <a:bodyPr/>
                    <a:lstStyle/>
                    <a:p>
                      <a:pPr algn="ctr"/>
                      <a:r>
                        <a:rPr lang="en-US" b="1" dirty="0" smtClean="0">
                          <a:solidFill>
                            <a:schemeClr val="tx1"/>
                          </a:solidFill>
                          <a:latin typeface="Times New Roman" panose="02020603050405020304" pitchFamily="18" charset="0"/>
                          <a:cs typeface="Times New Roman" panose="02020603050405020304" pitchFamily="18" charset="0"/>
                        </a:rPr>
                        <a:t>8</a:t>
                      </a:r>
                      <a:endParaRPr lang="en-US" b="1" dirty="0" smtClean="0">
                        <a:solidFill>
                          <a:schemeClr val="tx1"/>
                        </a:solidFill>
                        <a:latin typeface="Times New Roman" panose="02020603050405020304" pitchFamily="18" charset="0"/>
                        <a:cs typeface="Times New Roman" panose="02020603050405020304" pitchFamily="18" charset="0"/>
                      </a:endParaRPr>
                    </a:p>
                  </a:txBody>
                  <a:tcPr>
                    <a:solidFill>
                      <a:srgbClr val="00B050"/>
                    </a:solidFill>
                  </a:tcPr>
                </a:tc>
              </a:tr>
              <a:tr h="563981">
                <a:tc>
                  <a:txBody>
                    <a:bodyPr/>
                    <a:lstStyle/>
                    <a:p>
                      <a:pPr algn="l"/>
                      <a:r>
                        <a:rPr lang="en-US" b="1" dirty="0" smtClean="0">
                          <a:solidFill>
                            <a:schemeClr val="tx1"/>
                          </a:solidFill>
                          <a:latin typeface="Times New Roman" panose="02020603050405020304" pitchFamily="18" charset="0"/>
                          <a:cs typeface="Times New Roman" panose="02020603050405020304" pitchFamily="18" charset="0"/>
                        </a:rPr>
                        <a:t>Conclusion</a:t>
                      </a:r>
                      <a:endParaRPr lang="en-US" b="1" dirty="0" smtClean="0">
                        <a:solidFill>
                          <a:schemeClr val="tx1"/>
                        </a:solidFill>
                        <a:latin typeface="Times New Roman" panose="02020603050405020304" pitchFamily="18" charset="0"/>
                        <a:cs typeface="Times New Roman" panose="02020603050405020304" pitchFamily="18" charset="0"/>
                      </a:endParaRPr>
                    </a:p>
                  </a:txBody>
                  <a:tcPr>
                    <a:solidFill>
                      <a:srgbClr val="00B050"/>
                    </a:solidFill>
                  </a:tcPr>
                </a:tc>
                <a:tc>
                  <a:txBody>
                    <a:bodyPr/>
                    <a:lstStyle/>
                    <a:p>
                      <a:pPr algn="ctr"/>
                      <a:r>
                        <a:rPr lang="en-US" b="1" dirty="0" smtClean="0">
                          <a:solidFill>
                            <a:schemeClr val="tx1"/>
                          </a:solidFill>
                          <a:latin typeface="Times New Roman" panose="02020603050405020304" pitchFamily="18" charset="0"/>
                          <a:cs typeface="Times New Roman" panose="02020603050405020304" pitchFamily="18" charset="0"/>
                        </a:rPr>
                        <a:t>9</a:t>
                      </a:r>
                      <a:endParaRPr lang="en-US" b="1" dirty="0" smtClean="0">
                        <a:solidFill>
                          <a:schemeClr val="tx1"/>
                        </a:solidFill>
                        <a:latin typeface="Times New Roman" panose="02020603050405020304" pitchFamily="18" charset="0"/>
                        <a:cs typeface="Times New Roman" panose="02020603050405020304" pitchFamily="18" charset="0"/>
                      </a:endParaRPr>
                    </a:p>
                  </a:txBody>
                  <a:tcPr>
                    <a:solidFill>
                      <a:srgbClr val="00B050"/>
                    </a:solidFill>
                  </a:tcPr>
                </a:tc>
              </a:tr>
              <a:tr h="563981">
                <a:tc>
                  <a:txBody>
                    <a:bodyPr/>
                    <a:lstStyle/>
                    <a:p>
                      <a:pPr algn="l"/>
                      <a:r>
                        <a:rPr lang="en-US" b="1" dirty="0" smtClean="0">
                          <a:solidFill>
                            <a:schemeClr val="tx1"/>
                          </a:solidFill>
                          <a:latin typeface="Times New Roman" panose="02020603050405020304" pitchFamily="18" charset="0"/>
                          <a:cs typeface="Times New Roman" panose="02020603050405020304" pitchFamily="18" charset="0"/>
                        </a:rPr>
                        <a:t>References</a:t>
                      </a:r>
                      <a:endParaRPr lang="en-US" b="1" dirty="0" smtClean="0">
                        <a:solidFill>
                          <a:schemeClr val="tx1"/>
                        </a:solidFill>
                        <a:latin typeface="Times New Roman" panose="02020603050405020304" pitchFamily="18" charset="0"/>
                        <a:cs typeface="Times New Roman" panose="02020603050405020304" pitchFamily="18" charset="0"/>
                      </a:endParaRPr>
                    </a:p>
                  </a:txBody>
                  <a:tcPr>
                    <a:solidFill>
                      <a:srgbClr val="00B050"/>
                    </a:solidFill>
                  </a:tcPr>
                </a:tc>
                <a:tc>
                  <a:txBody>
                    <a:bodyPr/>
                    <a:lstStyle/>
                    <a:p>
                      <a:pPr algn="ctr"/>
                      <a:r>
                        <a:rPr lang="en-US" b="1" dirty="0" smtClean="0">
                          <a:solidFill>
                            <a:schemeClr val="tx1"/>
                          </a:solidFill>
                          <a:latin typeface="Times New Roman" panose="02020603050405020304" pitchFamily="18" charset="0"/>
                          <a:cs typeface="Times New Roman" panose="02020603050405020304" pitchFamily="18" charset="0"/>
                        </a:rPr>
                        <a:t>10</a:t>
                      </a:r>
                      <a:endParaRPr lang="en-US" b="1" dirty="0" smtClean="0">
                        <a:solidFill>
                          <a:schemeClr val="tx1"/>
                        </a:solidFill>
                        <a:latin typeface="Times New Roman" panose="02020603050405020304" pitchFamily="18" charset="0"/>
                        <a:cs typeface="Times New Roman" panose="02020603050405020304" pitchFamily="18" charset="0"/>
                      </a:endParaRPr>
                    </a:p>
                  </a:txBody>
                  <a:tcPr>
                    <a:solidFill>
                      <a:srgbClr val="00B050"/>
                    </a:solidFill>
                  </a:tcPr>
                </a:tc>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14CD68"/>
            </a:gs>
            <a:gs pos="100000">
              <a:srgbClr val="0B6E38"/>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latin typeface="Times New Roman" panose="02020603050405020304" pitchFamily="18" charset="0"/>
                <a:cs typeface="Times New Roman" panose="02020603050405020304" pitchFamily="18" charset="0"/>
              </a:rPr>
              <a:t>Introduction of the Brand Canopy by Hilton Worldwide</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half" idx="1"/>
          </p:nvPr>
        </p:nvSpPr>
        <p:spPr>
          <a:xfrm>
            <a:off x="228600" y="1524000"/>
            <a:ext cx="4572000" cy="5359400"/>
          </a:xfrm>
          <a:gradFill>
            <a:gsLst>
              <a:gs pos="0">
                <a:srgbClr val="9EE256"/>
              </a:gs>
              <a:gs pos="100000">
                <a:srgbClr val="52762D"/>
              </a:gs>
            </a:gsLst>
            <a:lin ang="5400000" scaled="0"/>
          </a:gradFill>
        </p:spPr>
        <p:txBody>
          <a:bodyPr>
            <a:noAutofit/>
          </a:bodyPr>
          <a:lstStyle/>
          <a:p>
            <a:r>
              <a:rPr lang="en-US" sz="1500" dirty="0" smtClean="0">
                <a:latin typeface="Times New Roman" panose="02020603050405020304" pitchFamily="18" charset="0"/>
                <a:cs typeface="Times New Roman" panose="02020603050405020304" pitchFamily="18" charset="0"/>
              </a:rPr>
              <a:t>Canopy by Hilton is a lifestyle hotel brand that seeks to provide visitors with an experience that is inspired by the local area through thoughtful design, cozy accommodations, and individualized service. </a:t>
            </a:r>
            <a:endParaRPr lang="en-US" sz="1500" dirty="0" smtClean="0">
              <a:latin typeface="Times New Roman" panose="02020603050405020304" pitchFamily="18" charset="0"/>
              <a:cs typeface="Times New Roman" panose="02020603050405020304" pitchFamily="18" charset="0"/>
            </a:endParaRPr>
          </a:p>
          <a:p>
            <a:r>
              <a:rPr lang="en-US" sz="1500" b="1" i="1" dirty="0" smtClean="0">
                <a:solidFill>
                  <a:schemeClr val="tx1"/>
                </a:solidFill>
                <a:latin typeface="Times New Roman" panose="02020603050405020304" pitchFamily="18" charset="0"/>
                <a:cs typeface="Times New Roman" panose="02020603050405020304" pitchFamily="18" charset="0"/>
              </a:rPr>
              <a:t>As per the statistics of 2019, Canopy has 2104  rooms in 13 countries and 5 territories. It has $150 of upper upscale full service and 300</a:t>
            </a:r>
            <a:r>
              <a:rPr lang="en-US" sz="1500" b="1" i="1" dirty="0" smtClean="0">
                <a:latin typeface="Times New Roman" panose="02020603050405020304" pitchFamily="18" charset="0"/>
                <a:cs typeface="Times New Roman" panose="02020603050405020304" pitchFamily="18" charset="0"/>
                <a:sym typeface="+mn-ea"/>
              </a:rPr>
              <a:t>$ </a:t>
            </a:r>
            <a:r>
              <a:rPr lang="en-US" sz="1500" b="1" i="1" dirty="0" smtClean="0">
                <a:solidFill>
                  <a:schemeClr val="tx1"/>
                </a:solidFill>
                <a:latin typeface="Times New Roman" panose="02020603050405020304" pitchFamily="18" charset="0"/>
                <a:cs typeface="Times New Roman" panose="02020603050405020304" pitchFamily="18" charset="0"/>
              </a:rPr>
              <a:t>+ luxury services</a:t>
            </a:r>
            <a:r>
              <a:rPr lang="en-US" sz="1500" i="1" dirty="0" smtClean="0">
                <a:solidFill>
                  <a:schemeClr val="tx1"/>
                </a:solidFill>
                <a:latin typeface="Times New Roman" panose="02020603050405020304" pitchFamily="18" charset="0"/>
                <a:cs typeface="Times New Roman" panose="02020603050405020304" pitchFamily="18" charset="0"/>
              </a:rPr>
              <a:t> </a:t>
            </a:r>
            <a:r>
              <a:rPr lang="en-US" sz="1500" dirty="0" smtClean="0">
                <a:solidFill>
                  <a:schemeClr val="tx1"/>
                </a:solidFill>
                <a:latin typeface="Times New Roman" panose="02020603050405020304" pitchFamily="18" charset="0"/>
                <a:cs typeface="Times New Roman" panose="02020603050405020304" pitchFamily="18" charset="0"/>
              </a:rPr>
              <a:t>(Hilton, 2023). </a:t>
            </a:r>
            <a:endParaRPr lang="en-US" sz="1500" dirty="0" smtClean="0">
              <a:solidFill>
                <a:srgbClr val="FF0000"/>
              </a:solidFill>
              <a:latin typeface="Times New Roman" panose="02020603050405020304" pitchFamily="18" charset="0"/>
              <a:cs typeface="Times New Roman" panose="02020603050405020304" pitchFamily="18" charset="0"/>
            </a:endParaRPr>
          </a:p>
          <a:p>
            <a:r>
              <a:rPr lang="en-US" sz="1500" dirty="0" smtClean="0">
                <a:latin typeface="Times New Roman" panose="02020603050405020304" pitchFamily="18" charset="0"/>
                <a:cs typeface="Times New Roman" panose="02020603050405020304" pitchFamily="18" charset="0"/>
              </a:rPr>
              <a:t>As </a:t>
            </a:r>
            <a:r>
              <a:rPr lang="en-US" sz="1500" dirty="0" smtClean="0">
                <a:latin typeface="Times New Roman" panose="02020603050405020304" pitchFamily="18" charset="0"/>
                <a:cs typeface="Times New Roman" panose="02020603050405020304" pitchFamily="18" charset="0"/>
              </a:rPr>
              <a:t>stated by Steffen, global head of the brand, </a:t>
            </a:r>
            <a:r>
              <a:rPr lang="en-US" sz="1500" b="1" i="1" dirty="0" smtClean="0">
                <a:latin typeface="Times New Roman" panose="02020603050405020304" pitchFamily="18" charset="0"/>
                <a:cs typeface="Times New Roman" panose="02020603050405020304" pitchFamily="18" charset="0"/>
              </a:rPr>
              <a:t>“Simply put, Canopy by Hilton is the streetlamp of the neighborhood </a:t>
            </a:r>
            <a:r>
              <a:rPr lang="en-US" sz="1500" dirty="0" smtClean="0">
                <a:latin typeface="Times New Roman" panose="02020603050405020304" pitchFamily="18" charset="0"/>
                <a:cs typeface="Times New Roman" panose="02020603050405020304" pitchFamily="18" charset="0"/>
              </a:rPr>
              <a:t>(Wood, 2014)</a:t>
            </a:r>
            <a:r>
              <a:rPr lang="en-US" sz="1500" b="1" i="1" dirty="0" smtClean="0">
                <a:latin typeface="Times New Roman" panose="02020603050405020304" pitchFamily="18" charset="0"/>
                <a:cs typeface="Times New Roman" panose="02020603050405020304" pitchFamily="18" charset="0"/>
              </a:rPr>
              <a:t>.”</a:t>
            </a:r>
            <a:r>
              <a:rPr lang="en-US" sz="1500" dirty="0" smtClean="0">
                <a:latin typeface="Times New Roman" panose="02020603050405020304" pitchFamily="18" charset="0"/>
                <a:cs typeface="Times New Roman" panose="02020603050405020304" pitchFamily="18" charset="0"/>
              </a:rPr>
              <a:t> </a:t>
            </a:r>
            <a:endParaRPr lang="en-US" sz="1500" dirty="0" smtClean="0">
              <a:latin typeface="Times New Roman" panose="02020603050405020304" pitchFamily="18" charset="0"/>
              <a:cs typeface="Times New Roman" panose="02020603050405020304" pitchFamily="18" charset="0"/>
            </a:endParaRPr>
          </a:p>
          <a:p>
            <a:r>
              <a:rPr lang="en-US" sz="1500" dirty="0" smtClean="0">
                <a:latin typeface="Times New Roman" panose="02020603050405020304" pitchFamily="18" charset="0"/>
                <a:cs typeface="Times New Roman" panose="02020603050405020304" pitchFamily="18" charset="0"/>
              </a:rPr>
              <a:t>The </a:t>
            </a:r>
            <a:r>
              <a:rPr lang="en-US" sz="1500" dirty="0" smtClean="0">
                <a:latin typeface="Times New Roman" panose="02020603050405020304" pitchFamily="18" charset="0"/>
                <a:cs typeface="Times New Roman" panose="02020603050405020304" pitchFamily="18" charset="0"/>
              </a:rPr>
              <a:t>company is renowned for its prominent placements in energetic neighborhoods and its focus on technology, sustainability, and wellness. </a:t>
            </a:r>
            <a:endParaRPr lang="en-US" sz="1500" dirty="0" smtClean="0">
              <a:latin typeface="Times New Roman" panose="02020603050405020304" pitchFamily="18" charset="0"/>
              <a:cs typeface="Times New Roman" panose="02020603050405020304" pitchFamily="18" charset="0"/>
            </a:endParaRPr>
          </a:p>
          <a:p>
            <a:r>
              <a:rPr lang="en-US" sz="1500" dirty="0" smtClean="0">
                <a:latin typeface="Times New Roman" panose="02020603050405020304" pitchFamily="18" charset="0"/>
                <a:cs typeface="Times New Roman" panose="02020603050405020304" pitchFamily="18" charset="0"/>
              </a:rPr>
              <a:t>The </a:t>
            </a:r>
            <a:r>
              <a:rPr lang="en-US" sz="1500" dirty="0" smtClean="0">
                <a:latin typeface="Times New Roman" panose="02020603050405020304" pitchFamily="18" charset="0"/>
                <a:cs typeface="Times New Roman" panose="02020603050405020304" pitchFamily="18" charset="0"/>
              </a:rPr>
              <a:t>amenities offered at Canopy by Hilton hotels include free breakfast, local beer and wine tastings in the evenings, and fitness centers. </a:t>
            </a:r>
            <a:endParaRPr lang="en-US" sz="1500" dirty="0" smtClean="0">
              <a:latin typeface="Times New Roman" panose="02020603050405020304" pitchFamily="18" charset="0"/>
              <a:cs typeface="Times New Roman" panose="02020603050405020304" pitchFamily="18" charset="0"/>
            </a:endParaRPr>
          </a:p>
          <a:p>
            <a:r>
              <a:rPr lang="en-US" sz="1500" b="1" i="1" dirty="0" smtClean="0">
                <a:latin typeface="Times New Roman" panose="02020603050405020304" pitchFamily="18" charset="0"/>
                <a:cs typeface="Times New Roman" panose="02020603050405020304" pitchFamily="18" charset="0"/>
              </a:rPr>
              <a:t>The company also provides a mobile app that lets customers use their </a:t>
            </a:r>
            <a:r>
              <a:rPr lang="en-US" sz="1500" b="1" i="1" dirty="0" err="1" smtClean="0">
                <a:latin typeface="Times New Roman" panose="02020603050405020304" pitchFamily="18" charset="0"/>
                <a:cs typeface="Times New Roman" panose="02020603050405020304" pitchFamily="18" charset="0"/>
              </a:rPr>
              <a:t>smartphone</a:t>
            </a:r>
            <a:r>
              <a:rPr lang="en-US" sz="1500" b="1" i="1" dirty="0" smtClean="0">
                <a:latin typeface="Times New Roman" panose="02020603050405020304" pitchFamily="18" charset="0"/>
                <a:cs typeface="Times New Roman" panose="02020603050405020304" pitchFamily="18" charset="0"/>
              </a:rPr>
              <a:t> to check in, access their accommodation, and request hotel</a:t>
            </a:r>
            <a:r>
              <a:rPr lang="en-US" sz="1500" dirty="0" smtClean="0">
                <a:latin typeface="Times New Roman" panose="02020603050405020304" pitchFamily="18" charset="0"/>
                <a:cs typeface="Times New Roman" panose="02020603050405020304" pitchFamily="18" charset="0"/>
              </a:rPr>
              <a:t> services and recommendations for nearby attractions. </a:t>
            </a:r>
            <a:r>
              <a:rPr lang="en-US" sz="1500" dirty="0" smtClean="0">
                <a:latin typeface="Times New Roman" panose="02020603050405020304" pitchFamily="18" charset="0"/>
                <a:cs typeface="Times New Roman" panose="02020603050405020304" pitchFamily="18" charset="0"/>
              </a:rPr>
              <a:t>(</a:t>
            </a:r>
            <a:r>
              <a:rPr lang="en-US" sz="1500" dirty="0" smtClean="0">
                <a:latin typeface="Times New Roman" panose="02020603050405020304" pitchFamily="18" charset="0"/>
                <a:cs typeface="Times New Roman" panose="02020603050405020304" pitchFamily="18" charset="0"/>
              </a:rPr>
              <a:t>Hilton Hotel, 2022).</a:t>
            </a:r>
            <a:endParaRPr lang="en-US" sz="1500" dirty="0">
              <a:latin typeface="Times New Roman" panose="02020603050405020304" pitchFamily="18" charset="0"/>
              <a:cs typeface="Times New Roman" panose="02020603050405020304" pitchFamily="18" charset="0"/>
            </a:endParaRPr>
          </a:p>
        </p:txBody>
      </p:sp>
      <p:pic>
        <p:nvPicPr>
          <p:cNvPr id="1026" name="Picture 2"/>
          <p:cNvPicPr>
            <a:picLocks noGrp="1" noChangeAspect="1" noChangeArrowheads="1"/>
          </p:cNvPicPr>
          <p:nvPr>
            <p:ph sz="half" idx="2"/>
          </p:nvPr>
        </p:nvPicPr>
        <p:blipFill>
          <a:blip r:embed="rId1"/>
          <a:srcRect/>
          <a:stretch>
            <a:fillRect/>
          </a:stretch>
        </p:blipFill>
        <p:spPr bwMode="auto">
          <a:xfrm>
            <a:off x="4848860" y="1524000"/>
            <a:ext cx="4180840" cy="519811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14CD68"/>
            </a:gs>
            <a:gs pos="100000">
              <a:srgbClr val="0B6E38"/>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latin typeface="Times New Roman" panose="02020603050405020304" pitchFamily="18" charset="0"/>
                <a:cs typeface="Times New Roman" panose="02020603050405020304" pitchFamily="18" charset="0"/>
              </a:rPr>
              <a:t>The main consumers of the brand</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half" idx="1"/>
          </p:nvPr>
        </p:nvSpPr>
        <p:spPr>
          <a:xfrm>
            <a:off x="228600" y="1752600"/>
            <a:ext cx="4038600" cy="4525963"/>
          </a:xfrm>
          <a:gradFill>
            <a:gsLst>
              <a:gs pos="0">
                <a:srgbClr val="9EE256"/>
              </a:gs>
              <a:gs pos="100000">
                <a:srgbClr val="52762D"/>
              </a:gs>
            </a:gsLst>
            <a:lin ang="5400000" scaled="0"/>
          </a:gradFill>
        </p:spPr>
        <p:txBody>
          <a:bodyPr>
            <a:normAutofit fontScale="70000" lnSpcReduction="20000"/>
          </a:bodyPr>
          <a:lstStyle/>
          <a:p>
            <a:pPr lvl="0">
              <a:lnSpc>
                <a:spcPct val="170000"/>
              </a:lnSpc>
            </a:pPr>
            <a:r>
              <a:rPr lang="en-US" dirty="0" smtClean="0">
                <a:latin typeface="Times New Roman" panose="02020603050405020304" pitchFamily="18" charset="0"/>
                <a:cs typeface="Times New Roman" panose="02020603050405020304" pitchFamily="18" charset="0"/>
              </a:rPr>
              <a:t>Customers who are willing to pay higher rate for unique and local experience;</a:t>
            </a:r>
            <a:endParaRPr lang="en-US" dirty="0" smtClean="0">
              <a:latin typeface="Times New Roman" panose="02020603050405020304" pitchFamily="18" charset="0"/>
              <a:cs typeface="Times New Roman" panose="02020603050405020304" pitchFamily="18" charset="0"/>
            </a:endParaRPr>
          </a:p>
          <a:p>
            <a:pPr lvl="0">
              <a:lnSpc>
                <a:spcPct val="170000"/>
              </a:lnSpc>
            </a:pPr>
            <a:r>
              <a:rPr lang="en-US" dirty="0" smtClean="0">
                <a:latin typeface="Times New Roman" panose="02020603050405020304" pitchFamily="18" charset="0"/>
                <a:cs typeface="Times New Roman" panose="02020603050405020304" pitchFamily="18" charset="0"/>
              </a:rPr>
              <a:t>Customers who are willing to savor the essence of the local culture they are visiting;</a:t>
            </a:r>
            <a:endParaRPr lang="en-US" dirty="0" smtClean="0">
              <a:latin typeface="Times New Roman" panose="02020603050405020304" pitchFamily="18" charset="0"/>
              <a:cs typeface="Times New Roman" panose="02020603050405020304" pitchFamily="18" charset="0"/>
            </a:endParaRPr>
          </a:p>
          <a:p>
            <a:pPr lvl="0">
              <a:lnSpc>
                <a:spcPct val="170000"/>
              </a:lnSpc>
            </a:pPr>
            <a:r>
              <a:rPr lang="en-US" dirty="0" smtClean="0">
                <a:latin typeface="Times New Roman" panose="02020603050405020304" pitchFamily="18" charset="0"/>
                <a:cs typeface="Times New Roman" panose="02020603050405020304" pitchFamily="18" charset="0"/>
              </a:rPr>
              <a:t>Business travelers, leisure; travelers, and group travelers;</a:t>
            </a:r>
            <a:endParaRPr lang="en-US" dirty="0" smtClean="0">
              <a:latin typeface="Times New Roman" panose="02020603050405020304" pitchFamily="18" charset="0"/>
              <a:cs typeface="Times New Roman" panose="02020603050405020304" pitchFamily="18" charset="0"/>
            </a:endParaRPr>
          </a:p>
          <a:p>
            <a:pPr>
              <a:lnSpc>
                <a:spcPct val="170000"/>
              </a:lnSpc>
            </a:pPr>
            <a:r>
              <a:rPr lang="en-US" dirty="0" smtClean="0">
                <a:latin typeface="Times New Roman" panose="02020603050405020304" pitchFamily="18" charset="0"/>
                <a:cs typeface="Times New Roman" panose="02020603050405020304" pitchFamily="18" charset="0"/>
              </a:rPr>
              <a:t>Especially millennial travelers.</a:t>
            </a:r>
            <a:endParaRPr lang="en-US" dirty="0">
              <a:latin typeface="Times New Roman" panose="02020603050405020304" pitchFamily="18" charset="0"/>
              <a:cs typeface="Times New Roman" panose="02020603050405020304" pitchFamily="18" charset="0"/>
            </a:endParaRPr>
          </a:p>
        </p:txBody>
      </p:sp>
      <p:pic>
        <p:nvPicPr>
          <p:cNvPr id="3074" name="Picture 2"/>
          <p:cNvPicPr>
            <a:picLocks noGrp="1" noChangeAspect="1" noChangeArrowheads="1"/>
          </p:cNvPicPr>
          <p:nvPr>
            <p:ph sz="half" idx="2"/>
          </p:nvPr>
        </p:nvPicPr>
        <p:blipFill>
          <a:blip r:embed="rId1"/>
          <a:srcRect/>
          <a:stretch>
            <a:fillRect/>
          </a:stretch>
        </p:blipFill>
        <p:spPr bwMode="auto">
          <a:xfrm>
            <a:off x="4419600" y="1790700"/>
            <a:ext cx="4500245" cy="4449445"/>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14CD68"/>
            </a:gs>
            <a:gs pos="100000">
              <a:srgbClr val="0B6E38"/>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latin typeface="Times New Roman" panose="02020603050405020304" pitchFamily="18" charset="0"/>
                <a:cs typeface="Times New Roman" panose="02020603050405020304" pitchFamily="18" charset="0"/>
              </a:rPr>
              <a:t>Nature and scope of the hotel services</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half" idx="1"/>
          </p:nvPr>
        </p:nvSpPr>
        <p:spPr>
          <a:gradFill>
            <a:gsLst>
              <a:gs pos="0">
                <a:srgbClr val="9EE256"/>
              </a:gs>
              <a:gs pos="100000">
                <a:srgbClr val="52762D"/>
              </a:gs>
            </a:gsLst>
            <a:lin ang="5400000" scaled="0"/>
          </a:gradFill>
        </p:spPr>
        <p:txBody>
          <a:bodyPr/>
          <a:lstStyle/>
          <a:p>
            <a:pPr lvl="0">
              <a:lnSpc>
                <a:spcPct val="150000"/>
              </a:lnSpc>
            </a:pPr>
            <a:r>
              <a:rPr lang="en-US" dirty="0" smtClean="0">
                <a:latin typeface="Times New Roman" panose="02020603050405020304" pitchFamily="18" charset="0"/>
                <a:cs typeface="Times New Roman" panose="02020603050405020304" pitchFamily="18" charset="0"/>
              </a:rPr>
              <a:t>Included value to the customers;</a:t>
            </a:r>
            <a:endParaRPr lang="en-US" dirty="0" smtClean="0">
              <a:latin typeface="Times New Roman" panose="02020603050405020304" pitchFamily="18" charset="0"/>
              <a:cs typeface="Times New Roman" panose="02020603050405020304" pitchFamily="18" charset="0"/>
            </a:endParaRPr>
          </a:p>
          <a:p>
            <a:pPr lvl="0">
              <a:lnSpc>
                <a:spcPct val="150000"/>
              </a:lnSpc>
            </a:pPr>
            <a:r>
              <a:rPr lang="en-US" dirty="0" smtClean="0">
                <a:latin typeface="Times New Roman" panose="02020603050405020304" pitchFamily="18" charset="0"/>
                <a:cs typeface="Times New Roman" panose="02020603050405020304" pitchFamily="18" charset="0"/>
              </a:rPr>
              <a:t>Guest directed services;</a:t>
            </a:r>
            <a:endParaRPr lang="en-US" dirty="0" smtClean="0">
              <a:latin typeface="Times New Roman" panose="02020603050405020304" pitchFamily="18" charset="0"/>
              <a:cs typeface="Times New Roman" panose="02020603050405020304" pitchFamily="18" charset="0"/>
            </a:endParaRPr>
          </a:p>
          <a:p>
            <a:pPr lvl="0">
              <a:lnSpc>
                <a:spcPct val="150000"/>
              </a:lnSpc>
            </a:pPr>
            <a:r>
              <a:rPr lang="en-US" dirty="0" smtClean="0">
                <a:latin typeface="Times New Roman" panose="02020603050405020304" pitchFamily="18" charset="0"/>
                <a:cs typeface="Times New Roman" panose="02020603050405020304" pitchFamily="18" charset="0"/>
              </a:rPr>
              <a:t>Comfortable space and local choice.</a:t>
            </a:r>
            <a:endParaRPr lang="en-US" dirty="0" smtClean="0">
              <a:latin typeface="Times New Roman" panose="02020603050405020304" pitchFamily="18" charset="0"/>
              <a:cs typeface="Times New Roman" panose="02020603050405020304" pitchFamily="18" charset="0"/>
            </a:endParaRPr>
          </a:p>
          <a:p>
            <a:pPr>
              <a:lnSpc>
                <a:spcPct val="150000"/>
              </a:lnSpc>
              <a:buNone/>
            </a:pPr>
            <a:endParaRPr lang="en-US" dirty="0">
              <a:latin typeface="Times New Roman" panose="02020603050405020304" pitchFamily="18" charset="0"/>
              <a:cs typeface="Times New Roman" panose="02020603050405020304" pitchFamily="18" charset="0"/>
            </a:endParaRPr>
          </a:p>
        </p:txBody>
      </p:sp>
      <p:pic>
        <p:nvPicPr>
          <p:cNvPr id="4" name="Picture 2"/>
          <p:cNvPicPr>
            <a:picLocks noGrp="1" noChangeAspect="1" noChangeArrowheads="1"/>
          </p:cNvPicPr>
          <p:nvPr>
            <p:ph sz="half" idx="2"/>
          </p:nvPr>
        </p:nvPicPr>
        <p:blipFill>
          <a:blip r:embed="rId1"/>
          <a:srcRect/>
          <a:stretch>
            <a:fillRect/>
          </a:stretch>
        </p:blipFill>
        <p:spPr bwMode="auto">
          <a:xfrm>
            <a:off x="4648200" y="1905000"/>
            <a:ext cx="4038600" cy="2835518"/>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14CD68"/>
            </a:gs>
            <a:gs pos="100000">
              <a:srgbClr val="0B6E38"/>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latin typeface="Times New Roman" panose="02020603050405020304" pitchFamily="18" charset="0"/>
                <a:cs typeface="Times New Roman" panose="02020603050405020304" pitchFamily="18" charset="0"/>
                <a:sym typeface="+mn-ea"/>
              </a:rPr>
              <a:t>Nature and scope of the hotel services</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half" idx="1"/>
          </p:nvPr>
        </p:nvSpPr>
        <p:spPr>
          <a:xfrm>
            <a:off x="457200" y="1600200"/>
            <a:ext cx="3276600" cy="4525963"/>
          </a:xfrm>
          <a:gradFill>
            <a:gsLst>
              <a:gs pos="0">
                <a:srgbClr val="9EE256"/>
              </a:gs>
              <a:gs pos="100000">
                <a:srgbClr val="52762D"/>
              </a:gs>
            </a:gsLst>
            <a:lin ang="5400000" scaled="0"/>
          </a:gradFill>
        </p:spPr>
        <p:txBody>
          <a:bodyPr>
            <a:normAutofit fontScale="70000" lnSpcReduction="20000"/>
          </a:bodyPr>
          <a:lstStyle/>
          <a:p>
            <a:pPr lvl="0">
              <a:lnSpc>
                <a:spcPct val="150000"/>
              </a:lnSpc>
            </a:pPr>
            <a:r>
              <a:rPr lang="en-US" dirty="0" smtClean="0">
                <a:latin typeface="Times New Roman" panose="02020603050405020304" pitchFamily="18" charset="0"/>
                <a:cs typeface="Times New Roman" panose="02020603050405020304" pitchFamily="18" charset="0"/>
              </a:rPr>
              <a:t>Comfortable rooms;</a:t>
            </a:r>
            <a:endParaRPr lang="en-US" dirty="0" smtClean="0">
              <a:latin typeface="Times New Roman" panose="02020603050405020304" pitchFamily="18" charset="0"/>
              <a:cs typeface="Times New Roman" panose="02020603050405020304" pitchFamily="18" charset="0"/>
            </a:endParaRPr>
          </a:p>
          <a:p>
            <a:pPr lvl="0">
              <a:lnSpc>
                <a:spcPct val="150000"/>
              </a:lnSpc>
            </a:pPr>
            <a:r>
              <a:rPr lang="en-US" dirty="0" smtClean="0">
                <a:latin typeface="Times New Roman" panose="02020603050405020304" pitchFamily="18" charset="0"/>
                <a:cs typeface="Times New Roman" panose="02020603050405020304" pitchFamily="18" charset="0"/>
              </a:rPr>
              <a:t>Local </a:t>
            </a:r>
            <a:r>
              <a:rPr lang="en-US" dirty="0" err="1" smtClean="0">
                <a:latin typeface="Times New Roman" panose="02020603050405020304" pitchFamily="18" charset="0"/>
                <a:cs typeface="Times New Roman" panose="02020603050405020304" pitchFamily="18" charset="0"/>
              </a:rPr>
              <a:t>fooding</a:t>
            </a:r>
            <a:r>
              <a:rPr lang="en-US" dirty="0" smtClean="0">
                <a:latin typeface="Times New Roman" panose="02020603050405020304" pitchFamily="18" charset="0"/>
                <a:cs typeface="Times New Roman" panose="02020603050405020304" pitchFamily="18" charset="0"/>
              </a:rPr>
              <a:t> and dining experience;</a:t>
            </a:r>
            <a:endParaRPr lang="en-US" dirty="0" smtClean="0">
              <a:latin typeface="Times New Roman" panose="02020603050405020304" pitchFamily="18" charset="0"/>
              <a:cs typeface="Times New Roman" panose="02020603050405020304" pitchFamily="18" charset="0"/>
            </a:endParaRPr>
          </a:p>
          <a:p>
            <a:pPr lvl="0">
              <a:lnSpc>
                <a:spcPct val="150000"/>
              </a:lnSpc>
            </a:pPr>
            <a:r>
              <a:rPr lang="en-US" dirty="0" smtClean="0">
                <a:latin typeface="Times New Roman" panose="02020603050405020304" pitchFamily="18" charset="0"/>
                <a:cs typeface="Times New Roman" panose="02020603050405020304" pitchFamily="18" charset="0"/>
              </a:rPr>
              <a:t>Fitness facilities through yoga studio, spa, and others;</a:t>
            </a:r>
            <a:endParaRPr lang="en-US" dirty="0" smtClean="0">
              <a:latin typeface="Times New Roman" panose="02020603050405020304" pitchFamily="18" charset="0"/>
              <a:cs typeface="Times New Roman" panose="02020603050405020304" pitchFamily="18" charset="0"/>
            </a:endParaRPr>
          </a:p>
          <a:p>
            <a:pPr lvl="0">
              <a:lnSpc>
                <a:spcPct val="150000"/>
              </a:lnSpc>
            </a:pPr>
            <a:r>
              <a:rPr lang="en-US" dirty="0" smtClean="0">
                <a:latin typeface="Times New Roman" panose="02020603050405020304" pitchFamily="18" charset="0"/>
                <a:cs typeface="Times New Roman" panose="02020603050405020304" pitchFamily="18" charset="0"/>
              </a:rPr>
              <a:t>Business facilities like conference room, co-working center, and others.</a:t>
            </a:r>
            <a:endParaRPr lang="en-US" dirty="0" smtClean="0">
              <a:latin typeface="Times New Roman" panose="02020603050405020304" pitchFamily="18" charset="0"/>
              <a:cs typeface="Times New Roman" panose="02020603050405020304" pitchFamily="18" charset="0"/>
            </a:endParaRPr>
          </a:p>
          <a:p>
            <a:pPr>
              <a:lnSpc>
                <a:spcPct val="150000"/>
              </a:lnSpc>
              <a:buNone/>
            </a:pPr>
            <a:endParaRPr lang="en-US" dirty="0">
              <a:latin typeface="Times New Roman" panose="02020603050405020304" pitchFamily="18" charset="0"/>
              <a:cs typeface="Times New Roman" panose="02020603050405020304" pitchFamily="18" charset="0"/>
            </a:endParaRPr>
          </a:p>
        </p:txBody>
      </p:sp>
      <p:pic>
        <p:nvPicPr>
          <p:cNvPr id="3077" name="Picture 5"/>
          <p:cNvPicPr>
            <a:picLocks noGrp="1" noChangeAspect="1" noChangeArrowheads="1"/>
          </p:cNvPicPr>
          <p:nvPr>
            <p:ph sz="half" idx="2"/>
          </p:nvPr>
        </p:nvPicPr>
        <p:blipFill>
          <a:blip r:embed="rId1"/>
          <a:srcRect/>
          <a:stretch>
            <a:fillRect/>
          </a:stretch>
        </p:blipFill>
        <p:spPr bwMode="auto">
          <a:xfrm>
            <a:off x="3810000" y="1828800"/>
            <a:ext cx="4876800" cy="320040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14CD68"/>
            </a:gs>
            <a:gs pos="100000">
              <a:srgbClr val="0B6E38"/>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latin typeface="Times New Roman" panose="02020603050405020304" pitchFamily="18" charset="0"/>
                <a:cs typeface="Times New Roman" panose="02020603050405020304" pitchFamily="18" charset="0"/>
              </a:rPr>
              <a:t>Role of the guest services facilities that are provided</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gradFill>
            <a:gsLst>
              <a:gs pos="0">
                <a:srgbClr val="9EE256"/>
              </a:gs>
              <a:gs pos="100000">
                <a:srgbClr val="52762D"/>
              </a:gs>
            </a:gsLst>
            <a:lin ang="5400000" scaled="0"/>
          </a:gradFill>
        </p:spPr>
        <p:txBody>
          <a:bodyPr>
            <a:normAutofit lnSpcReduction="10000"/>
          </a:bodyPr>
          <a:lstStyle/>
          <a:p>
            <a:pPr lvl="0">
              <a:lnSpc>
                <a:spcPct val="150000"/>
              </a:lnSpc>
            </a:pPr>
            <a:r>
              <a:rPr lang="en-US" dirty="0" smtClean="0">
                <a:latin typeface="Times New Roman" panose="02020603050405020304" pitchFamily="18" charset="0"/>
                <a:cs typeface="Times New Roman" panose="02020603050405020304" pitchFamily="18" charset="0"/>
              </a:rPr>
              <a:t>To provide the customers with unique and local experience;</a:t>
            </a:r>
            <a:endParaRPr lang="en-US" dirty="0" smtClean="0">
              <a:latin typeface="Times New Roman" panose="02020603050405020304" pitchFamily="18" charset="0"/>
              <a:cs typeface="Times New Roman" panose="02020603050405020304" pitchFamily="18" charset="0"/>
            </a:endParaRPr>
          </a:p>
          <a:p>
            <a:pPr lvl="0">
              <a:lnSpc>
                <a:spcPct val="150000"/>
              </a:lnSpc>
            </a:pPr>
            <a:r>
              <a:rPr lang="en-US" dirty="0" smtClean="0">
                <a:latin typeface="Times New Roman" panose="02020603050405020304" pitchFamily="18" charset="0"/>
                <a:cs typeface="Times New Roman" panose="02020603050405020304" pitchFamily="18" charset="0"/>
              </a:rPr>
              <a:t>Offer inclusive services with different benefits;</a:t>
            </a:r>
            <a:endParaRPr lang="en-US" dirty="0" smtClean="0">
              <a:latin typeface="Times New Roman" panose="02020603050405020304" pitchFamily="18" charset="0"/>
              <a:cs typeface="Times New Roman" panose="02020603050405020304" pitchFamily="18" charset="0"/>
            </a:endParaRPr>
          </a:p>
          <a:p>
            <a:pPr lvl="0">
              <a:lnSpc>
                <a:spcPct val="150000"/>
              </a:lnSpc>
            </a:pPr>
            <a:r>
              <a:rPr lang="en-US" dirty="0" smtClean="0">
                <a:latin typeface="Times New Roman" panose="02020603050405020304" pitchFamily="18" charset="0"/>
                <a:cs typeface="Times New Roman" panose="02020603050405020304" pitchFamily="18" charset="0"/>
              </a:rPr>
              <a:t>Offer comfortable stay experience as a lifestyle brand;</a:t>
            </a:r>
            <a:endParaRPr lang="en-US" dirty="0" smtClean="0">
              <a:latin typeface="Times New Roman" panose="02020603050405020304" pitchFamily="18" charset="0"/>
              <a:cs typeface="Times New Roman" panose="02020603050405020304" pitchFamily="18" charset="0"/>
            </a:endParaRPr>
          </a:p>
          <a:p>
            <a:pPr>
              <a:lnSpc>
                <a:spcPct val="150000"/>
              </a:lnSpc>
            </a:pPr>
            <a:r>
              <a:rPr lang="en-US" dirty="0" smtClean="0">
                <a:latin typeface="Times New Roman" panose="02020603050405020304" pitchFamily="18" charset="0"/>
                <a:cs typeface="Times New Roman" panose="02020603050405020304" pitchFamily="18" charset="0"/>
              </a:rPr>
              <a:t>Provide necessary amenities to the customers.</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14CD68"/>
            </a:gs>
            <a:gs pos="100000">
              <a:srgbClr val="0B6E38"/>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latin typeface="Times New Roman" panose="02020603050405020304" pitchFamily="18" charset="0"/>
                <a:cs typeface="Times New Roman" panose="02020603050405020304" pitchFamily="18" charset="0"/>
                <a:sym typeface="+mn-ea"/>
              </a:rPr>
              <a:t>Role of the guest services facilities that are provided</a:t>
            </a:r>
            <a:endParaRPr lang="en-US" dirty="0"/>
          </a:p>
        </p:txBody>
      </p:sp>
      <p:sp>
        <p:nvSpPr>
          <p:cNvPr id="3" name="Content Placeholder 2"/>
          <p:cNvSpPr>
            <a:spLocks noGrp="1"/>
          </p:cNvSpPr>
          <p:nvPr>
            <p:ph sz="half" idx="1"/>
          </p:nvPr>
        </p:nvSpPr>
        <p:spPr>
          <a:gradFill>
            <a:gsLst>
              <a:gs pos="0">
                <a:srgbClr val="9EE256"/>
              </a:gs>
              <a:gs pos="100000">
                <a:srgbClr val="52762D"/>
              </a:gs>
            </a:gsLst>
            <a:lin ang="5400000" scaled="0"/>
          </a:gradFill>
        </p:spPr>
        <p:txBody>
          <a:bodyPr>
            <a:normAutofit fontScale="92500" lnSpcReduction="10000"/>
          </a:bodyPr>
          <a:lstStyle/>
          <a:p>
            <a:pPr fontAlgn="base">
              <a:lnSpc>
                <a:spcPct val="150000"/>
              </a:lnSpc>
            </a:pPr>
            <a:r>
              <a:rPr lang="en-US" dirty="0" smtClean="0">
                <a:latin typeface="Times New Roman" panose="02020603050405020304" pitchFamily="18" charset="0"/>
                <a:cs typeface="Times New Roman" panose="02020603050405020304" pitchFamily="18" charset="0"/>
              </a:rPr>
              <a:t>Reception and Check-in;</a:t>
            </a:r>
            <a:endParaRPr lang="en-US" dirty="0" smtClean="0">
              <a:latin typeface="Times New Roman" panose="02020603050405020304" pitchFamily="18" charset="0"/>
              <a:cs typeface="Times New Roman" panose="02020603050405020304" pitchFamily="18" charset="0"/>
            </a:endParaRPr>
          </a:p>
          <a:p>
            <a:pPr fontAlgn="base">
              <a:lnSpc>
                <a:spcPct val="150000"/>
              </a:lnSpc>
            </a:pPr>
            <a:r>
              <a:rPr lang="en-US" dirty="0" smtClean="0">
                <a:latin typeface="Times New Roman" panose="02020603050405020304" pitchFamily="18" charset="0"/>
                <a:cs typeface="Times New Roman" panose="02020603050405020304" pitchFamily="18" charset="0"/>
              </a:rPr>
              <a:t>Concierge Services;</a:t>
            </a:r>
            <a:endParaRPr lang="en-US" dirty="0" smtClean="0">
              <a:latin typeface="Times New Roman" panose="02020603050405020304" pitchFamily="18" charset="0"/>
              <a:cs typeface="Times New Roman" panose="02020603050405020304" pitchFamily="18" charset="0"/>
            </a:endParaRPr>
          </a:p>
          <a:p>
            <a:pPr fontAlgn="base">
              <a:lnSpc>
                <a:spcPct val="150000"/>
              </a:lnSpc>
            </a:pPr>
            <a:r>
              <a:rPr lang="en-US" dirty="0" smtClean="0">
                <a:latin typeface="Times New Roman" panose="02020603050405020304" pitchFamily="18" charset="0"/>
                <a:cs typeface="Times New Roman" panose="02020603050405020304" pitchFamily="18" charset="0"/>
              </a:rPr>
              <a:t>Room Service;</a:t>
            </a:r>
            <a:endParaRPr lang="en-US" dirty="0" smtClean="0">
              <a:latin typeface="Times New Roman" panose="02020603050405020304" pitchFamily="18" charset="0"/>
              <a:cs typeface="Times New Roman" panose="02020603050405020304" pitchFamily="18" charset="0"/>
            </a:endParaRPr>
          </a:p>
          <a:p>
            <a:pPr fontAlgn="base">
              <a:lnSpc>
                <a:spcPct val="150000"/>
              </a:lnSpc>
            </a:pPr>
            <a:r>
              <a:rPr lang="en-US" dirty="0" smtClean="0">
                <a:latin typeface="Times New Roman" panose="02020603050405020304" pitchFamily="18" charset="0"/>
                <a:cs typeface="Times New Roman" panose="02020603050405020304" pitchFamily="18" charset="0"/>
              </a:rPr>
              <a:t>Guest Relations;</a:t>
            </a:r>
            <a:endParaRPr lang="en-US" dirty="0" smtClean="0">
              <a:latin typeface="Times New Roman" panose="02020603050405020304" pitchFamily="18" charset="0"/>
              <a:cs typeface="Times New Roman" panose="02020603050405020304" pitchFamily="18" charset="0"/>
            </a:endParaRPr>
          </a:p>
          <a:p>
            <a:pPr fontAlgn="base">
              <a:lnSpc>
                <a:spcPct val="150000"/>
              </a:lnSpc>
            </a:pPr>
            <a:r>
              <a:rPr lang="en-US" dirty="0" smtClean="0">
                <a:latin typeface="Times New Roman" panose="02020603050405020304" pitchFamily="18" charset="0"/>
                <a:cs typeface="Times New Roman" panose="02020603050405020304" pitchFamily="18" charset="0"/>
              </a:rPr>
              <a:t>Valet Parking;</a:t>
            </a:r>
            <a:endParaRPr lang="en-US" dirty="0" smtClean="0">
              <a:latin typeface="Times New Roman" panose="02020603050405020304" pitchFamily="18" charset="0"/>
              <a:cs typeface="Times New Roman" panose="02020603050405020304" pitchFamily="18" charset="0"/>
            </a:endParaRPr>
          </a:p>
          <a:p>
            <a:pPr fontAlgn="base">
              <a:lnSpc>
                <a:spcPct val="150000"/>
              </a:lnSpc>
            </a:pPr>
            <a:r>
              <a:rPr lang="en-US" dirty="0" smtClean="0">
                <a:latin typeface="Times New Roman" panose="02020603050405020304" pitchFamily="18" charset="0"/>
                <a:cs typeface="Times New Roman" panose="02020603050405020304" pitchFamily="18" charset="0"/>
              </a:rPr>
              <a:t>Luggage Assistance;</a:t>
            </a:r>
            <a:endParaRPr lang="en-US" dirty="0" smtClean="0">
              <a:latin typeface="Times New Roman" panose="02020603050405020304" pitchFamily="18" charset="0"/>
              <a:cs typeface="Times New Roman" panose="02020603050405020304" pitchFamily="18" charset="0"/>
            </a:endParaRPr>
          </a:p>
          <a:p>
            <a:pPr fontAlgn="base">
              <a:lnSpc>
                <a:spcPct val="150000"/>
              </a:lnSpc>
            </a:pPr>
            <a:r>
              <a:rPr lang="en-US" dirty="0" smtClean="0">
                <a:latin typeface="Times New Roman" panose="02020603050405020304" pitchFamily="18" charset="0"/>
                <a:cs typeface="Times New Roman" panose="02020603050405020304" pitchFamily="18" charset="0"/>
              </a:rPr>
              <a:t>Amenities and Facilities.</a:t>
            </a:r>
            <a:endParaRPr lang="en-US" dirty="0" smtClean="0">
              <a:latin typeface="Times New Roman" panose="02020603050405020304" pitchFamily="18" charset="0"/>
              <a:cs typeface="Times New Roman" panose="02020603050405020304" pitchFamily="18" charset="0"/>
            </a:endParaRPr>
          </a:p>
          <a:p>
            <a:pPr>
              <a:lnSpc>
                <a:spcPct val="150000"/>
              </a:lnSpc>
            </a:pPr>
            <a:endParaRPr lang="en-US" dirty="0">
              <a:latin typeface="Times New Roman" panose="02020603050405020304" pitchFamily="18" charset="0"/>
              <a:cs typeface="Times New Roman" panose="02020603050405020304" pitchFamily="18" charset="0"/>
            </a:endParaRPr>
          </a:p>
        </p:txBody>
      </p:sp>
      <p:pic>
        <p:nvPicPr>
          <p:cNvPr id="4098" name="Picture 2"/>
          <p:cNvPicPr>
            <a:picLocks noGrp="1" noChangeAspect="1" noChangeArrowheads="1"/>
          </p:cNvPicPr>
          <p:nvPr>
            <p:ph sz="half" idx="2"/>
          </p:nvPr>
        </p:nvPicPr>
        <p:blipFill>
          <a:blip r:embed="rId1"/>
          <a:srcRect/>
          <a:stretch>
            <a:fillRect/>
          </a:stretch>
        </p:blipFill>
        <p:spPr bwMode="auto">
          <a:xfrm>
            <a:off x="5029200" y="1600200"/>
            <a:ext cx="3429000" cy="4525963"/>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14CD68"/>
            </a:gs>
            <a:gs pos="100000">
              <a:srgbClr val="0B6E38"/>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latin typeface="Times New Roman" panose="02020603050405020304" pitchFamily="18" charset="0"/>
                <a:cs typeface="Times New Roman" panose="02020603050405020304" pitchFamily="18" charset="0"/>
              </a:rPr>
              <a:t>The need to consider the role and function of guest services</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half" idx="1"/>
          </p:nvPr>
        </p:nvSpPr>
        <p:spPr>
          <a:gradFill>
            <a:gsLst>
              <a:gs pos="0">
                <a:srgbClr val="9EE256"/>
              </a:gs>
              <a:gs pos="100000">
                <a:srgbClr val="52762D"/>
              </a:gs>
            </a:gsLst>
            <a:lin ang="5400000" scaled="0"/>
          </a:gradFill>
        </p:spPr>
        <p:txBody>
          <a:bodyPr>
            <a:normAutofit lnSpcReduction="10000"/>
          </a:bodyPr>
          <a:lstStyle/>
          <a:p>
            <a:pPr fontAlgn="base"/>
            <a:r>
              <a:rPr lang="en-US" dirty="0" smtClean="0">
                <a:latin typeface="Times New Roman" panose="02020603050405020304" pitchFamily="18" charset="0"/>
                <a:cs typeface="Times New Roman" panose="02020603050405020304" pitchFamily="18" charset="0"/>
              </a:rPr>
              <a:t>Part of customer experience cycle;</a:t>
            </a:r>
            <a:endParaRPr lang="en-US" dirty="0" smtClean="0">
              <a:latin typeface="Times New Roman" panose="02020603050405020304" pitchFamily="18" charset="0"/>
              <a:cs typeface="Times New Roman" panose="02020603050405020304" pitchFamily="18" charset="0"/>
            </a:endParaRPr>
          </a:p>
          <a:p>
            <a:pPr fontAlgn="base"/>
            <a:r>
              <a:rPr lang="en-US" dirty="0" smtClean="0">
                <a:latin typeface="Times New Roman" panose="02020603050405020304" pitchFamily="18" charset="0"/>
                <a:cs typeface="Times New Roman" panose="02020603050405020304" pitchFamily="18" charset="0"/>
              </a:rPr>
              <a:t>Helps to foster long term brand loyalty;</a:t>
            </a:r>
            <a:endParaRPr lang="en-US" dirty="0" smtClean="0">
              <a:latin typeface="Times New Roman" panose="02020603050405020304" pitchFamily="18" charset="0"/>
              <a:cs typeface="Times New Roman" panose="02020603050405020304" pitchFamily="18" charset="0"/>
            </a:endParaRPr>
          </a:p>
          <a:p>
            <a:pPr fontAlgn="base"/>
            <a:r>
              <a:rPr lang="en-US" dirty="0" smtClean="0">
                <a:latin typeface="Times New Roman" panose="02020603050405020304" pitchFamily="18" charset="0"/>
                <a:cs typeface="Times New Roman" panose="02020603050405020304" pitchFamily="18" charset="0"/>
              </a:rPr>
              <a:t>Increases the word of mouth promotion for the brand;</a:t>
            </a:r>
            <a:endParaRPr lang="en-US" dirty="0" smtClean="0">
              <a:latin typeface="Times New Roman" panose="02020603050405020304" pitchFamily="18" charset="0"/>
              <a:cs typeface="Times New Roman" panose="02020603050405020304" pitchFamily="18" charset="0"/>
            </a:endParaRPr>
          </a:p>
          <a:p>
            <a:pPr fontAlgn="base"/>
            <a:r>
              <a:rPr lang="en-US" dirty="0" smtClean="0">
                <a:latin typeface="Times New Roman" panose="02020603050405020304" pitchFamily="18" charset="0"/>
                <a:cs typeface="Times New Roman" panose="02020603050405020304" pitchFamily="18" charset="0"/>
              </a:rPr>
              <a:t>Increases the change for recurring bookings and purchases.</a:t>
            </a:r>
            <a:endParaRPr lang="en-US" dirty="0" smtClean="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pic>
        <p:nvPicPr>
          <p:cNvPr id="5122" name="Picture 2"/>
          <p:cNvPicPr>
            <a:picLocks noGrp="1" noChangeAspect="1" noChangeArrowheads="1"/>
          </p:cNvPicPr>
          <p:nvPr>
            <p:ph sz="half" idx="2"/>
          </p:nvPr>
        </p:nvPicPr>
        <p:blipFill>
          <a:blip r:embed="rId1"/>
          <a:srcRect/>
          <a:stretch>
            <a:fillRect/>
          </a:stretch>
        </p:blipFill>
        <p:spPr bwMode="auto">
          <a:xfrm>
            <a:off x="4648200" y="1828800"/>
            <a:ext cx="4038600" cy="350520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14CD68"/>
            </a:gs>
            <a:gs pos="100000">
              <a:srgbClr val="0B6E38"/>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US" sz="3000" b="1" dirty="0" smtClean="0">
                <a:latin typeface="Times New Roman" panose="02020603050405020304" pitchFamily="18" charset="0"/>
                <a:cs typeface="Times New Roman" panose="02020603050405020304" pitchFamily="18" charset="0"/>
              </a:rPr>
            </a:br>
            <a:r>
              <a:rPr lang="en-US" sz="3000" b="1" dirty="0" smtClean="0">
                <a:latin typeface="Times New Roman" panose="02020603050405020304" pitchFamily="18" charset="0"/>
                <a:cs typeface="Times New Roman" panose="02020603050405020304" pitchFamily="18" charset="0"/>
              </a:rPr>
              <a:t>Importance of hospitality and how hotels meet/exceed guest expectations</a:t>
            </a:r>
            <a:br>
              <a:rPr lang="en-US" sz="3000" dirty="0" smtClean="0">
                <a:latin typeface="Times New Roman" panose="02020603050405020304" pitchFamily="18" charset="0"/>
                <a:cs typeface="Times New Roman" panose="02020603050405020304" pitchFamily="18" charset="0"/>
              </a:rPr>
            </a:br>
            <a:endParaRPr lang="en-US" sz="3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600200"/>
            <a:ext cx="8229600" cy="4948555"/>
          </a:xfrm>
          <a:gradFill>
            <a:gsLst>
              <a:gs pos="0">
                <a:srgbClr val="9EE256"/>
              </a:gs>
              <a:gs pos="100000">
                <a:srgbClr val="52762D"/>
              </a:gs>
            </a:gsLst>
            <a:lin ang="5400000" scaled="0"/>
          </a:gradFill>
        </p:spPr>
        <p:txBody>
          <a:bodyPr>
            <a:normAutofit fontScale="65000" lnSpcReduction="20000"/>
          </a:bodyPr>
          <a:lstStyle/>
          <a:p>
            <a:pPr fontAlgn="base">
              <a:lnSpc>
                <a:spcPct val="170000"/>
              </a:lnSpc>
            </a:pPr>
            <a:r>
              <a:rPr lang="en-US" dirty="0" err="1" smtClean="0">
                <a:latin typeface="Times New Roman" panose="02020603050405020304" pitchFamily="18" charset="0"/>
                <a:cs typeface="Times New Roman" panose="02020603050405020304" pitchFamily="18" charset="0"/>
              </a:rPr>
              <a:t>Recognising</a:t>
            </a:r>
            <a:r>
              <a:rPr lang="en-US" dirty="0" smtClean="0">
                <a:latin typeface="Times New Roman" panose="02020603050405020304" pitchFamily="18" charset="0"/>
                <a:cs typeface="Times New Roman" panose="02020603050405020304" pitchFamily="18" charset="0"/>
              </a:rPr>
              <a:t> individual needs and preferences and catering to them;</a:t>
            </a:r>
            <a:endParaRPr lang="en-US" dirty="0" smtClean="0">
              <a:latin typeface="Times New Roman" panose="02020603050405020304" pitchFamily="18" charset="0"/>
              <a:cs typeface="Times New Roman" panose="02020603050405020304" pitchFamily="18" charset="0"/>
            </a:endParaRPr>
          </a:p>
          <a:p>
            <a:pPr fontAlgn="base">
              <a:lnSpc>
                <a:spcPct val="170000"/>
              </a:lnSpc>
            </a:pPr>
            <a:r>
              <a:rPr lang="en-US" dirty="0" smtClean="0">
                <a:latin typeface="Times New Roman" panose="02020603050405020304" pitchFamily="18" charset="0"/>
                <a:cs typeface="Times New Roman" panose="02020603050405020304" pitchFamily="18" charset="0"/>
              </a:rPr>
              <a:t>Gathering customer data to provide </a:t>
            </a:r>
            <a:r>
              <a:rPr lang="en-US" dirty="0" err="1" smtClean="0">
                <a:latin typeface="Times New Roman" panose="02020603050405020304" pitchFamily="18" charset="0"/>
                <a:cs typeface="Times New Roman" panose="02020603050405020304" pitchFamily="18" charset="0"/>
              </a:rPr>
              <a:t>individualised</a:t>
            </a:r>
            <a:r>
              <a:rPr lang="en-US" dirty="0" smtClean="0">
                <a:latin typeface="Times New Roman" panose="02020603050405020304" pitchFamily="18" charset="0"/>
                <a:cs typeface="Times New Roman" panose="02020603050405020304" pitchFamily="18" charset="0"/>
              </a:rPr>
              <a:t> experiences;</a:t>
            </a:r>
            <a:endParaRPr lang="en-US" dirty="0" smtClean="0">
              <a:latin typeface="Times New Roman" panose="02020603050405020304" pitchFamily="18" charset="0"/>
              <a:cs typeface="Times New Roman" panose="02020603050405020304" pitchFamily="18" charset="0"/>
            </a:endParaRPr>
          </a:p>
          <a:p>
            <a:pPr fontAlgn="base">
              <a:lnSpc>
                <a:spcPct val="170000"/>
              </a:lnSpc>
            </a:pPr>
            <a:r>
              <a:rPr lang="en-US" dirty="0" smtClean="0">
                <a:latin typeface="Times New Roman" panose="02020603050405020304" pitchFamily="18" charset="0"/>
                <a:cs typeface="Times New Roman" panose="02020603050405020304" pitchFamily="18" charset="0"/>
              </a:rPr>
              <a:t>Addressing visitors by name;</a:t>
            </a:r>
            <a:endParaRPr lang="en-US" dirty="0" smtClean="0">
              <a:latin typeface="Times New Roman" panose="02020603050405020304" pitchFamily="18" charset="0"/>
              <a:cs typeface="Times New Roman" panose="02020603050405020304" pitchFamily="18" charset="0"/>
            </a:endParaRPr>
          </a:p>
          <a:p>
            <a:pPr fontAlgn="base">
              <a:lnSpc>
                <a:spcPct val="170000"/>
              </a:lnSpc>
            </a:pPr>
            <a:r>
              <a:rPr lang="en-US" dirty="0" smtClean="0">
                <a:latin typeface="Times New Roman" panose="02020603050405020304" pitchFamily="18" charset="0"/>
                <a:cs typeface="Times New Roman" panose="02020603050405020304" pitchFamily="18" charset="0"/>
              </a:rPr>
              <a:t>Providing </a:t>
            </a:r>
            <a:r>
              <a:rPr lang="en-US" dirty="0" err="1" smtClean="0">
                <a:latin typeface="Times New Roman" panose="02020603050405020304" pitchFamily="18" charset="0"/>
                <a:cs typeface="Times New Roman" panose="02020603050405020304" pitchFamily="18" charset="0"/>
              </a:rPr>
              <a:t>personalised</a:t>
            </a:r>
            <a:r>
              <a:rPr lang="en-US" dirty="0" smtClean="0">
                <a:latin typeface="Times New Roman" panose="02020603050405020304" pitchFamily="18" charset="0"/>
                <a:cs typeface="Times New Roman" panose="02020603050405020304" pitchFamily="18" charset="0"/>
              </a:rPr>
              <a:t> advice;</a:t>
            </a:r>
            <a:endParaRPr lang="en-US" dirty="0" smtClean="0">
              <a:latin typeface="Times New Roman" panose="02020603050405020304" pitchFamily="18" charset="0"/>
              <a:cs typeface="Times New Roman" panose="02020603050405020304" pitchFamily="18" charset="0"/>
            </a:endParaRPr>
          </a:p>
          <a:p>
            <a:pPr fontAlgn="base">
              <a:lnSpc>
                <a:spcPct val="170000"/>
              </a:lnSpc>
            </a:pPr>
            <a:r>
              <a:rPr lang="en-US" dirty="0" smtClean="0">
                <a:latin typeface="Times New Roman" panose="02020603050405020304" pitchFamily="18" charset="0"/>
                <a:cs typeface="Times New Roman" panose="02020603050405020304" pitchFamily="18" charset="0"/>
              </a:rPr>
              <a:t>Allowing for special requests;</a:t>
            </a:r>
            <a:endParaRPr lang="en-US" dirty="0" smtClean="0">
              <a:latin typeface="Times New Roman" panose="02020603050405020304" pitchFamily="18" charset="0"/>
              <a:cs typeface="Times New Roman" panose="02020603050405020304" pitchFamily="18" charset="0"/>
            </a:endParaRPr>
          </a:p>
          <a:p>
            <a:pPr fontAlgn="base">
              <a:lnSpc>
                <a:spcPct val="170000"/>
              </a:lnSpc>
            </a:pPr>
            <a:r>
              <a:rPr lang="en-US" dirty="0" smtClean="0">
                <a:latin typeface="Times New Roman" panose="02020603050405020304" pitchFamily="18" charset="0"/>
                <a:cs typeface="Times New Roman" panose="02020603050405020304" pitchFamily="18" charset="0"/>
              </a:rPr>
              <a:t>Considering the needs of visitors;</a:t>
            </a:r>
            <a:endParaRPr lang="en-US" dirty="0" smtClean="0">
              <a:latin typeface="Times New Roman" panose="02020603050405020304" pitchFamily="18" charset="0"/>
              <a:cs typeface="Times New Roman" panose="02020603050405020304" pitchFamily="18" charset="0"/>
            </a:endParaRPr>
          </a:p>
          <a:p>
            <a:pPr fontAlgn="base">
              <a:lnSpc>
                <a:spcPct val="170000"/>
              </a:lnSpc>
            </a:pPr>
            <a:r>
              <a:rPr lang="en-US" dirty="0" smtClean="0">
                <a:latin typeface="Times New Roman" panose="02020603050405020304" pitchFamily="18" charset="0"/>
                <a:cs typeface="Times New Roman" panose="02020603050405020304" pitchFamily="18" charset="0"/>
              </a:rPr>
              <a:t>Proactive provision of needs without request;</a:t>
            </a:r>
            <a:endParaRPr lang="en-US" dirty="0" smtClean="0">
              <a:latin typeface="Times New Roman" panose="02020603050405020304" pitchFamily="18" charset="0"/>
              <a:cs typeface="Times New Roman" panose="02020603050405020304" pitchFamily="18" charset="0"/>
            </a:endParaRPr>
          </a:p>
          <a:p>
            <a:pPr fontAlgn="base">
              <a:lnSpc>
                <a:spcPct val="170000"/>
              </a:lnSpc>
            </a:pPr>
            <a:r>
              <a:rPr lang="en-US" dirty="0" smtClean="0">
                <a:latin typeface="Times New Roman" panose="02020603050405020304" pitchFamily="18" charset="0"/>
                <a:cs typeface="Times New Roman" panose="02020603050405020304" pitchFamily="18" charset="0"/>
              </a:rPr>
              <a:t>Identifying trends and typical demands;</a:t>
            </a:r>
            <a:endParaRPr lang="en-US" dirty="0" smtClean="0">
              <a:latin typeface="Times New Roman" panose="02020603050405020304" pitchFamily="18" charset="0"/>
              <a:cs typeface="Times New Roman" panose="02020603050405020304" pitchFamily="18" charset="0"/>
            </a:endParaRPr>
          </a:p>
          <a:p>
            <a:pPr fontAlgn="base">
              <a:lnSpc>
                <a:spcPct val="170000"/>
              </a:lnSpc>
            </a:pPr>
            <a:r>
              <a:rPr lang="en-US" dirty="0" smtClean="0">
                <a:latin typeface="Times New Roman" panose="02020603050405020304" pitchFamily="18" charset="0"/>
                <a:cs typeface="Times New Roman" panose="02020603050405020304" pitchFamily="18" charset="0"/>
              </a:rPr>
              <a:t>Supplying more pillows, power adapters, etc.</a:t>
            </a:r>
            <a:endParaRPr lang="en-US" dirty="0" smtClean="0">
              <a:latin typeface="Times New Roman" panose="02020603050405020304" pitchFamily="18" charset="0"/>
              <a:cs typeface="Times New Roman" panose="02020603050405020304" pitchFamily="18" charset="0"/>
            </a:endParaRPr>
          </a:p>
          <a:p>
            <a:pPr>
              <a:lnSpc>
                <a:spcPct val="170000"/>
              </a:lnSpc>
            </a:pP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14CD68"/>
            </a:gs>
            <a:gs pos="100000">
              <a:srgbClr val="0B6E38"/>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901065"/>
          </a:xfrm>
        </p:spPr>
        <p:txBody>
          <a:bodyPr/>
          <a:lstStyle/>
          <a:p>
            <a:r>
              <a:rPr lang="en-US" b="1" dirty="0" smtClean="0">
                <a:latin typeface="Times New Roman" panose="02020603050405020304" pitchFamily="18" charset="0"/>
                <a:cs typeface="Times New Roman" panose="02020603050405020304" pitchFamily="18" charset="0"/>
              </a:rPr>
              <a:t>Conclusion</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01295" y="1054100"/>
            <a:ext cx="8794750" cy="5422900"/>
          </a:xfrm>
          <a:gradFill>
            <a:gsLst>
              <a:gs pos="0">
                <a:srgbClr val="9EE256"/>
              </a:gs>
              <a:gs pos="100000">
                <a:srgbClr val="52762D"/>
              </a:gs>
            </a:gsLst>
            <a:lin ang="5400000" scaled="0"/>
          </a:gradFill>
        </p:spPr>
        <p:txBody>
          <a:bodyPr>
            <a:noAutofit/>
          </a:bodyPr>
          <a:lstStyle/>
          <a:p>
            <a:pPr marL="457200" lvl="1" indent="0" algn="just">
              <a:buNone/>
            </a:pPr>
            <a:r>
              <a:rPr lang="en-US" sz="2450" dirty="0" smtClean="0">
                <a:latin typeface="Times New Roman" panose="02020603050405020304" pitchFamily="18" charset="0"/>
                <a:cs typeface="Times New Roman" panose="02020603050405020304" pitchFamily="18" charset="0"/>
              </a:rPr>
              <a:t>	</a:t>
            </a:r>
            <a:endParaRPr lang="en-US" sz="2450" dirty="0" smtClean="0">
              <a:latin typeface="Times New Roman" panose="02020603050405020304" pitchFamily="18" charset="0"/>
              <a:cs typeface="Times New Roman" panose="02020603050405020304" pitchFamily="18" charset="0"/>
            </a:endParaRPr>
          </a:p>
          <a:p>
            <a:pPr marL="457200" lvl="1" indent="0" algn="just">
              <a:buNone/>
            </a:pPr>
            <a:r>
              <a:rPr lang="en-US" sz="2450" dirty="0" smtClean="0">
                <a:latin typeface="Times New Roman" panose="02020603050405020304" pitchFamily="18" charset="0"/>
                <a:cs typeface="Times New Roman" panose="02020603050405020304" pitchFamily="18" charset="0"/>
              </a:rPr>
              <a:t>	</a:t>
            </a:r>
            <a:r>
              <a:rPr lang="en-US" sz="2800" dirty="0" smtClean="0">
                <a:latin typeface="Times New Roman" panose="02020603050405020304" pitchFamily="18" charset="0"/>
                <a:cs typeface="Times New Roman" panose="02020603050405020304" pitchFamily="18" charset="0"/>
              </a:rPr>
              <a:t>Canopy by Hilton is a lifestyle resort brand that aspires to provide its visitors with an original and genuine travel experience. </a:t>
            </a:r>
            <a:endParaRPr lang="en-US" sz="2800" dirty="0" smtClean="0">
              <a:latin typeface="Times New Roman" panose="02020603050405020304" pitchFamily="18" charset="0"/>
              <a:cs typeface="Times New Roman" panose="02020603050405020304" pitchFamily="18" charset="0"/>
            </a:endParaRPr>
          </a:p>
          <a:p>
            <a:pPr marL="0" indent="0" algn="just">
              <a:buNone/>
            </a:pPr>
            <a:r>
              <a:rPr lang="en-US" sz="2800" dirty="0" smtClean="0">
                <a:latin typeface="Times New Roman" panose="02020603050405020304" pitchFamily="18" charset="0"/>
                <a:cs typeface="Times New Roman" panose="02020603050405020304" pitchFamily="18" charset="0"/>
              </a:rPr>
              <a:t>	Canopy by Hilton provides an environment that captures the spirit of the </a:t>
            </a:r>
            <a:r>
              <a:rPr lang="en-US" sz="2800" dirty="0" err="1" smtClean="0">
                <a:latin typeface="Times New Roman" panose="02020603050405020304" pitchFamily="18" charset="0"/>
                <a:cs typeface="Times New Roman" panose="02020603050405020304" pitchFamily="18" charset="0"/>
              </a:rPr>
              <a:t>neighbourhood</a:t>
            </a:r>
            <a:r>
              <a:rPr lang="en-US" sz="2800" dirty="0" smtClean="0">
                <a:latin typeface="Times New Roman" panose="02020603050405020304" pitchFamily="18" charset="0"/>
                <a:cs typeface="Times New Roman" panose="02020603050405020304" pitchFamily="18" charset="0"/>
              </a:rPr>
              <a:t> by </a:t>
            </a:r>
            <a:r>
              <a:rPr lang="en-US" sz="2800" dirty="0" err="1" smtClean="0">
                <a:latin typeface="Times New Roman" panose="02020603050405020304" pitchFamily="18" charset="0"/>
                <a:cs typeface="Times New Roman" panose="02020603050405020304" pitchFamily="18" charset="0"/>
              </a:rPr>
              <a:t>emphasising</a:t>
            </a:r>
            <a:r>
              <a:rPr lang="en-US" sz="2800" dirty="0" smtClean="0">
                <a:latin typeface="Times New Roman" panose="02020603050405020304" pitchFamily="18" charset="0"/>
                <a:cs typeface="Times New Roman" panose="02020603050405020304" pitchFamily="18" charset="0"/>
              </a:rPr>
              <a:t> local inspiration, careful design, and </a:t>
            </a:r>
            <a:r>
              <a:rPr lang="en-US" sz="2800" dirty="0" err="1" smtClean="0">
                <a:latin typeface="Times New Roman" panose="02020603050405020304" pitchFamily="18" charset="0"/>
                <a:cs typeface="Times New Roman" panose="02020603050405020304" pitchFamily="18" charset="0"/>
              </a:rPr>
              <a:t>individualised</a:t>
            </a:r>
            <a:r>
              <a:rPr lang="en-US" sz="2800" dirty="0" smtClean="0">
                <a:latin typeface="Times New Roman" panose="02020603050405020304" pitchFamily="18" charset="0"/>
                <a:cs typeface="Times New Roman" panose="02020603050405020304" pitchFamily="18" charset="0"/>
              </a:rPr>
              <a:t> service.</a:t>
            </a:r>
            <a:endParaRPr lang="en-US" sz="2800" dirty="0" smtClean="0">
              <a:latin typeface="Times New Roman" panose="02020603050405020304" pitchFamily="18" charset="0"/>
              <a:cs typeface="Times New Roman" panose="02020603050405020304" pitchFamily="18" charset="0"/>
            </a:endParaRPr>
          </a:p>
          <a:p>
            <a:pPr marL="0" indent="0" algn="just">
              <a:buNone/>
            </a:pPr>
            <a:r>
              <a:rPr lang="en-US" sz="2800" dirty="0" smtClean="0">
                <a:latin typeface="Times New Roman" panose="02020603050405020304" pitchFamily="18" charset="0"/>
                <a:cs typeface="Times New Roman" panose="02020603050405020304" pitchFamily="18" charset="0"/>
              </a:rPr>
              <a:t>	The company serves a wide range of customers, including millennial </a:t>
            </a:r>
            <a:r>
              <a:rPr lang="en-US" sz="2800" dirty="0" err="1" smtClean="0">
                <a:latin typeface="Times New Roman" panose="02020603050405020304" pitchFamily="18" charset="0"/>
                <a:cs typeface="Times New Roman" panose="02020603050405020304" pitchFamily="18" charset="0"/>
              </a:rPr>
              <a:t>travellers</a:t>
            </a:r>
            <a:r>
              <a:rPr lang="en-US" sz="2800" dirty="0" smtClean="0">
                <a:latin typeface="Times New Roman" panose="02020603050405020304" pitchFamily="18" charset="0"/>
                <a:cs typeface="Times New Roman" panose="02020603050405020304" pitchFamily="18" charset="0"/>
              </a:rPr>
              <a:t> looking for up-to-date, fashionable lodgings and those who have the budget willing to pay for a distinctively local experience.</a:t>
            </a:r>
            <a:endParaRPr lang="en-US"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rgbClr val="14CD68"/>
            </a:gs>
            <a:gs pos="100000">
              <a:srgbClr val="0B6E38"/>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3400" y="75883"/>
            <a:ext cx="8229600" cy="1143000"/>
          </a:xfrm>
        </p:spPr>
        <p:txBody>
          <a:bodyPr/>
          <a:lstStyle/>
          <a:p>
            <a:r>
              <a:rPr lang="en-US" b="1" dirty="0" smtClean="0">
                <a:latin typeface="Times New Roman" panose="02020603050405020304" pitchFamily="18" charset="0"/>
                <a:cs typeface="Times New Roman" panose="02020603050405020304" pitchFamily="18" charset="0"/>
              </a:rPr>
              <a:t>References </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6200" y="1045845"/>
            <a:ext cx="8952865" cy="5683250"/>
          </a:xfrm>
          <a:gradFill>
            <a:gsLst>
              <a:gs pos="0">
                <a:srgbClr val="9EE256"/>
              </a:gs>
              <a:gs pos="100000">
                <a:srgbClr val="52762D"/>
              </a:gs>
            </a:gsLst>
            <a:lin ang="5400000" scaled="0"/>
          </a:gradFill>
        </p:spPr>
        <p:txBody>
          <a:bodyPr>
            <a:noAutofit/>
          </a:bodyPr>
          <a:lstStyle/>
          <a:p>
            <a:pPr>
              <a:lnSpc>
                <a:spcPct val="170000"/>
              </a:lnSpc>
            </a:pPr>
            <a:endParaRPr lang="en-US" sz="1300" b="1" dirty="0" smtClean="0">
              <a:latin typeface="Times New Roman" panose="02020603050405020304" pitchFamily="18" charset="0"/>
              <a:cs typeface="Times New Roman" panose="02020603050405020304" pitchFamily="18" charset="0"/>
            </a:endParaRPr>
          </a:p>
          <a:p>
            <a:pPr>
              <a:lnSpc>
                <a:spcPct val="170000"/>
              </a:lnSpc>
            </a:pPr>
            <a:r>
              <a:rPr lang="en-US" sz="1400" b="1" dirty="0" smtClean="0">
                <a:latin typeface="Times New Roman" panose="02020603050405020304" pitchFamily="18" charset="0"/>
                <a:cs typeface="Times New Roman" panose="02020603050405020304" pitchFamily="18" charset="0"/>
              </a:rPr>
              <a:t>Hilton Hotel (2022) Canopy by Hilton – say hello to Canopy.  Available at: </a:t>
            </a:r>
            <a:r>
              <a:rPr lang="en-US" sz="1400" b="1" i="1" dirty="0" smtClean="0">
                <a:latin typeface="Times New Roman" panose="02020603050405020304" pitchFamily="18" charset="0"/>
                <a:cs typeface="Times New Roman" panose="02020603050405020304" pitchFamily="18" charset="0"/>
              </a:rPr>
              <a:t>https://www.hilton.com/en/brands/canopy-by-hilton/ </a:t>
            </a:r>
            <a:r>
              <a:rPr lang="en-US" sz="1400" b="1" dirty="0" smtClean="0">
                <a:latin typeface="Times New Roman" panose="02020603050405020304" pitchFamily="18" charset="0"/>
                <a:cs typeface="Times New Roman" panose="02020603050405020304" pitchFamily="18" charset="0"/>
              </a:rPr>
              <a:t>(Accessed: May 8, 2023). </a:t>
            </a:r>
            <a:endParaRPr lang="en-US" sz="1400" b="1" dirty="0" smtClean="0">
              <a:latin typeface="Times New Roman" panose="02020603050405020304" pitchFamily="18" charset="0"/>
              <a:cs typeface="Times New Roman" panose="02020603050405020304" pitchFamily="18" charset="0"/>
            </a:endParaRPr>
          </a:p>
          <a:p>
            <a:pPr>
              <a:lnSpc>
                <a:spcPct val="170000"/>
              </a:lnSpc>
            </a:pPr>
            <a:r>
              <a:rPr lang="en-US" sz="1400" b="1" dirty="0" smtClean="0">
                <a:latin typeface="Times New Roman" panose="02020603050405020304" pitchFamily="18" charset="0"/>
                <a:cs typeface="Times New Roman" panose="02020603050405020304" pitchFamily="18" charset="0"/>
              </a:rPr>
              <a:t>Wood, J.M. (2014) </a:t>
            </a:r>
            <a:r>
              <a:rPr lang="en-US" sz="1400" b="1" i="1" dirty="0" smtClean="0">
                <a:latin typeface="Times New Roman" panose="02020603050405020304" pitchFamily="18" charset="0"/>
                <a:cs typeface="Times New Roman" panose="02020603050405020304" pitchFamily="18" charset="0"/>
              </a:rPr>
              <a:t>5 things you should know about canopy by Hilton, </a:t>
            </a:r>
            <a:r>
              <a:rPr lang="en-US" sz="1400" b="1" i="1" dirty="0" err="1" smtClean="0">
                <a:latin typeface="Times New Roman" panose="02020603050405020304" pitchFamily="18" charset="0"/>
                <a:cs typeface="Times New Roman" panose="02020603050405020304" pitchFamily="18" charset="0"/>
              </a:rPr>
              <a:t>ShermansTravel</a:t>
            </a:r>
            <a:r>
              <a:rPr lang="en-US" sz="1400" b="1" dirty="0" smtClean="0">
                <a:latin typeface="Times New Roman" panose="02020603050405020304" pitchFamily="18" charset="0"/>
                <a:cs typeface="Times New Roman" panose="02020603050405020304" pitchFamily="18" charset="0"/>
              </a:rPr>
              <a:t>. Available at: </a:t>
            </a:r>
            <a:r>
              <a:rPr lang="en-US" sz="1400" b="1" i="1" dirty="0" smtClean="0">
                <a:latin typeface="Times New Roman" panose="02020603050405020304" pitchFamily="18" charset="0"/>
                <a:cs typeface="Times New Roman" panose="02020603050405020304" pitchFamily="18" charset="0"/>
              </a:rPr>
              <a:t>https://www.shermanstravel.com/advice/5-things-you-should-know-about-canopy-by-hilton </a:t>
            </a:r>
            <a:r>
              <a:rPr lang="en-US" sz="1400" b="1" dirty="0" smtClean="0">
                <a:latin typeface="Times New Roman" panose="02020603050405020304" pitchFamily="18" charset="0"/>
                <a:cs typeface="Times New Roman" panose="02020603050405020304" pitchFamily="18" charset="0"/>
              </a:rPr>
              <a:t>(Accessed: May 8, 2023). </a:t>
            </a:r>
            <a:endParaRPr lang="en-US" sz="1400" b="1" dirty="0" smtClean="0">
              <a:latin typeface="Times New Roman" panose="02020603050405020304" pitchFamily="18" charset="0"/>
              <a:cs typeface="Times New Roman" panose="02020603050405020304" pitchFamily="18" charset="0"/>
            </a:endParaRPr>
          </a:p>
          <a:p>
            <a:pPr>
              <a:lnSpc>
                <a:spcPct val="170000"/>
              </a:lnSpc>
            </a:pPr>
            <a:r>
              <a:rPr lang="en-US" sz="1400" b="1" dirty="0" err="1" smtClean="0">
                <a:latin typeface="Times New Roman" panose="02020603050405020304" pitchFamily="18" charset="0"/>
                <a:cs typeface="Times New Roman" panose="02020603050405020304" pitchFamily="18" charset="0"/>
              </a:rPr>
              <a:t>Nieset</a:t>
            </a:r>
            <a:r>
              <a:rPr lang="en-US" sz="1400" b="1" dirty="0" smtClean="0">
                <a:latin typeface="Times New Roman" panose="02020603050405020304" pitchFamily="18" charset="0"/>
                <a:cs typeface="Times New Roman" panose="02020603050405020304" pitchFamily="18" charset="0"/>
              </a:rPr>
              <a:t>, L. (2019) 6 snazzy hotel brands for Millennial-centric stays, The Points Guy. Available at: </a:t>
            </a:r>
            <a:r>
              <a:rPr lang="en-US" sz="1400" b="1" i="1" dirty="0" smtClean="0">
                <a:latin typeface="Times New Roman" panose="02020603050405020304" pitchFamily="18" charset="0"/>
                <a:cs typeface="Times New Roman" panose="02020603050405020304" pitchFamily="18" charset="0"/>
              </a:rPr>
              <a:t>https://thepointsguy.com/2015/09/6-hotel-brands-for-millennials/</a:t>
            </a:r>
            <a:r>
              <a:rPr lang="en-US" sz="1400" b="1" dirty="0" smtClean="0">
                <a:latin typeface="Times New Roman" panose="02020603050405020304" pitchFamily="18" charset="0"/>
                <a:cs typeface="Times New Roman" panose="02020603050405020304" pitchFamily="18" charset="0"/>
              </a:rPr>
              <a:t> (Accessed: May 8, 2023). </a:t>
            </a:r>
            <a:endParaRPr lang="en-US" sz="1400" b="1" dirty="0" smtClean="0">
              <a:latin typeface="Times New Roman" panose="02020603050405020304" pitchFamily="18" charset="0"/>
              <a:cs typeface="Times New Roman" panose="02020603050405020304" pitchFamily="18" charset="0"/>
            </a:endParaRPr>
          </a:p>
          <a:p>
            <a:pPr>
              <a:lnSpc>
                <a:spcPct val="170000"/>
              </a:lnSpc>
            </a:pPr>
            <a:r>
              <a:rPr lang="en-US" sz="1400" b="1" dirty="0" err="1" smtClean="0">
                <a:latin typeface="Times New Roman" panose="02020603050405020304" pitchFamily="18" charset="0"/>
                <a:cs typeface="Times New Roman" panose="02020603050405020304" pitchFamily="18" charset="0"/>
              </a:rPr>
              <a:t>Eisen</a:t>
            </a:r>
            <a:r>
              <a:rPr lang="en-US" sz="1400" b="1" dirty="0" smtClean="0">
                <a:latin typeface="Times New Roman" panose="02020603050405020304" pitchFamily="18" charset="0"/>
                <a:cs typeface="Times New Roman" panose="02020603050405020304" pitchFamily="18" charset="0"/>
              </a:rPr>
              <a:t>, D. (2014) Hilton-finally-has its lifestyle brand in canopy, Hotel Management. Available at: </a:t>
            </a:r>
            <a:r>
              <a:rPr lang="en-US" sz="1400" b="1" i="1" dirty="0" smtClean="0">
                <a:latin typeface="Times New Roman" panose="02020603050405020304" pitchFamily="18" charset="0"/>
                <a:cs typeface="Times New Roman" panose="02020603050405020304" pitchFamily="18" charset="0"/>
              </a:rPr>
              <a:t>https://www.hotelmanagement.net/hilton%E2%80%94finally%E2%80%94has-its-lifestyle-brand-canopy</a:t>
            </a:r>
            <a:r>
              <a:rPr lang="en-US" sz="1400" b="1" dirty="0" smtClean="0">
                <a:latin typeface="Times New Roman" panose="02020603050405020304" pitchFamily="18" charset="0"/>
                <a:cs typeface="Times New Roman" panose="02020603050405020304" pitchFamily="18" charset="0"/>
              </a:rPr>
              <a:t> (Accessed: May 8, 2023). </a:t>
            </a:r>
            <a:endParaRPr lang="en-US" sz="1400" b="1" dirty="0" smtClean="0">
              <a:latin typeface="Times New Roman" panose="02020603050405020304" pitchFamily="18" charset="0"/>
              <a:cs typeface="Times New Roman" panose="02020603050405020304" pitchFamily="18" charset="0"/>
            </a:endParaRPr>
          </a:p>
          <a:p>
            <a:pPr>
              <a:lnSpc>
                <a:spcPct val="170000"/>
              </a:lnSpc>
            </a:pPr>
            <a:r>
              <a:rPr lang="en-US" sz="1400" b="1" dirty="0" smtClean="0">
                <a:latin typeface="Times New Roman" panose="02020603050405020304" pitchFamily="18" charset="0"/>
                <a:cs typeface="Times New Roman" panose="02020603050405020304" pitchFamily="18" charset="0"/>
              </a:rPr>
              <a:t>Hilton (2023) </a:t>
            </a:r>
            <a:r>
              <a:rPr lang="en-US" sz="1400" b="1" i="1" dirty="0" smtClean="0">
                <a:latin typeface="Times New Roman" panose="02020603050405020304" pitchFamily="18" charset="0"/>
                <a:cs typeface="Times New Roman" panose="02020603050405020304" pitchFamily="18" charset="0"/>
              </a:rPr>
              <a:t>Canopy by Hilton Development</a:t>
            </a:r>
            <a:r>
              <a:rPr lang="en-US" sz="1400" b="1" dirty="0" smtClean="0">
                <a:latin typeface="Times New Roman" panose="02020603050405020304" pitchFamily="18" charset="0"/>
                <a:cs typeface="Times New Roman" panose="02020603050405020304" pitchFamily="18" charset="0"/>
              </a:rPr>
              <a:t>, </a:t>
            </a:r>
            <a:r>
              <a:rPr lang="en-US" sz="1400" b="1" i="1" dirty="0" smtClean="0">
                <a:latin typeface="Times New Roman" panose="02020603050405020304" pitchFamily="18" charset="0"/>
                <a:cs typeface="Times New Roman" panose="02020603050405020304" pitchFamily="18" charset="0"/>
              </a:rPr>
              <a:t>www.hilton.com</a:t>
            </a:r>
            <a:r>
              <a:rPr lang="en-US" sz="1400" b="1" dirty="0" smtClean="0">
                <a:latin typeface="Times New Roman" panose="02020603050405020304" pitchFamily="18" charset="0"/>
                <a:cs typeface="Times New Roman" panose="02020603050405020304" pitchFamily="18" charset="0"/>
              </a:rPr>
              <a:t>. Available at: </a:t>
            </a:r>
            <a:r>
              <a:rPr lang="en-US" sz="1400" b="1" i="1" dirty="0" smtClean="0">
                <a:latin typeface="Times New Roman" panose="02020603050405020304" pitchFamily="18" charset="0"/>
                <a:cs typeface="Times New Roman" panose="02020603050405020304" pitchFamily="18" charset="0"/>
              </a:rPr>
              <a:t>https://www.hilton.com/en/corporate/wp-content/uploads/2020/02/Canopy-by-Hilton-Development-Brochure-emea_20200213.pdf</a:t>
            </a:r>
            <a:r>
              <a:rPr lang="en-US" sz="1400" b="1" dirty="0" smtClean="0">
                <a:latin typeface="Times New Roman" panose="02020603050405020304" pitchFamily="18" charset="0"/>
                <a:cs typeface="Times New Roman" panose="02020603050405020304" pitchFamily="18" charset="0"/>
              </a:rPr>
              <a:t> (Accessed: 09 May 2023). </a:t>
            </a:r>
            <a:endParaRPr lang="en-US" sz="1400" b="1" dirty="0" smtClean="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rgbClr val="14CD68"/>
            </a:gs>
            <a:gs pos="100000">
              <a:srgbClr val="0B6E38"/>
            </a:gs>
          </a:gsLst>
          <a:lin ang="5400000" scaled="0"/>
        </a:gradFill>
        <a:effectLst/>
      </p:bgPr>
    </p:bg>
    <p:spTree>
      <p:nvGrpSpPr>
        <p:cNvPr id="1" name=""/>
        <p:cNvGrpSpPr/>
        <p:nvPr/>
      </p:nvGrpSpPr>
      <p:grpSpPr/>
      <p:sp>
        <p:nvSpPr>
          <p:cNvPr id="6" name="Title 5"/>
          <p:cNvSpPr>
            <a:spLocks noGrp="1"/>
          </p:cNvSpPr>
          <p:nvPr>
            <p:ph type="title"/>
          </p:nvPr>
        </p:nvSpPr>
        <p:spPr/>
        <p:txBody>
          <a:bodyPr/>
          <a:p>
            <a:endParaRPr lang="en-US"/>
          </a:p>
        </p:txBody>
      </p:sp>
      <p:pic>
        <p:nvPicPr>
          <p:cNvPr id="5" name="Content Placeholder 4" descr="cotton-paper-card-thank-you-clover-green-and-gold"/>
          <p:cNvPicPr>
            <a:picLocks noChangeAspect="1"/>
          </p:cNvPicPr>
          <p:nvPr>
            <p:ph idx="1"/>
          </p:nvPr>
        </p:nvPicPr>
        <p:blipFill>
          <a:blip r:embed="rId1"/>
          <a:stretch>
            <a:fillRect/>
          </a:stretch>
        </p:blipFill>
        <p:spPr>
          <a:xfrm>
            <a:off x="94615" y="111125"/>
            <a:ext cx="8960485" cy="661797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4868</Words>
  <Application>WPS Presentation</Application>
  <PresentationFormat>On-screen Show (4:3)</PresentationFormat>
  <Paragraphs>132</Paragraphs>
  <Slides>13</Slides>
  <Notes>8</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13</vt:i4>
      </vt:variant>
    </vt:vector>
  </HeadingPairs>
  <TitlesOfParts>
    <vt:vector size="21" baseType="lpstr">
      <vt:lpstr>Arial</vt:lpstr>
      <vt:lpstr>SimSun</vt:lpstr>
      <vt:lpstr>Wingdings</vt:lpstr>
      <vt:lpstr>Times New Roman</vt:lpstr>
      <vt:lpstr>Microsoft YaHei</vt:lpstr>
      <vt:lpstr>Arial Unicode MS</vt:lpstr>
      <vt:lpstr>Calibri</vt:lpstr>
      <vt:lpstr>Office Theme</vt:lpstr>
      <vt:lpstr> THE ROLE &amp; IMPORTANCE  OF HOSPITALITY &amp; GUEST  SERVICES WITHIN THE HOTEL INDUSTRY  </vt:lpstr>
      <vt:lpstr>PowerPoint 演示文稿</vt:lpstr>
      <vt:lpstr>Introduction of the Brand Canopy by Hilton Worldwide</vt:lpstr>
      <vt:lpstr>The main consumers of the brand</vt:lpstr>
      <vt:lpstr>Nature and scope of the hotel services</vt:lpstr>
      <vt:lpstr>Nature and scope of the hotel services</vt:lpstr>
      <vt:lpstr>Role of the guest services facilities that are provided</vt:lpstr>
      <vt:lpstr>Role of the guest services facilities that are provided</vt:lpstr>
      <vt:lpstr>The need to consider the role and function of guest services</vt:lpstr>
      <vt:lpstr> Importance of hospitality and how hotels meet/exceed guest expectations </vt:lpstr>
      <vt:lpstr>Conclusion</vt:lpstr>
      <vt:lpstr>References </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_x000B_THE ROLE &amp; IMPORTANCE  OF  HOSPITALITY &amp; GUEST SERVICES  WITHIN  THE HOTEL INDUSTRY  </dc:title>
  <dc:creator/>
  <cp:lastModifiedBy>home</cp:lastModifiedBy>
  <cp:revision>22</cp:revision>
  <dcterms:created xsi:type="dcterms:W3CDTF">2023-05-23T19:25:00Z</dcterms:created>
  <dcterms:modified xsi:type="dcterms:W3CDTF">2023-05-24T12:31:38Z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6190F104603C492B841D09616FD963B2</vt:lpwstr>
  </property>
  <property fmtid="{D5CDD505-2E9C-101B-9397-08002B2CF9AE}" pid="3" name="KSOProductBuildVer">
    <vt:lpwstr>1033-11.2.0.11417</vt:lpwstr>
  </property>
</Properties>
</file>