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handoutMasterIdLst>
    <p:handoutMasterId r:id="rId20"/>
  </p:handoutMasterIdLst>
  <p:sldIdLst>
    <p:sldId id="256" r:id="rId2"/>
    <p:sldId id="257" r:id="rId3"/>
    <p:sldId id="258" r:id="rId4"/>
    <p:sldId id="268" r:id="rId5"/>
    <p:sldId id="259" r:id="rId6"/>
    <p:sldId id="274" r:id="rId7"/>
    <p:sldId id="260" r:id="rId8"/>
    <p:sldId id="281" r:id="rId9"/>
    <p:sldId id="261" r:id="rId10"/>
    <p:sldId id="276" r:id="rId11"/>
    <p:sldId id="264" r:id="rId12"/>
    <p:sldId id="272" r:id="rId13"/>
    <p:sldId id="277" r:id="rId14"/>
    <p:sldId id="278" r:id="rId15"/>
    <p:sldId id="271" r:id="rId16"/>
    <p:sldId id="262" r:id="rId17"/>
    <p:sldId id="267" r:id="rId18"/>
    <p:sldId id="270" r:id="rId1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8" d="100"/>
          <a:sy n="88" d="100"/>
        </p:scale>
        <p:origin x="488" y="35"/>
      </p:cViewPr>
      <p:guideLst>
        <p:guide orient="horz" pos="2160"/>
        <p:guide pos="2880"/>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n Hudson" userId="c8ad5538-9fe1-45e6-a6c1-9819221e6e99" providerId="ADAL" clId="{4C668D9B-059D-4A17-A26E-96016D9A7931}"/>
    <pc:docChg chg="delSld">
      <pc:chgData name="Karen Hudson" userId="c8ad5538-9fe1-45e6-a6c1-9819221e6e99" providerId="ADAL" clId="{4C668D9B-059D-4A17-A26E-96016D9A7931}" dt="2021-01-20T15:51:51.147" v="1" actId="2696"/>
      <pc:docMkLst>
        <pc:docMk/>
      </pc:docMkLst>
      <pc:sldChg chg="del">
        <pc:chgData name="Karen Hudson" userId="c8ad5538-9fe1-45e6-a6c1-9819221e6e99" providerId="ADAL" clId="{4C668D9B-059D-4A17-A26E-96016D9A7931}" dt="2021-01-20T15:51:43.251" v="0" actId="2696"/>
        <pc:sldMkLst>
          <pc:docMk/>
          <pc:sldMk cId="750948394" sldId="266"/>
        </pc:sldMkLst>
      </pc:sldChg>
      <pc:sldChg chg="del">
        <pc:chgData name="Karen Hudson" userId="c8ad5538-9fe1-45e6-a6c1-9819221e6e99" providerId="ADAL" clId="{4C668D9B-059D-4A17-A26E-96016D9A7931}" dt="2021-01-20T15:51:51.147" v="1" actId="2696"/>
        <pc:sldMkLst>
          <pc:docMk/>
          <pc:sldMk cId="678919597" sldId="279"/>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32AA99CC-0480-4E14-9209-E604C0AB6EC0}" type="datetimeFigureOut">
              <a:rPr lang="en-GB" smtClean="0"/>
              <a:t>20/01/2021</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6D51319D-9D16-49B2-9EA5-F353266D9557}" type="slidenum">
              <a:rPr lang="en-GB" smtClean="0"/>
              <a:t>‹#›</a:t>
            </a:fld>
            <a:endParaRPr lang="en-GB"/>
          </a:p>
        </p:txBody>
      </p:sp>
    </p:spTree>
    <p:extLst>
      <p:ext uri="{BB962C8B-B14F-4D97-AF65-F5344CB8AC3E}">
        <p14:creationId xmlns:p14="http://schemas.microsoft.com/office/powerpoint/2010/main" val="256016900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20/01/2021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20/01/2021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20/01/2021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20/01/2021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20/01/2021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pPr/>
              <a:t>20/01/2021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20/01/2021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20/01/2021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20/01/2021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20/01/2021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20/01/2021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20/01/2021</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Introduction to Module</a:t>
            </a:r>
            <a:endParaRPr lang="en-GB" dirty="0"/>
          </a:p>
        </p:txBody>
      </p:sp>
      <p:sp>
        <p:nvSpPr>
          <p:cNvPr id="9" name="Subtitle 8"/>
          <p:cNvSpPr>
            <a:spLocks noGrp="1"/>
          </p:cNvSpPr>
          <p:nvPr>
            <p:ph type="subTitle" idx="1"/>
          </p:nvPr>
        </p:nvSpPr>
        <p:spPr>
          <a:xfrm>
            <a:off x="685800" y="3505200"/>
            <a:ext cx="7990656" cy="1752600"/>
          </a:xfrm>
        </p:spPr>
        <p:txBody>
          <a:bodyPr>
            <a:normAutofit/>
          </a:bodyPr>
          <a:lstStyle/>
          <a:p>
            <a:r>
              <a:rPr lang="en-GB" sz="3600" dirty="0"/>
              <a:t>Introduction to Research in Care</a:t>
            </a:r>
          </a:p>
          <a:p>
            <a:r>
              <a:rPr lang="en-GB" sz="3600" dirty="0"/>
              <a:t>BMHP4013</a:t>
            </a:r>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319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Contents</a:t>
            </a:r>
          </a:p>
        </p:txBody>
      </p:sp>
      <p:sp>
        <p:nvSpPr>
          <p:cNvPr id="3" name="Content Placeholder 2"/>
          <p:cNvSpPr>
            <a:spLocks noGrp="1"/>
          </p:cNvSpPr>
          <p:nvPr>
            <p:ph idx="1"/>
          </p:nvPr>
        </p:nvSpPr>
        <p:spPr>
          <a:xfrm>
            <a:off x="457200" y="1600200"/>
            <a:ext cx="8229600" cy="3989040"/>
          </a:xfrm>
        </p:spPr>
        <p:txBody>
          <a:bodyPr>
            <a:normAutofit fontScale="85000" lnSpcReduction="20000"/>
          </a:bodyPr>
          <a:lstStyle/>
          <a:p>
            <a:r>
              <a:rPr lang="en-GB" dirty="0"/>
              <a:t>Brief Overview</a:t>
            </a:r>
          </a:p>
          <a:p>
            <a:r>
              <a:rPr lang="en-GB" dirty="0"/>
              <a:t>Level of Study </a:t>
            </a:r>
          </a:p>
          <a:p>
            <a:r>
              <a:rPr lang="en-GB" dirty="0"/>
              <a:t>Aims of Module</a:t>
            </a:r>
          </a:p>
          <a:p>
            <a:r>
              <a:rPr lang="en-GB" dirty="0"/>
              <a:t>Lesson Content</a:t>
            </a:r>
          </a:p>
          <a:p>
            <a:r>
              <a:rPr lang="en-GB" dirty="0"/>
              <a:t>Assessments</a:t>
            </a:r>
          </a:p>
          <a:p>
            <a:r>
              <a:rPr lang="en-GB" dirty="0"/>
              <a:t>Deadline Dates</a:t>
            </a:r>
          </a:p>
          <a:p>
            <a:r>
              <a:rPr lang="en-GB" dirty="0"/>
              <a:t>Referencing </a:t>
            </a:r>
          </a:p>
          <a:p>
            <a:r>
              <a:rPr lang="en-GB" dirty="0"/>
              <a:t>Reading List </a:t>
            </a:r>
          </a:p>
          <a:p>
            <a:r>
              <a:rPr lang="en-GB" dirty="0"/>
              <a:t>You Will Need …</a:t>
            </a:r>
          </a:p>
          <a:p>
            <a:r>
              <a:rPr lang="en-GB" dirty="0"/>
              <a:t>VLE</a:t>
            </a:r>
          </a:p>
          <a:p>
            <a:r>
              <a:rPr lang="en-GB" dirty="0"/>
              <a:t>Your Next Steps …</a:t>
            </a:r>
          </a:p>
          <a:p>
            <a:r>
              <a:rPr lang="en-GB" dirty="0"/>
              <a:t>Q&amp;A</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51894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Brief Overview</a:t>
            </a:r>
          </a:p>
        </p:txBody>
      </p:sp>
      <p:sp>
        <p:nvSpPr>
          <p:cNvPr id="3" name="Content Placeholder 2"/>
          <p:cNvSpPr>
            <a:spLocks noGrp="1"/>
          </p:cNvSpPr>
          <p:nvPr>
            <p:ph idx="1"/>
          </p:nvPr>
        </p:nvSpPr>
        <p:spPr>
          <a:xfrm>
            <a:off x="457200" y="1600200"/>
            <a:ext cx="8229600" cy="3989040"/>
          </a:xfrm>
        </p:spPr>
        <p:txBody>
          <a:bodyPr/>
          <a:lstStyle/>
          <a:p>
            <a:pPr marL="0" indent="0">
              <a:buNone/>
            </a:pPr>
            <a:endParaRPr lang="en-GB" dirty="0"/>
          </a:p>
          <a:p>
            <a:pPr marL="0" indent="0">
              <a:buNone/>
            </a:pPr>
            <a:r>
              <a:rPr lang="en-GB" dirty="0"/>
              <a:t>Duration</a:t>
            </a:r>
          </a:p>
          <a:p>
            <a:pPr marL="0" indent="0">
              <a:buNone/>
            </a:pPr>
            <a:endParaRPr lang="en-GB" dirty="0"/>
          </a:p>
          <a:p>
            <a:pPr marL="0" indent="0">
              <a:buNone/>
            </a:pPr>
            <a:r>
              <a:rPr lang="en-GB" dirty="0">
                <a:solidFill>
                  <a:srgbClr val="FF0000"/>
                </a:solidFill>
              </a:rPr>
              <a:t>	Throughout semester 2 from 25</a:t>
            </a:r>
            <a:r>
              <a:rPr lang="en-GB" baseline="30000" dirty="0">
                <a:solidFill>
                  <a:srgbClr val="FF0000"/>
                </a:solidFill>
              </a:rPr>
              <a:t>th</a:t>
            </a:r>
            <a:r>
              <a:rPr lang="en-GB" dirty="0">
                <a:solidFill>
                  <a:srgbClr val="FF0000"/>
                </a:solidFill>
              </a:rPr>
              <a:t> January </a:t>
            </a:r>
          </a:p>
          <a:p>
            <a:pPr marL="0" indent="0">
              <a:buNone/>
            </a:pPr>
            <a:r>
              <a:rPr lang="en-GB" dirty="0">
                <a:solidFill>
                  <a:srgbClr val="FF0000"/>
                </a:solidFill>
              </a:rPr>
              <a:t>  	2021 to 26</a:t>
            </a:r>
            <a:r>
              <a:rPr lang="en-GB" baseline="30000" dirty="0">
                <a:solidFill>
                  <a:srgbClr val="FF0000"/>
                </a:solidFill>
              </a:rPr>
              <a:t>th</a:t>
            </a:r>
            <a:r>
              <a:rPr lang="en-GB" dirty="0">
                <a:solidFill>
                  <a:srgbClr val="FF0000"/>
                </a:solidFill>
              </a:rPr>
              <a:t> March 2021</a:t>
            </a:r>
            <a:endParaRPr lang="en-GB" dirty="0"/>
          </a:p>
          <a:p>
            <a:pPr marL="0" indent="0">
              <a:buNone/>
            </a:pPr>
            <a:r>
              <a:rPr lang="en-GB" dirty="0"/>
              <a:t>20 Credits</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Level of Study : 4 </a:t>
            </a:r>
          </a:p>
        </p:txBody>
      </p:sp>
      <p:sp>
        <p:nvSpPr>
          <p:cNvPr id="3" name="Content Placeholder 2"/>
          <p:cNvSpPr>
            <a:spLocks noGrp="1"/>
          </p:cNvSpPr>
          <p:nvPr>
            <p:ph idx="1"/>
          </p:nvPr>
        </p:nvSpPr>
        <p:spPr>
          <a:xfrm>
            <a:off x="457200" y="1600200"/>
            <a:ext cx="8229600" cy="3989040"/>
          </a:xfrm>
        </p:spPr>
        <p:txBody>
          <a:bodyPr>
            <a:normAutofit/>
          </a:bodyPr>
          <a:lstStyle/>
          <a:p>
            <a:r>
              <a:rPr lang="en-GB" b="1" dirty="0"/>
              <a:t> </a:t>
            </a:r>
            <a:r>
              <a:rPr lang="en-GB" dirty="0"/>
              <a:t>Achievement at Level 4 reflects the ability to identify and use relevant understanding, methods and skills to address problems that are well-defined but complex and non-routine. It includes taking responsibility for overall courses of action as well as exercising autonomy and judgement within broad parameters. It also reflects understanding of different perspectives or approaches within an area of study or work. </a:t>
            </a:r>
          </a:p>
          <a:p>
            <a:pPr>
              <a:buNone/>
            </a:pPr>
            <a:r>
              <a:rPr lang="en-GB" b="1" dirty="0"/>
              <a:t> </a:t>
            </a:r>
            <a:endParaRPr lang="en-GB" dirty="0"/>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7295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Module</a:t>
            </a:r>
          </a:p>
        </p:txBody>
      </p:sp>
      <p:sp>
        <p:nvSpPr>
          <p:cNvPr id="3" name="Content Placeholder 2"/>
          <p:cNvSpPr>
            <a:spLocks noGrp="1"/>
          </p:cNvSpPr>
          <p:nvPr>
            <p:ph idx="1"/>
          </p:nvPr>
        </p:nvSpPr>
        <p:spPr>
          <a:xfrm>
            <a:off x="457200" y="1600200"/>
            <a:ext cx="8229600" cy="3989040"/>
          </a:xfrm>
        </p:spPr>
        <p:txBody>
          <a:bodyPr>
            <a:normAutofit/>
          </a:bodyPr>
          <a:lstStyle/>
          <a:p>
            <a:r>
              <a:rPr lang="en-GB" sz="3200" dirty="0"/>
              <a:t>To develop an understanding of research and research skills needed both within Higher Education study and working within the health and social care discipline.</a:t>
            </a:r>
          </a:p>
          <a:p>
            <a:endParaRPr lang="en-GB" sz="3200"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457200" y="1600200"/>
            <a:ext cx="8229600" cy="3989040"/>
          </a:xfrm>
        </p:spPr>
        <p:txBody>
          <a:bodyPr>
            <a:normAutofit lnSpcReduction="10000"/>
          </a:bodyPr>
          <a:lstStyle/>
          <a:p>
            <a:pPr marL="0" indent="0">
              <a:buNone/>
            </a:pPr>
            <a:r>
              <a:rPr lang="en-GB" sz="2800" dirty="0"/>
              <a:t>Upon the successful completion of this module, the student should be able to demonstrate the ability to:</a:t>
            </a:r>
          </a:p>
          <a:p>
            <a:pPr marL="0" indent="0">
              <a:buNone/>
            </a:pPr>
            <a:r>
              <a:rPr lang="en-GB" sz="2800" dirty="0"/>
              <a:t>1. </a:t>
            </a:r>
            <a:r>
              <a:rPr lang="en-GB" dirty="0"/>
              <a:t>Use academic research and examination of literature to </a:t>
            </a:r>
          </a:p>
          <a:p>
            <a:pPr marL="0" indent="0">
              <a:buNone/>
            </a:pPr>
            <a:r>
              <a:rPr lang="en-GB" dirty="0"/>
              <a:t>   formulate an area of study.</a:t>
            </a:r>
          </a:p>
          <a:p>
            <a:pPr marL="0" indent="0">
              <a:buNone/>
            </a:pPr>
            <a:r>
              <a:rPr lang="en-GB" dirty="0"/>
              <a:t>2. Undertake research project within agreed procedures </a:t>
            </a:r>
          </a:p>
          <a:p>
            <a:pPr marL="0" indent="0">
              <a:buNone/>
            </a:pPr>
            <a:r>
              <a:rPr lang="en-GB" dirty="0"/>
              <a:t>    and specifications while analysing and justifying methods </a:t>
            </a:r>
          </a:p>
          <a:p>
            <a:pPr marL="0" indent="0">
              <a:buNone/>
            </a:pPr>
            <a:r>
              <a:rPr lang="en-GB" dirty="0"/>
              <a:t>    and choices throughout.</a:t>
            </a:r>
          </a:p>
          <a:p>
            <a:pPr marL="0" indent="0">
              <a:buNone/>
            </a:pPr>
            <a:r>
              <a:rPr lang="en-GB" dirty="0"/>
              <a:t>3. Evaluate and present research outcomes.</a:t>
            </a:r>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13793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Lesson Content</a:t>
            </a:r>
          </a:p>
        </p:txBody>
      </p:sp>
      <p:sp>
        <p:nvSpPr>
          <p:cNvPr id="3" name="Content Placeholder 2"/>
          <p:cNvSpPr>
            <a:spLocks noGrp="1"/>
          </p:cNvSpPr>
          <p:nvPr>
            <p:ph idx="1"/>
          </p:nvPr>
        </p:nvSpPr>
        <p:spPr>
          <a:xfrm>
            <a:off x="457200" y="1600200"/>
            <a:ext cx="8229600" cy="3989040"/>
          </a:xfrm>
        </p:spPr>
        <p:txBody>
          <a:bodyPr>
            <a:normAutofit fontScale="92500" lnSpcReduction="10000"/>
          </a:bodyPr>
          <a:lstStyle/>
          <a:p>
            <a:r>
              <a:rPr lang="en-GB" dirty="0"/>
              <a:t>This module is designed to develop students’ awareness and understanding of:</a:t>
            </a:r>
          </a:p>
          <a:p>
            <a:pPr marL="0" indent="0">
              <a:buNone/>
            </a:pPr>
            <a:endParaRPr lang="en-GB" dirty="0"/>
          </a:p>
          <a:p>
            <a:r>
              <a:rPr lang="en-GB" dirty="0"/>
              <a:t>Types of research</a:t>
            </a:r>
          </a:p>
          <a:p>
            <a:r>
              <a:rPr lang="en-GB" dirty="0"/>
              <a:t>Key references: books; journals; internet</a:t>
            </a:r>
          </a:p>
          <a:p>
            <a:r>
              <a:rPr lang="en-GB" dirty="0"/>
              <a:t>Ethical considerations: codes of practice; relating to participants e.g. informed consent, confidentiality of data, right to withdraw; data storage; analysis; audience for reporting</a:t>
            </a:r>
          </a:p>
          <a:p>
            <a:pPr marL="0" indent="0">
              <a:buNone/>
            </a:pPr>
            <a:r>
              <a:rPr lang="en-GB" dirty="0"/>
              <a:t>  of project</a:t>
            </a:r>
          </a:p>
          <a:p>
            <a:r>
              <a:rPr lang="en-GB" dirty="0"/>
              <a:t>Data collection: selection of participants; selection of appropriate tools for data collection</a:t>
            </a:r>
            <a:endParaRPr lang="en-GB" sz="4800" dirty="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Lesson Content</a:t>
            </a:r>
          </a:p>
        </p:txBody>
      </p:sp>
      <p:sp>
        <p:nvSpPr>
          <p:cNvPr id="3" name="Content Placeholder 2"/>
          <p:cNvSpPr>
            <a:spLocks noGrp="1"/>
          </p:cNvSpPr>
          <p:nvPr>
            <p:ph idx="1"/>
          </p:nvPr>
        </p:nvSpPr>
        <p:spPr/>
        <p:txBody>
          <a:bodyPr>
            <a:normAutofit fontScale="85000" lnSpcReduction="10000"/>
          </a:bodyPr>
          <a:lstStyle/>
          <a:p>
            <a:r>
              <a:rPr lang="en-GB" sz="3600" dirty="0"/>
              <a:t>Methodology and methods</a:t>
            </a:r>
          </a:p>
          <a:p>
            <a:r>
              <a:rPr lang="en-GB" sz="3600" dirty="0"/>
              <a:t>Evaluation of outcomes: judgement of the success or failure of the planned project justified e.g. in relation to research plan, aims and objectives, evidence and findings,</a:t>
            </a:r>
          </a:p>
          <a:p>
            <a:pPr marL="0" indent="0">
              <a:buNone/>
            </a:pPr>
            <a:r>
              <a:rPr lang="en-GB" sz="3600" dirty="0"/>
              <a:t>  sources of error, validity, reliability of data </a:t>
            </a:r>
          </a:p>
          <a:p>
            <a:pPr marL="0" indent="0">
              <a:buNone/>
            </a:pPr>
            <a:r>
              <a:rPr lang="en-GB" sz="3600" dirty="0"/>
              <a:t>  collected; difficulties</a:t>
            </a:r>
          </a:p>
          <a:p>
            <a:r>
              <a:rPr lang="en-GB" sz="3600" dirty="0"/>
              <a:t>Recommendations: for further development e.g. areas for further </a:t>
            </a:r>
            <a:r>
              <a:rPr lang="en-GB" sz="3600" dirty="0" err="1"/>
              <a:t>research,improvements</a:t>
            </a:r>
            <a:r>
              <a:rPr lang="en-GB" sz="3600" dirty="0"/>
              <a:t>, changes to practice</a:t>
            </a:r>
          </a:p>
        </p:txBody>
      </p:sp>
    </p:spTree>
    <p:extLst>
      <p:ext uri="{BB962C8B-B14F-4D97-AF65-F5344CB8AC3E}">
        <p14:creationId xmlns:p14="http://schemas.microsoft.com/office/powerpoint/2010/main" val="16349820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b="1" dirty="0"/>
              <a:t>Assessment Component 1 – 50% </a:t>
            </a:r>
          </a:p>
          <a:p>
            <a:pPr marL="0" indent="0">
              <a:buNone/>
            </a:pPr>
            <a:r>
              <a:rPr lang="en-GB" b="1" dirty="0"/>
              <a:t>Report 1500 Words</a:t>
            </a:r>
          </a:p>
          <a:p>
            <a:pPr marL="0" indent="0">
              <a:buNone/>
            </a:pPr>
            <a:endParaRPr lang="en-GB" b="1" dirty="0"/>
          </a:p>
          <a:p>
            <a:r>
              <a:rPr lang="en-GB" dirty="0"/>
              <a:t>The student will write a 1,500 word report on how research, evidenced based practice and empirical data is used within health and social care in order to influence policy or focus on a topic / issue.</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b="1" dirty="0"/>
              <a:t>Assessment Component 2 – 50%</a:t>
            </a:r>
          </a:p>
          <a:p>
            <a:pPr marL="0" indent="0">
              <a:buNone/>
            </a:pPr>
            <a:r>
              <a:rPr lang="en-GB" b="1" dirty="0"/>
              <a:t>Presentation 1500 Words</a:t>
            </a:r>
          </a:p>
          <a:p>
            <a:pPr marL="0" indent="0">
              <a:buNone/>
            </a:pPr>
            <a:endParaRPr lang="en-GB" b="1" dirty="0"/>
          </a:p>
          <a:p>
            <a:r>
              <a:rPr lang="en-GB" dirty="0"/>
              <a:t>Students shall self-source and critique one journal article related to either health, social care, childcare or youth work. Students should examine and evaluate the article in reference to methodology, ethics, outcomes and conclusion.</a:t>
            </a:r>
            <a:endParaRPr lang="en-GB" b="1"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145481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Deadline Dates</a:t>
            </a:r>
          </a:p>
        </p:txBody>
      </p:sp>
      <p:sp>
        <p:nvSpPr>
          <p:cNvPr id="3" name="Content Placeholder 2"/>
          <p:cNvSpPr>
            <a:spLocks noGrp="1"/>
          </p:cNvSpPr>
          <p:nvPr>
            <p:ph idx="1"/>
          </p:nvPr>
        </p:nvSpPr>
        <p:spPr>
          <a:xfrm>
            <a:off x="457200" y="1600200"/>
            <a:ext cx="8229600" cy="3989040"/>
          </a:xfrm>
        </p:spPr>
        <p:txBody>
          <a:bodyPr>
            <a:normAutofit fontScale="92500" lnSpcReduction="20000"/>
          </a:bodyPr>
          <a:lstStyle/>
          <a:p>
            <a:pPr marL="0" indent="0">
              <a:buNone/>
            </a:pPr>
            <a:r>
              <a:rPr lang="en-GB" sz="3200" b="1" i="1" dirty="0"/>
              <a:t>Assignment 1 Final Submission</a:t>
            </a:r>
          </a:p>
          <a:p>
            <a:pPr marL="0" indent="0">
              <a:buNone/>
            </a:pPr>
            <a:r>
              <a:rPr lang="en-GB" sz="3200" b="1" dirty="0">
                <a:solidFill>
                  <a:srgbClr val="FF0000"/>
                </a:solidFill>
              </a:rPr>
              <a:t>Friday 12th March 2021</a:t>
            </a:r>
          </a:p>
          <a:p>
            <a:pPr marL="0" indent="0">
              <a:buNone/>
            </a:pPr>
            <a:r>
              <a:rPr lang="en-GB" sz="3200" b="1" i="1" dirty="0"/>
              <a:t>Draft Tutorial week </a:t>
            </a:r>
          </a:p>
          <a:p>
            <a:pPr marL="0" indent="0">
              <a:buNone/>
            </a:pPr>
            <a:r>
              <a:rPr lang="en-GB" sz="3200" b="1" dirty="0">
                <a:solidFill>
                  <a:srgbClr val="FF0000"/>
                </a:solidFill>
              </a:rPr>
              <a:t>Week beginning 1</a:t>
            </a:r>
            <a:r>
              <a:rPr lang="en-GB" sz="3200" b="1" baseline="30000" dirty="0">
                <a:solidFill>
                  <a:srgbClr val="FF0000"/>
                </a:solidFill>
              </a:rPr>
              <a:t>st</a:t>
            </a:r>
            <a:r>
              <a:rPr lang="en-GB" sz="3200" b="1" dirty="0">
                <a:solidFill>
                  <a:srgbClr val="FF0000"/>
                </a:solidFill>
              </a:rPr>
              <a:t> March 2021</a:t>
            </a:r>
          </a:p>
          <a:p>
            <a:pPr marL="0" indent="0">
              <a:buNone/>
            </a:pPr>
            <a:r>
              <a:rPr lang="en-GB" sz="3200" b="1" i="1" dirty="0"/>
              <a:t>Assignment 2 Final Submission</a:t>
            </a:r>
          </a:p>
          <a:p>
            <a:pPr marL="0" indent="0">
              <a:buNone/>
            </a:pPr>
            <a:r>
              <a:rPr lang="en-GB" sz="3200" b="1" dirty="0">
                <a:solidFill>
                  <a:srgbClr val="FF0000"/>
                </a:solidFill>
              </a:rPr>
              <a:t>Monday 22</a:t>
            </a:r>
            <a:r>
              <a:rPr lang="en-GB" sz="3200" b="1" baseline="30000" dirty="0">
                <a:solidFill>
                  <a:srgbClr val="FF0000"/>
                </a:solidFill>
              </a:rPr>
              <a:t>nd</a:t>
            </a:r>
            <a:r>
              <a:rPr lang="en-GB" sz="3200" b="1" dirty="0">
                <a:solidFill>
                  <a:srgbClr val="FF0000"/>
                </a:solidFill>
              </a:rPr>
              <a:t> March 2021</a:t>
            </a:r>
          </a:p>
          <a:p>
            <a:pPr marL="0" indent="0">
              <a:buNone/>
            </a:pPr>
            <a:r>
              <a:rPr lang="en-GB" sz="3200" b="1" i="1" dirty="0"/>
              <a:t>Draft Tutorial Week</a:t>
            </a:r>
          </a:p>
          <a:p>
            <a:pPr marL="0" indent="0">
              <a:buNone/>
            </a:pPr>
            <a:r>
              <a:rPr lang="en-GB" sz="3200" b="1" dirty="0">
                <a:solidFill>
                  <a:srgbClr val="FF0000"/>
                </a:solidFill>
              </a:rPr>
              <a:t>Week beginning 15</a:t>
            </a:r>
            <a:r>
              <a:rPr lang="en-GB" sz="3200" b="1" baseline="30000" dirty="0">
                <a:solidFill>
                  <a:srgbClr val="FF0000"/>
                </a:solidFill>
              </a:rPr>
              <a:t>th</a:t>
            </a:r>
            <a:r>
              <a:rPr lang="en-GB" sz="3200" b="1" dirty="0">
                <a:solidFill>
                  <a:srgbClr val="FF0000"/>
                </a:solidFill>
              </a:rPr>
              <a:t> March 2021</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Referencing </a:t>
            </a:r>
            <a:endParaRPr lang="en-GB" dirty="0"/>
          </a:p>
        </p:txBody>
      </p:sp>
      <p:sp>
        <p:nvSpPr>
          <p:cNvPr id="3" name="Content Placeholder 2"/>
          <p:cNvSpPr>
            <a:spLocks noGrp="1"/>
          </p:cNvSpPr>
          <p:nvPr>
            <p:ph idx="1"/>
          </p:nvPr>
        </p:nvSpPr>
        <p:spPr>
          <a:xfrm>
            <a:off x="457200" y="1600200"/>
            <a:ext cx="8229600" cy="3989040"/>
          </a:xfrm>
        </p:spPr>
        <p:txBody>
          <a:bodyPr/>
          <a:lstStyle/>
          <a:p>
            <a:r>
              <a:rPr lang="en-GB" dirty="0"/>
              <a:t>Makes up at least 20% of your grade </a:t>
            </a:r>
          </a:p>
          <a:p>
            <a:r>
              <a:rPr lang="en-GB" dirty="0"/>
              <a:t>Best to input </a:t>
            </a:r>
          </a:p>
          <a:p>
            <a:pPr marL="0" indent="0">
              <a:buNone/>
            </a:pPr>
            <a:r>
              <a:rPr lang="en-GB" dirty="0"/>
              <a:t>  manually</a:t>
            </a:r>
          </a:p>
          <a:p>
            <a:endParaRPr lang="en-GB" dirty="0"/>
          </a:p>
          <a:p>
            <a:r>
              <a:rPr lang="en-GB" dirty="0"/>
              <a:t>You can utilise </a:t>
            </a:r>
          </a:p>
          <a:p>
            <a:pPr marL="0" indent="0">
              <a:buNone/>
            </a:pPr>
            <a:r>
              <a:rPr lang="en-GB" dirty="0"/>
              <a:t>  word referencing </a:t>
            </a:r>
          </a:p>
          <a:p>
            <a:endParaRPr lang="en-GB" dirty="0"/>
          </a:p>
          <a:p>
            <a:endParaRPr lang="en-GB" dirty="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p:nvPr/>
        </p:nvPicPr>
        <p:blipFill rotWithShape="1">
          <a:blip r:embed="rId3" cstate="print">
            <a:extLst>
              <a:ext uri="{28A0092B-C50C-407E-A947-70E740481C1C}">
                <a14:useLocalDpi xmlns:a14="http://schemas.microsoft.com/office/drawing/2010/main" val="0"/>
              </a:ext>
            </a:extLst>
          </a:blip>
          <a:srcRect l="28324" t="38298" r="40835" b="33875"/>
          <a:stretch/>
        </p:blipFill>
        <p:spPr bwMode="auto">
          <a:xfrm>
            <a:off x="3377662" y="2564905"/>
            <a:ext cx="5154777" cy="2926504"/>
          </a:xfrm>
          <a:prstGeom prst="rect">
            <a:avLst/>
          </a:prstGeom>
          <a:ln>
            <a:noFill/>
          </a:ln>
          <a:extLst>
            <a:ext uri="{53640926-AAD7-44D8-BBD7-CCE9431645EC}">
              <a14:shadowObscured xmlns:a14="http://schemas.microsoft.com/office/drawing/2010/main"/>
            </a:ext>
          </a:extLst>
        </p:spPr>
      </p:pic>
      <p:sp>
        <p:nvSpPr>
          <p:cNvPr id="4" name="TextBox 3"/>
          <p:cNvSpPr txBox="1"/>
          <p:nvPr/>
        </p:nvSpPr>
        <p:spPr>
          <a:xfrm>
            <a:off x="6372200" y="4752745"/>
            <a:ext cx="1814289" cy="1477328"/>
          </a:xfrm>
          <a:prstGeom prst="rect">
            <a:avLst/>
          </a:prstGeom>
          <a:noFill/>
        </p:spPr>
        <p:txBody>
          <a:bodyPr wrap="square" rtlCol="0">
            <a:spAutoFit/>
          </a:bodyPr>
          <a:lstStyle/>
          <a:p>
            <a:r>
              <a:rPr lang="en-GB" dirty="0"/>
              <a:t>Your referencing system is HARVARD 2008</a:t>
            </a:r>
          </a:p>
        </p:txBody>
      </p:sp>
    </p:spTree>
    <p:extLst>
      <p:ext uri="{BB962C8B-B14F-4D97-AF65-F5344CB8AC3E}">
        <p14:creationId xmlns:p14="http://schemas.microsoft.com/office/powerpoint/2010/main" val="340924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Lists</a:t>
            </a:r>
          </a:p>
        </p:txBody>
      </p:sp>
      <p:sp>
        <p:nvSpPr>
          <p:cNvPr id="3" name="Content Placeholder 2"/>
          <p:cNvSpPr>
            <a:spLocks noGrp="1"/>
          </p:cNvSpPr>
          <p:nvPr>
            <p:ph idx="1"/>
          </p:nvPr>
        </p:nvSpPr>
        <p:spPr>
          <a:xfrm>
            <a:off x="457200" y="1600200"/>
            <a:ext cx="8229600" cy="3989040"/>
          </a:xfrm>
        </p:spPr>
        <p:txBody>
          <a:bodyPr>
            <a:normAutofit fontScale="92500"/>
          </a:bodyPr>
          <a:lstStyle/>
          <a:p>
            <a:pPr marL="0" indent="0">
              <a:buNone/>
            </a:pPr>
            <a:r>
              <a:rPr lang="en-GB" b="1" dirty="0"/>
              <a:t>Essential</a:t>
            </a:r>
          </a:p>
          <a:p>
            <a:r>
              <a:rPr lang="en-GB" dirty="0"/>
              <a:t>Aveyard, H (2015) </a:t>
            </a:r>
            <a:r>
              <a:rPr lang="en-GB" i="1" dirty="0"/>
              <a:t>A Beginner's Guide To Critical Thinking And</a:t>
            </a:r>
          </a:p>
          <a:p>
            <a:r>
              <a:rPr lang="en-GB" i="1" dirty="0"/>
              <a:t>Writing In Health And Social Care</a:t>
            </a:r>
            <a:r>
              <a:rPr lang="en-GB" dirty="0"/>
              <a:t>. Milton Keynes: Open University Press.</a:t>
            </a:r>
          </a:p>
          <a:p>
            <a:r>
              <a:rPr lang="en-GB" dirty="0"/>
              <a:t>Bruce, L. (2007) </a:t>
            </a:r>
            <a:r>
              <a:rPr lang="en-GB" i="1" dirty="0"/>
              <a:t>Understanding Research and Evidence Based</a:t>
            </a:r>
          </a:p>
          <a:p>
            <a:r>
              <a:rPr lang="en-GB" i="1" dirty="0"/>
              <a:t>Practice (Health and Social Care: Knowledge and skills).</a:t>
            </a:r>
          </a:p>
          <a:p>
            <a:r>
              <a:rPr lang="en-GB" dirty="0"/>
              <a:t>London: Reflect Press.</a:t>
            </a:r>
          </a:p>
          <a:p>
            <a:r>
              <a:rPr lang="en-GB" dirty="0"/>
              <a:t>Saks, M. &amp; Alsop, J. (2012) </a:t>
            </a:r>
            <a:r>
              <a:rPr lang="en-GB" i="1" dirty="0"/>
              <a:t>Researching Health: Qualitative,</a:t>
            </a:r>
          </a:p>
          <a:p>
            <a:r>
              <a:rPr lang="en-GB" i="1" dirty="0"/>
              <a:t>Quantitative and Mixed Methods</a:t>
            </a:r>
            <a:r>
              <a:rPr lang="en-GB" dirty="0"/>
              <a:t>. London: Sage Publications.</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571015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Lists</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b="1" dirty="0"/>
              <a:t>Background</a:t>
            </a:r>
          </a:p>
          <a:p>
            <a:r>
              <a:rPr lang="en-GB" dirty="0"/>
              <a:t>Ridley, D. (2012) </a:t>
            </a:r>
            <a:r>
              <a:rPr lang="en-GB" i="1" dirty="0"/>
              <a:t>The Literature Review: A Step by Step Guide for Students</a:t>
            </a:r>
            <a:r>
              <a:rPr lang="en-GB" dirty="0"/>
              <a:t>. </a:t>
            </a:r>
            <a:r>
              <a:rPr lang="en-GB"/>
              <a:t>London: Sage</a:t>
            </a:r>
            <a:endParaRPr lang="en-GB" b="1" dirty="0"/>
          </a:p>
          <a:p>
            <a:pPr marL="0" indent="0">
              <a:buNone/>
            </a:pPr>
            <a:endParaRPr lang="en-GB" dirty="0"/>
          </a:p>
          <a:p>
            <a:pPr marL="0" indent="0">
              <a:buNone/>
            </a:pPr>
            <a:endParaRPr lang="en-GB" b="1"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33222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Journals and Websites</a:t>
            </a:r>
          </a:p>
        </p:txBody>
      </p:sp>
      <p:sp>
        <p:nvSpPr>
          <p:cNvPr id="3" name="Content Placeholder 2"/>
          <p:cNvSpPr>
            <a:spLocks noGrp="1"/>
          </p:cNvSpPr>
          <p:nvPr>
            <p:ph idx="1"/>
          </p:nvPr>
        </p:nvSpPr>
        <p:spPr>
          <a:xfrm>
            <a:off x="457200" y="1600200"/>
            <a:ext cx="8229600" cy="3989040"/>
          </a:xfrm>
        </p:spPr>
        <p:txBody>
          <a:bodyPr>
            <a:normAutofit fontScale="92500" lnSpcReduction="10000"/>
          </a:bodyPr>
          <a:lstStyle/>
          <a:p>
            <a:r>
              <a:rPr lang="en-GB" b="1" dirty="0"/>
              <a:t>Journals</a:t>
            </a:r>
            <a:r>
              <a:rPr lang="en-GB" dirty="0"/>
              <a:t>:</a:t>
            </a:r>
          </a:p>
          <a:p>
            <a:r>
              <a:rPr lang="en-GB" dirty="0"/>
              <a:t>BMJ online</a:t>
            </a:r>
          </a:p>
          <a:p>
            <a:r>
              <a:rPr lang="en-GB" dirty="0"/>
              <a:t>Health Care Analysis</a:t>
            </a:r>
          </a:p>
          <a:p>
            <a:r>
              <a:rPr lang="en-GB" dirty="0"/>
              <a:t>Journal of Nursing Research</a:t>
            </a:r>
          </a:p>
          <a:p>
            <a:r>
              <a:rPr lang="en-GB" dirty="0"/>
              <a:t>Nursing Ethics</a:t>
            </a:r>
          </a:p>
          <a:p>
            <a:r>
              <a:rPr lang="en-GB" dirty="0"/>
              <a:t>Community Care</a:t>
            </a:r>
          </a:p>
          <a:p>
            <a:r>
              <a:rPr lang="en-GB" b="1" dirty="0"/>
              <a:t>Web Sources:</a:t>
            </a:r>
          </a:p>
          <a:p>
            <a:pPr marL="0" indent="0">
              <a:buNone/>
            </a:pPr>
            <a:r>
              <a:rPr lang="en-GB" dirty="0"/>
              <a:t>https://gov.wales</a:t>
            </a:r>
          </a:p>
          <a:p>
            <a:pPr marL="0" indent="0">
              <a:buNone/>
            </a:pPr>
            <a:r>
              <a:rPr lang="en-GB" dirty="0"/>
              <a:t>www.nice.org.uk</a:t>
            </a:r>
          </a:p>
          <a:p>
            <a:pPr marL="0" indent="0">
              <a:buNone/>
            </a:pPr>
            <a:r>
              <a:rPr lang="en-GB" dirty="0"/>
              <a:t>www.who.org.uk</a:t>
            </a:r>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426808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Lists</a:t>
            </a:r>
          </a:p>
        </p:txBody>
      </p:sp>
      <p:sp>
        <p:nvSpPr>
          <p:cNvPr id="3" name="Content Placeholder 2"/>
          <p:cNvSpPr>
            <a:spLocks noGrp="1"/>
          </p:cNvSpPr>
          <p:nvPr>
            <p:ph idx="1"/>
          </p:nvPr>
        </p:nvSpPr>
        <p:spPr>
          <a:xfrm>
            <a:off x="457200" y="1600200"/>
            <a:ext cx="8229600" cy="3989040"/>
          </a:xfrm>
        </p:spPr>
        <p:txBody>
          <a:bodyPr/>
          <a:lstStyle/>
          <a:p>
            <a:r>
              <a:rPr lang="en-GB" dirty="0"/>
              <a:t>Always check your handbook for reading lists</a:t>
            </a:r>
          </a:p>
          <a:p>
            <a:r>
              <a:rPr lang="en-GB" dirty="0"/>
              <a:t>Additional reading and links will also be found on your Moodle page (more about this below)</a:t>
            </a:r>
          </a:p>
          <a:p>
            <a:r>
              <a:rPr lang="en-GB" dirty="0"/>
              <a:t>You can use campus libraries in this building (Swansea Business School), </a:t>
            </a:r>
            <a:r>
              <a:rPr lang="en-GB" dirty="0" err="1"/>
              <a:t>Townhill</a:t>
            </a:r>
            <a:r>
              <a:rPr lang="en-GB" dirty="0"/>
              <a:t>, Mount Pleasant, Carmarthen, or even </a:t>
            </a:r>
            <a:r>
              <a:rPr lang="en-GB" dirty="0" err="1"/>
              <a:t>Lampeter</a:t>
            </a:r>
            <a:endParaRPr lang="en-GB" dirty="0"/>
          </a:p>
          <a:p>
            <a:r>
              <a:rPr lang="en-GB" dirty="0"/>
              <a:t>Libraries will order in books from other campuses or may buy them in for you</a:t>
            </a:r>
          </a:p>
          <a:p>
            <a:r>
              <a:rPr lang="en-GB" dirty="0"/>
              <a:t>DON’T BE AFRAID TO REQUEST WHAT YOU NEED</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Virtual Learning Environment </a:t>
            </a:r>
          </a:p>
        </p:txBody>
      </p:sp>
      <p:sp>
        <p:nvSpPr>
          <p:cNvPr id="3" name="Content Placeholder 2"/>
          <p:cNvSpPr>
            <a:spLocks noGrp="1"/>
          </p:cNvSpPr>
          <p:nvPr>
            <p:ph idx="1"/>
          </p:nvPr>
        </p:nvSpPr>
        <p:spPr>
          <a:xfrm>
            <a:off x="457200" y="1600200"/>
            <a:ext cx="8229600" cy="4133056"/>
          </a:xfrm>
        </p:spPr>
        <p:txBody>
          <a:bodyPr>
            <a:normAutofit fontScale="85000" lnSpcReduction="20000"/>
          </a:bodyPr>
          <a:lstStyle/>
          <a:p>
            <a:r>
              <a:rPr lang="en-GB" dirty="0"/>
              <a:t>Moodle is the University’s VLE and is used to support learning and teaching</a:t>
            </a:r>
          </a:p>
          <a:p>
            <a:r>
              <a:rPr lang="en-GB" dirty="0"/>
              <a:t>It can be accessed by </a:t>
            </a:r>
            <a:r>
              <a:rPr lang="en-GB" b="1" dirty="0"/>
              <a:t>enrolled </a:t>
            </a:r>
            <a:r>
              <a:rPr lang="en-GB" dirty="0"/>
              <a:t>students from anywhere in the world using the internet and a web browser.</a:t>
            </a:r>
          </a:p>
          <a:p>
            <a:pPr marL="0" indent="0">
              <a:buNone/>
            </a:pPr>
            <a:r>
              <a:rPr lang="en-GB" dirty="0"/>
              <a:t>Some of Moodle’s features allow students to: </a:t>
            </a:r>
          </a:p>
          <a:p>
            <a:pPr lvl="0"/>
            <a:r>
              <a:rPr lang="en-GB" dirty="0"/>
              <a:t>Access course materials</a:t>
            </a:r>
          </a:p>
          <a:p>
            <a:pPr lvl="0"/>
            <a:r>
              <a:rPr lang="en-GB" dirty="0"/>
              <a:t>Facilitate communication between students and tutors </a:t>
            </a:r>
          </a:p>
          <a:p>
            <a:pPr lvl="0"/>
            <a:r>
              <a:rPr lang="en-GB" dirty="0"/>
              <a:t>Support group tasks </a:t>
            </a:r>
          </a:p>
          <a:p>
            <a:pPr lvl="0"/>
            <a:r>
              <a:rPr lang="en-GB" dirty="0"/>
              <a:t>Take online assessments with automatic marking and feedback facilities </a:t>
            </a:r>
          </a:p>
          <a:p>
            <a:pPr marL="0" indent="0">
              <a:buNone/>
            </a:pPr>
            <a:r>
              <a:rPr lang="en-GB" dirty="0"/>
              <a:t>Moodle can be used for administration tasks such as: </a:t>
            </a:r>
          </a:p>
          <a:p>
            <a:pPr lvl="0"/>
            <a:r>
              <a:rPr lang="en-GB" dirty="0"/>
              <a:t>Displaying announcements e.g. lecture venue changed</a:t>
            </a:r>
          </a:p>
          <a:p>
            <a:pPr lvl="0"/>
            <a:r>
              <a:rPr lang="en-GB" dirty="0"/>
              <a:t>Submission of assignments electronically </a:t>
            </a:r>
          </a:p>
          <a:p>
            <a:pPr lvl="0"/>
            <a:r>
              <a:rPr lang="en-GB" dirty="0"/>
              <a:t>Administration of online surveys, such as module questionnaires </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Q&amp;A</a:t>
            </a:r>
          </a:p>
        </p:txBody>
      </p:sp>
      <p:sp>
        <p:nvSpPr>
          <p:cNvPr id="3" name="Content Placeholder 2"/>
          <p:cNvSpPr>
            <a:spLocks noGrp="1"/>
          </p:cNvSpPr>
          <p:nvPr>
            <p:ph idx="1"/>
          </p:nvPr>
        </p:nvSpPr>
        <p:spPr>
          <a:xfrm>
            <a:off x="457200" y="1600200"/>
            <a:ext cx="8229600" cy="3989040"/>
          </a:xfrm>
        </p:spPr>
        <p:txBody>
          <a:bodyPr/>
          <a:lstStyle/>
          <a:p>
            <a:r>
              <a:rPr lang="en-GB"/>
              <a:t>Any Questions?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78464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855</Words>
  <Application>Microsoft Office PowerPoint</Application>
  <PresentationFormat>On-screen Show (4:3)</PresentationFormat>
  <Paragraphs>121</Paragraphs>
  <Slides>18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Calibri</vt:lpstr>
      <vt:lpstr>Clarity</vt:lpstr>
      <vt:lpstr>Introduction to Module</vt:lpstr>
      <vt:lpstr>Contents</vt:lpstr>
      <vt:lpstr>Brief Overview</vt:lpstr>
      <vt:lpstr>Level of Study : 4 </vt:lpstr>
      <vt:lpstr>Aims of Module</vt:lpstr>
      <vt:lpstr>Learning Outcomes</vt:lpstr>
      <vt:lpstr>Lesson Content</vt:lpstr>
      <vt:lpstr>Lesson Content</vt:lpstr>
      <vt:lpstr>Assessments</vt:lpstr>
      <vt:lpstr>Assessments</vt:lpstr>
      <vt:lpstr>Deadline Dates</vt:lpstr>
      <vt:lpstr>Referencing </vt:lpstr>
      <vt:lpstr>Reading Lists</vt:lpstr>
      <vt:lpstr>Reading Lists</vt:lpstr>
      <vt:lpstr>Journals and Websites</vt:lpstr>
      <vt:lpstr>Reading Lists</vt:lpstr>
      <vt:lpstr>Virtual Learning Environment </vt:lpstr>
      <vt:lpstr>Q&amp;A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Karen Hudson</cp:lastModifiedBy>
  <cp:revision>30</cp:revision>
  <cp:lastPrinted>2017-09-20T09:54:29Z</cp:lastPrinted>
  <dcterms:created xsi:type="dcterms:W3CDTF">2014-09-13T13:55:51Z</dcterms:created>
  <dcterms:modified xsi:type="dcterms:W3CDTF">2021-01-20T15:51:52Z</dcterms:modified>
</cp:coreProperties>
</file>