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sldIdLst>
    <p:sldId id="256" r:id="rId2"/>
    <p:sldId id="270" r:id="rId3"/>
    <p:sldId id="264" r:id="rId4"/>
    <p:sldId id="265" r:id="rId5"/>
    <p:sldId id="266" r:id="rId6"/>
    <p:sldId id="257" r:id="rId7"/>
    <p:sldId id="258" r:id="rId8"/>
    <p:sldId id="259" r:id="rId9"/>
    <p:sldId id="277" r:id="rId10"/>
    <p:sldId id="260" r:id="rId11"/>
    <p:sldId id="261" r:id="rId12"/>
    <p:sldId id="262" r:id="rId13"/>
    <p:sldId id="263" r:id="rId14"/>
    <p:sldId id="267" r:id="rId15"/>
    <p:sldId id="268" r:id="rId16"/>
    <p:sldId id="269" r:id="rId17"/>
    <p:sldId id="276" r:id="rId18"/>
    <p:sldId id="271" r:id="rId19"/>
    <p:sldId id="274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anose="020B0602030504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anose="020B0602030504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anose="020B0602030504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anose="020B0602030504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anose="020B0602030504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Lucida Sans Unicode" panose="020B0602030504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Lucida Sans Unicode" panose="020B0602030504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Lucida Sans Unicode" panose="020B0602030504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Lucida Sans Unicode" panose="020B0602030504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477" autoAdjust="0"/>
  </p:normalViewPr>
  <p:slideViewPr>
    <p:cSldViewPr>
      <p:cViewPr>
        <p:scale>
          <a:sx n="100" d="100"/>
          <a:sy n="100" d="100"/>
        </p:scale>
        <p:origin x="-1152" y="4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D0BBB2-99E8-4427-AA50-6EE4A32BECD8}" type="doc">
      <dgm:prSet loTypeId="urn:microsoft.com/office/officeart/2005/8/layout/bList2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2BCC53-792C-457D-941A-3A7336A4A7F5}">
      <dgm:prSet phldrT="[Text]"/>
      <dgm:spPr/>
      <dgm:t>
        <a:bodyPr/>
        <a:lstStyle/>
        <a:p>
          <a:r>
            <a:rPr lang="en-US" b="1" dirty="0"/>
            <a:t>Conception</a:t>
          </a:r>
        </a:p>
      </dgm:t>
    </dgm:pt>
    <dgm:pt modelId="{25069E80-7DBE-4C49-968F-18DAA2397012}" type="parTrans" cxnId="{AFDC94D4-23AF-44ED-9F01-C27EBE2427CC}">
      <dgm:prSet/>
      <dgm:spPr/>
      <dgm:t>
        <a:bodyPr/>
        <a:lstStyle/>
        <a:p>
          <a:endParaRPr lang="en-US"/>
        </a:p>
      </dgm:t>
    </dgm:pt>
    <dgm:pt modelId="{4388BB74-BFE7-49B4-95C1-7A533B11ABA1}" type="sibTrans" cxnId="{AFDC94D4-23AF-44ED-9F01-C27EBE2427CC}">
      <dgm:prSet/>
      <dgm:spPr/>
      <dgm:t>
        <a:bodyPr/>
        <a:lstStyle/>
        <a:p>
          <a:endParaRPr lang="en-US"/>
        </a:p>
      </dgm:t>
    </dgm:pt>
    <dgm:pt modelId="{0EF7CAD1-8C0F-4B55-8AD8-AB3EF8EDAF45}">
      <dgm:prSet phldrT="[Text]"/>
      <dgm:spPr/>
      <dgm:t>
        <a:bodyPr/>
        <a:lstStyle/>
        <a:p>
          <a:r>
            <a:rPr lang="en-US" b="1" dirty="0" smtClean="0"/>
            <a:t>Implementation</a:t>
          </a:r>
          <a:endParaRPr lang="en-US" b="1" dirty="0"/>
        </a:p>
      </dgm:t>
    </dgm:pt>
    <dgm:pt modelId="{854CE2ED-B4DB-4256-B5AA-795D6191CA4B}" type="parTrans" cxnId="{46E5D22B-EA64-464F-BC03-BD568005C7B8}">
      <dgm:prSet/>
      <dgm:spPr/>
      <dgm:t>
        <a:bodyPr/>
        <a:lstStyle/>
        <a:p>
          <a:endParaRPr lang="en-US"/>
        </a:p>
      </dgm:t>
    </dgm:pt>
    <dgm:pt modelId="{92920315-AEC3-4B52-B4B4-6C92DBC52474}" type="sibTrans" cxnId="{46E5D22B-EA64-464F-BC03-BD568005C7B8}">
      <dgm:prSet/>
      <dgm:spPr/>
      <dgm:t>
        <a:bodyPr/>
        <a:lstStyle/>
        <a:p>
          <a:endParaRPr lang="en-US"/>
        </a:p>
      </dgm:t>
    </dgm:pt>
    <dgm:pt modelId="{4FE4A8E9-5783-4FB5-8A91-9EFF1D676C97}">
      <dgm:prSet phldrT="[Text]"/>
      <dgm:spPr/>
      <dgm:t>
        <a:bodyPr/>
        <a:lstStyle/>
        <a:p>
          <a:r>
            <a:rPr lang="en-US" b="1" dirty="0"/>
            <a:t>Marketing</a:t>
          </a:r>
        </a:p>
      </dgm:t>
    </dgm:pt>
    <dgm:pt modelId="{E50868D4-D53C-4663-8922-0BF9A8E8510A}" type="parTrans" cxnId="{5CB1FA4D-244F-484A-B1D2-B0CC2C1C231F}">
      <dgm:prSet/>
      <dgm:spPr/>
      <dgm:t>
        <a:bodyPr/>
        <a:lstStyle/>
        <a:p>
          <a:endParaRPr lang="en-US"/>
        </a:p>
      </dgm:t>
    </dgm:pt>
    <dgm:pt modelId="{74ED704E-0A8E-47C9-89D5-84821B2458C2}" type="sibTrans" cxnId="{5CB1FA4D-244F-484A-B1D2-B0CC2C1C231F}">
      <dgm:prSet/>
      <dgm:spPr/>
      <dgm:t>
        <a:bodyPr/>
        <a:lstStyle/>
        <a:p>
          <a:endParaRPr lang="en-US"/>
        </a:p>
      </dgm:t>
    </dgm:pt>
    <dgm:pt modelId="{138E28DD-4CB0-47A8-8773-B981D4673CC8}">
      <dgm:prSet/>
      <dgm:spPr/>
      <dgm:t>
        <a:bodyPr/>
        <a:lstStyle/>
        <a:p>
          <a:endParaRPr lang="en-US" dirty="0"/>
        </a:p>
      </dgm:t>
    </dgm:pt>
    <dgm:pt modelId="{204E90FB-1A7E-49E2-A231-BEF8213B063B}" type="parTrans" cxnId="{77BCF6C4-F828-4E60-BD70-A9E7C0F314BD}">
      <dgm:prSet/>
      <dgm:spPr/>
      <dgm:t>
        <a:bodyPr/>
        <a:lstStyle/>
        <a:p>
          <a:endParaRPr lang="en-US"/>
        </a:p>
      </dgm:t>
    </dgm:pt>
    <dgm:pt modelId="{B4C600EB-37BB-4693-9695-7ABE4AEA63E5}" type="sibTrans" cxnId="{77BCF6C4-F828-4E60-BD70-A9E7C0F314BD}">
      <dgm:prSet/>
      <dgm:spPr/>
      <dgm:t>
        <a:bodyPr/>
        <a:lstStyle/>
        <a:p>
          <a:endParaRPr lang="en-US"/>
        </a:p>
      </dgm:t>
    </dgm:pt>
    <dgm:pt modelId="{030A6087-7AE1-447D-9158-A1425069AD4B}">
      <dgm:prSet/>
      <dgm:spPr/>
      <dgm:t>
        <a:bodyPr/>
        <a:lstStyle/>
        <a:p>
          <a:r>
            <a:rPr lang="en-US" dirty="0"/>
            <a:t>Idea generation</a:t>
          </a:r>
        </a:p>
      </dgm:t>
    </dgm:pt>
    <dgm:pt modelId="{BEEF96A4-5BA5-4E96-B0B2-97A007BF9079}" type="parTrans" cxnId="{3A4D8363-1D67-44E6-B322-B17522376CB5}">
      <dgm:prSet/>
      <dgm:spPr/>
      <dgm:t>
        <a:bodyPr/>
        <a:lstStyle/>
        <a:p>
          <a:endParaRPr lang="en-US"/>
        </a:p>
      </dgm:t>
    </dgm:pt>
    <dgm:pt modelId="{4FB93B26-F0DE-46AA-B109-9C12E8F9B84C}" type="sibTrans" cxnId="{3A4D8363-1D67-44E6-B322-B17522376CB5}">
      <dgm:prSet/>
      <dgm:spPr/>
      <dgm:t>
        <a:bodyPr/>
        <a:lstStyle/>
        <a:p>
          <a:endParaRPr lang="en-US"/>
        </a:p>
      </dgm:t>
    </dgm:pt>
    <dgm:pt modelId="{F84E9CD3-7E77-4D3D-85A0-692FB279B287}">
      <dgm:prSet/>
      <dgm:spPr/>
      <dgm:t>
        <a:bodyPr/>
        <a:lstStyle/>
        <a:p>
          <a:r>
            <a:rPr lang="en-US" dirty="0"/>
            <a:t>Idea evaluation</a:t>
          </a:r>
        </a:p>
      </dgm:t>
    </dgm:pt>
    <dgm:pt modelId="{FCAAE6A8-DD86-444F-80E3-CD341F149784}" type="parTrans" cxnId="{D5CCC88E-B3D1-4129-932A-B6D256469276}">
      <dgm:prSet/>
      <dgm:spPr/>
      <dgm:t>
        <a:bodyPr/>
        <a:lstStyle/>
        <a:p>
          <a:endParaRPr lang="en-US"/>
        </a:p>
      </dgm:t>
    </dgm:pt>
    <dgm:pt modelId="{C3E506F1-6359-455E-9877-9E81F5833AF0}" type="sibTrans" cxnId="{D5CCC88E-B3D1-4129-932A-B6D256469276}">
      <dgm:prSet/>
      <dgm:spPr/>
      <dgm:t>
        <a:bodyPr/>
        <a:lstStyle/>
        <a:p>
          <a:endParaRPr lang="en-US"/>
        </a:p>
      </dgm:t>
    </dgm:pt>
    <dgm:pt modelId="{F02EE328-5ECC-4EE6-A948-1ECC17ABFBDC}">
      <dgm:prSet/>
      <dgm:spPr/>
      <dgm:t>
        <a:bodyPr/>
        <a:lstStyle/>
        <a:p>
          <a:r>
            <a:rPr lang="en-US" dirty="0"/>
            <a:t>Requirement evaluation</a:t>
          </a:r>
        </a:p>
      </dgm:t>
    </dgm:pt>
    <dgm:pt modelId="{DDB741B8-DE62-4CD9-B44A-560B33869874}" type="parTrans" cxnId="{AC09AAB3-090E-480F-9806-2B9BE0998048}">
      <dgm:prSet/>
      <dgm:spPr/>
      <dgm:t>
        <a:bodyPr/>
        <a:lstStyle/>
        <a:p>
          <a:endParaRPr lang="en-US"/>
        </a:p>
      </dgm:t>
    </dgm:pt>
    <dgm:pt modelId="{36B4CFF0-83C4-4CFC-9F5F-C2A64C5DBAB3}" type="sibTrans" cxnId="{AC09AAB3-090E-480F-9806-2B9BE0998048}">
      <dgm:prSet/>
      <dgm:spPr/>
      <dgm:t>
        <a:bodyPr/>
        <a:lstStyle/>
        <a:p>
          <a:endParaRPr lang="en-US"/>
        </a:p>
      </dgm:t>
    </dgm:pt>
    <dgm:pt modelId="{093F52CE-7EC3-4957-A644-4CE2753B8979}">
      <dgm:prSet/>
      <dgm:spPr/>
      <dgm:t>
        <a:bodyPr/>
        <a:lstStyle/>
        <a:p>
          <a:r>
            <a:rPr lang="en-US" dirty="0"/>
            <a:t>Project planning</a:t>
          </a:r>
        </a:p>
      </dgm:t>
    </dgm:pt>
    <dgm:pt modelId="{EE07537B-1DD7-4486-BFA3-A2BB126164E4}" type="parTrans" cxnId="{FEB1201C-751A-4148-92C8-0B4B3FB09825}">
      <dgm:prSet/>
      <dgm:spPr/>
      <dgm:t>
        <a:bodyPr/>
        <a:lstStyle/>
        <a:p>
          <a:endParaRPr lang="en-US"/>
        </a:p>
      </dgm:t>
    </dgm:pt>
    <dgm:pt modelId="{BE3F6181-5253-4EE0-B2FF-3072658DCD8D}" type="sibTrans" cxnId="{FEB1201C-751A-4148-92C8-0B4B3FB09825}">
      <dgm:prSet/>
      <dgm:spPr/>
      <dgm:t>
        <a:bodyPr/>
        <a:lstStyle/>
        <a:p>
          <a:endParaRPr lang="en-US"/>
        </a:p>
      </dgm:t>
    </dgm:pt>
    <dgm:pt modelId="{BA1783D9-9E1C-4F8B-B9AA-4C5AA0E6CF11}">
      <dgm:prSet/>
      <dgm:spPr/>
      <dgm:t>
        <a:bodyPr/>
        <a:lstStyle/>
        <a:p>
          <a:endParaRPr lang="en-US" dirty="0"/>
        </a:p>
      </dgm:t>
    </dgm:pt>
    <dgm:pt modelId="{467AEF63-4095-4C6F-A1D8-8ECB959E971C}" type="parTrans" cxnId="{02578CA1-6CE7-4F29-9A9D-94ED88830F82}">
      <dgm:prSet/>
      <dgm:spPr/>
      <dgm:t>
        <a:bodyPr/>
        <a:lstStyle/>
        <a:p>
          <a:endParaRPr lang="en-US"/>
        </a:p>
      </dgm:t>
    </dgm:pt>
    <dgm:pt modelId="{6B105EBE-6088-40F9-88AB-7CCB501052E0}" type="sibTrans" cxnId="{02578CA1-6CE7-4F29-9A9D-94ED88830F82}">
      <dgm:prSet/>
      <dgm:spPr/>
      <dgm:t>
        <a:bodyPr/>
        <a:lstStyle/>
        <a:p>
          <a:endParaRPr lang="en-US"/>
        </a:p>
      </dgm:t>
    </dgm:pt>
    <dgm:pt modelId="{C4476F98-F528-4899-8CA0-0355A77F7C2B}">
      <dgm:prSet/>
      <dgm:spPr/>
      <dgm:t>
        <a:bodyPr/>
        <a:lstStyle/>
        <a:p>
          <a:r>
            <a:rPr lang="en-US" dirty="0"/>
            <a:t>Construction and development</a:t>
          </a:r>
        </a:p>
      </dgm:t>
    </dgm:pt>
    <dgm:pt modelId="{52AE2872-AFFE-4678-9504-28717389386D}" type="parTrans" cxnId="{90999177-503A-4081-90CD-3BC9BFD19B3B}">
      <dgm:prSet/>
      <dgm:spPr/>
      <dgm:t>
        <a:bodyPr/>
        <a:lstStyle/>
        <a:p>
          <a:endParaRPr lang="en-US"/>
        </a:p>
      </dgm:t>
    </dgm:pt>
    <dgm:pt modelId="{20B5D0F6-E925-4027-B7E4-531DB6D4382E}" type="sibTrans" cxnId="{90999177-503A-4081-90CD-3BC9BFD19B3B}">
      <dgm:prSet/>
      <dgm:spPr/>
      <dgm:t>
        <a:bodyPr/>
        <a:lstStyle/>
        <a:p>
          <a:endParaRPr lang="en-US"/>
        </a:p>
      </dgm:t>
    </dgm:pt>
    <dgm:pt modelId="{C9CC61D8-F9FF-491B-92EE-7F50E7AFF086}">
      <dgm:prSet/>
      <dgm:spPr/>
      <dgm:t>
        <a:bodyPr/>
        <a:lstStyle/>
        <a:p>
          <a:r>
            <a:rPr lang="en-US" dirty="0"/>
            <a:t>Pilot application</a:t>
          </a:r>
        </a:p>
      </dgm:t>
    </dgm:pt>
    <dgm:pt modelId="{36D0E039-0B4C-4CF1-81DD-466641B26C61}" type="parTrans" cxnId="{C990CE7E-E55C-4292-A240-3E8E9C46BD2B}">
      <dgm:prSet/>
      <dgm:spPr/>
      <dgm:t>
        <a:bodyPr/>
        <a:lstStyle/>
        <a:p>
          <a:endParaRPr lang="en-US"/>
        </a:p>
      </dgm:t>
    </dgm:pt>
    <dgm:pt modelId="{4EB8380C-4D13-4324-A2EE-E0C777EFA934}" type="sibTrans" cxnId="{C990CE7E-E55C-4292-A240-3E8E9C46BD2B}">
      <dgm:prSet/>
      <dgm:spPr/>
      <dgm:t>
        <a:bodyPr/>
        <a:lstStyle/>
        <a:p>
          <a:endParaRPr lang="en-US"/>
        </a:p>
      </dgm:t>
    </dgm:pt>
    <dgm:pt modelId="{1894664C-A774-4613-ADB1-F9BF908BFE34}">
      <dgm:prSet/>
      <dgm:spPr/>
      <dgm:t>
        <a:bodyPr/>
        <a:lstStyle/>
        <a:p>
          <a:r>
            <a:rPr lang="en-US" dirty="0"/>
            <a:t>Prototype development</a:t>
          </a:r>
        </a:p>
      </dgm:t>
    </dgm:pt>
    <dgm:pt modelId="{D2854C86-9F99-4D31-8DAF-DBC4DD2EE83C}" type="parTrans" cxnId="{A8F57A25-49B3-47D3-A029-B3773B97320C}">
      <dgm:prSet/>
      <dgm:spPr/>
      <dgm:t>
        <a:bodyPr/>
        <a:lstStyle/>
        <a:p>
          <a:endParaRPr lang="en-US"/>
        </a:p>
      </dgm:t>
    </dgm:pt>
    <dgm:pt modelId="{A2C0CFEC-3CB5-4598-9EED-136789742CDC}" type="sibTrans" cxnId="{A8F57A25-49B3-47D3-A029-B3773B97320C}">
      <dgm:prSet/>
      <dgm:spPr/>
      <dgm:t>
        <a:bodyPr/>
        <a:lstStyle/>
        <a:p>
          <a:endParaRPr lang="en-US"/>
        </a:p>
      </dgm:t>
    </dgm:pt>
    <dgm:pt modelId="{CCAD2FBA-536F-41A3-897C-478FDCF5591B}">
      <dgm:prSet/>
      <dgm:spPr/>
      <dgm:t>
        <a:bodyPr/>
        <a:lstStyle/>
        <a:p>
          <a:r>
            <a:rPr lang="en-US" dirty="0"/>
            <a:t>testing</a:t>
          </a:r>
        </a:p>
      </dgm:t>
    </dgm:pt>
    <dgm:pt modelId="{27620933-8CDB-473A-B7F7-2BEF4F1C7EAC}" type="parTrans" cxnId="{E92CFDB1-D894-4B05-8DBD-D7833004C8B2}">
      <dgm:prSet/>
      <dgm:spPr/>
      <dgm:t>
        <a:bodyPr/>
        <a:lstStyle/>
        <a:p>
          <a:endParaRPr lang="en-US"/>
        </a:p>
      </dgm:t>
    </dgm:pt>
    <dgm:pt modelId="{80DBA1CA-6975-4FC5-8B09-776622591571}" type="sibTrans" cxnId="{E92CFDB1-D894-4B05-8DBD-D7833004C8B2}">
      <dgm:prSet/>
      <dgm:spPr/>
      <dgm:t>
        <a:bodyPr/>
        <a:lstStyle/>
        <a:p>
          <a:endParaRPr lang="en-US"/>
        </a:p>
      </dgm:t>
    </dgm:pt>
    <dgm:pt modelId="{20C6EC5B-7EE1-4864-8DFE-88825A4C541C}">
      <dgm:prSet/>
      <dgm:spPr/>
      <dgm:t>
        <a:bodyPr/>
        <a:lstStyle/>
        <a:p>
          <a:endParaRPr lang="en-US" dirty="0"/>
        </a:p>
      </dgm:t>
    </dgm:pt>
    <dgm:pt modelId="{DE81E588-0A90-4FE8-BFF2-7A152DF88BF9}" type="parTrans" cxnId="{4C31AA2D-001C-4614-90E0-6381F170C906}">
      <dgm:prSet/>
      <dgm:spPr/>
      <dgm:t>
        <a:bodyPr/>
        <a:lstStyle/>
        <a:p>
          <a:endParaRPr lang="en-US"/>
        </a:p>
      </dgm:t>
    </dgm:pt>
    <dgm:pt modelId="{6FF3BEF5-6025-4ABA-A7B0-5514258297EC}" type="sibTrans" cxnId="{4C31AA2D-001C-4614-90E0-6381F170C906}">
      <dgm:prSet/>
      <dgm:spPr/>
      <dgm:t>
        <a:bodyPr/>
        <a:lstStyle/>
        <a:p>
          <a:endParaRPr lang="en-US"/>
        </a:p>
      </dgm:t>
    </dgm:pt>
    <dgm:pt modelId="{8FF92E2B-38BF-40E3-8A0F-258F4E5A3412}">
      <dgm:prSet/>
      <dgm:spPr/>
      <dgm:t>
        <a:bodyPr/>
        <a:lstStyle/>
        <a:p>
          <a:r>
            <a:rPr lang="en-US" dirty="0"/>
            <a:t>Production</a:t>
          </a:r>
        </a:p>
      </dgm:t>
    </dgm:pt>
    <dgm:pt modelId="{2DD2253C-DB26-4B93-9E35-567AD838744B}" type="parTrans" cxnId="{77E071DE-5AE3-465B-AAC5-6CD375A61B9F}">
      <dgm:prSet/>
      <dgm:spPr/>
      <dgm:t>
        <a:bodyPr/>
        <a:lstStyle/>
        <a:p>
          <a:endParaRPr lang="en-US"/>
        </a:p>
      </dgm:t>
    </dgm:pt>
    <dgm:pt modelId="{51968ACA-B033-4485-95AA-880E13A878CA}" type="sibTrans" cxnId="{77E071DE-5AE3-465B-AAC5-6CD375A61B9F}">
      <dgm:prSet/>
      <dgm:spPr/>
      <dgm:t>
        <a:bodyPr/>
        <a:lstStyle/>
        <a:p>
          <a:endParaRPr lang="en-US"/>
        </a:p>
      </dgm:t>
    </dgm:pt>
    <dgm:pt modelId="{B77B89BE-A1D7-4C86-83FC-57CED1F184ED}">
      <dgm:prSet/>
      <dgm:spPr/>
      <dgm:t>
        <a:bodyPr/>
        <a:lstStyle/>
        <a:p>
          <a:r>
            <a:rPr lang="en-US" dirty="0"/>
            <a:t>National penetration through market launch</a:t>
          </a:r>
        </a:p>
      </dgm:t>
    </dgm:pt>
    <dgm:pt modelId="{131AB194-4392-48CE-B1E2-79826A6335CF}" type="parTrans" cxnId="{5185C030-24A8-432F-A206-489A5449E3AC}">
      <dgm:prSet/>
      <dgm:spPr/>
      <dgm:t>
        <a:bodyPr/>
        <a:lstStyle/>
        <a:p>
          <a:endParaRPr lang="en-US"/>
        </a:p>
      </dgm:t>
    </dgm:pt>
    <dgm:pt modelId="{47E974A1-AD46-4C1D-885C-3638E11986A9}" type="sibTrans" cxnId="{5185C030-24A8-432F-A206-489A5449E3AC}">
      <dgm:prSet/>
      <dgm:spPr/>
      <dgm:t>
        <a:bodyPr/>
        <a:lstStyle/>
        <a:p>
          <a:endParaRPr lang="en-US"/>
        </a:p>
      </dgm:t>
    </dgm:pt>
    <dgm:pt modelId="{6735925F-D6D3-4BC7-9B61-1E5DAA7F4277}" type="pres">
      <dgm:prSet presAssocID="{79D0BBB2-99E8-4427-AA50-6EE4A32BECD8}" presName="diagram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A6B8DCF-6925-40D3-B614-E56FCF154EDE}" type="pres">
      <dgm:prSet presAssocID="{BF2BCC53-792C-457D-941A-3A7336A4A7F5}" presName="compNode" presStyleCnt="0"/>
      <dgm:spPr/>
    </dgm:pt>
    <dgm:pt modelId="{D582F240-7344-4518-B07C-A4F88BBAA2A2}" type="pres">
      <dgm:prSet presAssocID="{BF2BCC53-792C-457D-941A-3A7336A4A7F5}" presName="childRec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ECCAD7-DEA8-42CA-99CD-9CC904C0EB48}" type="pres">
      <dgm:prSet presAssocID="{BF2BCC53-792C-457D-941A-3A7336A4A7F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68F7FD-A64A-438E-A6D7-431CEBA3E132}" type="pres">
      <dgm:prSet presAssocID="{BF2BCC53-792C-457D-941A-3A7336A4A7F5}" presName="parentRect" presStyleLbl="alignNode1" presStyleIdx="0" presStyleCnt="3"/>
      <dgm:spPr/>
      <dgm:t>
        <a:bodyPr/>
        <a:lstStyle/>
        <a:p>
          <a:endParaRPr lang="en-GB"/>
        </a:p>
      </dgm:t>
    </dgm:pt>
    <dgm:pt modelId="{FC0237D2-D58D-4AFC-8083-D9124897FAB3}" type="pres">
      <dgm:prSet presAssocID="{BF2BCC53-792C-457D-941A-3A7336A4A7F5}" presName="adorn" presStyleLbl="fgAccFollowNode1" presStyleIdx="0" presStyleCnt="3"/>
      <dgm:spPr/>
    </dgm:pt>
    <dgm:pt modelId="{223596AF-D3E0-4FCF-87FC-F875896CFBD7}" type="pres">
      <dgm:prSet presAssocID="{4388BB74-BFE7-49B4-95C1-7A533B11ABA1}" presName="sibTrans" presStyleLbl="sibTrans2D1" presStyleIdx="0" presStyleCnt="0"/>
      <dgm:spPr/>
      <dgm:t>
        <a:bodyPr/>
        <a:lstStyle/>
        <a:p>
          <a:endParaRPr lang="en-GB"/>
        </a:p>
      </dgm:t>
    </dgm:pt>
    <dgm:pt modelId="{E13CAFB0-EE36-4301-936C-F6D005B817B0}" type="pres">
      <dgm:prSet presAssocID="{0EF7CAD1-8C0F-4B55-8AD8-AB3EF8EDAF45}" presName="compNode" presStyleCnt="0"/>
      <dgm:spPr/>
    </dgm:pt>
    <dgm:pt modelId="{E44DDE0C-40FE-449A-A4FD-7B6564201A72}" type="pres">
      <dgm:prSet presAssocID="{0EF7CAD1-8C0F-4B55-8AD8-AB3EF8EDAF45}" presName="childRect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39B8F62-FA76-4332-BF2F-BB6F216C74C6}" type="pres">
      <dgm:prSet presAssocID="{0EF7CAD1-8C0F-4B55-8AD8-AB3EF8EDAF4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24A2E7D-5490-407F-A789-477DC5021917}" type="pres">
      <dgm:prSet presAssocID="{0EF7CAD1-8C0F-4B55-8AD8-AB3EF8EDAF45}" presName="parentRect" presStyleLbl="alignNode1" presStyleIdx="1" presStyleCnt="3"/>
      <dgm:spPr/>
      <dgm:t>
        <a:bodyPr/>
        <a:lstStyle/>
        <a:p>
          <a:endParaRPr lang="en-GB"/>
        </a:p>
      </dgm:t>
    </dgm:pt>
    <dgm:pt modelId="{4E611335-3E62-466A-A662-C16BDAB40D12}" type="pres">
      <dgm:prSet presAssocID="{0EF7CAD1-8C0F-4B55-8AD8-AB3EF8EDAF45}" presName="adorn" presStyleLbl="fgAccFollowNode1" presStyleIdx="1" presStyleCnt="3"/>
      <dgm:spPr/>
    </dgm:pt>
    <dgm:pt modelId="{273D9683-4F85-4CD9-9B49-BBA5349E15FA}" type="pres">
      <dgm:prSet presAssocID="{92920315-AEC3-4B52-B4B4-6C92DBC52474}" presName="sibTrans" presStyleLbl="sibTrans2D1" presStyleIdx="0" presStyleCnt="0"/>
      <dgm:spPr/>
      <dgm:t>
        <a:bodyPr/>
        <a:lstStyle/>
        <a:p>
          <a:endParaRPr lang="en-GB"/>
        </a:p>
      </dgm:t>
    </dgm:pt>
    <dgm:pt modelId="{69F3E797-F202-4A71-AC7C-BCDEFCF85342}" type="pres">
      <dgm:prSet presAssocID="{4FE4A8E9-5783-4FB5-8A91-9EFF1D676C97}" presName="compNode" presStyleCnt="0"/>
      <dgm:spPr/>
    </dgm:pt>
    <dgm:pt modelId="{26AAFA09-4264-422B-9FAC-70050A6A1437}" type="pres">
      <dgm:prSet presAssocID="{4FE4A8E9-5783-4FB5-8A91-9EFF1D676C97}" presName="childRect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F429431-9F4F-48F7-A82B-F88CE01BC6E0}" type="pres">
      <dgm:prSet presAssocID="{4FE4A8E9-5783-4FB5-8A91-9EFF1D676C97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021266C-D38D-45C6-B71B-D96EE2219481}" type="pres">
      <dgm:prSet presAssocID="{4FE4A8E9-5783-4FB5-8A91-9EFF1D676C97}" presName="parentRect" presStyleLbl="alignNode1" presStyleIdx="2" presStyleCnt="3"/>
      <dgm:spPr/>
      <dgm:t>
        <a:bodyPr/>
        <a:lstStyle/>
        <a:p>
          <a:endParaRPr lang="en-GB"/>
        </a:p>
      </dgm:t>
    </dgm:pt>
    <dgm:pt modelId="{ACB9A1DD-6C29-4420-BA5D-83A600838D14}" type="pres">
      <dgm:prSet presAssocID="{4FE4A8E9-5783-4FB5-8A91-9EFF1D676C97}" presName="adorn" presStyleLbl="fgAccFollowNode1" presStyleIdx="2" presStyleCnt="3"/>
      <dgm:spPr/>
    </dgm:pt>
  </dgm:ptLst>
  <dgm:cxnLst>
    <dgm:cxn modelId="{FEB1201C-751A-4148-92C8-0B4B3FB09825}" srcId="{BF2BCC53-792C-457D-941A-3A7336A4A7F5}" destId="{093F52CE-7EC3-4957-A644-4CE2753B8979}" srcOrd="4" destOrd="0" parTransId="{EE07537B-1DD7-4486-BFA3-A2BB126164E4}" sibTransId="{BE3F6181-5253-4EE0-B2FF-3072658DCD8D}"/>
    <dgm:cxn modelId="{83BB60AE-89F7-420C-BCEB-AC242C29444A}" type="presOf" srcId="{4FE4A8E9-5783-4FB5-8A91-9EFF1D676C97}" destId="{BF429431-9F4F-48F7-A82B-F88CE01BC6E0}" srcOrd="0" destOrd="0" presId="urn:microsoft.com/office/officeart/2005/8/layout/bList2#1"/>
    <dgm:cxn modelId="{7EDB68FF-DBC0-4A12-9FFE-38514B5AFFEC}" type="presOf" srcId="{8FF92E2B-38BF-40E3-8A0F-258F4E5A3412}" destId="{26AAFA09-4264-422B-9FAC-70050A6A1437}" srcOrd="0" destOrd="1" presId="urn:microsoft.com/office/officeart/2005/8/layout/bList2#1"/>
    <dgm:cxn modelId="{AFDC94D4-23AF-44ED-9F01-C27EBE2427CC}" srcId="{79D0BBB2-99E8-4427-AA50-6EE4A32BECD8}" destId="{BF2BCC53-792C-457D-941A-3A7336A4A7F5}" srcOrd="0" destOrd="0" parTransId="{25069E80-7DBE-4C49-968F-18DAA2397012}" sibTransId="{4388BB74-BFE7-49B4-95C1-7A533B11ABA1}"/>
    <dgm:cxn modelId="{D6EF5DC5-A981-4FB2-A0EE-B02E008F3A34}" type="presOf" srcId="{1894664C-A774-4613-ADB1-F9BF908BFE34}" destId="{E44DDE0C-40FE-449A-A4FD-7B6564201A72}" srcOrd="0" destOrd="3" presId="urn:microsoft.com/office/officeart/2005/8/layout/bList2#1"/>
    <dgm:cxn modelId="{02578CA1-6CE7-4F29-9A9D-94ED88830F82}" srcId="{0EF7CAD1-8C0F-4B55-8AD8-AB3EF8EDAF45}" destId="{BA1783D9-9E1C-4F8B-B9AA-4C5AA0E6CF11}" srcOrd="0" destOrd="0" parTransId="{467AEF63-4095-4C6F-A1D8-8ECB959E971C}" sibTransId="{6B105EBE-6088-40F9-88AB-7CCB501052E0}"/>
    <dgm:cxn modelId="{C4010893-2EE9-4B91-AB01-3608591AC9DD}" type="presOf" srcId="{79D0BBB2-99E8-4427-AA50-6EE4A32BECD8}" destId="{6735925F-D6D3-4BC7-9B61-1E5DAA7F4277}" srcOrd="0" destOrd="0" presId="urn:microsoft.com/office/officeart/2005/8/layout/bList2#1"/>
    <dgm:cxn modelId="{E92CFDB1-D894-4B05-8DBD-D7833004C8B2}" srcId="{0EF7CAD1-8C0F-4B55-8AD8-AB3EF8EDAF45}" destId="{CCAD2FBA-536F-41A3-897C-478FDCF5591B}" srcOrd="4" destOrd="0" parTransId="{27620933-8CDB-473A-B7F7-2BEF4F1C7EAC}" sibTransId="{80DBA1CA-6975-4FC5-8B09-776622591571}"/>
    <dgm:cxn modelId="{77E071DE-5AE3-465B-AAC5-6CD375A61B9F}" srcId="{4FE4A8E9-5783-4FB5-8A91-9EFF1D676C97}" destId="{8FF92E2B-38BF-40E3-8A0F-258F4E5A3412}" srcOrd="1" destOrd="0" parTransId="{2DD2253C-DB26-4B93-9E35-567AD838744B}" sibTransId="{51968ACA-B033-4485-95AA-880E13A878CA}"/>
    <dgm:cxn modelId="{18B5C6A8-7C4A-4185-A588-A1265762DF95}" type="presOf" srcId="{4388BB74-BFE7-49B4-95C1-7A533B11ABA1}" destId="{223596AF-D3E0-4FCF-87FC-F875896CFBD7}" srcOrd="0" destOrd="0" presId="urn:microsoft.com/office/officeart/2005/8/layout/bList2#1"/>
    <dgm:cxn modelId="{C646572F-643F-48F7-B62B-CEC137A6A44E}" type="presOf" srcId="{093F52CE-7EC3-4957-A644-4CE2753B8979}" destId="{D582F240-7344-4518-B07C-A4F88BBAA2A2}" srcOrd="0" destOrd="4" presId="urn:microsoft.com/office/officeart/2005/8/layout/bList2#1"/>
    <dgm:cxn modelId="{77DEFBD3-D4BD-42F7-A44B-F56E8F2BD57D}" type="presOf" srcId="{BA1783D9-9E1C-4F8B-B9AA-4C5AA0E6CF11}" destId="{E44DDE0C-40FE-449A-A4FD-7B6564201A72}" srcOrd="0" destOrd="0" presId="urn:microsoft.com/office/officeart/2005/8/layout/bList2#1"/>
    <dgm:cxn modelId="{BA254E2F-B234-4805-8965-A529AD4790B5}" type="presOf" srcId="{F02EE328-5ECC-4EE6-A948-1ECC17ABFBDC}" destId="{D582F240-7344-4518-B07C-A4F88BBAA2A2}" srcOrd="0" destOrd="3" presId="urn:microsoft.com/office/officeart/2005/8/layout/bList2#1"/>
    <dgm:cxn modelId="{9AF79278-8A42-469F-B022-DEAA3790EEF3}" type="presOf" srcId="{BF2BCC53-792C-457D-941A-3A7336A4A7F5}" destId="{01ECCAD7-DEA8-42CA-99CD-9CC904C0EB48}" srcOrd="0" destOrd="0" presId="urn:microsoft.com/office/officeart/2005/8/layout/bList2#1"/>
    <dgm:cxn modelId="{C990CE7E-E55C-4292-A240-3E8E9C46BD2B}" srcId="{0EF7CAD1-8C0F-4B55-8AD8-AB3EF8EDAF45}" destId="{C9CC61D8-F9FF-491B-92EE-7F50E7AFF086}" srcOrd="2" destOrd="0" parTransId="{36D0E039-0B4C-4CF1-81DD-466641B26C61}" sibTransId="{4EB8380C-4D13-4324-A2EE-E0C777EFA934}"/>
    <dgm:cxn modelId="{A3B7DEAA-CD07-4398-B822-0DB54E5E88FD}" type="presOf" srcId="{4FE4A8E9-5783-4FB5-8A91-9EFF1D676C97}" destId="{0021266C-D38D-45C6-B71B-D96EE2219481}" srcOrd="1" destOrd="0" presId="urn:microsoft.com/office/officeart/2005/8/layout/bList2#1"/>
    <dgm:cxn modelId="{95164D34-98DF-49CD-A68D-BE456C48CC28}" type="presOf" srcId="{0EF7CAD1-8C0F-4B55-8AD8-AB3EF8EDAF45}" destId="{439B8F62-FA76-4332-BF2F-BB6F216C74C6}" srcOrd="0" destOrd="0" presId="urn:microsoft.com/office/officeart/2005/8/layout/bList2#1"/>
    <dgm:cxn modelId="{3A4D8363-1D67-44E6-B322-B17522376CB5}" srcId="{BF2BCC53-792C-457D-941A-3A7336A4A7F5}" destId="{030A6087-7AE1-447D-9158-A1425069AD4B}" srcOrd="1" destOrd="0" parTransId="{BEEF96A4-5BA5-4E96-B0B2-97A007BF9079}" sibTransId="{4FB93B26-F0DE-46AA-B109-9C12E8F9B84C}"/>
    <dgm:cxn modelId="{3DCADE26-CEA9-4549-8B17-9DED4246423A}" type="presOf" srcId="{92920315-AEC3-4B52-B4B4-6C92DBC52474}" destId="{273D9683-4F85-4CD9-9B49-BBA5349E15FA}" srcOrd="0" destOrd="0" presId="urn:microsoft.com/office/officeart/2005/8/layout/bList2#1"/>
    <dgm:cxn modelId="{D5CCC88E-B3D1-4129-932A-B6D256469276}" srcId="{BF2BCC53-792C-457D-941A-3A7336A4A7F5}" destId="{F84E9CD3-7E77-4D3D-85A0-692FB279B287}" srcOrd="2" destOrd="0" parTransId="{FCAAE6A8-DD86-444F-80E3-CD341F149784}" sibTransId="{C3E506F1-6359-455E-9877-9E81F5833AF0}"/>
    <dgm:cxn modelId="{5CB1FA4D-244F-484A-B1D2-B0CC2C1C231F}" srcId="{79D0BBB2-99E8-4427-AA50-6EE4A32BECD8}" destId="{4FE4A8E9-5783-4FB5-8A91-9EFF1D676C97}" srcOrd="2" destOrd="0" parTransId="{E50868D4-D53C-4663-8922-0BF9A8E8510A}" sibTransId="{74ED704E-0A8E-47C9-89D5-84821B2458C2}"/>
    <dgm:cxn modelId="{5185C030-24A8-432F-A206-489A5449E3AC}" srcId="{4FE4A8E9-5783-4FB5-8A91-9EFF1D676C97}" destId="{B77B89BE-A1D7-4C86-83FC-57CED1F184ED}" srcOrd="2" destOrd="0" parTransId="{131AB194-4392-48CE-B1E2-79826A6335CF}" sibTransId="{47E974A1-AD46-4C1D-885C-3638E11986A9}"/>
    <dgm:cxn modelId="{5108CC82-4D40-4A18-95D1-BF16ED8C26F9}" type="presOf" srcId="{F84E9CD3-7E77-4D3D-85A0-692FB279B287}" destId="{D582F240-7344-4518-B07C-A4F88BBAA2A2}" srcOrd="0" destOrd="2" presId="urn:microsoft.com/office/officeart/2005/8/layout/bList2#1"/>
    <dgm:cxn modelId="{A8F57A25-49B3-47D3-A029-B3773B97320C}" srcId="{0EF7CAD1-8C0F-4B55-8AD8-AB3EF8EDAF45}" destId="{1894664C-A774-4613-ADB1-F9BF908BFE34}" srcOrd="3" destOrd="0" parTransId="{D2854C86-9F99-4D31-8DAF-DBC4DD2EE83C}" sibTransId="{A2C0CFEC-3CB5-4598-9EED-136789742CDC}"/>
    <dgm:cxn modelId="{5FC7B4F5-59AD-470E-96B7-E9D9AE9C235F}" type="presOf" srcId="{BF2BCC53-792C-457D-941A-3A7336A4A7F5}" destId="{AF68F7FD-A64A-438E-A6D7-431CEBA3E132}" srcOrd="1" destOrd="0" presId="urn:microsoft.com/office/officeart/2005/8/layout/bList2#1"/>
    <dgm:cxn modelId="{4C31AA2D-001C-4614-90E0-6381F170C906}" srcId="{4FE4A8E9-5783-4FB5-8A91-9EFF1D676C97}" destId="{20C6EC5B-7EE1-4864-8DFE-88825A4C541C}" srcOrd="0" destOrd="0" parTransId="{DE81E588-0A90-4FE8-BFF2-7A152DF88BF9}" sibTransId="{6FF3BEF5-6025-4ABA-A7B0-5514258297EC}"/>
    <dgm:cxn modelId="{2CAB56F4-6C63-4961-9B96-83243F6C508D}" type="presOf" srcId="{CCAD2FBA-536F-41A3-897C-478FDCF5591B}" destId="{E44DDE0C-40FE-449A-A4FD-7B6564201A72}" srcOrd="0" destOrd="4" presId="urn:microsoft.com/office/officeart/2005/8/layout/bList2#1"/>
    <dgm:cxn modelId="{AC09AAB3-090E-480F-9806-2B9BE0998048}" srcId="{BF2BCC53-792C-457D-941A-3A7336A4A7F5}" destId="{F02EE328-5ECC-4EE6-A948-1ECC17ABFBDC}" srcOrd="3" destOrd="0" parTransId="{DDB741B8-DE62-4CD9-B44A-560B33869874}" sibTransId="{36B4CFF0-83C4-4CFC-9F5F-C2A64C5DBAB3}"/>
    <dgm:cxn modelId="{60504EAE-CD30-43F1-9F0E-B1D291D99F3B}" type="presOf" srcId="{030A6087-7AE1-447D-9158-A1425069AD4B}" destId="{D582F240-7344-4518-B07C-A4F88BBAA2A2}" srcOrd="0" destOrd="1" presId="urn:microsoft.com/office/officeart/2005/8/layout/bList2#1"/>
    <dgm:cxn modelId="{85D5AC92-BA5A-41BF-9036-132815B3AFEA}" type="presOf" srcId="{C4476F98-F528-4899-8CA0-0355A77F7C2B}" destId="{E44DDE0C-40FE-449A-A4FD-7B6564201A72}" srcOrd="0" destOrd="1" presId="urn:microsoft.com/office/officeart/2005/8/layout/bList2#1"/>
    <dgm:cxn modelId="{B3AC2275-50BC-4640-9136-B13182C23483}" type="presOf" srcId="{C9CC61D8-F9FF-491B-92EE-7F50E7AFF086}" destId="{E44DDE0C-40FE-449A-A4FD-7B6564201A72}" srcOrd="0" destOrd="2" presId="urn:microsoft.com/office/officeart/2005/8/layout/bList2#1"/>
    <dgm:cxn modelId="{BD67C139-3399-45CF-887B-67C1264357CF}" type="presOf" srcId="{138E28DD-4CB0-47A8-8773-B981D4673CC8}" destId="{D582F240-7344-4518-B07C-A4F88BBAA2A2}" srcOrd="0" destOrd="0" presId="urn:microsoft.com/office/officeart/2005/8/layout/bList2#1"/>
    <dgm:cxn modelId="{61878327-7CD1-4C8D-8CB3-AD024227178D}" type="presOf" srcId="{0EF7CAD1-8C0F-4B55-8AD8-AB3EF8EDAF45}" destId="{B24A2E7D-5490-407F-A789-477DC5021917}" srcOrd="1" destOrd="0" presId="urn:microsoft.com/office/officeart/2005/8/layout/bList2#1"/>
    <dgm:cxn modelId="{90999177-503A-4081-90CD-3BC9BFD19B3B}" srcId="{0EF7CAD1-8C0F-4B55-8AD8-AB3EF8EDAF45}" destId="{C4476F98-F528-4899-8CA0-0355A77F7C2B}" srcOrd="1" destOrd="0" parTransId="{52AE2872-AFFE-4678-9504-28717389386D}" sibTransId="{20B5D0F6-E925-4027-B7E4-531DB6D4382E}"/>
    <dgm:cxn modelId="{77BCF6C4-F828-4E60-BD70-A9E7C0F314BD}" srcId="{BF2BCC53-792C-457D-941A-3A7336A4A7F5}" destId="{138E28DD-4CB0-47A8-8773-B981D4673CC8}" srcOrd="0" destOrd="0" parTransId="{204E90FB-1A7E-49E2-A231-BEF8213B063B}" sibTransId="{B4C600EB-37BB-4693-9695-7ABE4AEA63E5}"/>
    <dgm:cxn modelId="{A5D0877E-26C8-46C9-9CDD-17A62B2C16FB}" type="presOf" srcId="{20C6EC5B-7EE1-4864-8DFE-88825A4C541C}" destId="{26AAFA09-4264-422B-9FAC-70050A6A1437}" srcOrd="0" destOrd="0" presId="urn:microsoft.com/office/officeart/2005/8/layout/bList2#1"/>
    <dgm:cxn modelId="{46E5D22B-EA64-464F-BC03-BD568005C7B8}" srcId="{79D0BBB2-99E8-4427-AA50-6EE4A32BECD8}" destId="{0EF7CAD1-8C0F-4B55-8AD8-AB3EF8EDAF45}" srcOrd="1" destOrd="0" parTransId="{854CE2ED-B4DB-4256-B5AA-795D6191CA4B}" sibTransId="{92920315-AEC3-4B52-B4B4-6C92DBC52474}"/>
    <dgm:cxn modelId="{52D9132A-5BE2-400E-96D1-E546627E5F9C}" type="presOf" srcId="{B77B89BE-A1D7-4C86-83FC-57CED1F184ED}" destId="{26AAFA09-4264-422B-9FAC-70050A6A1437}" srcOrd="0" destOrd="2" presId="urn:microsoft.com/office/officeart/2005/8/layout/bList2#1"/>
    <dgm:cxn modelId="{0501CE63-AA8B-485F-9055-0825D86710B0}" type="presParOf" srcId="{6735925F-D6D3-4BC7-9B61-1E5DAA7F4277}" destId="{EA6B8DCF-6925-40D3-B614-E56FCF154EDE}" srcOrd="0" destOrd="0" presId="urn:microsoft.com/office/officeart/2005/8/layout/bList2#1"/>
    <dgm:cxn modelId="{D47BDA63-9C71-4378-B733-0EC2295B83BA}" type="presParOf" srcId="{EA6B8DCF-6925-40D3-B614-E56FCF154EDE}" destId="{D582F240-7344-4518-B07C-A4F88BBAA2A2}" srcOrd="0" destOrd="0" presId="urn:microsoft.com/office/officeart/2005/8/layout/bList2#1"/>
    <dgm:cxn modelId="{65B44548-10D9-4A4A-AE17-92FC7912F15F}" type="presParOf" srcId="{EA6B8DCF-6925-40D3-B614-E56FCF154EDE}" destId="{01ECCAD7-DEA8-42CA-99CD-9CC904C0EB48}" srcOrd="1" destOrd="0" presId="urn:microsoft.com/office/officeart/2005/8/layout/bList2#1"/>
    <dgm:cxn modelId="{C7EE6FC7-C503-4A51-875F-D5584FE86D39}" type="presParOf" srcId="{EA6B8DCF-6925-40D3-B614-E56FCF154EDE}" destId="{AF68F7FD-A64A-438E-A6D7-431CEBA3E132}" srcOrd="2" destOrd="0" presId="urn:microsoft.com/office/officeart/2005/8/layout/bList2#1"/>
    <dgm:cxn modelId="{FD9F2111-FD82-4679-8494-CC3E76B118EF}" type="presParOf" srcId="{EA6B8DCF-6925-40D3-B614-E56FCF154EDE}" destId="{FC0237D2-D58D-4AFC-8083-D9124897FAB3}" srcOrd="3" destOrd="0" presId="urn:microsoft.com/office/officeart/2005/8/layout/bList2#1"/>
    <dgm:cxn modelId="{D215A528-9E3C-436D-A9DA-80DF19AC19E3}" type="presParOf" srcId="{6735925F-D6D3-4BC7-9B61-1E5DAA7F4277}" destId="{223596AF-D3E0-4FCF-87FC-F875896CFBD7}" srcOrd="1" destOrd="0" presId="urn:microsoft.com/office/officeart/2005/8/layout/bList2#1"/>
    <dgm:cxn modelId="{457447B4-C640-4588-B793-364C9A55BBDC}" type="presParOf" srcId="{6735925F-D6D3-4BC7-9B61-1E5DAA7F4277}" destId="{E13CAFB0-EE36-4301-936C-F6D005B817B0}" srcOrd="2" destOrd="0" presId="urn:microsoft.com/office/officeart/2005/8/layout/bList2#1"/>
    <dgm:cxn modelId="{7897990E-DA13-4FCB-828B-E43072C83E02}" type="presParOf" srcId="{E13CAFB0-EE36-4301-936C-F6D005B817B0}" destId="{E44DDE0C-40FE-449A-A4FD-7B6564201A72}" srcOrd="0" destOrd="0" presId="urn:microsoft.com/office/officeart/2005/8/layout/bList2#1"/>
    <dgm:cxn modelId="{46336398-8C06-4E45-8D38-5DC3B570C939}" type="presParOf" srcId="{E13CAFB0-EE36-4301-936C-F6D005B817B0}" destId="{439B8F62-FA76-4332-BF2F-BB6F216C74C6}" srcOrd="1" destOrd="0" presId="urn:microsoft.com/office/officeart/2005/8/layout/bList2#1"/>
    <dgm:cxn modelId="{9DBB886E-B859-463E-9E4B-7EB0FB36E777}" type="presParOf" srcId="{E13CAFB0-EE36-4301-936C-F6D005B817B0}" destId="{B24A2E7D-5490-407F-A789-477DC5021917}" srcOrd="2" destOrd="0" presId="urn:microsoft.com/office/officeart/2005/8/layout/bList2#1"/>
    <dgm:cxn modelId="{7ACE4256-B307-47D4-A438-EE316A472752}" type="presParOf" srcId="{E13CAFB0-EE36-4301-936C-F6D005B817B0}" destId="{4E611335-3E62-466A-A662-C16BDAB40D12}" srcOrd="3" destOrd="0" presId="urn:microsoft.com/office/officeart/2005/8/layout/bList2#1"/>
    <dgm:cxn modelId="{8FEC8FD2-9F64-407E-A57D-F32941709569}" type="presParOf" srcId="{6735925F-D6D3-4BC7-9B61-1E5DAA7F4277}" destId="{273D9683-4F85-4CD9-9B49-BBA5349E15FA}" srcOrd="3" destOrd="0" presId="urn:microsoft.com/office/officeart/2005/8/layout/bList2#1"/>
    <dgm:cxn modelId="{7E4D5E90-8443-4C01-BAF5-A526A27B0A97}" type="presParOf" srcId="{6735925F-D6D3-4BC7-9B61-1E5DAA7F4277}" destId="{69F3E797-F202-4A71-AC7C-BCDEFCF85342}" srcOrd="4" destOrd="0" presId="urn:microsoft.com/office/officeart/2005/8/layout/bList2#1"/>
    <dgm:cxn modelId="{89D1D00D-59A9-4435-B9EF-EF496C329226}" type="presParOf" srcId="{69F3E797-F202-4A71-AC7C-BCDEFCF85342}" destId="{26AAFA09-4264-422B-9FAC-70050A6A1437}" srcOrd="0" destOrd="0" presId="urn:microsoft.com/office/officeart/2005/8/layout/bList2#1"/>
    <dgm:cxn modelId="{C89E591F-EEC2-419F-83F0-09471DF3C71B}" type="presParOf" srcId="{69F3E797-F202-4A71-AC7C-BCDEFCF85342}" destId="{BF429431-9F4F-48F7-A82B-F88CE01BC6E0}" srcOrd="1" destOrd="0" presId="urn:microsoft.com/office/officeart/2005/8/layout/bList2#1"/>
    <dgm:cxn modelId="{209A24B7-6208-41BD-9012-8D2277C69F7D}" type="presParOf" srcId="{69F3E797-F202-4A71-AC7C-BCDEFCF85342}" destId="{0021266C-D38D-45C6-B71B-D96EE2219481}" srcOrd="2" destOrd="0" presId="urn:microsoft.com/office/officeart/2005/8/layout/bList2#1"/>
    <dgm:cxn modelId="{3DB8070C-5F28-4C46-899B-CD47819754F9}" type="presParOf" srcId="{69F3E797-F202-4A71-AC7C-BCDEFCF85342}" destId="{ACB9A1DD-6C29-4420-BA5D-83A600838D14}" srcOrd="3" destOrd="0" presId="urn:microsoft.com/office/officeart/2005/8/layout/bList2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800FED-7B76-4C82-A49A-9581405AC64D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EE5E53-BA6D-440A-B710-4E8F02222098}">
      <dgm:prSet phldrT="[Text]" custT="1"/>
      <dgm:spPr/>
      <dgm:t>
        <a:bodyPr/>
        <a:lstStyle/>
        <a:p>
          <a:r>
            <a:rPr lang="en-US" sz="2000" dirty="0" err="1" smtClean="0">
              <a:solidFill>
                <a:schemeClr val="bg1"/>
              </a:solidFill>
            </a:rPr>
            <a:t>Commercialisation</a:t>
          </a:r>
          <a:endParaRPr lang="en-US" sz="2000" dirty="0">
            <a:solidFill>
              <a:schemeClr val="bg1"/>
            </a:solidFill>
          </a:endParaRPr>
        </a:p>
      </dgm:t>
    </dgm:pt>
    <dgm:pt modelId="{CDDC44ED-ACF8-4AD6-8205-C1E4E50475AE}" type="parTrans" cxnId="{A0F241E6-3D28-474E-A753-E9101D1FD922}">
      <dgm:prSet/>
      <dgm:spPr/>
      <dgm:t>
        <a:bodyPr/>
        <a:lstStyle/>
        <a:p>
          <a:endParaRPr lang="en-US"/>
        </a:p>
      </dgm:t>
    </dgm:pt>
    <dgm:pt modelId="{256C9B9B-3E57-4070-B0D3-1107C3104793}" type="sibTrans" cxnId="{A0F241E6-3D28-474E-A753-E9101D1FD922}">
      <dgm:prSet/>
      <dgm:spPr/>
      <dgm:t>
        <a:bodyPr/>
        <a:lstStyle/>
        <a:p>
          <a:endParaRPr lang="en-US"/>
        </a:p>
      </dgm:t>
    </dgm:pt>
    <dgm:pt modelId="{6DE8103F-0BAD-45B3-A435-1DA5F6470A90}">
      <dgm:prSet phldrT="[Text]"/>
      <dgm:spPr/>
      <dgm:t>
        <a:bodyPr/>
        <a:lstStyle/>
        <a:p>
          <a:r>
            <a:rPr lang="en-US" dirty="0"/>
            <a:t>Concept and idea development</a:t>
          </a:r>
        </a:p>
      </dgm:t>
    </dgm:pt>
    <dgm:pt modelId="{0085D97F-531D-407D-AF6B-FA50F0E2444E}" type="parTrans" cxnId="{5B04A00E-C115-434E-BEDE-0BD1537CD4AE}">
      <dgm:prSet/>
      <dgm:spPr/>
      <dgm:t>
        <a:bodyPr/>
        <a:lstStyle/>
        <a:p>
          <a:endParaRPr lang="en-US"/>
        </a:p>
      </dgm:t>
    </dgm:pt>
    <dgm:pt modelId="{CF83F065-76FA-4B24-936D-5DAFB41DCD6C}" type="sibTrans" cxnId="{5B04A00E-C115-434E-BEDE-0BD1537CD4AE}">
      <dgm:prSet/>
      <dgm:spPr/>
      <dgm:t>
        <a:bodyPr/>
        <a:lstStyle/>
        <a:p>
          <a:endParaRPr lang="en-US"/>
        </a:p>
      </dgm:t>
    </dgm:pt>
    <dgm:pt modelId="{E2865448-99DB-4AD6-9F04-6D5C3208B402}">
      <dgm:prSet phldrT="[Text]"/>
      <dgm:spPr/>
      <dgm:t>
        <a:bodyPr/>
        <a:lstStyle/>
        <a:p>
          <a:r>
            <a:rPr lang="en-US" dirty="0"/>
            <a:t>Prototyping</a:t>
          </a:r>
        </a:p>
      </dgm:t>
    </dgm:pt>
    <dgm:pt modelId="{9398CAC9-2109-40EA-BE5E-0F5FAA595728}" type="parTrans" cxnId="{3098BD82-6CC9-4B80-A791-73F73FC51FDA}">
      <dgm:prSet/>
      <dgm:spPr/>
      <dgm:t>
        <a:bodyPr/>
        <a:lstStyle/>
        <a:p>
          <a:endParaRPr lang="en-US"/>
        </a:p>
      </dgm:t>
    </dgm:pt>
    <dgm:pt modelId="{5DFB0BBD-9F4E-4CA6-A0EF-5112D86336AB}" type="sibTrans" cxnId="{3098BD82-6CC9-4B80-A791-73F73FC51FDA}">
      <dgm:prSet/>
      <dgm:spPr/>
      <dgm:t>
        <a:bodyPr/>
        <a:lstStyle/>
        <a:p>
          <a:endParaRPr lang="en-US"/>
        </a:p>
      </dgm:t>
    </dgm:pt>
    <dgm:pt modelId="{03FE3E5C-7F36-4E81-83A7-9F5CFDE1ADA9}">
      <dgm:prSet phldrT="[Text]"/>
      <dgm:spPr/>
      <dgm:t>
        <a:bodyPr/>
        <a:lstStyle/>
        <a:p>
          <a:r>
            <a:rPr lang="en-US" dirty="0"/>
            <a:t>Product</a:t>
          </a:r>
        </a:p>
      </dgm:t>
    </dgm:pt>
    <dgm:pt modelId="{F11A53D6-CF0D-4455-B97B-9528881C5059}" type="sibTrans" cxnId="{8A67A554-18CA-449C-ABC9-E3E0D49EFE98}">
      <dgm:prSet/>
      <dgm:spPr/>
      <dgm:t>
        <a:bodyPr/>
        <a:lstStyle/>
        <a:p>
          <a:endParaRPr lang="en-US"/>
        </a:p>
      </dgm:t>
    </dgm:pt>
    <dgm:pt modelId="{D3976C6F-144D-4ACD-9D08-7C2C6A4678C4}" type="parTrans" cxnId="{8A67A554-18CA-449C-ABC9-E3E0D49EFE98}">
      <dgm:prSet/>
      <dgm:spPr/>
      <dgm:t>
        <a:bodyPr/>
        <a:lstStyle/>
        <a:p>
          <a:endParaRPr lang="en-US"/>
        </a:p>
      </dgm:t>
    </dgm:pt>
    <dgm:pt modelId="{908C8BB0-602E-406F-97DA-EFC2DA9B5373}" type="pres">
      <dgm:prSet presAssocID="{CC800FED-7B76-4C82-A49A-9581405AC64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126F2D7-3692-4D64-A6E9-68129AF81078}" type="pres">
      <dgm:prSet presAssocID="{CC800FED-7B76-4C82-A49A-9581405AC64D}" presName="cycle" presStyleCnt="0"/>
      <dgm:spPr/>
    </dgm:pt>
    <dgm:pt modelId="{9C9E8DD6-B46A-4741-AF83-CEEE221E0819}" type="pres">
      <dgm:prSet presAssocID="{03FE3E5C-7F36-4E81-83A7-9F5CFDE1ADA9}" presName="nodeFirs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BD405F-C376-4E35-8EF5-DF1D5105FD17}" type="pres">
      <dgm:prSet presAssocID="{F11A53D6-CF0D-4455-B97B-9528881C5059}" presName="sibTransFirstNode" presStyleLbl="bgShp" presStyleIdx="0" presStyleCnt="1"/>
      <dgm:spPr/>
      <dgm:t>
        <a:bodyPr/>
        <a:lstStyle/>
        <a:p>
          <a:endParaRPr lang="en-GB"/>
        </a:p>
      </dgm:t>
    </dgm:pt>
    <dgm:pt modelId="{4402E8A4-BA7C-4B28-9E26-A288074E5BC9}" type="pres">
      <dgm:prSet presAssocID="{78EE5E53-BA6D-440A-B710-4E8F02222098}" presName="nodeFollowingNodes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1EAB23-EDA6-4FF6-9C3F-64A6A6F5F97F}" type="pres">
      <dgm:prSet presAssocID="{6DE8103F-0BAD-45B3-A435-1DA5F6470A90}" presName="nodeFollowingNodes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5C0B94A-6413-42C4-8A3E-8CE2387886D3}" type="pres">
      <dgm:prSet presAssocID="{E2865448-99DB-4AD6-9F04-6D5C3208B402}" presName="nodeFollowingNodes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0F241E6-3D28-474E-A753-E9101D1FD922}" srcId="{CC800FED-7B76-4C82-A49A-9581405AC64D}" destId="{78EE5E53-BA6D-440A-B710-4E8F02222098}" srcOrd="1" destOrd="0" parTransId="{CDDC44ED-ACF8-4AD6-8205-C1E4E50475AE}" sibTransId="{256C9B9B-3E57-4070-B0D3-1107C3104793}"/>
    <dgm:cxn modelId="{DCEC267D-DA12-4836-900F-32DD4395114B}" type="presOf" srcId="{CC800FED-7B76-4C82-A49A-9581405AC64D}" destId="{908C8BB0-602E-406F-97DA-EFC2DA9B5373}" srcOrd="0" destOrd="0" presId="urn:microsoft.com/office/officeart/2005/8/layout/cycle3"/>
    <dgm:cxn modelId="{3098BD82-6CC9-4B80-A791-73F73FC51FDA}" srcId="{CC800FED-7B76-4C82-A49A-9581405AC64D}" destId="{E2865448-99DB-4AD6-9F04-6D5C3208B402}" srcOrd="3" destOrd="0" parTransId="{9398CAC9-2109-40EA-BE5E-0F5FAA595728}" sibTransId="{5DFB0BBD-9F4E-4CA6-A0EF-5112D86336AB}"/>
    <dgm:cxn modelId="{AC351445-203F-4682-95DC-133A1219B9A2}" type="presOf" srcId="{F11A53D6-CF0D-4455-B97B-9528881C5059}" destId="{C1BD405F-C376-4E35-8EF5-DF1D5105FD17}" srcOrd="0" destOrd="0" presId="urn:microsoft.com/office/officeart/2005/8/layout/cycle3"/>
    <dgm:cxn modelId="{2654ED8A-B35E-4918-9933-8508CB0371C2}" type="presOf" srcId="{E2865448-99DB-4AD6-9F04-6D5C3208B402}" destId="{D5C0B94A-6413-42C4-8A3E-8CE2387886D3}" srcOrd="0" destOrd="0" presId="urn:microsoft.com/office/officeart/2005/8/layout/cycle3"/>
    <dgm:cxn modelId="{047C18A4-6DDB-476D-930E-D712B2CFA5E4}" type="presOf" srcId="{03FE3E5C-7F36-4E81-83A7-9F5CFDE1ADA9}" destId="{9C9E8DD6-B46A-4741-AF83-CEEE221E0819}" srcOrd="0" destOrd="0" presId="urn:microsoft.com/office/officeart/2005/8/layout/cycle3"/>
    <dgm:cxn modelId="{8A67A554-18CA-449C-ABC9-E3E0D49EFE98}" srcId="{CC800FED-7B76-4C82-A49A-9581405AC64D}" destId="{03FE3E5C-7F36-4E81-83A7-9F5CFDE1ADA9}" srcOrd="0" destOrd="0" parTransId="{D3976C6F-144D-4ACD-9D08-7C2C6A4678C4}" sibTransId="{F11A53D6-CF0D-4455-B97B-9528881C5059}"/>
    <dgm:cxn modelId="{064B5B4B-5636-4137-825B-8E26AC246E49}" type="presOf" srcId="{78EE5E53-BA6D-440A-B710-4E8F02222098}" destId="{4402E8A4-BA7C-4B28-9E26-A288074E5BC9}" srcOrd="0" destOrd="0" presId="urn:microsoft.com/office/officeart/2005/8/layout/cycle3"/>
    <dgm:cxn modelId="{5B04A00E-C115-434E-BEDE-0BD1537CD4AE}" srcId="{CC800FED-7B76-4C82-A49A-9581405AC64D}" destId="{6DE8103F-0BAD-45B3-A435-1DA5F6470A90}" srcOrd="2" destOrd="0" parTransId="{0085D97F-531D-407D-AF6B-FA50F0E2444E}" sibTransId="{CF83F065-76FA-4B24-936D-5DAFB41DCD6C}"/>
    <dgm:cxn modelId="{2ECA262C-8714-49BA-86C8-26D5ED4634E5}" type="presOf" srcId="{6DE8103F-0BAD-45B3-A435-1DA5F6470A90}" destId="{C01EAB23-EDA6-4FF6-9C3F-64A6A6F5F97F}" srcOrd="0" destOrd="0" presId="urn:microsoft.com/office/officeart/2005/8/layout/cycle3"/>
    <dgm:cxn modelId="{080294B2-3E15-4709-895B-1F3066BBD86D}" type="presParOf" srcId="{908C8BB0-602E-406F-97DA-EFC2DA9B5373}" destId="{C126F2D7-3692-4D64-A6E9-68129AF81078}" srcOrd="0" destOrd="0" presId="urn:microsoft.com/office/officeart/2005/8/layout/cycle3"/>
    <dgm:cxn modelId="{154F5669-15A2-4283-95B6-0CFA5326C7FF}" type="presParOf" srcId="{C126F2D7-3692-4D64-A6E9-68129AF81078}" destId="{9C9E8DD6-B46A-4741-AF83-CEEE221E0819}" srcOrd="0" destOrd="0" presId="urn:microsoft.com/office/officeart/2005/8/layout/cycle3"/>
    <dgm:cxn modelId="{AF4FFE6B-E629-47F3-8CAE-B444F88BA1F4}" type="presParOf" srcId="{C126F2D7-3692-4D64-A6E9-68129AF81078}" destId="{C1BD405F-C376-4E35-8EF5-DF1D5105FD17}" srcOrd="1" destOrd="0" presId="urn:microsoft.com/office/officeart/2005/8/layout/cycle3"/>
    <dgm:cxn modelId="{EE76F51C-8BF0-4E54-829E-E615C71B314B}" type="presParOf" srcId="{C126F2D7-3692-4D64-A6E9-68129AF81078}" destId="{4402E8A4-BA7C-4B28-9E26-A288074E5BC9}" srcOrd="2" destOrd="0" presId="urn:microsoft.com/office/officeart/2005/8/layout/cycle3"/>
    <dgm:cxn modelId="{8DE3151A-4F0B-4534-B248-B17E13FC3A92}" type="presParOf" srcId="{C126F2D7-3692-4D64-A6E9-68129AF81078}" destId="{C01EAB23-EDA6-4FF6-9C3F-64A6A6F5F97F}" srcOrd="3" destOrd="0" presId="urn:microsoft.com/office/officeart/2005/8/layout/cycle3"/>
    <dgm:cxn modelId="{AEC21CE8-5C28-4F92-BF21-1694AF29B17B}" type="presParOf" srcId="{C126F2D7-3692-4D64-A6E9-68129AF81078}" destId="{D5C0B94A-6413-42C4-8A3E-8CE2387886D3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82F240-7344-4518-B07C-A4F88BBAA2A2}">
      <dsp:nvSpPr>
        <dsp:cNvPr id="0" name=""/>
        <dsp:cNvSpPr/>
      </dsp:nvSpPr>
      <dsp:spPr>
        <a:xfrm>
          <a:off x="5562" y="884653"/>
          <a:ext cx="2402387" cy="179333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53340" rIns="17780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Idea generation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Idea evaluation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Requirement evaluation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Project planning</a:t>
          </a:r>
        </a:p>
      </dsp:txBody>
      <dsp:txXfrm>
        <a:off x="5562" y="884653"/>
        <a:ext cx="2402387" cy="1793331"/>
      </dsp:txXfrm>
    </dsp:sp>
    <dsp:sp modelId="{AF68F7FD-A64A-438E-A6D7-431CEBA3E132}">
      <dsp:nvSpPr>
        <dsp:cNvPr id="0" name=""/>
        <dsp:cNvSpPr/>
      </dsp:nvSpPr>
      <dsp:spPr>
        <a:xfrm>
          <a:off x="5562" y="2677985"/>
          <a:ext cx="2402387" cy="7711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0" rIns="2032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/>
            <a:t>Conception</a:t>
          </a:r>
        </a:p>
      </dsp:txBody>
      <dsp:txXfrm>
        <a:off x="5562" y="2677985"/>
        <a:ext cx="1691822" cy="771132"/>
      </dsp:txXfrm>
    </dsp:sp>
    <dsp:sp modelId="{FC0237D2-D58D-4AFC-8083-D9124897FAB3}">
      <dsp:nvSpPr>
        <dsp:cNvPr id="0" name=""/>
        <dsp:cNvSpPr/>
      </dsp:nvSpPr>
      <dsp:spPr>
        <a:xfrm>
          <a:off x="1765343" y="2800472"/>
          <a:ext cx="840835" cy="84083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DDE0C-40FE-449A-A4FD-7B6564201A72}">
      <dsp:nvSpPr>
        <dsp:cNvPr id="0" name=""/>
        <dsp:cNvSpPr/>
      </dsp:nvSpPr>
      <dsp:spPr>
        <a:xfrm>
          <a:off x="2814491" y="884653"/>
          <a:ext cx="2402387" cy="179333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53340" rIns="17780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Construction and development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Pilot application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Prototype development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testing</a:t>
          </a:r>
        </a:p>
      </dsp:txBody>
      <dsp:txXfrm>
        <a:off x="2814491" y="884653"/>
        <a:ext cx="2402387" cy="1793331"/>
      </dsp:txXfrm>
    </dsp:sp>
    <dsp:sp modelId="{B24A2E7D-5490-407F-A789-477DC5021917}">
      <dsp:nvSpPr>
        <dsp:cNvPr id="0" name=""/>
        <dsp:cNvSpPr/>
      </dsp:nvSpPr>
      <dsp:spPr>
        <a:xfrm>
          <a:off x="2814491" y="2677985"/>
          <a:ext cx="2402387" cy="7711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0" rIns="2032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/>
            <a:t>Implementation</a:t>
          </a:r>
          <a:endParaRPr lang="en-US" sz="1600" b="1" kern="1200" dirty="0"/>
        </a:p>
      </dsp:txBody>
      <dsp:txXfrm>
        <a:off x="2814491" y="2677985"/>
        <a:ext cx="1691822" cy="771132"/>
      </dsp:txXfrm>
    </dsp:sp>
    <dsp:sp modelId="{4E611335-3E62-466A-A662-C16BDAB40D12}">
      <dsp:nvSpPr>
        <dsp:cNvPr id="0" name=""/>
        <dsp:cNvSpPr/>
      </dsp:nvSpPr>
      <dsp:spPr>
        <a:xfrm>
          <a:off x="4574273" y="2800472"/>
          <a:ext cx="840835" cy="84083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AFA09-4264-422B-9FAC-70050A6A1437}">
      <dsp:nvSpPr>
        <dsp:cNvPr id="0" name=""/>
        <dsp:cNvSpPr/>
      </dsp:nvSpPr>
      <dsp:spPr>
        <a:xfrm>
          <a:off x="5623420" y="884653"/>
          <a:ext cx="2402387" cy="179333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53340" rIns="17780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Production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/>
            <a:t>National penetration through market launch</a:t>
          </a:r>
        </a:p>
      </dsp:txBody>
      <dsp:txXfrm>
        <a:off x="5623420" y="884653"/>
        <a:ext cx="2402387" cy="1793331"/>
      </dsp:txXfrm>
    </dsp:sp>
    <dsp:sp modelId="{0021266C-D38D-45C6-B71B-D96EE2219481}">
      <dsp:nvSpPr>
        <dsp:cNvPr id="0" name=""/>
        <dsp:cNvSpPr/>
      </dsp:nvSpPr>
      <dsp:spPr>
        <a:xfrm>
          <a:off x="5623420" y="2677985"/>
          <a:ext cx="2402387" cy="7711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0" rIns="2032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/>
            <a:t>Marketing</a:t>
          </a:r>
        </a:p>
      </dsp:txBody>
      <dsp:txXfrm>
        <a:off x="5623420" y="2677985"/>
        <a:ext cx="1691822" cy="771132"/>
      </dsp:txXfrm>
    </dsp:sp>
    <dsp:sp modelId="{ACB9A1DD-6C29-4420-BA5D-83A600838D14}">
      <dsp:nvSpPr>
        <dsp:cNvPr id="0" name=""/>
        <dsp:cNvSpPr/>
      </dsp:nvSpPr>
      <dsp:spPr>
        <a:xfrm>
          <a:off x="7383202" y="2800472"/>
          <a:ext cx="840835" cy="84083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1BD405F-C376-4E35-8EF5-DF1D5105FD17}">
      <dsp:nvSpPr>
        <dsp:cNvPr id="0" name=""/>
        <dsp:cNvSpPr/>
      </dsp:nvSpPr>
      <dsp:spPr>
        <a:xfrm>
          <a:off x="1951343" y="-105013"/>
          <a:ext cx="4326912" cy="4326912"/>
        </a:xfrm>
        <a:prstGeom prst="circularArrow">
          <a:avLst>
            <a:gd name="adj1" fmla="val 4668"/>
            <a:gd name="adj2" fmla="val 272909"/>
            <a:gd name="adj3" fmla="val 12891842"/>
            <a:gd name="adj4" fmla="val 17989749"/>
            <a:gd name="adj5" fmla="val 484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9E8DD6-B46A-4741-AF83-CEEE221E0819}">
      <dsp:nvSpPr>
        <dsp:cNvPr id="0" name=""/>
        <dsp:cNvSpPr/>
      </dsp:nvSpPr>
      <dsp:spPr>
        <a:xfrm>
          <a:off x="2696319" y="91"/>
          <a:ext cx="2836961" cy="141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Product</a:t>
          </a:r>
        </a:p>
      </dsp:txBody>
      <dsp:txXfrm>
        <a:off x="2696319" y="91"/>
        <a:ext cx="2836961" cy="1418480"/>
      </dsp:txXfrm>
    </dsp:sp>
    <dsp:sp modelId="{4402E8A4-BA7C-4B28-9E26-A288074E5BC9}">
      <dsp:nvSpPr>
        <dsp:cNvPr id="0" name=""/>
        <dsp:cNvSpPr/>
      </dsp:nvSpPr>
      <dsp:spPr>
        <a:xfrm>
          <a:off x="4249968" y="1553740"/>
          <a:ext cx="2836961" cy="141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>
              <a:solidFill>
                <a:schemeClr val="bg1"/>
              </a:solidFill>
            </a:rPr>
            <a:t>Commercialisation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4249968" y="1553740"/>
        <a:ext cx="2836961" cy="1418480"/>
      </dsp:txXfrm>
    </dsp:sp>
    <dsp:sp modelId="{C01EAB23-EDA6-4FF6-9C3F-64A6A6F5F97F}">
      <dsp:nvSpPr>
        <dsp:cNvPr id="0" name=""/>
        <dsp:cNvSpPr/>
      </dsp:nvSpPr>
      <dsp:spPr>
        <a:xfrm>
          <a:off x="2696319" y="3107389"/>
          <a:ext cx="2836961" cy="141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Concept and idea development</a:t>
          </a:r>
        </a:p>
      </dsp:txBody>
      <dsp:txXfrm>
        <a:off x="2696319" y="3107389"/>
        <a:ext cx="2836961" cy="1418480"/>
      </dsp:txXfrm>
    </dsp:sp>
    <dsp:sp modelId="{D5C0B94A-6413-42C4-8A3E-8CE2387886D3}">
      <dsp:nvSpPr>
        <dsp:cNvPr id="0" name=""/>
        <dsp:cNvSpPr/>
      </dsp:nvSpPr>
      <dsp:spPr>
        <a:xfrm>
          <a:off x="1142670" y="1553740"/>
          <a:ext cx="2836961" cy="141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Prototyping</a:t>
          </a:r>
        </a:p>
      </dsp:txBody>
      <dsp:txXfrm>
        <a:off x="1142670" y="1553740"/>
        <a:ext cx="2836961" cy="1418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#1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>
            <a:extLst>
              <a:ext uri="{FF2B5EF4-FFF2-40B4-BE49-F238E27FC236}">
                <a16:creationId xmlns="" xmlns:a16="http://schemas.microsoft.com/office/drawing/2014/main" id="{8114056F-F246-4A13-8D1D-C721FAF5595A}"/>
              </a:ext>
            </a:extLst>
          </p:cNvPr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5" name="Group 15">
            <a:extLst>
              <a:ext uri="{FF2B5EF4-FFF2-40B4-BE49-F238E27FC236}">
                <a16:creationId xmlns="" xmlns:a16="http://schemas.microsoft.com/office/drawing/2014/main" id="{61F647DD-B074-40BC-8828-3FE0311490EA}"/>
              </a:ext>
            </a:extLst>
          </p:cNvPr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15">
              <a:extLst>
                <a:ext uri="{FF2B5EF4-FFF2-40B4-BE49-F238E27FC236}">
                  <a16:creationId xmlns="" xmlns:a16="http://schemas.microsoft.com/office/drawing/2014/main" id="{998F7E2B-30BF-47AB-962D-EB11C4E2C17B}"/>
                </a:ext>
              </a:extLst>
            </p:cNvPr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7" name="Freeform 18">
              <a:extLst>
                <a:ext uri="{FF2B5EF4-FFF2-40B4-BE49-F238E27FC236}">
                  <a16:creationId xmlns="" xmlns:a16="http://schemas.microsoft.com/office/drawing/2014/main" id="{8FD2A94F-33F0-495E-B474-8DC390AAD4C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/>
              <a:gdLst>
                <a:gd name="T0" fmla="*/ 0 w 5760"/>
                <a:gd name="T1" fmla="*/ 0 h 528"/>
                <a:gd name="T2" fmla="*/ 2147483647 w 5760"/>
                <a:gd name="T3" fmla="*/ 0 h 528"/>
                <a:gd name="T4" fmla="*/ 2147483647 w 5760"/>
                <a:gd name="T5" fmla="*/ 1330642500 h 528"/>
                <a:gd name="T6" fmla="*/ 120032121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18">
              <a:extLst>
                <a:ext uri="{FF2B5EF4-FFF2-40B4-BE49-F238E27FC236}">
                  <a16:creationId xmlns="" xmlns:a16="http://schemas.microsoft.com/office/drawing/2014/main" id="{AFDE8570-C5B0-4800-94BE-946A705115E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="" xmlns:a16="http://schemas.microsoft.com/office/drawing/2014/main" id="{E3AA1B09-82FD-4F2D-8AE3-37C41E6EC969}"/>
                </a:ext>
              </a:extLst>
            </p:cNvPr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29">
            <a:extLst>
              <a:ext uri="{FF2B5EF4-FFF2-40B4-BE49-F238E27FC236}">
                <a16:creationId xmlns="" xmlns:a16="http://schemas.microsoft.com/office/drawing/2014/main" id="{DF279F3E-22D8-4FD1-800E-9D79A7856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DDB64A5-7A5C-4C68-9775-0C695DE71B7C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12" name="Footer Placeholder 18">
            <a:extLst>
              <a:ext uri="{FF2B5EF4-FFF2-40B4-BE49-F238E27FC236}">
                <a16:creationId xmlns="" xmlns:a16="http://schemas.microsoft.com/office/drawing/2014/main" id="{91506C6C-DF3D-40FB-939C-586CEF1C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26">
            <a:extLst>
              <a:ext uri="{FF2B5EF4-FFF2-40B4-BE49-F238E27FC236}">
                <a16:creationId xmlns="" xmlns:a16="http://schemas.microsoft.com/office/drawing/2014/main" id="{BD3C803A-4E7F-4339-9857-6E6F7DC7A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566523-E04C-427C-9FFA-EDAAEA09666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845077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="" xmlns:a16="http://schemas.microsoft.com/office/drawing/2014/main" id="{49D1E72D-A238-4E48-800D-76AE218A3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4602C-1971-435A-AD34-AD74BC42B79A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5" name="Footer Placeholder 21">
            <a:extLst>
              <a:ext uri="{FF2B5EF4-FFF2-40B4-BE49-F238E27FC236}">
                <a16:creationId xmlns="" xmlns:a16="http://schemas.microsoft.com/office/drawing/2014/main" id="{32F4CFFA-D9CD-44D1-92F2-4D0023E04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="" xmlns:a16="http://schemas.microsoft.com/office/drawing/2014/main" id="{E2DBE5E3-96B1-4D7C-8D52-D6C6C6244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43D606-80CE-46B7-9AF7-9C598BF1CF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3838892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10">
            <a:extLst>
              <a:ext uri="{FF2B5EF4-FFF2-40B4-BE49-F238E27FC236}">
                <a16:creationId xmlns="" xmlns:a16="http://schemas.microsoft.com/office/drawing/2014/main" id="{750883C4-95CC-4C5B-AA18-5BB54757912F}"/>
              </a:ext>
            </a:extLst>
          </p:cNvPr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5" name="Chevron 11">
            <a:extLst>
              <a:ext uri="{FF2B5EF4-FFF2-40B4-BE49-F238E27FC236}">
                <a16:creationId xmlns="" xmlns:a16="http://schemas.microsoft.com/office/drawing/2014/main" id="{54E18191-5164-4799-ACA7-49FFAB11BB3A}"/>
              </a:ext>
            </a:extLst>
          </p:cNvPr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="" xmlns:a16="http://schemas.microsoft.com/office/drawing/2014/main" id="{A23DDF25-56B5-4D10-A5A6-0E5AEC00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C711183-0C58-4006-AAB9-F29E9813350B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="" xmlns:a16="http://schemas.microsoft.com/office/drawing/2014/main" id="{8AECD648-CB50-4625-920E-758C57CE0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6FCC8A9-B4AD-4341-BD68-F04D22109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F93C03-58FF-46DE-A9A8-3A5A8AE79C0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3035127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EA9338EF-8119-4B6D-B91A-C74AEE060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34F2AFE-1D1E-4911-A542-BF4110ECE393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3FAB1DD2-86D6-4644-B2AD-FBD33EB42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F4DFBCAC-CD82-4579-BC0C-BBD110D61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538EA4-DD14-4E4F-808C-5626742F38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33994345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D83382B1-D6DE-4DA6-9EAB-E07831A70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DAF2BF-AE32-4123-AF96-0E41739F8CD1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F324EE44-FB4A-4E44-8CEF-348E6F7B0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06B59E56-6A66-441A-9E66-0ECE83EEA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CD2C43-7C5F-4032-99CC-E2D85FD4B1F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8024445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2CF88C98-E24F-4E1C-93BB-411AF8326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40FF00-C994-44D0-9225-2DE21FB79A8D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AC04F564-D025-444E-97C8-CFA29E669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DF20BDF9-2F63-490E-9A0A-3BB52AE2F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D21A2B-A29E-408D-BF30-A35BB0F99D5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285211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="" xmlns:a16="http://schemas.microsoft.com/office/drawing/2014/main" id="{C8B859D1-32A2-4D2E-A43C-4327D832B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03398-6FEE-46D4-B701-37658B053E5B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3" name="Footer Placeholder 21">
            <a:extLst>
              <a:ext uri="{FF2B5EF4-FFF2-40B4-BE49-F238E27FC236}">
                <a16:creationId xmlns="" xmlns:a16="http://schemas.microsoft.com/office/drawing/2014/main" id="{A74E6F3F-926D-4FD6-A0CA-B0626A729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>
            <a:extLst>
              <a:ext uri="{FF2B5EF4-FFF2-40B4-BE49-F238E27FC236}">
                <a16:creationId xmlns="" xmlns:a16="http://schemas.microsoft.com/office/drawing/2014/main" id="{ECA36C99-B835-444D-A834-70D1B8792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D52F17-F6D6-46B3-8CEB-386CC494BC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2097317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D664778F-3692-4E2A-857D-A89E594AB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CF6900-93C2-407F-9FE2-06CC577773EE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1F731352-BD6B-4016-A6C5-985B6EBE4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576EA661-BBBF-49B1-8800-B631C0F7D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3AC584-8DCA-4435-99E5-93B682A3ED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2626225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0">
            <a:extLst>
              <a:ext uri="{FF2B5EF4-FFF2-40B4-BE49-F238E27FC236}">
                <a16:creationId xmlns="" xmlns:a16="http://schemas.microsoft.com/office/drawing/2014/main" id="{2ABDA255-52A0-4CA5-B5E0-B4538713AA63}"/>
              </a:ext>
            </a:extLst>
          </p:cNvPr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reeform 15">
            <a:extLst>
              <a:ext uri="{FF2B5EF4-FFF2-40B4-BE49-F238E27FC236}">
                <a16:creationId xmlns="" xmlns:a16="http://schemas.microsoft.com/office/drawing/2014/main" id="{D326F823-6C5B-4CE9-B930-DA119158ED6E}"/>
              </a:ext>
            </a:extLst>
          </p:cNvPr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7 w 5591"/>
              <a:gd name="T3" fmla="*/ 0 h 588"/>
              <a:gd name="T4" fmla="*/ 2147483647 w 5591"/>
              <a:gd name="T5" fmla="*/ 1330642500 h 588"/>
              <a:gd name="T6" fmla="*/ 2091905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" name="Right Triangle 6">
            <a:extLst>
              <a:ext uri="{FF2B5EF4-FFF2-40B4-BE49-F238E27FC236}">
                <a16:creationId xmlns="" xmlns:a16="http://schemas.microsoft.com/office/drawing/2014/main" id="{A462A11C-AE57-44DB-8354-1E8F9CB1850D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="" xmlns:a16="http://schemas.microsoft.com/office/drawing/2014/main" id="{B6E65D97-8364-4163-9B2B-B2DA91759688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8">
            <a:extLst>
              <a:ext uri="{FF2B5EF4-FFF2-40B4-BE49-F238E27FC236}">
                <a16:creationId xmlns="" xmlns:a16="http://schemas.microsoft.com/office/drawing/2014/main" id="{14BEF9C3-098C-413A-A8B0-F0B833DDF78A}"/>
              </a:ext>
            </a:extLst>
          </p:cNvPr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Chevron 19">
            <a:extLst>
              <a:ext uri="{FF2B5EF4-FFF2-40B4-BE49-F238E27FC236}">
                <a16:creationId xmlns="" xmlns:a16="http://schemas.microsoft.com/office/drawing/2014/main" id="{863F0101-E9A2-47D6-A5E7-266DE576AD1A}"/>
              </a:ext>
            </a:extLst>
          </p:cNvPr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="" xmlns:a16="http://schemas.microsoft.com/office/drawing/2014/main" id="{B90085D6-B35D-4B5A-9471-30C3C9DBF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DBA72A6-E043-4A97-8725-AC443D386B83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12" name="Footer Placeholder 5">
            <a:extLst>
              <a:ext uri="{FF2B5EF4-FFF2-40B4-BE49-F238E27FC236}">
                <a16:creationId xmlns="" xmlns:a16="http://schemas.microsoft.com/office/drawing/2014/main" id="{B058FC42-7433-4039-82E4-4463DFE53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="" xmlns:a16="http://schemas.microsoft.com/office/drawing/2014/main" id="{969D95B4-DB50-4460-9678-5D6659B81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14BBDD-9E1E-41DE-8E61-11A5993CD2A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1971387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="" xmlns:a16="http://schemas.microsoft.com/office/drawing/2014/main" id="{2BDA8364-E766-4D8D-B73D-87D7E575D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CE559E-A434-4F9B-88FB-57A9FD74DB10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5" name="Footer Placeholder 21">
            <a:extLst>
              <a:ext uri="{FF2B5EF4-FFF2-40B4-BE49-F238E27FC236}">
                <a16:creationId xmlns="" xmlns:a16="http://schemas.microsoft.com/office/drawing/2014/main" id="{501775E4-F01C-4D09-A601-BF1A74EE6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="" xmlns:a16="http://schemas.microsoft.com/office/drawing/2014/main" id="{5252F947-D10A-49F3-BAFF-66892D348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CD13A8-84E0-4EC4-AE7D-534AD6C878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3983912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="" xmlns:a16="http://schemas.microsoft.com/office/drawing/2014/main" id="{3669A701-7D71-46CA-B481-F6306395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9CBC2-FB54-4638-9078-91C75107448B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5" name="Footer Placeholder 21">
            <a:extLst>
              <a:ext uri="{FF2B5EF4-FFF2-40B4-BE49-F238E27FC236}">
                <a16:creationId xmlns="" xmlns:a16="http://schemas.microsoft.com/office/drawing/2014/main" id="{6E31D33A-A0BC-42F9-955A-ECF062BB8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="" xmlns:a16="http://schemas.microsoft.com/office/drawing/2014/main" id="{D97609BD-30E8-4D12-AE12-39D48D032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41855A-E4C1-4ECA-92E6-34780DDDAF0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3923302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="" xmlns:a16="http://schemas.microsoft.com/office/drawing/2014/main" id="{F6B7216B-DC06-4664-856F-E7867FD3D290}"/>
              </a:ext>
            </a:extLst>
          </p:cNvPr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7" name="Freeform 11">
            <a:extLst>
              <a:ext uri="{FF2B5EF4-FFF2-40B4-BE49-F238E27FC236}">
                <a16:creationId xmlns="" xmlns:a16="http://schemas.microsoft.com/office/drawing/2014/main" id="{E08EFA49-BCBD-4481-B056-6E006E00CE81}"/>
              </a:ext>
            </a:extLst>
          </p:cNvPr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7 w 5591"/>
              <a:gd name="T3" fmla="*/ 0 h 588"/>
              <a:gd name="T4" fmla="*/ 2147483647 w 5591"/>
              <a:gd name="T5" fmla="*/ 1330642500 h 588"/>
              <a:gd name="T6" fmla="*/ 2091905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="" xmlns:a16="http://schemas.microsoft.com/office/drawing/2014/main" id="{E8929100-E7AE-4D1D-A73B-86748F6066DA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="" xmlns:a16="http://schemas.microsoft.com/office/drawing/2014/main" id="{73F3575C-4C82-4AD6-9E7C-1D8FEBAD28E2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>
            <a:extLst>
              <a:ext uri="{FF2B5EF4-FFF2-40B4-BE49-F238E27FC236}">
                <a16:creationId xmlns="" xmlns:a16="http://schemas.microsoft.com/office/drawing/2014/main" id="{4CDD1191-65FC-4B6F-B09A-E94AAED53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>
            <a:extLst>
              <a:ext uri="{FF2B5EF4-FFF2-40B4-BE49-F238E27FC236}">
                <a16:creationId xmlns="" xmlns:a16="http://schemas.microsoft.com/office/drawing/2014/main" id="{1E21A5B0-F64E-4758-A41D-55CA7CD13DF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="" xmlns:a16="http://schemas.microsoft.com/office/drawing/2014/main" id="{68ACDBF9-72AE-4F49-9479-D1CD66AC86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CE573CE-F912-47AF-821D-91E9F7DBB147}" type="datetimeFigureOut">
              <a:rPr lang="en-US"/>
              <a:pPr>
                <a:defRPr/>
              </a:pPr>
              <a:t>3/15/2020</a:t>
            </a:fld>
            <a:endParaRPr lang="en-US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="" xmlns:a16="http://schemas.microsoft.com/office/drawing/2014/main" id="{35B48B45-6BE3-43A3-91B1-ED56E35777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>
            <a:extLst>
              <a:ext uri="{FF2B5EF4-FFF2-40B4-BE49-F238E27FC236}">
                <a16:creationId xmlns="" xmlns:a16="http://schemas.microsoft.com/office/drawing/2014/main" id="{CCB499A4-7E28-4157-801F-7172323EF3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B4A24C81-D3D6-4858-BAA0-903CDB969F7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65" r:id="rId2"/>
    <p:sldLayoutId id="2147483870" r:id="rId3"/>
    <p:sldLayoutId id="2147483871" r:id="rId4"/>
    <p:sldLayoutId id="2147483872" r:id="rId5"/>
    <p:sldLayoutId id="2147483873" r:id="rId6"/>
    <p:sldLayoutId id="2147483866" r:id="rId7"/>
    <p:sldLayoutId id="2147483874" r:id="rId8"/>
    <p:sldLayoutId id="2147483875" r:id="rId9"/>
    <p:sldLayoutId id="2147483867" r:id="rId10"/>
    <p:sldLayoutId id="214748386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C10B5D0-A4D3-42F1-A5B0-370F75791B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609600"/>
            <a:ext cx="6248400" cy="1828800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endParaRPr lang="en-US" sz="6000" dirty="0">
              <a:latin typeface="Bahnschrift Light" panose="020B0502040204020203" pitchFamily="34" charset="0"/>
            </a:endParaRPr>
          </a:p>
        </p:txBody>
      </p:sp>
      <p:sp>
        <p:nvSpPr>
          <p:cNvPr id="9219" name="Subtitle 2">
            <a:extLst>
              <a:ext uri="{FF2B5EF4-FFF2-40B4-BE49-F238E27FC236}">
                <a16:creationId xmlns="" xmlns:a16="http://schemas.microsoft.com/office/drawing/2014/main" id="{001CCB0D-221D-45BF-8220-FA609EA3CD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5791200"/>
            <a:ext cx="8077200" cy="762000"/>
          </a:xfrm>
        </p:spPr>
        <p:txBody>
          <a:bodyPr/>
          <a:lstStyle/>
          <a:p>
            <a:pPr marR="0" algn="ctr" eaLnBrk="1" hangingPunct="1">
              <a:lnSpc>
                <a:spcPct val="90000"/>
              </a:lnSpc>
            </a:pPr>
            <a:r>
              <a:rPr lang="en-US" altLang="en-US" sz="2800" dirty="0"/>
              <a:t>INNOVATION PLAN FOR AMERICAN AQUIFER LLC</a:t>
            </a:r>
          </a:p>
          <a:p>
            <a:pPr marR="0" algn="ctr" eaLnBrk="1" hangingPunct="1">
              <a:lnSpc>
                <a:spcPct val="90000"/>
              </a:lnSpc>
            </a:pPr>
            <a:endParaRPr lang="en-US" altLang="en-US" sz="12200" dirty="0"/>
          </a:p>
          <a:p>
            <a:pPr marR="0" algn="ctr" eaLnBrk="1" hangingPunct="1">
              <a:lnSpc>
                <a:spcPct val="90000"/>
              </a:lnSpc>
            </a:pPr>
            <a:endParaRPr lang="en-US" altLang="en-US" sz="12200" dirty="0"/>
          </a:p>
          <a:p>
            <a:pPr marR="0" algn="ctr" eaLnBrk="1" hangingPunct="1">
              <a:lnSpc>
                <a:spcPct val="90000"/>
              </a:lnSpc>
            </a:pPr>
            <a:endParaRPr lang="en-US" altLang="en-US" sz="12200" dirty="0"/>
          </a:p>
          <a:p>
            <a:pPr marR="0" algn="ctr" eaLnBrk="1" hangingPunct="1">
              <a:lnSpc>
                <a:spcPct val="90000"/>
              </a:lnSpc>
            </a:pPr>
            <a:endParaRPr lang="en-US" altLang="en-US" sz="12200" dirty="0"/>
          </a:p>
          <a:p>
            <a:pPr marR="0" algn="ctr" eaLnBrk="1" hangingPunct="1">
              <a:lnSpc>
                <a:spcPct val="90000"/>
              </a:lnSpc>
            </a:pPr>
            <a:endParaRPr lang="en-US" altLang="en-US" sz="12200" dirty="0"/>
          </a:p>
        </p:txBody>
      </p:sp>
      <p:pic>
        <p:nvPicPr>
          <p:cNvPr id="9220" name="Picture 5">
            <a:extLst>
              <a:ext uri="{FF2B5EF4-FFF2-40B4-BE49-F238E27FC236}">
                <a16:creationId xmlns="" xmlns:a16="http://schemas.microsoft.com/office/drawing/2014/main" id="{DE7C93CA-D98B-49CB-8CD9-82821A1171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1">
            <a:extLst>
              <a:ext uri="{FF2B5EF4-FFF2-40B4-BE49-F238E27FC236}">
                <a16:creationId xmlns="" xmlns:a16="http://schemas.microsoft.com/office/drawing/2014/main" id="{C4237B27-489F-44D6-843D-BF7096819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US" altLang="en-US" sz="2400" dirty="0"/>
              <a:t>The Mission- Introduce environmental friendly liquid packaging</a:t>
            </a:r>
          </a:p>
          <a:p>
            <a:pPr eaLnBrk="1" hangingPunct="1">
              <a:buFont typeface="Wingdings" pitchFamily="2" charset="2"/>
              <a:buChar char="Ø"/>
            </a:pPr>
            <a:endParaRPr lang="en-US" altLang="en-US" sz="2400" dirty="0"/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 dirty="0"/>
              <a:t>The vision- Be a world leader in totally eliminating plastic use in packaging liquid products</a:t>
            </a:r>
          </a:p>
          <a:p>
            <a:pPr eaLnBrk="1" hangingPunct="1">
              <a:buFont typeface="Wingdings" pitchFamily="2" charset="2"/>
              <a:buChar char="Ø"/>
            </a:pPr>
            <a:endParaRPr lang="en-US" altLang="en-US" sz="2400" dirty="0"/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 dirty="0"/>
              <a:t>Goal- Bring awareness to the dangers of plastic and its effects to climate change</a:t>
            </a:r>
            <a:r>
              <a:rPr lang="en-US" altLang="en-US" dirty="0"/>
              <a:t>.</a:t>
            </a:r>
          </a:p>
        </p:txBody>
      </p:sp>
      <p:sp>
        <p:nvSpPr>
          <p:cNvPr id="3" name="Title 2">
            <a:extLst>
              <a:ext uri="{FF2B5EF4-FFF2-40B4-BE49-F238E27FC236}">
                <a16:creationId xmlns="" xmlns:a16="http://schemas.microsoft.com/office/drawing/2014/main" id="{925461E1-41FB-4271-B663-43A490F60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AQUA GREEN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Content Placeholder 7">
            <a:extLst>
              <a:ext uri="{FF2B5EF4-FFF2-40B4-BE49-F238E27FC236}">
                <a16:creationId xmlns="" xmlns:a16="http://schemas.microsoft.com/office/drawing/2014/main" id="{6A6EA6FC-776A-49B5-B06A-0B2DA8565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2400"/>
            <a:ext cx="8229600" cy="6172200"/>
          </a:xfrm>
        </p:spPr>
        <p:txBody>
          <a:bodyPr/>
          <a:lstStyle/>
          <a:p>
            <a:pPr marL="109538" indent="0" algn="ctr" eaLnBrk="1" hangingPunct="1">
              <a:buFont typeface="Wingdings 3" panose="05040102010807070707" pitchFamily="18" charset="2"/>
              <a:buNone/>
            </a:pPr>
            <a:r>
              <a:rPr lang="en-US" altLang="en-US"/>
              <a:t>Stage gate (funnel) process</a:t>
            </a:r>
          </a:p>
        </p:txBody>
      </p:sp>
      <p:pic>
        <p:nvPicPr>
          <p:cNvPr id="19459" name="Picture 5">
            <a:extLst>
              <a:ext uri="{FF2B5EF4-FFF2-40B4-BE49-F238E27FC236}">
                <a16:creationId xmlns="" xmlns:a16="http://schemas.microsoft.com/office/drawing/2014/main" id="{9FFA0088-759F-40A7-A5C2-ADF284440A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9007" b="27197"/>
          <a:stretch>
            <a:fillRect/>
          </a:stretch>
        </p:blipFill>
        <p:spPr bwMode="auto">
          <a:xfrm>
            <a:off x="0" y="990600"/>
            <a:ext cx="9144000" cy="370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7DDAF158-CBE9-4573-9564-ED6BF7926C51}"/>
              </a:ext>
            </a:extLst>
          </p:cNvPr>
          <p:cNvSpPr/>
          <p:nvPr/>
        </p:nvSpPr>
        <p:spPr>
          <a:xfrm>
            <a:off x="457200" y="4876800"/>
            <a:ext cx="8382000" cy="76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               3                       3                   3-6               3-6                3+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16 MONTH PROCESS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8FD08448-6CB2-4349-A089-5EE68536692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>
            <a:extLst>
              <a:ext uri="{FF2B5EF4-FFF2-40B4-BE49-F238E27FC236}">
                <a16:creationId xmlns="" xmlns:a16="http://schemas.microsoft.com/office/drawing/2014/main" id="{11E73330-FF66-4A62-B2E5-A283738E4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274638"/>
            <a:ext cx="7696200" cy="868362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THE INNOVATION PROCESS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611147C5-4115-47BA-9083-B9D1557FA7C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>
            <a:extLst>
              <a:ext uri="{FF2B5EF4-FFF2-40B4-BE49-F238E27FC236}">
                <a16:creationId xmlns="" xmlns:a16="http://schemas.microsoft.com/office/drawing/2014/main" id="{FCBAF93E-D452-409E-82DE-1F8E1EAAE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INNOVATION LIFE CYCLE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>
            <a:extLst>
              <a:ext uri="{FF2B5EF4-FFF2-40B4-BE49-F238E27FC236}">
                <a16:creationId xmlns="" xmlns:a16="http://schemas.microsoft.com/office/drawing/2014/main" id="{BE247805-DB3F-4CE3-BE85-9F6114C9A18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90600" y="1219200"/>
            <a:ext cx="7086600" cy="4824412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3D46854-5331-4D19-AE37-D7747CE0E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228600"/>
            <a:ext cx="3657600" cy="762000"/>
          </a:xfrm>
          <a:solidFill>
            <a:schemeClr val="bg1"/>
          </a:solidFill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3200" dirty="0"/>
              <a:t>THE 4P’S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25409A9-A3E7-4582-9380-B0DF204D3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533400"/>
            <a:ext cx="8305800" cy="5592763"/>
          </a:xfrm>
        </p:spPr>
        <p:txBody>
          <a:bodyPr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sz="2800" dirty="0"/>
              <a:t>Paradigm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sz="2800" dirty="0"/>
              <a:t>Aqua green is </a:t>
            </a:r>
            <a:r>
              <a:rPr lang="en-US" sz="2800" dirty="0" smtClean="0"/>
              <a:t>the </a:t>
            </a:r>
            <a:r>
              <a:rPr lang="en-US" sz="2800" dirty="0" smtClean="0"/>
              <a:t>founded proposal </a:t>
            </a:r>
            <a:r>
              <a:rPr lang="en-GB" sz="2800" dirty="0"/>
              <a:t>of </a:t>
            </a:r>
            <a:r>
              <a:rPr lang="en-GB" sz="2800" dirty="0" err="1"/>
              <a:t>Saniya</a:t>
            </a:r>
            <a:r>
              <a:rPr lang="en-GB" sz="2800" dirty="0"/>
              <a:t> </a:t>
            </a:r>
            <a:r>
              <a:rPr lang="en-GB" sz="2800" dirty="0" err="1"/>
              <a:t>Karim</a:t>
            </a:r>
            <a:r>
              <a:rPr lang="en-GB" sz="2800" dirty="0"/>
              <a:t>,</a:t>
            </a:r>
            <a:r>
              <a:rPr lang="en-US" sz="2800" dirty="0"/>
              <a:t> manufacturing an eco friendly and edible water </a:t>
            </a:r>
            <a:r>
              <a:rPr lang="en-US" sz="2800" dirty="0" smtClean="0"/>
              <a:t>bottle. </a:t>
            </a:r>
            <a:r>
              <a:rPr lang="en-US" sz="2800" dirty="0"/>
              <a:t>It is </a:t>
            </a:r>
            <a:r>
              <a:rPr lang="en-US" sz="2800" dirty="0" smtClean="0"/>
              <a:t>a </a:t>
            </a:r>
            <a:r>
              <a:rPr lang="en-US" sz="2800" dirty="0"/>
              <a:t>solution to mitigate container contamination as well an alternative to plastic </a:t>
            </a:r>
            <a:r>
              <a:rPr lang="en-US" sz="2800" dirty="0" smtClean="0"/>
              <a:t>bottles, that implement the climate change </a:t>
            </a:r>
            <a:r>
              <a:rPr lang="en-US" sz="2800" dirty="0" smtClean="0"/>
              <a:t>negatively</a:t>
            </a:r>
            <a:r>
              <a:rPr lang="en-US" sz="2800" dirty="0" smtClean="0"/>
              <a:t>. </a:t>
            </a:r>
            <a:endParaRPr lang="en-US" sz="2800" dirty="0"/>
          </a:p>
          <a:p>
            <a:pPr marL="0" indent="0" algn="ctr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sz="2800" dirty="0" smtClean="0"/>
          </a:p>
          <a:p>
            <a:pPr marL="0" indent="0" algn="ctr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sz="2800" dirty="0" smtClean="0"/>
              <a:t>Product</a:t>
            </a:r>
            <a:endParaRPr lang="en-US" sz="2800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sz="2800" dirty="0"/>
              <a:t>Aqua green water is </a:t>
            </a:r>
            <a:r>
              <a:rPr lang="en-US" sz="2800" dirty="0" smtClean="0"/>
              <a:t>enclosed </a:t>
            </a:r>
            <a:r>
              <a:rPr lang="en-US" sz="2800" dirty="0"/>
              <a:t>in an eco friendly membrane that </a:t>
            </a:r>
            <a:r>
              <a:rPr lang="en-US" sz="2800" dirty="0" smtClean="0"/>
              <a:t>allows individuals </a:t>
            </a:r>
            <a:r>
              <a:rPr lang="en-US" sz="2800" dirty="0"/>
              <a:t>to drink water without generating </a:t>
            </a:r>
            <a:r>
              <a:rPr lang="en-US" sz="2800" dirty="0" smtClean="0"/>
              <a:t>waste</a:t>
            </a:r>
            <a:r>
              <a:rPr lang="en-US" sz="2800" dirty="0"/>
              <a:t>. </a:t>
            </a:r>
          </a:p>
          <a:p>
            <a:pPr marL="365760" indent="-256032" eaLnBrk="1" fontAlgn="auto" hangingPunct="1">
              <a:spcAft>
                <a:spcPts val="0"/>
              </a:spcAft>
              <a:buNone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1600959-CD49-4101-A14F-3CA8A832B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"/>
            <a:ext cx="8229600" cy="5897563"/>
          </a:xfrm>
        </p:spPr>
        <p:txBody>
          <a:bodyPr>
            <a:normAutofit lnSpcReduction="10000"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sz="2800" dirty="0"/>
              <a:t>Process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sz="2800" dirty="0"/>
              <a:t>Aqua green will press for affordability of the </a:t>
            </a:r>
            <a:r>
              <a:rPr lang="en-US" sz="2800" dirty="0" err="1" smtClean="0"/>
              <a:t>spherifised</a:t>
            </a:r>
            <a:r>
              <a:rPr lang="en-US" sz="2800" dirty="0" smtClean="0"/>
              <a:t> water, using low priced and </a:t>
            </a:r>
            <a:r>
              <a:rPr lang="en-US" sz="2800" dirty="0"/>
              <a:t>safe </a:t>
            </a:r>
            <a:r>
              <a:rPr lang="en-US" sz="2800" dirty="0" smtClean="0"/>
              <a:t>materials </a:t>
            </a:r>
            <a:r>
              <a:rPr lang="en-US" sz="2800" dirty="0"/>
              <a:t>for </a:t>
            </a:r>
            <a:r>
              <a:rPr lang="en-US" sz="2800" dirty="0" smtClean="0"/>
              <a:t>manufacturing. </a:t>
            </a:r>
            <a:r>
              <a:rPr lang="en-US" sz="2800" dirty="0"/>
              <a:t>The product will be contained in a membrane made out of calcium chloride, algae, natural thickener and sodium alginate. 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sz="2800" dirty="0" smtClean="0"/>
          </a:p>
          <a:p>
            <a:pPr marL="0" indent="0" algn="ctr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sz="2800" dirty="0" smtClean="0"/>
              <a:t>Position </a:t>
            </a:r>
            <a:endParaRPr lang="en-US" sz="2800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sz="2800" dirty="0"/>
              <a:t>As a new business, the product will target </a:t>
            </a:r>
            <a:r>
              <a:rPr lang="en-US" sz="2800" dirty="0" smtClean="0"/>
              <a:t>everyone, people from </a:t>
            </a:r>
            <a:r>
              <a:rPr lang="en-US" sz="2800" dirty="0"/>
              <a:t>all ages and genders</a:t>
            </a:r>
            <a:r>
              <a:rPr lang="en-US" sz="2800" dirty="0" smtClean="0"/>
              <a:t>, particularly </a:t>
            </a:r>
            <a:r>
              <a:rPr lang="en-US" sz="2800" dirty="0"/>
              <a:t>those mindful of the damage that plastic has on our environment.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sz="2800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Content Placeholder 1">
            <a:extLst>
              <a:ext uri="{FF2B5EF4-FFF2-40B4-BE49-F238E27FC236}">
                <a16:creationId xmlns="" xmlns:a16="http://schemas.microsoft.com/office/drawing/2014/main" id="{5DB0B136-4E81-467F-8E9D-195AAE7F2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711700"/>
          </a:xfrm>
        </p:spPr>
        <p:txBody>
          <a:bodyPr/>
          <a:lstStyle/>
          <a:p>
            <a:pPr eaLnBrk="1" hangingPunct="1"/>
            <a:r>
              <a:rPr lang="en-ZA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</a:t>
            </a:r>
            <a:r>
              <a:rPr lang="en-ZA" alt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Complexity </a:t>
            </a:r>
            <a:r>
              <a:rPr lang="en-ZA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Large organisation </a:t>
            </a:r>
            <a:r>
              <a:rPr lang="en-ZA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 time to adjust to new technologies that adversely affect innovation</a:t>
            </a:r>
            <a:r>
              <a:rPr lang="en-ZA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ZA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ZA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Inadaptability and </a:t>
            </a:r>
            <a:r>
              <a:rPr lang="en-ZA" alt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Inflexibility </a:t>
            </a:r>
            <a:r>
              <a:rPr lang="en-ZA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American </a:t>
            </a:r>
            <a:r>
              <a:rPr lang="en-ZA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Aquifer LLC has departments that may take long in adapting new innovations or flexible to this ideas as it involve huge planning and costs consideration to accept </a:t>
            </a:r>
            <a:r>
              <a:rPr lang="en-ZA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innovation. </a:t>
            </a:r>
          </a:p>
          <a:p>
            <a:pPr eaLnBrk="1" hangingPunct="1"/>
            <a:r>
              <a:rPr lang="en-ZA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Slow Reconfiguration to </a:t>
            </a:r>
            <a:r>
              <a:rPr lang="en-ZA" alt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Change - </a:t>
            </a:r>
            <a:r>
              <a:rPr lang="en-ZA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Large</a:t>
            </a:r>
            <a:r>
              <a:rPr lang="en-ZA" alt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ZA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 </a:t>
            </a:r>
            <a:r>
              <a:rPr lang="en-ZA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require to change an entire working system to reconfigure with the new innovation that may be expensive or time consuming. </a:t>
            </a:r>
          </a:p>
          <a:p>
            <a:pPr eaLnBrk="1" hangingPunct="1"/>
            <a:r>
              <a:rPr lang="en-ZA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Bureaucracies in the </a:t>
            </a:r>
            <a:r>
              <a:rPr lang="en-ZA" alt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Company - </a:t>
            </a:r>
            <a:r>
              <a:rPr lang="en-ZA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n-ZA" alt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ZA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idea to be approved and implemented in large </a:t>
            </a:r>
            <a:r>
              <a:rPr lang="en-ZA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ZA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it undergoes numerous approval process and budget allocation which are long.</a:t>
            </a:r>
          </a:p>
        </p:txBody>
      </p:sp>
      <p:sp>
        <p:nvSpPr>
          <p:cNvPr id="3" name="Title 2">
            <a:extLst>
              <a:ext uri="{FF2B5EF4-FFF2-40B4-BE49-F238E27FC236}">
                <a16:creationId xmlns="" xmlns:a16="http://schemas.microsoft.com/office/drawing/2014/main" id="{F096D972-FF41-45B3-8DEF-79E5FE735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ZA" dirty="0"/>
              <a:t>Innovation Complexities at American Aquifer LLC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="" xmlns:a16="http://schemas.microsoft.com/office/drawing/2014/main" id="{DCB74CB0-2B8C-4B46-B8DD-A609F4611A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228600"/>
          <a:ext cx="8305800" cy="601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860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7686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76860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584120">
                <a:tc>
                  <a:txBody>
                    <a:bodyPr/>
                    <a:lstStyle/>
                    <a:p>
                      <a:r>
                        <a:rPr lang="en-US" sz="1800" dirty="0"/>
                        <a:t>INNOVATION TYPE</a:t>
                      </a: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INCREMENTAL</a:t>
                      </a: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RADICAL</a:t>
                      </a:r>
                    </a:p>
                  </a:txBody>
                  <a:tcPr marT="45726" marB="45726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218343">
                <a:tc>
                  <a:txBody>
                    <a:bodyPr/>
                    <a:lstStyle/>
                    <a:p>
                      <a:r>
                        <a:rPr lang="en-US" sz="1800" b="1" dirty="0"/>
                        <a:t>PRODUCT</a:t>
                      </a: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Establishing</a:t>
                      </a:r>
                      <a:r>
                        <a:rPr lang="en-US" sz="1800" baseline="0" dirty="0"/>
                        <a:t> the aqua bubble water as a new form of water packaging</a:t>
                      </a:r>
                      <a:endParaRPr lang="en-US" sz="1800" dirty="0"/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New</a:t>
                      </a:r>
                      <a:r>
                        <a:rPr lang="en-US" sz="1800" baseline="0" dirty="0"/>
                        <a:t> to the water manufacturing industry</a:t>
                      </a:r>
                      <a:endParaRPr lang="en-US" sz="1800" dirty="0"/>
                    </a:p>
                  </a:txBody>
                  <a:tcPr marT="45726" marB="45726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218343">
                <a:tc>
                  <a:txBody>
                    <a:bodyPr/>
                    <a:lstStyle/>
                    <a:p>
                      <a:r>
                        <a:rPr lang="en-US" sz="1800" b="1" dirty="0"/>
                        <a:t>PROCESS</a:t>
                      </a: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Opening</a:t>
                      </a:r>
                      <a:r>
                        <a:rPr lang="en-US" sz="1800" baseline="0" dirty="0"/>
                        <a:t> a manufacturing plant and </a:t>
                      </a:r>
                      <a:r>
                        <a:rPr lang="en-US" sz="1800" baseline="0" dirty="0" err="1" smtClean="0"/>
                        <a:t>utilising</a:t>
                      </a:r>
                      <a:r>
                        <a:rPr lang="en-US" sz="1800" baseline="0" dirty="0" smtClean="0"/>
                        <a:t> </a:t>
                      </a:r>
                      <a:r>
                        <a:rPr lang="en-US" sz="1800" baseline="0" dirty="0"/>
                        <a:t>online marketing</a:t>
                      </a:r>
                      <a:endParaRPr lang="en-US" sz="1800" dirty="0"/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Social media platforms</a:t>
                      </a:r>
                    </a:p>
                    <a:p>
                      <a:r>
                        <a:rPr lang="en-US" sz="1800" dirty="0"/>
                        <a:t>E-BAY</a:t>
                      </a:r>
                    </a:p>
                  </a:txBody>
                  <a:tcPr marT="45726" marB="45726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1499497">
                <a:tc>
                  <a:txBody>
                    <a:bodyPr/>
                    <a:lstStyle/>
                    <a:p>
                      <a:r>
                        <a:rPr lang="en-US" sz="1800" b="1" dirty="0"/>
                        <a:t>POSITION</a:t>
                      </a: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Aqua water is changing the mode of water manufacture from plastic to plant based packaging</a:t>
                      </a: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Addressing the current issue</a:t>
                      </a:r>
                      <a:r>
                        <a:rPr lang="en-US" sz="1800" baseline="0" dirty="0"/>
                        <a:t> of environmental pollution caused by plastics</a:t>
                      </a:r>
                      <a:endParaRPr lang="en-US" sz="1800" dirty="0"/>
                    </a:p>
                  </a:txBody>
                  <a:tcPr marT="45726" marB="45726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1499497">
                <a:tc>
                  <a:txBody>
                    <a:bodyPr/>
                    <a:lstStyle/>
                    <a:p>
                      <a:r>
                        <a:rPr lang="en-US" sz="1800" b="1" dirty="0"/>
                        <a:t>PARADIGM</a:t>
                      </a: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Becoming</a:t>
                      </a:r>
                      <a:r>
                        <a:rPr lang="en-US" sz="1800" baseline="0" dirty="0"/>
                        <a:t> a household name for environmentally friendly packaged water</a:t>
                      </a:r>
                      <a:endParaRPr lang="en-US" sz="1800" dirty="0"/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Target active supporters</a:t>
                      </a:r>
                      <a:r>
                        <a:rPr lang="en-US" sz="1800" baseline="0" dirty="0"/>
                        <a:t> of eco friendly companies.</a:t>
                      </a:r>
                      <a:endParaRPr lang="en-US" sz="1800" dirty="0"/>
                    </a:p>
                  </a:txBody>
                  <a:tcPr marT="45726" marB="45726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D5BA753-D331-4C8C-871E-DBF383399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638800"/>
          </a:xfrm>
        </p:spPr>
        <p:txBody>
          <a:bodyPr>
            <a:normAutofit fontScale="92500" lnSpcReduction="10000"/>
          </a:bodyPr>
          <a:lstStyle/>
          <a:p>
            <a:pPr marL="109728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2600" b="1" dirty="0"/>
              <a:t>Strength</a:t>
            </a:r>
          </a:p>
          <a:p>
            <a:pPr marL="109728" indent="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600" dirty="0"/>
              <a:t>Marketing: Well-planned focused and aggressive product manufacturing plan and marketing strategies</a:t>
            </a:r>
          </a:p>
          <a:p>
            <a:pPr marL="109728" indent="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600" dirty="0"/>
              <a:t>Management team; the intended management panel have experience in ecofriendly business as well as the know-how.</a:t>
            </a:r>
          </a:p>
          <a:p>
            <a:pPr marL="109728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2600" b="1" dirty="0"/>
              <a:t>Weakness</a:t>
            </a:r>
          </a:p>
          <a:p>
            <a:pPr marL="109728" indent="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600" dirty="0"/>
              <a:t>New product: Establishing a new product through internet marketing might be very challenging</a:t>
            </a:r>
          </a:p>
          <a:p>
            <a:pPr marL="109728" indent="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600" dirty="0"/>
              <a:t>Quick expansion: There is need for capital as well as training for new hires to learn on the </a:t>
            </a:r>
            <a:r>
              <a:rPr lang="en-US" sz="2600" dirty="0" err="1" smtClean="0"/>
              <a:t>organisational</a:t>
            </a:r>
            <a:r>
              <a:rPr lang="en-US" sz="2600" dirty="0" smtClean="0"/>
              <a:t> </a:t>
            </a:r>
            <a:r>
              <a:rPr lang="en-US" sz="2600" dirty="0"/>
              <a:t>structure. </a:t>
            </a:r>
          </a:p>
          <a:p>
            <a:pPr marL="109728" indent="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600" dirty="0"/>
              <a:t>New- We don’t have a reputation or the capital or market base for selling our product (Jeffrey, 2020).</a:t>
            </a:r>
            <a:r>
              <a:rPr lang="en-US" dirty="0"/>
              <a:t>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DA2F316-C68E-4984-B389-EE5127E3D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0"/>
            <a:ext cx="4267200" cy="9144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3200" dirty="0"/>
              <a:t>SWOT ANALYSIS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="" xmlns:a16="http://schemas.microsoft.com/office/drawing/2014/main" id="{3B478FB8-9FE0-4756-A745-4D20DDE1C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04800"/>
            <a:ext cx="8686800" cy="6172200"/>
          </a:xfrm>
        </p:spPr>
        <p:txBody>
          <a:bodyPr>
            <a:normAutofit/>
          </a:bodyPr>
          <a:lstStyle/>
          <a:p>
            <a:pPr marL="109728" indent="0" algn="ctr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b="1" dirty="0"/>
              <a:t>Opportunities</a:t>
            </a:r>
          </a:p>
          <a:p>
            <a:pPr marL="109728" indent="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400" dirty="0"/>
              <a:t>Packaging: New generation of consumers appreciate ecofriendly packaging</a:t>
            </a:r>
          </a:p>
          <a:p>
            <a:pPr marL="109728" indent="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400" dirty="0"/>
              <a:t>Government programs: Initiatives and promotions that are aligned to eco friendliness</a:t>
            </a:r>
            <a:r>
              <a:rPr lang="en-US" sz="2400" dirty="0" smtClean="0"/>
              <a:t>.</a:t>
            </a:r>
          </a:p>
          <a:p>
            <a:pPr marL="109728" indent="0" algn="ctr" eaLnBrk="1" fontAlgn="auto" hangingPunct="1">
              <a:spcAft>
                <a:spcPts val="0"/>
              </a:spcAft>
              <a:buNone/>
              <a:defRPr/>
            </a:pPr>
            <a:endParaRPr lang="en-US" sz="2400" b="1" dirty="0" smtClean="0"/>
          </a:p>
          <a:p>
            <a:pPr marL="109728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2800" b="1" dirty="0" smtClean="0"/>
              <a:t>Threats</a:t>
            </a:r>
            <a:endParaRPr lang="en-US" sz="2800" b="1" dirty="0"/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 dirty="0" smtClean="0"/>
              <a:t>Competitive market: Marketing campaigns can be very expensive.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 dirty="0" smtClean="0"/>
              <a:t>Vertical integration: Major water manufacturing companies control of distribution and supply channels that corner the subject.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 dirty="0" smtClean="0"/>
              <a:t>Being unprepared for opening numbers; Initial efforts for </a:t>
            </a:r>
            <a:r>
              <a:rPr lang="en-US" altLang="en-US" sz="2400" dirty="0" err="1" smtClean="0"/>
              <a:t>ecofriendly</a:t>
            </a:r>
            <a:r>
              <a:rPr lang="en-US" altLang="en-US" sz="2400" dirty="0" smtClean="0"/>
              <a:t> packaging might discourage customers from buying the product (</a:t>
            </a:r>
            <a:r>
              <a:rPr lang="en-US" altLang="en-US" sz="2400" dirty="0" err="1" smtClean="0"/>
              <a:t>Lamey</a:t>
            </a:r>
            <a:r>
              <a:rPr lang="en-US" altLang="en-US" sz="2400" dirty="0" smtClean="0"/>
              <a:t> et al, 2018).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="" xmlns:a16="http://schemas.microsoft.com/office/drawing/2014/main" id="{DB9F099F-B8C8-459A-BE22-850E94739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000" y="274638"/>
            <a:ext cx="5410200" cy="639762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PEST ANALYSIS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219C330F-D0D9-46F1-A0C9-5399305BA0B3}"/>
              </a:ext>
            </a:extLst>
          </p:cNvPr>
          <p:cNvSpPr/>
          <p:nvPr/>
        </p:nvSpPr>
        <p:spPr>
          <a:xfrm>
            <a:off x="609600" y="1066800"/>
            <a:ext cx="3352800" cy="2057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/>
              <a:t>POLITICAL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Among of government regulation to manufacture and trade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Government policies on manufacture and trade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1C42851C-23B4-4DB2-8F10-F845521493BE}"/>
              </a:ext>
            </a:extLst>
          </p:cNvPr>
          <p:cNvSpPr/>
          <p:nvPr/>
        </p:nvSpPr>
        <p:spPr>
          <a:xfrm>
            <a:off x="5105400" y="1082675"/>
            <a:ext cx="3429000" cy="20415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 smtClean="0"/>
              <a:t>ECONOMICAL</a:t>
            </a:r>
            <a:endParaRPr lang="en-US" b="1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Sales and marketing regulations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Market trends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01412325-7ECD-4079-A803-0CEFA3B50B10}"/>
              </a:ext>
            </a:extLst>
          </p:cNvPr>
          <p:cNvSpPr/>
          <p:nvPr/>
        </p:nvSpPr>
        <p:spPr>
          <a:xfrm>
            <a:off x="609600" y="3733800"/>
            <a:ext cx="3352800" cy="20685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/>
              <a:t>SOCIAL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Education on Climate change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New popular interest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B60C8327-7CE7-4B3C-A81E-D27705B42DA4}"/>
              </a:ext>
            </a:extLst>
          </p:cNvPr>
          <p:cNvSpPr/>
          <p:nvPr/>
        </p:nvSpPr>
        <p:spPr>
          <a:xfrm>
            <a:off x="5140325" y="3668713"/>
            <a:ext cx="3394075" cy="213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/>
              <a:t>TECHNOLOGICAL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Competing technology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New technology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 Speed of growth and innovation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1">
            <a:extLst>
              <a:ext uri="{FF2B5EF4-FFF2-40B4-BE49-F238E27FC236}">
                <a16:creationId xmlns="" xmlns:a16="http://schemas.microsoft.com/office/drawing/2014/main" id="{D11643E4-7300-4E53-81F5-7EB492606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2"/>
          </a:xfrm>
        </p:spPr>
        <p:txBody>
          <a:bodyPr/>
          <a:lstStyle/>
          <a:p>
            <a:pPr marL="109538" indent="0" eaLnBrk="1" hangingPunct="1">
              <a:buFont typeface="Wingdings" pitchFamily="2" charset="2"/>
              <a:buChar char="Ø"/>
            </a:pPr>
            <a:r>
              <a:rPr lang="en-US" altLang="en-US" sz="2400" dirty="0"/>
              <a:t>The membrane is safe to consume and is manufactured from readily available calcium chloride and brown seaweed </a:t>
            </a:r>
            <a:r>
              <a:rPr lang="en-US" altLang="en-US" sz="2400" dirty="0" smtClean="0"/>
              <a:t>extract.</a:t>
            </a:r>
          </a:p>
          <a:p>
            <a:pPr marL="109538" indent="0" eaLnBrk="1" hangingPunct="1">
              <a:buFont typeface="Wingdings" pitchFamily="2" charset="2"/>
              <a:buChar char="Ø"/>
            </a:pPr>
            <a:endParaRPr lang="en-US" altLang="en-US" sz="2400" dirty="0"/>
          </a:p>
          <a:p>
            <a:pPr marL="109538" indent="0" eaLnBrk="1" hangingPunct="1">
              <a:buFont typeface="Wingdings" pitchFamily="2" charset="2"/>
              <a:buChar char="Ø"/>
            </a:pPr>
            <a:r>
              <a:rPr lang="en-US" altLang="en-US" sz="2400" dirty="0"/>
              <a:t>Eco water is cheap, affordable to produce and purchase and is environmental friendly</a:t>
            </a:r>
          </a:p>
          <a:p>
            <a:pPr marL="109538" indent="0" eaLnBrk="1" hangingPunct="1">
              <a:buFont typeface="Wingdings" pitchFamily="2" charset="2"/>
              <a:buChar char="Ø"/>
            </a:pPr>
            <a:endParaRPr lang="en-US" altLang="en-US" sz="2400" dirty="0"/>
          </a:p>
          <a:p>
            <a:pPr marL="109538" indent="0" eaLnBrk="1" hangingPunct="1">
              <a:buFont typeface="Wingdings" pitchFamily="2" charset="2"/>
              <a:buChar char="Ø"/>
            </a:pPr>
            <a:r>
              <a:rPr lang="en-US" altLang="en-US" sz="2400" dirty="0"/>
              <a:t>The packaging can also be used on other liquid products like cosmetics , spirits and soft drinks</a:t>
            </a:r>
          </a:p>
          <a:p>
            <a:pPr marL="109538" indent="0" eaLnBrk="1" hangingPunct="1">
              <a:buFont typeface="Wingdings 3" panose="05040102010807070707" pitchFamily="18" charset="2"/>
              <a:buNone/>
            </a:pPr>
            <a:endParaRPr lang="en-US" altLang="en-US" dirty="0"/>
          </a:p>
        </p:txBody>
      </p:sp>
      <p:sp>
        <p:nvSpPr>
          <p:cNvPr id="3" name="Title 2">
            <a:extLst>
              <a:ext uri="{FF2B5EF4-FFF2-40B4-BE49-F238E27FC236}">
                <a16:creationId xmlns="" xmlns:a16="http://schemas.microsoft.com/office/drawing/2014/main" id="{F8EB83BF-A29F-4EF8-91A3-950088D75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Why is this product great?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1">
            <a:extLst>
              <a:ext uri="{FF2B5EF4-FFF2-40B4-BE49-F238E27FC236}">
                <a16:creationId xmlns="" xmlns:a16="http://schemas.microsoft.com/office/drawing/2014/main" id="{27F9D61A-2499-4CBE-93DB-6B6E181D4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US" altLang="en-US" sz="2400" dirty="0"/>
              <a:t>Direct marketing- Through print media, radio and TV.</a:t>
            </a:r>
          </a:p>
          <a:p>
            <a:pPr eaLnBrk="1" hangingPunct="1">
              <a:buFont typeface="Wingdings" pitchFamily="2" charset="2"/>
              <a:buChar char="Ø"/>
            </a:pPr>
            <a:endParaRPr lang="en-US" altLang="en-US" sz="2400" dirty="0"/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 dirty="0"/>
              <a:t>Public relations-Through </a:t>
            </a:r>
            <a:r>
              <a:rPr lang="en-US" altLang="en-US" sz="2400" dirty="0" err="1" smtClean="0"/>
              <a:t>organisation</a:t>
            </a:r>
            <a:r>
              <a:rPr lang="en-US" altLang="en-US" sz="2400" dirty="0" smtClean="0"/>
              <a:t> </a:t>
            </a:r>
            <a:r>
              <a:rPr lang="en-US" altLang="en-US" sz="2400" dirty="0"/>
              <a:t>and individuals who are climate change activists</a:t>
            </a:r>
          </a:p>
          <a:p>
            <a:pPr eaLnBrk="1" hangingPunct="1">
              <a:buFont typeface="Wingdings" pitchFamily="2" charset="2"/>
              <a:buChar char="Ø"/>
            </a:pPr>
            <a:endParaRPr lang="en-US" altLang="en-US" sz="2400" dirty="0"/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 dirty="0"/>
              <a:t>Sales promotion- Use of social media platforms such as </a:t>
            </a:r>
            <a:r>
              <a:rPr lang="en-US" altLang="en-US" sz="2400" dirty="0" err="1"/>
              <a:t>Facebook</a:t>
            </a:r>
            <a:r>
              <a:rPr lang="en-US" altLang="en-US" sz="2400" dirty="0"/>
              <a:t>, twitter and </a:t>
            </a:r>
            <a:r>
              <a:rPr lang="en-US" altLang="en-US" sz="2400" dirty="0" err="1"/>
              <a:t>Instagram</a:t>
            </a:r>
            <a:r>
              <a:rPr lang="en-US" altLang="en-US" sz="2400" dirty="0"/>
              <a:t> (</a:t>
            </a:r>
            <a:r>
              <a:rPr lang="en-US" altLang="en-US" sz="2400" dirty="0" err="1"/>
              <a:t>Calantone</a:t>
            </a:r>
            <a:r>
              <a:rPr lang="en-US" altLang="en-US" sz="2400" dirty="0"/>
              <a:t>, 2018).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="" xmlns:a16="http://schemas.microsoft.com/office/drawing/2014/main" id="{422803A6-29E5-4259-ACA5-FFD00703C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Hitting the target market?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="" xmlns:a16="http://schemas.microsoft.com/office/drawing/2014/main" id="{1CEB4735-E643-4EFF-AA26-0EE863726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2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400" dirty="0"/>
              <a:t>Packaging used for the products is edible and environmental friendly.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sz="2400" dirty="0"/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400" dirty="0"/>
              <a:t>This product will eliminate the use of plastic liquid packaging.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sz="2400" dirty="0"/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400" dirty="0"/>
              <a:t>The ecosystem is affected drastically by plastic waste. By using this product plastic waste mostly found in our environment and in the ocean will be eliminated (Dubey et al, 2017).</a:t>
            </a:r>
          </a:p>
        </p:txBody>
      </p:sp>
      <p:sp>
        <p:nvSpPr>
          <p:cNvPr id="3" name="Title 2">
            <a:extLst>
              <a:ext uri="{FF2B5EF4-FFF2-40B4-BE49-F238E27FC236}">
                <a16:creationId xmlns="" xmlns:a16="http://schemas.microsoft.com/office/drawing/2014/main" id="{94C75A71-8A5C-4573-A764-4D1AA724B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Benefits of this product to climate change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="" xmlns:a16="http://schemas.microsoft.com/office/drawing/2014/main" id="{06AE1A5F-3107-4FAC-AE7C-F826D9677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"/>
            <a:ext cx="8229600" cy="5778500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/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400" dirty="0"/>
              <a:t>Aqua water packaging is a great replacement for petroleum products that is currently used by American Aquifer LLC.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sz="2400" dirty="0"/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400" dirty="0"/>
              <a:t>If widely used this product could reduce used of plastic  up to 1 billion bottles used per year.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sz="2400" dirty="0"/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400" dirty="0"/>
              <a:t>Reduction of 1 billion plastic bottles is  a reduction of 300,000 tones of carbon emissions to the environment.</a:t>
            </a:r>
          </a:p>
          <a:p>
            <a:pPr marL="109728" indent="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sz="2400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="" xmlns:a16="http://schemas.microsoft.com/office/drawing/2014/main" id="{6617EE8E-E756-4E9D-9BFA-3C250E5DB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81000"/>
            <a:ext cx="8229600" cy="5626100"/>
          </a:xfrm>
        </p:spPr>
        <p:txBody>
          <a:bodyPr>
            <a:normAutofit fontScale="25000" lnSpcReduction="20000"/>
          </a:bodyPr>
          <a:lstStyle/>
          <a:p>
            <a:pPr marL="109728" indent="0" algn="ctr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/>
              <a:t>References</a:t>
            </a:r>
          </a:p>
          <a:p>
            <a:pPr marL="109728" indent="0" algn="ctr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dirty="0"/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 err="1"/>
              <a:t>Balestra</a:t>
            </a:r>
            <a:r>
              <a:rPr lang="en-US" sz="3200" dirty="0"/>
              <a:t>, Giorgio Mariano, Elena </a:t>
            </a:r>
            <a:r>
              <a:rPr lang="en-US" sz="3200" dirty="0" err="1"/>
              <a:t>Fortunati</a:t>
            </a:r>
            <a:r>
              <a:rPr lang="en-US" sz="3200" dirty="0"/>
              <a:t>, </a:t>
            </a:r>
            <a:r>
              <a:rPr lang="en-US" sz="3200" dirty="0" err="1"/>
              <a:t>Geremia</a:t>
            </a:r>
            <a:r>
              <a:rPr lang="en-US" sz="3200" dirty="0"/>
              <a:t> </a:t>
            </a:r>
            <a:r>
              <a:rPr lang="en-US" sz="3200" dirty="0" err="1"/>
              <a:t>Giovanale</a:t>
            </a:r>
            <a:r>
              <a:rPr lang="en-US" sz="3200" dirty="0"/>
              <a:t>, and Angelo </a:t>
            </a:r>
            <a:r>
              <a:rPr lang="en-US" sz="3200" dirty="0" err="1"/>
              <a:t>Mazzaglia</a:t>
            </a:r>
            <a:r>
              <a:rPr lang="en-US" sz="3200" dirty="0"/>
              <a:t>. "Innovative </a:t>
            </a:r>
            <a:r>
              <a:rPr lang="en-US" sz="3200" dirty="0" err="1"/>
              <a:t>nanotechnological</a:t>
            </a:r>
            <a:r>
              <a:rPr lang="en-US" sz="3200" dirty="0"/>
              <a:t> tools in plant and food protection." In AIP Conference Proceedings, vol. 1990, no. 1, p. 020017. AIP Publishing LLC, 2018.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 err="1"/>
              <a:t>Calantone</a:t>
            </a:r>
            <a:r>
              <a:rPr lang="en-US" sz="3200" dirty="0"/>
              <a:t>, R.J., Di Benedetto, A. and </a:t>
            </a:r>
            <a:r>
              <a:rPr lang="en-US" sz="3200" dirty="0" err="1"/>
              <a:t>Rubera</a:t>
            </a:r>
            <a:r>
              <a:rPr lang="en-US" sz="3200" dirty="0"/>
              <a:t>, G., 2018. Launch activities and timing in new product development. Journal of Global Scholars of Marketing Science, 28(1), pp.33-41.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/>
              <a:t>Chang, W. and Taylor, S.A., 2016. The effectiveness of customer participation in new product development: A meta-analysis. Journal of Marketing, 80(1), pp.47-64.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/>
              <a:t>Dubey, A., Philip, D., &amp; Das, M. (2017, January). A Sustainable, Eco-friendly Charge Storage Device from Bio-charred Jute: An Innovative Strategy to Empower the Jute Farmers of India. In International Conference on Research into Design (pp. 397-407). Springer, Singapore.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/>
              <a:t>Shelly Greenway (2020),13 Plastic Packaging Alternativeshttps://innovationexcellence.com/blog/2018/07/02/13-plastic-packaging-alternatives/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/>
              <a:t>Gambardella, A., </a:t>
            </a:r>
            <a:r>
              <a:rPr lang="en-US" sz="3200" dirty="0" err="1"/>
              <a:t>Raasch</a:t>
            </a:r>
            <a:r>
              <a:rPr lang="en-US" sz="3200" dirty="0"/>
              <a:t>, C. and von Hippel, E., 2017. The user innovation paradigm: impacts on markets and welfare. Management Science, 63(5), </a:t>
            </a:r>
            <a:r>
              <a:rPr lang="en-US" sz="3200" dirty="0" smtClean="0"/>
              <a:t>pp.1450-1468.</a:t>
            </a:r>
            <a:endParaRPr lang="en-US" sz="3200" dirty="0" smtClean="0"/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 err="1" smtClean="0"/>
              <a:t>Grimpe</a:t>
            </a:r>
            <a:r>
              <a:rPr lang="en-US" sz="3200" dirty="0" smtClean="0"/>
              <a:t>, C., </a:t>
            </a:r>
            <a:r>
              <a:rPr lang="en-US" sz="3200" dirty="0" err="1" smtClean="0"/>
              <a:t>Sofka</a:t>
            </a:r>
            <a:r>
              <a:rPr lang="en-US" sz="3200" dirty="0" smtClean="0"/>
              <a:t>, W., </a:t>
            </a:r>
            <a:r>
              <a:rPr lang="en-US" sz="3200" dirty="0" err="1" smtClean="0"/>
              <a:t>Bhargava</a:t>
            </a:r>
            <a:r>
              <a:rPr lang="en-US" sz="3200" dirty="0" smtClean="0"/>
              <a:t>, M. and </a:t>
            </a:r>
            <a:r>
              <a:rPr lang="en-US" sz="3200" dirty="0" err="1" smtClean="0"/>
              <a:t>Chatterjee</a:t>
            </a:r>
            <a:r>
              <a:rPr lang="en-US" sz="3200" dirty="0" smtClean="0"/>
              <a:t>, R., 2017. R&amp;D, marketing innovation, and new product performance: a mixed methods study. Journal of Product Innovation Management, 34(3), </a:t>
            </a:r>
            <a:r>
              <a:rPr lang="en-US" sz="3200" dirty="0" smtClean="0"/>
              <a:t>pp.360-383.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 err="1" smtClean="0"/>
              <a:t>Galli</a:t>
            </a:r>
            <a:r>
              <a:rPr lang="en-US" sz="3200" dirty="0" smtClean="0"/>
              <a:t>, B.J. and </a:t>
            </a:r>
            <a:r>
              <a:rPr lang="en-US" sz="3200" dirty="0" err="1" smtClean="0"/>
              <a:t>Kaviani</a:t>
            </a:r>
            <a:r>
              <a:rPr lang="en-US" sz="3200" dirty="0" smtClean="0"/>
              <a:t>, M.A., 2017. Are project management and project life cycles affected by marketing and new product development?. The Journal of Modern Project Management, 5(1</a:t>
            </a:r>
            <a:r>
              <a:rPr lang="en-US" sz="3200" dirty="0" smtClean="0"/>
              <a:t>).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 smtClean="0"/>
              <a:t>Gonzalez-</a:t>
            </a:r>
            <a:r>
              <a:rPr lang="en-US" sz="3200" dirty="0" err="1" smtClean="0"/>
              <a:t>Zapatero</a:t>
            </a:r>
            <a:r>
              <a:rPr lang="en-US" sz="3200" dirty="0" smtClean="0"/>
              <a:t>, C., Gonzalez-Benito, J. and </a:t>
            </a:r>
            <a:r>
              <a:rPr lang="en-US" sz="3200" dirty="0" err="1" smtClean="0"/>
              <a:t>Lannelongue</a:t>
            </a:r>
            <a:r>
              <a:rPr lang="en-US" sz="3200" dirty="0" smtClean="0"/>
              <a:t>, G., 2016. Antecedents of functional integration during new product development: The purchasing–marketing link. Industrial marketing management, 52, </a:t>
            </a:r>
            <a:r>
              <a:rPr lang="en-US" sz="3200" dirty="0" smtClean="0"/>
              <a:t>pp.47-59.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 err="1" smtClean="0"/>
              <a:t>Frishammar</a:t>
            </a:r>
            <a:r>
              <a:rPr lang="en-US" sz="3200" dirty="0" smtClean="0"/>
              <a:t>, J., </a:t>
            </a:r>
            <a:r>
              <a:rPr lang="en-US" sz="3200" dirty="0" err="1" smtClean="0"/>
              <a:t>Richtnér</a:t>
            </a:r>
            <a:r>
              <a:rPr lang="en-US" sz="3200" dirty="0" smtClean="0"/>
              <a:t>, A., </a:t>
            </a:r>
            <a:r>
              <a:rPr lang="en-US" sz="3200" dirty="0" err="1" smtClean="0"/>
              <a:t>Brattström</a:t>
            </a:r>
            <a:r>
              <a:rPr lang="en-US" sz="3200" dirty="0" smtClean="0"/>
              <a:t>, A., Magnusson, M. and </a:t>
            </a:r>
            <a:r>
              <a:rPr lang="en-US" sz="3200" dirty="0" err="1" smtClean="0"/>
              <a:t>Björk</a:t>
            </a:r>
            <a:r>
              <a:rPr lang="en-US" sz="3200" dirty="0" smtClean="0"/>
              <a:t>, J., 2019. Opportunities and challenges in the new innovation landscape: Implications for innovation auditing and innovation management. European Management Journal, 37(2), </a:t>
            </a:r>
            <a:r>
              <a:rPr lang="en-US" sz="3200" dirty="0" smtClean="0"/>
              <a:t>pp.151-164.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3200" dirty="0" err="1" smtClean="0"/>
              <a:t>Howaldt</a:t>
            </a:r>
            <a:r>
              <a:rPr lang="en-US" sz="3200" dirty="0" smtClean="0"/>
              <a:t>, J., </a:t>
            </a:r>
            <a:r>
              <a:rPr lang="en-US" sz="3200" dirty="0" err="1" smtClean="0"/>
              <a:t>Domanski</a:t>
            </a:r>
            <a:r>
              <a:rPr lang="en-US" sz="3200" dirty="0" smtClean="0"/>
              <a:t>, D. and </a:t>
            </a:r>
            <a:r>
              <a:rPr lang="en-US" sz="3200" dirty="0" err="1" smtClean="0"/>
              <a:t>Kaletka</a:t>
            </a:r>
            <a:r>
              <a:rPr lang="en-US" sz="3200" dirty="0" smtClean="0"/>
              <a:t>, C., 2016. Social Innovation: towards a new innovation paradigm. RAM. </a:t>
            </a:r>
            <a:r>
              <a:rPr lang="en-US" sz="3200" dirty="0" err="1" smtClean="0"/>
              <a:t>Revista</a:t>
            </a:r>
            <a:r>
              <a:rPr lang="en-US" sz="3200" dirty="0" smtClean="0"/>
              <a:t> de </a:t>
            </a:r>
            <a:r>
              <a:rPr lang="en-US" sz="3200" dirty="0" err="1" smtClean="0"/>
              <a:t>Administração</a:t>
            </a:r>
            <a:r>
              <a:rPr lang="en-US" sz="3200" dirty="0" smtClean="0"/>
              <a:t> Mackenzie, 17(6), </a:t>
            </a:r>
            <a:r>
              <a:rPr lang="en-US" sz="3200" dirty="0" smtClean="0"/>
              <a:t>pp.20-44.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endParaRPr lang="en-US" sz="900" dirty="0" smtClean="0"/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US" sz="2800" dirty="0" smtClean="0"/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endParaRPr lang="en-US" dirty="0"/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="" xmlns:a16="http://schemas.microsoft.com/office/drawing/2014/main" id="{14F46248-CA42-4E32-97F8-1FF9AB86B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168900"/>
          </a:xfrm>
        </p:spPr>
        <p:txBody>
          <a:bodyPr>
            <a:noAutofit/>
          </a:bodyPr>
          <a:lstStyle/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smtClean="0"/>
              <a:t>Jeffrey Baumgartner (2020), Innovation managementshttps://innovationmanagement.se/imtool-articles/a-process-for-innovation-planning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smtClean="0"/>
              <a:t>John Carter (2020) How To Create a Strategic Planning Process for Innovationhttps://innovationexcellence.com/blog/2019/01/27/how-to-create-a-strategic-planning-process-for-innovation/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err="1" smtClean="0"/>
              <a:t>Joueid</a:t>
            </a:r>
            <a:r>
              <a:rPr lang="en-US" sz="800" dirty="0" smtClean="0"/>
              <a:t>, A. and </a:t>
            </a:r>
            <a:r>
              <a:rPr lang="en-US" sz="800" dirty="0" err="1" smtClean="0"/>
              <a:t>Coenders</a:t>
            </a:r>
            <a:r>
              <a:rPr lang="en-US" sz="800" dirty="0" smtClean="0"/>
              <a:t>, G., 2018. Marketing innovation and new product portfolios. A compositional approach. Journal of Open Innovation: Technology, Market, and Complexity, 4(2), p.19.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smtClean="0"/>
              <a:t>Kim, N., Shin, S. and Min, S., 2016. Strategic marketing capability: Mobilizing technological resources for new product advantage. Journal of Business Research, 69(12), pp.5644-5652.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err="1" smtClean="0"/>
              <a:t>Lamey</a:t>
            </a:r>
            <a:r>
              <a:rPr lang="en-US" sz="800" dirty="0" smtClean="0"/>
              <a:t>, L., </a:t>
            </a:r>
            <a:r>
              <a:rPr lang="en-US" sz="800" dirty="0" err="1" smtClean="0"/>
              <a:t>Deleersnyder</a:t>
            </a:r>
            <a:r>
              <a:rPr lang="en-US" sz="800" dirty="0" smtClean="0"/>
              <a:t>, B., </a:t>
            </a:r>
            <a:r>
              <a:rPr lang="en-US" sz="800" dirty="0" err="1" smtClean="0"/>
              <a:t>Steenkamp</a:t>
            </a:r>
            <a:r>
              <a:rPr lang="en-US" sz="800" dirty="0" smtClean="0"/>
              <a:t>, J.B.E. and </a:t>
            </a:r>
            <a:r>
              <a:rPr lang="en-US" sz="800" dirty="0" err="1" smtClean="0"/>
              <a:t>Dekimpe</a:t>
            </a:r>
            <a:r>
              <a:rPr lang="en-US" sz="800" dirty="0" smtClean="0"/>
              <a:t>, M.G., 2018. New product success in the consumer packaged goods industry: A shopper marketing approach. International Journal of Research in Marketing, 35(3), pp.432-452.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smtClean="0"/>
              <a:t>Marx, A., Erhard, M., </a:t>
            </a:r>
            <a:r>
              <a:rPr lang="en-US" sz="800" dirty="0" err="1" smtClean="0"/>
              <a:t>Thober</a:t>
            </a:r>
            <a:r>
              <a:rPr lang="en-US" sz="800" dirty="0" smtClean="0"/>
              <a:t>, S., Kumar, R., </a:t>
            </a:r>
            <a:r>
              <a:rPr lang="en-US" sz="800" dirty="0" err="1" smtClean="0"/>
              <a:t>Schäfer</a:t>
            </a:r>
            <a:r>
              <a:rPr lang="en-US" sz="800" dirty="0" smtClean="0"/>
              <a:t>, D., </a:t>
            </a:r>
            <a:r>
              <a:rPr lang="en-US" sz="800" dirty="0" err="1" smtClean="0"/>
              <a:t>Samaniego</a:t>
            </a:r>
            <a:r>
              <a:rPr lang="en-US" sz="800" dirty="0" smtClean="0"/>
              <a:t>, L. and Zink, M., 2019. Climate Change as Driver for Ecosystem Services Risk and Opportunities. In Atlas of Ecosystem Services (pp. 173-178). Springer, Cham.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err="1" smtClean="0"/>
              <a:t>Löfsten</a:t>
            </a:r>
            <a:r>
              <a:rPr lang="en-US" sz="800" dirty="0" smtClean="0"/>
              <a:t>, H., 2016. Business and innovation resources. Management Decision.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err="1" smtClean="0"/>
              <a:t>Artés</a:t>
            </a:r>
            <a:r>
              <a:rPr lang="en-US" sz="800" dirty="0" smtClean="0"/>
              <a:t>-</a:t>
            </a:r>
            <a:r>
              <a:rPr lang="en-US" sz="800" dirty="0" err="1" smtClean="0"/>
              <a:t>Hernández</a:t>
            </a:r>
            <a:r>
              <a:rPr lang="en-US" sz="800" dirty="0" smtClean="0"/>
              <a:t>, F., </a:t>
            </a:r>
            <a:r>
              <a:rPr lang="en-US" sz="800" dirty="0" err="1" smtClean="0"/>
              <a:t>Martínez-Hernández</a:t>
            </a:r>
            <a:r>
              <a:rPr lang="en-US" sz="800" dirty="0" smtClean="0"/>
              <a:t>, G.B., </a:t>
            </a:r>
            <a:r>
              <a:rPr lang="en-US" sz="800" dirty="0" err="1" smtClean="0"/>
              <a:t>Aguayo</a:t>
            </a:r>
            <a:r>
              <a:rPr lang="en-US" sz="800" dirty="0" smtClean="0"/>
              <a:t>, E., </a:t>
            </a:r>
            <a:r>
              <a:rPr lang="en-US" sz="800" dirty="0" err="1" smtClean="0"/>
              <a:t>Gómez</a:t>
            </a:r>
            <a:r>
              <a:rPr lang="en-US" sz="800" dirty="0" smtClean="0"/>
              <a:t>, P.A. and </a:t>
            </a:r>
            <a:r>
              <a:rPr lang="en-US" sz="800" dirty="0" err="1" smtClean="0"/>
              <a:t>Artés</a:t>
            </a:r>
            <a:r>
              <a:rPr lang="en-US" sz="800" dirty="0" smtClean="0"/>
              <a:t>, F., 2017. Fresh-cut fruit and vegetables: Emerging eco-friendly techniques for sanitation and preserving safety. Postharvest handling, pp.7-45.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err="1" smtClean="0"/>
              <a:t>Moustafa</a:t>
            </a:r>
            <a:r>
              <a:rPr lang="en-US" sz="800" dirty="0" smtClean="0"/>
              <a:t>, H., </a:t>
            </a:r>
            <a:r>
              <a:rPr lang="en-US" sz="800" dirty="0" err="1" smtClean="0"/>
              <a:t>Youssef</a:t>
            </a:r>
            <a:r>
              <a:rPr lang="en-US" sz="800" dirty="0" smtClean="0"/>
              <a:t>, A.M., </a:t>
            </a:r>
            <a:r>
              <a:rPr lang="en-US" sz="800" dirty="0" err="1" smtClean="0"/>
              <a:t>Darwish</a:t>
            </a:r>
            <a:r>
              <a:rPr lang="en-US" sz="800" dirty="0" smtClean="0"/>
              <a:t>, N.A. and </a:t>
            </a:r>
            <a:r>
              <a:rPr lang="en-US" sz="800" dirty="0" err="1" smtClean="0"/>
              <a:t>Abou-Kandil</a:t>
            </a:r>
            <a:r>
              <a:rPr lang="en-US" sz="800" dirty="0" smtClean="0"/>
              <a:t>, A.I., 2019. Eco-friendly polymer composites for green packaging: Future vision and challenges. Composites Part B: Engineering.</a:t>
            </a:r>
          </a:p>
          <a:p>
            <a:pPr marL="109728" indent="-457200" eaLnBrk="1" fontAlgn="auto" hangingPunct="1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800" dirty="0" err="1" smtClean="0"/>
              <a:t>Nambisan</a:t>
            </a:r>
            <a:r>
              <a:rPr lang="en-US" sz="800" dirty="0" smtClean="0"/>
              <a:t>, S., </a:t>
            </a:r>
            <a:r>
              <a:rPr lang="en-US" sz="800" dirty="0" err="1" smtClean="0"/>
              <a:t>Lyytinen</a:t>
            </a:r>
            <a:r>
              <a:rPr lang="en-US" sz="800" dirty="0" smtClean="0"/>
              <a:t>, K., </a:t>
            </a:r>
            <a:r>
              <a:rPr lang="en-US" sz="800" dirty="0" err="1" smtClean="0"/>
              <a:t>Majchrzak</a:t>
            </a:r>
            <a:r>
              <a:rPr lang="en-US" sz="800" dirty="0" smtClean="0"/>
              <a:t>, A. and Song, M., 2017. Digital Innovation Management: Reinventing innovation management research in a digital world. </a:t>
            </a:r>
            <a:r>
              <a:rPr lang="en-US" sz="800" dirty="0" err="1" smtClean="0"/>
              <a:t>Mis</a:t>
            </a:r>
            <a:r>
              <a:rPr lang="en-US" sz="800" dirty="0" smtClean="0"/>
              <a:t> Quarterly, 41(1).</a:t>
            </a:r>
          </a:p>
          <a:p>
            <a:pPr marL="365760" indent="-256032" eaLnBrk="1" fontAlgn="auto" hangingPunct="1">
              <a:spcAft>
                <a:spcPts val="0"/>
              </a:spcAft>
              <a:buNone/>
              <a:defRPr/>
            </a:pPr>
            <a:endParaRPr lang="en-US" sz="1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2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3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ppt/theme/themeOverride4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488</TotalTime>
  <Words>1615</Words>
  <Application>Microsoft Office PowerPoint</Application>
  <PresentationFormat>On-screen Show (4:3)</PresentationFormat>
  <Paragraphs>144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Concourse</vt:lpstr>
      <vt:lpstr>Slide 1</vt:lpstr>
      <vt:lpstr>AQUA GREEN</vt:lpstr>
      <vt:lpstr>Slide 3</vt:lpstr>
      <vt:lpstr>THE INNOVATION PROCESS</vt:lpstr>
      <vt:lpstr>INNOVATION LIFE CYCLE</vt:lpstr>
      <vt:lpstr>THE 4P’S</vt:lpstr>
      <vt:lpstr>Slide 7</vt:lpstr>
      <vt:lpstr>Slide 8</vt:lpstr>
      <vt:lpstr>Innovation Complexities at American Aquifer LLC</vt:lpstr>
      <vt:lpstr>Slide 10</vt:lpstr>
      <vt:lpstr>SWOT ANALYSIS</vt:lpstr>
      <vt:lpstr>Slide 12</vt:lpstr>
      <vt:lpstr>PEST ANALYSIS</vt:lpstr>
      <vt:lpstr>Why is this product great?</vt:lpstr>
      <vt:lpstr>Hitting the target market?</vt:lpstr>
      <vt:lpstr>Benefits of this product to climate change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Rose</dc:creator>
  <cp:lastModifiedBy>shahidul islam</cp:lastModifiedBy>
  <cp:revision>42</cp:revision>
  <dcterms:created xsi:type="dcterms:W3CDTF">2020-02-28T23:09:38Z</dcterms:created>
  <dcterms:modified xsi:type="dcterms:W3CDTF">2020-03-15T19:12:39Z</dcterms:modified>
</cp:coreProperties>
</file>