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10" r:id="rId1"/>
  </p:sldMasterIdLst>
  <p:notesMasterIdLst>
    <p:notesMasterId r:id="rId13"/>
  </p:notes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6" autoAdjust="0"/>
    <p:restoredTop sz="94061" autoAdjust="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PK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C4450F-BB4F-458E-B4E5-02039FB51FA5}" type="datetimeFigureOut">
              <a:rPr lang="en-PK" smtClean="0"/>
              <a:t>10/11/2025</a:t>
            </a:fld>
            <a:endParaRPr lang="en-PK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PK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0F944B-125F-40B4-ABE0-301BB5D6FDC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681418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0F944B-125F-40B4-ABE0-301BB5D6FDC3}" type="slidenum">
              <a:rPr lang="en-PK" smtClean="0"/>
              <a:t>1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1600313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0F944B-125F-40B4-ABE0-301BB5D6FDC3}" type="slidenum">
              <a:rPr lang="en-PK" smtClean="0"/>
              <a:t>2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8163537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0F944B-125F-40B4-ABE0-301BB5D6FDC3}" type="slidenum">
              <a:rPr lang="en-PK" smtClean="0"/>
              <a:t>3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6415746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0F944B-125F-40B4-ABE0-301BB5D6FDC3}" type="slidenum">
              <a:rPr lang="en-PK" smtClean="0"/>
              <a:t>4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618481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0F944B-125F-40B4-ABE0-301BB5D6FDC3}" type="slidenum">
              <a:rPr lang="en-PK" smtClean="0"/>
              <a:t>5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5157076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0F944B-125F-40B4-ABE0-301BB5D6FDC3}" type="slidenum">
              <a:rPr lang="en-PK" smtClean="0"/>
              <a:t>6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2800111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0F944B-125F-40B4-ABE0-301BB5D6FDC3}" type="slidenum">
              <a:rPr lang="en-PK" smtClean="0"/>
              <a:t>7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9905320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0F944B-125F-40B4-ABE0-301BB5D6FDC3}" type="slidenum">
              <a:rPr lang="en-PK" smtClean="0"/>
              <a:t>8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7759961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0F944B-125F-40B4-ABE0-301BB5D6FDC3}" type="slidenum">
              <a:rPr lang="en-PK" smtClean="0"/>
              <a:t>9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9919706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0F944B-125F-40B4-ABE0-301BB5D6FDC3}" type="slidenum">
              <a:rPr lang="en-PK" smtClean="0"/>
              <a:t>10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4360601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0F944B-125F-40B4-ABE0-301BB5D6FDC3}" type="slidenum">
              <a:rPr lang="en-PK" smtClean="0"/>
              <a:t>11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989077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3F103-BC34-4FE4-A40E-EDDEECFDA5D0}" type="datetimeFigureOut">
              <a:rPr lang="en-US" smtClean="0"/>
              <a:pPr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4299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2708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6232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0440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5806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0670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1724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726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59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96219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3758058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48373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8948129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029865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6D93-FCAC-47E0-A2EE-787E62CA814C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09110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A879A6-0FD0-4734-A311-86BFCA472E6E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379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10/11/2025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82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3" r:id="rId13"/>
    <p:sldLayoutId id="2147483724" r:id="rId14"/>
    <p:sldLayoutId id="2147483725" r:id="rId15"/>
    <p:sldLayoutId id="2147483726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4B5E2-EB44-4D55-ADE0-920E5FF041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2703" y="1219200"/>
            <a:ext cx="8825658" cy="2677648"/>
          </a:xfrm>
        </p:spPr>
        <p:txBody>
          <a:bodyPr/>
          <a:lstStyle/>
          <a:p>
            <a:pPr algn="ctr"/>
            <a:r>
              <a:rPr lang="en-US" sz="2400" b="1" dirty="0" err="1"/>
              <a:t>Programme</a:t>
            </a:r>
            <a:r>
              <a:rPr lang="en-US" sz="2400" b="1" dirty="0"/>
              <a:t>: BSc (Hons) Health and Social Care</a:t>
            </a:r>
            <a:br>
              <a:rPr lang="en-US" sz="2400" b="1" dirty="0"/>
            </a:br>
            <a:r>
              <a:rPr lang="en-US" sz="2400" b="1" dirty="0"/>
              <a:t>Module: Health, Wellbeing and Sustainable Development</a:t>
            </a:r>
            <a:br>
              <a:rPr lang="en-US" sz="2400" b="1" dirty="0"/>
            </a:br>
            <a:r>
              <a:rPr lang="en-US" sz="2400" b="1" dirty="0"/>
              <a:t>Module code: BMHP6030</a:t>
            </a:r>
            <a:br>
              <a:rPr lang="en-US" sz="2400" b="1" dirty="0"/>
            </a:br>
            <a:r>
              <a:rPr lang="en-US" sz="2400" b="1" dirty="0"/>
              <a:t>Assignment Title: Component 1- Presentation</a:t>
            </a:r>
            <a:br>
              <a:rPr lang="en-US" sz="2400" b="1" dirty="0"/>
            </a:br>
            <a:r>
              <a:rPr lang="en-US" sz="2400" b="1" dirty="0"/>
              <a:t>Lecturer Name: Parese Ahmed</a:t>
            </a:r>
            <a:br>
              <a:rPr lang="en-US" sz="2400" b="1" dirty="0"/>
            </a:br>
            <a:br>
              <a:rPr lang="en-US" sz="2400" b="1" dirty="0"/>
            </a:br>
            <a:endParaRPr lang="en-PK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361D89-792F-4533-82C8-2204290974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2703" y="4280424"/>
            <a:ext cx="8825658" cy="861420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US" sz="26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Name: Sharmin </a:t>
            </a:r>
            <a:r>
              <a:rPr lang="en-US" sz="2600" b="1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Moqsuda</a:t>
            </a:r>
            <a:r>
              <a:rPr lang="en-US" sz="26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Ahmad</a:t>
            </a:r>
          </a:p>
          <a:p>
            <a:pPr algn="ctr"/>
            <a:r>
              <a:rPr lang="en-US" sz="26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Student ID: 2232368</a:t>
            </a:r>
            <a:endParaRPr lang="en-PK" sz="2600" b="1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algn="ctr"/>
            <a:endParaRPr lang="en-PK" b="1" dirty="0"/>
          </a:p>
        </p:txBody>
      </p:sp>
    </p:spTree>
    <p:extLst>
      <p:ext uri="{BB962C8B-B14F-4D97-AF65-F5344CB8AC3E}">
        <p14:creationId xmlns:p14="http://schemas.microsoft.com/office/powerpoint/2010/main" val="316227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63222-77BA-453D-BF98-0EC1E8D1DF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  <a:endParaRPr lang="en-PK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A288A-9A1B-4004-B31B-4362ED94D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117" y="2527095"/>
            <a:ext cx="6359348" cy="3416300"/>
          </a:xfrm>
        </p:spPr>
        <p:txBody>
          <a:bodyPr/>
          <a:lstStyle/>
          <a:p>
            <a:pPr lvl="0"/>
            <a:r>
              <a:rPr lang="en-PK" dirty="0"/>
              <a:t>Some key global issues include health, wellbeing and sustainability.</a:t>
            </a:r>
          </a:p>
          <a:p>
            <a:pPr lvl="0"/>
            <a:r>
              <a:rPr lang="en-PK" dirty="0"/>
              <a:t>Sustainable Development Goals (SDGs) provided by UN act as a guide towards the development of the globe.</a:t>
            </a:r>
          </a:p>
          <a:p>
            <a:pPr lvl="0"/>
            <a:r>
              <a:rPr lang="en-PK" dirty="0"/>
              <a:t>SDG 3: Good Health and Wellbeing is a factor that aims at healthy lifestyles of all persons.</a:t>
            </a:r>
          </a:p>
          <a:p>
            <a:pPr lvl="0"/>
            <a:r>
              <a:rPr lang="en-PK" dirty="0"/>
              <a:t>UK NHS Long term Plan incorporates SDG 3 in the healthcare provision.</a:t>
            </a:r>
          </a:p>
        </p:txBody>
      </p:sp>
    </p:spTree>
    <p:extLst>
      <p:ext uri="{BB962C8B-B14F-4D97-AF65-F5344CB8AC3E}">
        <p14:creationId xmlns:p14="http://schemas.microsoft.com/office/powerpoint/2010/main" val="473135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D680B-04DC-4FBA-AB62-9792E029C8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 dirty="0"/>
              <a:t>Defining Health and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19584-16D4-4DD1-B551-C02E727B9F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PK" dirty="0"/>
              <a:t>Health: Physical, mental, and social wellbeing (WHO, 1948).</a:t>
            </a:r>
          </a:p>
          <a:p>
            <a:pPr lvl="0"/>
            <a:r>
              <a:rPr lang="en-PK" dirty="0"/>
              <a:t>Wellbeing: Broader – includes happiness, purpose, and quality of life.</a:t>
            </a:r>
          </a:p>
          <a:p>
            <a:pPr lvl="0"/>
            <a:r>
              <a:rPr lang="en-PK" dirty="0"/>
              <a:t>Personal, community, and environmental factors are all integrated in the holistic perspective.</a:t>
            </a:r>
          </a:p>
          <a:p>
            <a:pPr lvl="0"/>
            <a:r>
              <a:rPr lang="en-PK" dirty="0"/>
              <a:t>UK wellbeing score (ONS, 2024): life satisfaction 7.4/10.</a:t>
            </a:r>
          </a:p>
        </p:txBody>
      </p:sp>
      <p:pic>
        <p:nvPicPr>
          <p:cNvPr id="3076" name="Picture 4" descr="What is Wellness? - Global Wellness Institute">
            <a:extLst>
              <a:ext uri="{FF2B5EF4-FFF2-40B4-BE49-F238E27FC236}">
                <a16:creationId xmlns:a16="http://schemas.microsoft.com/office/drawing/2014/main" id="{83519FC2-CA41-47AD-9A4B-7999CAF942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5456" y="3989438"/>
            <a:ext cx="2790211" cy="2790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44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8D36B-94D2-426B-B0C9-0C4B666B5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 dirty="0"/>
              <a:t>Understanding Sustainable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3FDE1-D162-4E75-9ECA-DD6521A09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PK" dirty="0"/>
              <a:t>Health: physical, mental and social wellbeing (WHO, 1948).</a:t>
            </a:r>
          </a:p>
          <a:p>
            <a:pPr lvl="0"/>
            <a:r>
              <a:rPr lang="en-PK" dirty="0"/>
              <a:t>Happiness, purpose, and quality of life Finder: Wellbeing, broader.</a:t>
            </a:r>
          </a:p>
          <a:p>
            <a:pPr lvl="0"/>
            <a:r>
              <a:rPr lang="en-PK" dirty="0"/>
              <a:t>This is because all the personal, community, and environmental factors are included in the holistic view.</a:t>
            </a:r>
          </a:p>
          <a:p>
            <a:pPr lvl="0"/>
            <a:r>
              <a:rPr lang="en-PK" dirty="0"/>
              <a:t>UK wellbeing score (ONS, 2024): life satisfaction 7.4/10.</a:t>
            </a:r>
          </a:p>
        </p:txBody>
      </p:sp>
      <p:pic>
        <p:nvPicPr>
          <p:cNvPr id="2050" name="Picture 2" descr="File:Sustainable Development Goals.svg - Wikimedia Commons">
            <a:extLst>
              <a:ext uri="{FF2B5EF4-FFF2-40B4-BE49-F238E27FC236}">
                <a16:creationId xmlns:a16="http://schemas.microsoft.com/office/drawing/2014/main" id="{67C16593-CC63-43FC-9703-631E086B98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6523" y="4317344"/>
            <a:ext cx="4381730" cy="2775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8610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322F1-04B7-4533-8421-B7547C5A1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 dirty="0"/>
              <a:t>The Eight Dimensions of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08DC2-5F79-4E0D-975C-5F3D9C1932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PK" dirty="0"/>
              <a:t>Physical</a:t>
            </a:r>
          </a:p>
          <a:p>
            <a:r>
              <a:rPr lang="en-US" dirty="0"/>
              <a:t>E</a:t>
            </a:r>
            <a:r>
              <a:rPr lang="en-PK" dirty="0"/>
              <a:t>motional</a:t>
            </a:r>
          </a:p>
          <a:p>
            <a:r>
              <a:rPr lang="en-US" dirty="0"/>
              <a:t>I</a:t>
            </a:r>
            <a:r>
              <a:rPr lang="en-PK" dirty="0" err="1"/>
              <a:t>ntellectual</a:t>
            </a:r>
            <a:endParaRPr lang="en-PK" dirty="0"/>
          </a:p>
          <a:p>
            <a:r>
              <a:rPr lang="en-PK" dirty="0"/>
              <a:t>Social</a:t>
            </a:r>
          </a:p>
          <a:p>
            <a:r>
              <a:rPr lang="en-PK" dirty="0"/>
              <a:t>Spiritual</a:t>
            </a:r>
          </a:p>
          <a:p>
            <a:r>
              <a:rPr lang="en-PK" dirty="0"/>
              <a:t>Environmental</a:t>
            </a:r>
          </a:p>
          <a:p>
            <a:r>
              <a:rPr lang="en-PK" dirty="0"/>
              <a:t>Occupational</a:t>
            </a:r>
          </a:p>
          <a:p>
            <a:r>
              <a:rPr lang="en-PK" dirty="0"/>
              <a:t>Financial</a:t>
            </a:r>
          </a:p>
          <a:p>
            <a:pPr lvl="0"/>
            <a:r>
              <a:rPr lang="en-PK" dirty="0"/>
              <a:t>Objective indicators: income, health, education.</a:t>
            </a:r>
          </a:p>
          <a:p>
            <a:pPr lvl="0"/>
            <a:r>
              <a:rPr lang="en-PK" dirty="0"/>
              <a:t>Subjective indicators: life satisfaction, mental wellbeing.</a:t>
            </a:r>
          </a:p>
        </p:txBody>
      </p:sp>
      <p:pic>
        <p:nvPicPr>
          <p:cNvPr id="3076" name="Picture 4" descr="Implementing the 8 Dimensions of Wellness – Extension Fond du Lac County">
            <a:extLst>
              <a:ext uri="{FF2B5EF4-FFF2-40B4-BE49-F238E27FC236}">
                <a16:creationId xmlns:a16="http://schemas.microsoft.com/office/drawing/2014/main" id="{B9D8CE7B-5AC0-41D8-B2E7-2200FC1B77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0592" y="2500758"/>
            <a:ext cx="4473095" cy="3416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8712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63812-EE3C-4EF6-A1B2-3F6F7EB72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 dirty="0"/>
              <a:t>Theoretical Models of Health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5B4E6-626B-488D-8D6E-B2F5A72402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PK" dirty="0"/>
              <a:t>Biomedical Model - treatment focus of diseases.</a:t>
            </a:r>
          </a:p>
          <a:p>
            <a:pPr lvl="0"/>
            <a:r>
              <a:rPr lang="en-PK" dirty="0"/>
              <a:t>Biopsychosocial Model - incorporates the social and mental determinants.</a:t>
            </a:r>
          </a:p>
          <a:p>
            <a:pPr lvl="0"/>
            <a:r>
              <a:rPr lang="en-PK" dirty="0"/>
              <a:t>Ecological Model - connects personal behaviour to the environment.</a:t>
            </a:r>
          </a:p>
          <a:p>
            <a:pPr lvl="0"/>
            <a:r>
              <a:rPr lang="en-PK" dirty="0"/>
              <a:t>UK health policies are also becoming more biopsychosocial and ecological.</a:t>
            </a:r>
          </a:p>
        </p:txBody>
      </p:sp>
    </p:spTree>
    <p:extLst>
      <p:ext uri="{BB962C8B-B14F-4D97-AF65-F5344CB8AC3E}">
        <p14:creationId xmlns:p14="http://schemas.microsoft.com/office/powerpoint/2010/main" val="3723056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ADCA5-8D31-4C8A-820C-B36792A9D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 dirty="0"/>
              <a:t>Overview of SDG 3 – Good Health &amp;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A916B-9828-4963-82B8-4BEAA50695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PK" b="1" dirty="0"/>
              <a:t>Goal:</a:t>
            </a:r>
            <a:r>
              <a:rPr lang="en-PK" dirty="0"/>
              <a:t> To promote a healthy living and wellbeing of all ages.</a:t>
            </a:r>
          </a:p>
          <a:p>
            <a:pPr lvl="0"/>
            <a:r>
              <a:rPr lang="en-PK" dirty="0"/>
              <a:t>Main targets: maternal health, communicable disease, reduction of NCD, mental health.</a:t>
            </a:r>
          </a:p>
          <a:p>
            <a:pPr lvl="0"/>
            <a:r>
              <a:rPr lang="en-PK" dirty="0"/>
              <a:t>UK mortality rate: 7.3 per 1,000 (ONS, 2024).</a:t>
            </a:r>
          </a:p>
          <a:p>
            <a:pPr lvl="0"/>
            <a:r>
              <a:rPr lang="en-PK" dirty="0"/>
              <a:t>One in 4 adults has mental health problems every year (NHS, 2025)</a:t>
            </a:r>
          </a:p>
        </p:txBody>
      </p:sp>
      <p:pic>
        <p:nvPicPr>
          <p:cNvPr id="4098" name="Picture 2" descr="Is Asia Pacific on Track to Achieve the SDG 3?">
            <a:extLst>
              <a:ext uri="{FF2B5EF4-FFF2-40B4-BE49-F238E27FC236}">
                <a16:creationId xmlns:a16="http://schemas.microsoft.com/office/drawing/2014/main" id="{00473104-741B-4B8A-A9F9-2B510FE141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1832" y="4564626"/>
            <a:ext cx="3709423" cy="2293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3646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4519F-03AB-469B-BD94-D2D00F13B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345" y="966293"/>
            <a:ext cx="8596667" cy="1012631"/>
          </a:xfrm>
        </p:spPr>
        <p:txBody>
          <a:bodyPr>
            <a:normAutofit fontScale="90000"/>
          </a:bodyPr>
          <a:lstStyle/>
          <a:p>
            <a:r>
              <a:rPr lang="en-PK" b="1" dirty="0"/>
              <a:t>NHS Long Term Plan and SDG 3 Implementation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06EC9-6105-45FF-A709-F3C33FAB0A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 dirty="0"/>
          </a:p>
          <a:p>
            <a:pPr lvl="0"/>
            <a:r>
              <a:rPr lang="en-PK" dirty="0"/>
              <a:t>NHS Long Term Plan (2019) → prevention-based healthcare.</a:t>
            </a:r>
          </a:p>
          <a:p>
            <a:pPr lvl="0"/>
            <a:r>
              <a:rPr lang="en-PK" dirty="0"/>
              <a:t>Brings an addition of mental health funding of 2.3bn/year.</a:t>
            </a:r>
          </a:p>
          <a:p>
            <a:pPr lvl="0"/>
            <a:r>
              <a:rPr lang="en-PK" dirty="0"/>
              <a:t>Presents Integrated Care Systems (ICS).</a:t>
            </a:r>
          </a:p>
          <a:p>
            <a:pPr lvl="0"/>
            <a:r>
              <a:rPr lang="en-PK" dirty="0"/>
              <a:t>Digital health, sustainability.</a:t>
            </a:r>
          </a:p>
          <a:p>
            <a:pPr lvl="0"/>
            <a:r>
              <a:rPr lang="en-PK" dirty="0"/>
              <a:t>In line with SDG 3 of universal access and equity.</a:t>
            </a:r>
          </a:p>
        </p:txBody>
      </p:sp>
    </p:spTree>
    <p:extLst>
      <p:ext uri="{BB962C8B-B14F-4D97-AF65-F5344CB8AC3E}">
        <p14:creationId xmlns:p14="http://schemas.microsoft.com/office/powerpoint/2010/main" val="2008628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6B81E-BE63-4CC0-9999-DD9D32CB5A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 dirty="0"/>
              <a:t>Challenges and Future Directions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81954-7D71-4456-A75F-3BF44053E4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PK" dirty="0"/>
              <a:t>Increasing health disparities (</a:t>
            </a:r>
            <a:r>
              <a:rPr lang="en-PK" dirty="0" err="1"/>
              <a:t>NorthSouth</a:t>
            </a:r>
            <a:r>
              <a:rPr lang="en-PK" dirty="0"/>
              <a:t> divide).</a:t>
            </a:r>
          </a:p>
          <a:p>
            <a:pPr lvl="0"/>
            <a:r>
              <a:rPr lang="en-PK" dirty="0"/>
              <a:t>The greying workforce and international labour shortages.</a:t>
            </a:r>
          </a:p>
          <a:p>
            <a:pPr lvl="0"/>
            <a:r>
              <a:rPr lang="en-PK" dirty="0"/>
              <a:t>The pressure of climate change on healthcare.</a:t>
            </a:r>
          </a:p>
          <a:p>
            <a:pPr lvl="0"/>
            <a:r>
              <a:rPr lang="en-PK" dirty="0"/>
              <a:t>Preventive and sustainable model requirement.</a:t>
            </a:r>
          </a:p>
        </p:txBody>
      </p:sp>
    </p:spTree>
    <p:extLst>
      <p:ext uri="{BB962C8B-B14F-4D97-AF65-F5344CB8AC3E}">
        <p14:creationId xmlns:p14="http://schemas.microsoft.com/office/powerpoint/2010/main" val="39297837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4E7C8-5759-497B-A678-8A8A21DCF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b="1" dirty="0"/>
              <a:t> Conclusion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65C90-953E-46DE-A86E-BF7B393BA7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PK" dirty="0"/>
              <a:t>Sustainable development revolves around health and wellbeing.</a:t>
            </a:r>
          </a:p>
          <a:p>
            <a:pPr lvl="0"/>
            <a:r>
              <a:rPr lang="en-PK" dirty="0"/>
              <a:t>The SDG 3 and NHS goals coincide as far as long-term impact is concerned.</a:t>
            </a:r>
          </a:p>
          <a:p>
            <a:pPr lvl="0"/>
            <a:r>
              <a:rPr lang="en-PK" dirty="0"/>
              <a:t>Future success depends on prevention, equity, and resilience.</a:t>
            </a:r>
          </a:p>
        </p:txBody>
      </p:sp>
    </p:spTree>
    <p:extLst>
      <p:ext uri="{BB962C8B-B14F-4D97-AF65-F5344CB8AC3E}">
        <p14:creationId xmlns:p14="http://schemas.microsoft.com/office/powerpoint/2010/main" val="40214819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03F05-55EE-42D8-B9AD-5A5AB6D47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23081"/>
            <a:ext cx="8596668" cy="641444"/>
          </a:xfrm>
        </p:spPr>
        <p:txBody>
          <a:bodyPr/>
          <a:lstStyle/>
          <a:p>
            <a:r>
              <a:rPr lang="en-US" dirty="0"/>
              <a:t>References</a:t>
            </a:r>
            <a:endParaRPr lang="en-PK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C39F975-AED5-4AEE-B298-9EC05272EED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615" y="1959072"/>
            <a:ext cx="11673385" cy="4770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PK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Adanma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U. &amp; </a:t>
            </a:r>
            <a:r>
              <a:rPr kumimoji="0" lang="en-GB" altLang="en-PK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Ogunbiyi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E., 2024. A comparative review of global environmental policies for promoting sustainable development and economic growth. </a:t>
            </a:r>
            <a:r>
              <a:rPr kumimoji="0" lang="en-GB" altLang="en-PK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Applied Research in Social Sciences, 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6(5), pp. 954-977.</a:t>
            </a:r>
            <a:endParaRPr kumimoji="0" lang="en-GB" altLang="en-PK" sz="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PK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Emina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K., 2021. Sustainable development and the future generations. </a:t>
            </a:r>
            <a:r>
              <a:rPr kumimoji="0" lang="en-GB" altLang="en-PK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Sciences, Humanities and Education Journal (SHE Journal), 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2(1), pp. 57-71.</a:t>
            </a:r>
            <a:endParaRPr kumimoji="0" lang="en-GB" altLang="en-PK" sz="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NHS, 2024. </a:t>
            </a:r>
            <a:r>
              <a:rPr kumimoji="0" lang="en-GB" altLang="en-PK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Delivering a net zero NHS. 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PK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https://www.england.nhs.uk/greenernhs/a-net-zero-nhs/#:~:text=Climate%20change%20poses%20a%20major,our%202032%20and%202040%20goals.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October 2025].</a:t>
            </a:r>
            <a:endParaRPr kumimoji="0" lang="en-GB" altLang="en-PK" sz="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NHS, 2025. </a:t>
            </a:r>
            <a:r>
              <a:rPr kumimoji="0" lang="en-GB" altLang="en-PK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Social prescribing. 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PK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https://www.england.nhs.uk/personalisedcare/social-prescribing/#:~:text=What%20is%20social%20prescribing?%20Social%20prescribing%20is,needs%20that%20affect%20their%20health%20and%20wellbeing.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9 October 2025].</a:t>
            </a:r>
            <a:endParaRPr kumimoji="0" lang="en-GB" altLang="en-PK" sz="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ONS, 2024. </a:t>
            </a:r>
            <a:r>
              <a:rPr kumimoji="0" lang="en-GB" altLang="en-PK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Measures of National Well-being Dashboard. 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PK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https://www.ons.gov.uk/peoplepopulationandcommunity/wellbeing/articles/ukmeasuresofnationalwellbeing/dashboard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9 October 2025].</a:t>
            </a:r>
            <a:endParaRPr kumimoji="0" lang="en-GB" altLang="en-PK" sz="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ONS, 2024. </a:t>
            </a:r>
            <a:r>
              <a:rPr kumimoji="0" lang="en-GB" altLang="en-PK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Unexplained deaths in infancy, England and Wales: 2022. 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PK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https://www.ons.gov.uk/peoplepopulationandcommunity/birthsdeathsandmarriages/deaths/bulletins/unexplaineddeathsininfancyenglandandwales/2022#:~:text=1.,deaths%20per%201%2C000%20live%20births).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October 2025].</a:t>
            </a:r>
            <a:endParaRPr kumimoji="0" lang="en-GB" altLang="en-PK" sz="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Pineda, E. et al., 2024. Food environment and obesity: a systematic review and meta-analysis. </a:t>
            </a:r>
            <a:r>
              <a:rPr kumimoji="0" lang="en-GB" altLang="en-PK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BMJ nutrition, prevention &amp; health, 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7(1), p. 204.</a:t>
            </a:r>
            <a:endParaRPr kumimoji="0" lang="en-GB" altLang="en-PK" sz="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PK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Sood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R., Kilpatrick, L., Keefer, L. &amp; Church, A., 2025. </a:t>
            </a:r>
            <a:r>
              <a:rPr kumimoji="0" lang="en-GB" altLang="en-PK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Biopsychosocial and Environmental Factors that Impact Brain-Gut-Microbiome Interactions in Obesity. </a:t>
            </a:r>
            <a:r>
              <a:rPr kumimoji="0" lang="en-GB" altLang="en-PK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s.l.:Clinical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Gastroenterology and Hepatology.</a:t>
            </a:r>
            <a:endParaRPr kumimoji="0" lang="en-GB" altLang="en-PK" sz="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Health Foundation, 2025. </a:t>
            </a:r>
            <a:r>
              <a:rPr kumimoji="0" lang="en-GB" altLang="en-PK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Interpreting the latest life expectancy data. 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PK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https://www.health.org.uk/reports-and-analysis/analysis/interpreting-the-latest-life-expectancy-data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October 2025].</a:t>
            </a:r>
            <a:endParaRPr kumimoji="0" lang="en-GB" altLang="en-PK" sz="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King's Fund, 2024. </a:t>
            </a:r>
            <a:r>
              <a:rPr kumimoji="0" lang="en-GB" altLang="en-PK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workforce in a nutshell. 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PK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https://www.kingsfund.org.uk/insight-and-analysis/data-and-charts/nhs-workforce-nutshell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October 2025].</a:t>
            </a:r>
            <a:endParaRPr kumimoji="0" lang="en-GB" altLang="en-PK" sz="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PK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Tosam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2022. The biomedical and the relational model of the body, the meaning of illness and quality of care: A comparative analysis. </a:t>
            </a:r>
            <a:r>
              <a:rPr kumimoji="0" lang="en-GB" altLang="en-PK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South African Journal of Philosophy, 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41(2), pp. 131-147.</a:t>
            </a:r>
            <a:endParaRPr kumimoji="0" lang="en-GB" altLang="en-PK" sz="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Parliament, 2023. </a:t>
            </a:r>
            <a:r>
              <a:rPr kumimoji="0" lang="en-GB" altLang="en-PK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Progress in improving NHS mental health services. 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PK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https://committees.parliament.uk/publications/40960/documents/199502/default/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October 2025].</a:t>
            </a:r>
            <a:endParaRPr kumimoji="0" lang="en-GB" altLang="en-PK" sz="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PK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UKactive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2024. </a:t>
            </a:r>
            <a:r>
              <a:rPr kumimoji="0" lang="en-GB" altLang="en-PK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72% of people with mental health conditions surveyed say exercise helps them stay in work – yet only 16% feel able to meet recommended physical activity guidelines. 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PK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https://www.ukactive.com/news/72-of-people-with-mental-health-conditions-surveyed-say-exercise-helps-them-stay-in-work-yet-only-16-feel-able-to-meet-recommended-physical-activity-guidelines/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9 October 2025].</a:t>
            </a:r>
            <a:endParaRPr kumimoji="0" lang="en-GB" altLang="en-PK" sz="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WHO, 1948. </a:t>
            </a:r>
            <a:r>
              <a:rPr kumimoji="0" lang="en-GB" altLang="en-PK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Health and Well-Being. 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PK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https://www.who.int/data/gho/data/major-themes/health-and-well-being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26 September 2025].</a:t>
            </a:r>
            <a:endParaRPr kumimoji="0" lang="en-GB" altLang="en-PK" sz="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WHO, 2025. </a:t>
            </a:r>
            <a:r>
              <a:rPr kumimoji="0" lang="en-GB" altLang="en-PK" sz="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Targets of Sustainable Development Goal 3. </a:t>
            </a: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PK" sz="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https://www.who.int/europe/about-us/our-work/sustainable-development-goals/targets-of-sustainable-development-goal-3</a:t>
            </a:r>
            <a:b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PK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9 October 2025].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PK" sz="800" dirty="0">
              <a:solidFill>
                <a:schemeClr val="tx1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PK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PK" sz="800" dirty="0">
              <a:solidFill>
                <a:schemeClr val="tx1"/>
              </a:solidFill>
              <a:latin typeface="Arial" panose="020B06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3687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159</TotalTime>
  <Words>1189</Words>
  <Application>Microsoft Office PowerPoint</Application>
  <PresentationFormat>Widescreen</PresentationFormat>
  <Paragraphs>83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Trebuchet MS</vt:lpstr>
      <vt:lpstr>Wingdings 3</vt:lpstr>
      <vt:lpstr>Facet</vt:lpstr>
      <vt:lpstr>Programme: BSc (Hons) Health and Social Care Module: Health, Wellbeing and Sustainable Development Module code: BMHP6030 Assignment Title: Component 1- Presentation Lecturer Name: Parese Ahmed  </vt:lpstr>
      <vt:lpstr>Introduction</vt:lpstr>
      <vt:lpstr>Defining Health and Wellbeing</vt:lpstr>
      <vt:lpstr>Understanding Sustainable Development</vt:lpstr>
      <vt:lpstr>The Eight Dimensions of Wellbeing</vt:lpstr>
      <vt:lpstr>Theoretical Models of Health</vt:lpstr>
      <vt:lpstr>Overview of SDG 3 – Good Health &amp; Wellbeing</vt:lpstr>
      <vt:lpstr>NHS Long Term Plan and SDG 3 Implementation</vt:lpstr>
      <vt:lpstr>Challenges and Future Directions</vt:lpstr>
      <vt:lpstr> 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Tackling Obesity through Public Health Initiatives in the UK</dc:title>
  <dc:creator>Admin</dc:creator>
  <cp:lastModifiedBy>Mohammad Ahmad (2233030)</cp:lastModifiedBy>
  <cp:revision>51</cp:revision>
  <dcterms:created xsi:type="dcterms:W3CDTF">2025-09-26T09:16:03Z</dcterms:created>
  <dcterms:modified xsi:type="dcterms:W3CDTF">2025-10-11T20:41:08Z</dcterms:modified>
</cp:coreProperties>
</file>