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ebp" ContentType="image/jpeg"/>
  <Default Extension="xml" ContentType="application/xml"/>
  <Default Extension="YSswhr5MP-ahh5n5J3EhtwHaHa"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80" r:id="rId3"/>
    <p:sldId id="256" r:id="rId4"/>
    <p:sldId id="258" r:id="rId5"/>
    <p:sldId id="259" r:id="rId6"/>
    <p:sldId id="260"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81" r:id="rId21"/>
    <p:sldId id="275"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3E7E9"/>
          </a:solidFill>
        </a:fill>
      </a:tcStyle>
    </a:wholeTbl>
    <a:band1H>
      <a:tcStyle>
        <a:tcBdr/>
        <a:fill>
          <a:solidFill>
            <a:srgbClr val="E6CCCF"/>
          </a:solidFill>
        </a:fill>
      </a:tcStyle>
    </a:band1H>
    <a:band2H>
      <a:tcStyle>
        <a:tcBdr/>
      </a:tcStyle>
    </a:band2H>
    <a:band1V>
      <a:tcStyle>
        <a:tcBdr/>
        <a:fill>
          <a:solidFill>
            <a:srgbClr val="E6CCCF"/>
          </a:solidFill>
        </a:fill>
      </a:tcStyle>
    </a:band1V>
    <a:band2V>
      <a:tcStyle>
        <a:tcBdr/>
      </a:tcStyle>
    </a:band2V>
    <a:lastCol>
      <a:tcTxStyle b="on">
        <a:font>
          <a:latin typeface="+mn-lt"/>
          <a:ea typeface="+mn-ea"/>
          <a:cs typeface="+mn-cs"/>
        </a:font>
        <a:srgbClr val="FFFFFF"/>
      </a:tcTxStyle>
      <a:tcStyle>
        <a:tcBdr/>
        <a:fill>
          <a:solidFill>
            <a:srgbClr val="B71E42"/>
          </a:solidFill>
        </a:fill>
      </a:tcStyle>
    </a:lastCol>
    <a:firstCol>
      <a:tcTxStyle b="on">
        <a:font>
          <a:latin typeface="+mn-lt"/>
          <a:ea typeface="+mn-ea"/>
          <a:cs typeface="+mn-cs"/>
        </a:font>
        <a:srgbClr val="FFFFFF"/>
      </a:tcTxStyle>
      <a:tcStyle>
        <a:tcBdr/>
        <a:fill>
          <a:solidFill>
            <a:srgbClr val="B71E4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B71E4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B71E42"/>
          </a:solidFill>
        </a:fill>
      </a:tcStyle>
    </a:firstRow>
  </a:tblStyle>
  <a:tblStyle styleId="{BDBED569-4797-4DF1-A0F4-6AAB3CD982D8}" styleName="">
    <a:wholeTbl>
      <a:tcTxStyle>
        <a:font>
          <a:latin typeface="+mn-lt"/>
          <a:ea typeface="+mn-ea"/>
          <a:cs typeface="+mn-cs"/>
        </a:font>
        <a:srgbClr val="000000"/>
      </a:tcTxStyle>
      <a:tcStyle>
        <a:tcBdr>
          <a:left>
            <a:ln w="12701" cap="flat" cmpd="sng" algn="ctr">
              <a:solidFill>
                <a:srgbClr val="586EA6"/>
              </a:solidFill>
              <a:prstDash val="solid"/>
              <a:round/>
              <a:headEnd type="none" w="med" len="med"/>
              <a:tailEnd type="none" w="med" len="med"/>
            </a:ln>
          </a:left>
          <a:right>
            <a:ln w="12701" cap="flat" cmpd="sng" algn="ctr">
              <a:solidFill>
                <a:srgbClr val="586EA6"/>
              </a:solidFill>
              <a:prstDash val="solid"/>
              <a:round/>
              <a:headEnd type="none" w="med" len="med"/>
              <a:tailEnd type="none" w="med" len="med"/>
            </a:ln>
          </a:right>
          <a:top>
            <a:ln w="12701" cap="flat" cmpd="sng" algn="ctr">
              <a:solidFill>
                <a:srgbClr val="586EA6"/>
              </a:solidFill>
              <a:prstDash val="solid"/>
              <a:round/>
              <a:headEnd type="none" w="med" len="med"/>
              <a:tailEnd type="none" w="med" len="med"/>
            </a:ln>
          </a:top>
          <a:bottom>
            <a:ln w="12701" cap="flat" cmpd="sng" algn="ctr">
              <a:solidFill>
                <a:srgbClr val="586EA6"/>
              </a:solidFill>
              <a:prstDash val="solid"/>
              <a:round/>
              <a:headEnd type="none" w="med" len="med"/>
              <a:tailEnd type="none" w="med" len="med"/>
            </a:ln>
          </a:bottom>
        </a:tcBdr>
      </a:tcStyle>
    </a:wholeTbl>
    <a:band1H>
      <a:tcStyle>
        <a:tcBdr/>
        <a:fill>
          <a:solidFill>
            <a:srgbClr val="586EA6"/>
          </a:solidFill>
        </a:fill>
      </a:tcStyle>
    </a:band1H>
    <a:band1V>
      <a:tcStyle>
        <a:tcBdr/>
        <a:fill>
          <a:solidFill>
            <a:srgbClr val="586EA6"/>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86EA6"/>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586EA6"/>
              </a:solidFill>
              <a:prstDash val="solid"/>
              <a:round/>
              <a:headEnd type="none" w="med" len="med"/>
              <a:tailEnd type="none" w="med" len="med"/>
            </a:ln>
          </a:bottom>
        </a:tcBdr>
      </a:tcStyle>
    </a:firstRow>
  </a:tblStyle>
  <a:tblStyle styleId="{5A111915-BE36-4E01-A7E5-04B1672EAD32}" styleName="">
    <a:wholeTbl>
      <a:tcTxStyle>
        <a:font>
          <a:latin typeface="+mn-lt"/>
          <a:ea typeface="+mn-ea"/>
          <a:cs typeface="+mn-cs"/>
        </a:font>
        <a:srgbClr val="000000"/>
      </a:tcTxStyle>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tcStyle>
    </a:wholeTbl>
    <a:band1H>
      <a:tcStyle>
        <a:tcBdr>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tcStyle>
    </a:band1H>
    <a:band1V>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cBdr>
      </a:tcStyle>
    </a:band1V>
    <a:band2V>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86EA6"/>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586EA6"/>
          </a:solidFill>
        </a:fill>
      </a:tcStyle>
    </a:firstRow>
  </a:tblStyle>
  <a:tblStyle styleId="{35758FB7-9AC5-4552-8A53-C91805E547FA}" styleName="">
    <a:wholeTbl>
      <a:tcTxStyle>
        <a:font>
          <a:latin typeface="+mn-lt"/>
          <a:ea typeface="+mn-ea"/>
          <a:cs typeface="+mn-cs"/>
        </a:font>
        <a:srgbClr val="000000"/>
      </a:tcTxStyle>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fill>
          <a:solidFill>
            <a:srgbClr val="586EA6"/>
          </a:solidFill>
        </a:fill>
      </a:tcStyle>
    </a:wholeTbl>
    <a:band1H>
      <a:tcStyle>
        <a:tcBdr/>
        <a:fill>
          <a:solidFill>
            <a:srgbClr val="586EA6"/>
          </a:solidFill>
        </a:fill>
      </a:tcStyle>
    </a:band1H>
    <a:band2H>
      <a:tcStyle>
        <a:tcBdr/>
        <a:fill>
          <a:solidFill>
            <a:srgbClr val="586EA6"/>
          </a:solidFill>
        </a:fill>
      </a:tcStyle>
    </a:band2H>
    <a:band1V>
      <a:tcStyle>
        <a:tcBdr>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fill>
          <a:solidFill>
            <a:srgbClr val="586EA6"/>
          </a:solidFill>
        </a:fill>
      </a:tcStyle>
    </a:band1V>
    <a:band2V>
      <a:tcStyle>
        <a:tcBdr/>
        <a:fill>
          <a:solidFill>
            <a:srgbClr val="586EA6"/>
          </a:solidFill>
        </a:fill>
      </a:tcStyle>
    </a:band2V>
    <a:lastCol>
      <a:tcTxStyle b="on">
        <a:font>
          <a:latin typeface=""/>
          <a:ea typeface=""/>
          <a:cs typeface=""/>
        </a:font>
      </a:tcTxStyle>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fill>
          <a:solidFill>
            <a:srgbClr val="586EA6"/>
          </a:solidFill>
        </a:fill>
      </a:tcStyle>
    </a:lastCol>
    <a:firstCol>
      <a:tcTxStyle b="on">
        <a:font>
          <a:latin typeface=""/>
          <a:ea typeface=""/>
          <a:cs typeface=""/>
        </a:font>
      </a:tcTxStyle>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fill>
          <a:solidFill>
            <a:srgbClr val="586EA6"/>
          </a:solidFill>
        </a:fill>
      </a:tcStyle>
    </a:firstCol>
    <a:lastRow>
      <a:tcTxStyle b="on">
        <a:font>
          <a:latin typeface=""/>
          <a:ea typeface=""/>
          <a:cs typeface=""/>
        </a:font>
      </a:tcTxStyle>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op>
            <a:ln w="3172" cap="flat" cmpd="sng" algn="ctr">
              <a:solidFill>
                <a:srgbClr val="586EA6"/>
              </a:solidFill>
              <a:prstDash val="solid"/>
              <a:round/>
              <a:headEnd type="none" w="med" len="med"/>
              <a:tailEnd type="none" w="med" len="med"/>
            </a:ln>
          </a:top>
          <a:bottom>
            <a:ln w="3172" cap="flat" cmpd="sng" algn="ctr">
              <a:solidFill>
                <a:srgbClr val="586EA6"/>
              </a:solidFill>
              <a:prstDash val="solid"/>
              <a:round/>
              <a:headEnd type="none" w="med" len="med"/>
              <a:tailEnd type="none" w="med" len="med"/>
            </a:ln>
          </a:bottom>
        </a:tcBdr>
        <a:fill>
          <a:solidFill>
            <a:srgbClr val="586EA6"/>
          </a:solidFill>
        </a:fill>
      </a:tcStyle>
    </a:lastRow>
    <a:firstRow>
      <a:tcTxStyle b="on">
        <a:font>
          <a:latin typeface="+mn-lt"/>
          <a:ea typeface="+mn-ea"/>
          <a:cs typeface="+mn-cs"/>
        </a:font>
        <a:srgbClr val="FFFFFF"/>
      </a:tcTxStyle>
      <a:tcStyle>
        <a:tcBdr>
          <a:left>
            <a:ln w="3172" cap="flat" cmpd="sng" algn="ctr">
              <a:solidFill>
                <a:srgbClr val="586EA6"/>
              </a:solidFill>
              <a:prstDash val="solid"/>
              <a:round/>
              <a:headEnd type="none" w="med" len="med"/>
              <a:tailEnd type="none" w="med" len="med"/>
            </a:ln>
          </a:left>
          <a:right>
            <a:ln w="3172" cap="flat" cmpd="sng" algn="ctr">
              <a:solidFill>
                <a:srgbClr val="586EA6"/>
              </a:solidFill>
              <a:prstDash val="solid"/>
              <a:round/>
              <a:headEnd type="none" w="med" len="med"/>
              <a:tailEnd type="none" w="med" len="med"/>
            </a:ln>
          </a:right>
          <a:top>
            <a:ln w="3172" cap="flat" cmpd="sng" algn="ctr">
              <a:solidFill>
                <a:srgbClr val="586EA6"/>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586EA6"/>
          </a:solidFill>
        </a:fill>
      </a:tcStyle>
    </a:firstRow>
  </a:tblStyle>
  <a:tblStyle styleId="{2D5ABB26-0587-4C30-8999-92F81FD0307C}" styleName="">
    <a:wholeTbl>
      <a:tcTxStyle>
        <a:font>
          <a:latin typeface="+mn-lt"/>
          <a:ea typeface="+mn-ea"/>
          <a:cs typeface="+mn-cs"/>
        </a:font>
        <a:srgbClr val="000000"/>
      </a:tcTxStyle>
      <a:tcStyle>
        <a:tcBdr/>
      </a:tcStyle>
    </a:wholeTbl>
  </a:tblStyle>
  <a:tblStyle styleId="{FABFCF23-3B69-468F-B69F-88F6DE6A72F2}" styleName="">
    <a:wholeTbl>
      <a:tcTxStyle>
        <a:font>
          <a:latin typeface="+mn-lt"/>
          <a:ea typeface="+mn-ea"/>
          <a:cs typeface="+mn-cs"/>
        </a:font>
        <a:srgbClr val="000000"/>
      </a:tcTxStyle>
      <a:tcStyle>
        <a:tcBdr>
          <a:left>
            <a:ln w="12701" cap="flat" cmpd="sng" algn="ctr">
              <a:solidFill>
                <a:srgbClr val="586EA6"/>
              </a:solidFill>
              <a:prstDash val="solid"/>
              <a:round/>
              <a:headEnd type="none" w="med" len="med"/>
              <a:tailEnd type="none" w="med" len="med"/>
            </a:ln>
          </a:left>
          <a:right>
            <a:ln w="12701" cap="flat" cmpd="sng" algn="ctr">
              <a:solidFill>
                <a:srgbClr val="586EA6"/>
              </a:solidFill>
              <a:prstDash val="solid"/>
              <a:round/>
              <a:headEnd type="none" w="med" len="med"/>
              <a:tailEnd type="none" w="med" len="med"/>
            </a:ln>
          </a:right>
          <a:top>
            <a:ln w="12701" cap="flat" cmpd="sng" algn="ctr">
              <a:solidFill>
                <a:srgbClr val="586EA6"/>
              </a:solidFill>
              <a:prstDash val="solid"/>
              <a:round/>
              <a:headEnd type="none" w="med" len="med"/>
              <a:tailEnd type="none" w="med" len="med"/>
            </a:ln>
          </a:top>
          <a:bottom>
            <a:ln w="12701" cap="flat" cmpd="sng" algn="ctr">
              <a:solidFill>
                <a:srgbClr val="586EA6"/>
              </a:solidFill>
              <a:prstDash val="solid"/>
              <a:round/>
              <a:headEnd type="none" w="med" len="med"/>
              <a:tailEnd type="none" w="med" len="med"/>
            </a:ln>
          </a:bottom>
        </a:tcBdr>
        <a:fill>
          <a:solidFill>
            <a:srgbClr val="FFFFFF"/>
          </a:solidFill>
        </a:fill>
      </a:tcStyle>
    </a:wholeTbl>
    <a:band1H>
      <a:tcStyle>
        <a:tcBdr/>
        <a:fill>
          <a:solidFill>
            <a:srgbClr val="EAEBF1"/>
          </a:solidFill>
        </a:fill>
      </a:tcStyle>
    </a:band1H>
    <a:band1V>
      <a:tcStyle>
        <a:tcBdr/>
        <a:fill>
          <a:solidFill>
            <a:srgbClr val="EAEBF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86EA6"/>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586EA6"/>
          </a:solidFill>
        </a:fill>
      </a:tcStyle>
    </a:firstRow>
  </a:tblStyle>
  <a:tblStyle styleId="{7DF18680-E054-41AD-8BC1-D1AEF772440D}"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EBF1"/>
          </a:solidFill>
        </a:fill>
      </a:tcStyle>
    </a:wholeTbl>
    <a:band1H>
      <a:tcStyle>
        <a:tcBdr/>
        <a:fill>
          <a:solidFill>
            <a:srgbClr val="D1D5E1"/>
          </a:solidFill>
        </a:fill>
      </a:tcStyle>
    </a:band1H>
    <a:band2H>
      <a:tcStyle>
        <a:tcBdr/>
      </a:tcStyle>
    </a:band2H>
    <a:band1V>
      <a:tcStyle>
        <a:tcBdr/>
        <a:fill>
          <a:solidFill>
            <a:srgbClr val="D1D5E1"/>
          </a:solidFill>
        </a:fill>
      </a:tcStyle>
    </a:band1V>
    <a:band2V>
      <a:tcStyle>
        <a:tcBdr/>
      </a:tcStyle>
    </a:band2V>
    <a:lastCol>
      <a:tcTxStyle b="on">
        <a:font>
          <a:latin typeface="+mn-lt"/>
          <a:ea typeface="+mn-ea"/>
          <a:cs typeface="+mn-cs"/>
        </a:font>
        <a:srgbClr val="FFFFFF"/>
      </a:tcTxStyle>
      <a:tcStyle>
        <a:tcBdr/>
        <a:fill>
          <a:solidFill>
            <a:srgbClr val="586EA6"/>
          </a:solidFill>
        </a:fill>
      </a:tcStyle>
    </a:lastCol>
    <a:firstCol>
      <a:tcTxStyle b="on">
        <a:font>
          <a:latin typeface="+mn-lt"/>
          <a:ea typeface="+mn-ea"/>
          <a:cs typeface="+mn-cs"/>
        </a:font>
        <a:srgbClr val="FFFFFF"/>
      </a:tcTxStyle>
      <a:tcStyle>
        <a:tcBdr/>
        <a:fill>
          <a:solidFill>
            <a:srgbClr val="586EA6"/>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86EA6"/>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86EA6"/>
          </a:solidFill>
        </a:fill>
      </a:tcStyle>
    </a:firstRow>
  </a:tblStyle>
  <a:tblStyle styleId="{793D81CF-94F2-401A-BA57-92F5A7B2D0C5}" styleName="">
    <a:wholeTbl>
      <a:tcTxStyle>
        <a:font>
          <a:latin typeface="+mn-lt"/>
          <a:ea typeface="+mn-ea"/>
          <a:cs typeface="+mn-cs"/>
        </a:font>
        <a:srgbClr val="000000"/>
      </a:tcTxStyle>
      <a:tcStyle>
        <a:tcBdr>
          <a:left>
            <a:ln w="12701" cap="flat" cmpd="sng" algn="ctr">
              <a:solidFill>
                <a:srgbClr val="000000"/>
              </a:solidFill>
              <a:prstDash val="solid"/>
              <a:round/>
              <a:headEnd type="none" w="med" len="med"/>
              <a:tailEnd type="none" w="med" len="med"/>
            </a:ln>
          </a:left>
          <a:right>
            <a:ln w="12701" cap="flat" cmpd="sng" algn="ctr">
              <a:solidFill>
                <a:srgbClr val="000000"/>
              </a:solidFill>
              <a:prstDash val="solid"/>
              <a:round/>
              <a:headEnd type="none" w="med" len="med"/>
              <a:tailEnd type="none" w="med" len="med"/>
            </a:ln>
          </a:right>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fill>
          <a:solidFill>
            <a:srgbClr val="000000"/>
          </a:solidFill>
        </a:fill>
      </a:tcStyle>
    </a:firstRow>
  </a:tblStyle>
  <a:tblStyle styleId="{775DCB02-9BB8-47FD-8907-85C794F793BA}" styleName="">
    <a:wholeTbl>
      <a:tcTxStyle>
        <a:font>
          <a:latin typeface="+mn-lt"/>
          <a:ea typeface="+mn-ea"/>
          <a:cs typeface="+mn-cs"/>
        </a:font>
        <a:srgbClr val="000000"/>
      </a:tcTxStyle>
      <a:tcStyle>
        <a:tcBdr>
          <a:left>
            <a:ln w="3172" cap="flat" cmpd="sng" algn="ctr">
              <a:solidFill>
                <a:srgbClr val="795FAF"/>
              </a:solidFill>
              <a:prstDash val="solid"/>
              <a:round/>
              <a:headEnd type="none" w="med" len="med"/>
              <a:tailEnd type="none" w="med" len="med"/>
            </a:ln>
          </a:left>
          <a:right>
            <a:ln w="3172" cap="flat" cmpd="sng" algn="ctr">
              <a:solidFill>
                <a:srgbClr val="795FAF"/>
              </a:solidFill>
              <a:prstDash val="solid"/>
              <a:round/>
              <a:headEnd type="none" w="med" len="med"/>
              <a:tailEnd type="none" w="med" len="med"/>
            </a:ln>
          </a:right>
          <a:top>
            <a:ln w="3172" cap="flat" cmpd="sng" algn="ctr">
              <a:solidFill>
                <a:srgbClr val="795FAF"/>
              </a:solidFill>
              <a:prstDash val="solid"/>
              <a:round/>
              <a:headEnd type="none" w="med" len="med"/>
              <a:tailEnd type="none" w="med" len="med"/>
            </a:ln>
          </a:top>
          <a:bottom>
            <a:ln w="3172" cap="flat" cmpd="sng" algn="ctr">
              <a:solidFill>
                <a:srgbClr val="795FAF"/>
              </a:solidFill>
              <a:prstDash val="solid"/>
              <a:round/>
              <a:headEnd type="none" w="med" len="med"/>
              <a:tailEnd type="none" w="med" len="med"/>
            </a:ln>
          </a:bottom>
        </a:tcBdr>
        <a:fill>
          <a:solidFill>
            <a:srgbClr val="795FAF"/>
          </a:solidFill>
        </a:fill>
      </a:tcStyle>
    </a:wholeTbl>
    <a:band1H>
      <a:tcStyle>
        <a:tcBdr/>
        <a:fill>
          <a:solidFill>
            <a:srgbClr val="795FAF"/>
          </a:solidFill>
        </a:fill>
      </a:tcStyle>
    </a:band1H>
    <a:band2H>
      <a:tcStyle>
        <a:tcBdr/>
        <a:fill>
          <a:solidFill>
            <a:srgbClr val="795FAF"/>
          </a:solidFill>
        </a:fill>
      </a:tcStyle>
    </a:band2H>
    <a:band1V>
      <a:tcStyle>
        <a:tcBdr>
          <a:top>
            <a:ln w="3172" cap="flat" cmpd="sng" algn="ctr">
              <a:solidFill>
                <a:srgbClr val="795FAF"/>
              </a:solidFill>
              <a:prstDash val="solid"/>
              <a:round/>
              <a:headEnd type="none" w="med" len="med"/>
              <a:tailEnd type="none" w="med" len="med"/>
            </a:ln>
          </a:top>
          <a:bottom>
            <a:ln w="3172" cap="flat" cmpd="sng" algn="ctr">
              <a:solidFill>
                <a:srgbClr val="795FAF"/>
              </a:solidFill>
              <a:prstDash val="solid"/>
              <a:round/>
              <a:headEnd type="none" w="med" len="med"/>
              <a:tailEnd type="none" w="med" len="med"/>
            </a:ln>
          </a:bottom>
        </a:tcBdr>
        <a:fill>
          <a:solidFill>
            <a:srgbClr val="795FAF"/>
          </a:solidFill>
        </a:fill>
      </a:tcStyle>
    </a:band1V>
    <a:band2V>
      <a:tcStyle>
        <a:tcBdr/>
        <a:fill>
          <a:solidFill>
            <a:srgbClr val="795FAF"/>
          </a:solidFill>
        </a:fill>
      </a:tcStyle>
    </a:band2V>
    <a:lastCol>
      <a:tcTxStyle b="on">
        <a:font>
          <a:latin typeface=""/>
          <a:ea typeface=""/>
          <a:cs typeface=""/>
        </a:font>
      </a:tcTxStyle>
      <a:tcStyle>
        <a:tcBdr>
          <a:left>
            <a:ln w="3172" cap="flat" cmpd="sng" algn="ctr">
              <a:solidFill>
                <a:srgbClr val="795FAF"/>
              </a:solidFill>
              <a:prstDash val="solid"/>
              <a:round/>
              <a:headEnd type="none" w="med" len="med"/>
              <a:tailEnd type="none" w="med" len="med"/>
            </a:ln>
          </a:left>
          <a:right>
            <a:ln w="3172" cap="flat" cmpd="sng" algn="ctr">
              <a:solidFill>
                <a:srgbClr val="795FAF"/>
              </a:solidFill>
              <a:prstDash val="solid"/>
              <a:round/>
              <a:headEnd type="none" w="med" len="med"/>
              <a:tailEnd type="none" w="med" len="med"/>
            </a:ln>
          </a:right>
          <a:top>
            <a:ln w="3172" cap="flat" cmpd="sng" algn="ctr">
              <a:solidFill>
                <a:srgbClr val="795FAF"/>
              </a:solidFill>
              <a:prstDash val="solid"/>
              <a:round/>
              <a:headEnd type="none" w="med" len="med"/>
              <a:tailEnd type="none" w="med" len="med"/>
            </a:ln>
          </a:top>
          <a:bottom>
            <a:ln w="3172" cap="flat" cmpd="sng" algn="ctr">
              <a:solidFill>
                <a:srgbClr val="795FAF"/>
              </a:solidFill>
              <a:prstDash val="solid"/>
              <a:round/>
              <a:headEnd type="none" w="med" len="med"/>
              <a:tailEnd type="none" w="med" len="med"/>
            </a:ln>
          </a:bottom>
        </a:tcBdr>
        <a:fill>
          <a:solidFill>
            <a:srgbClr val="795FAF"/>
          </a:solidFill>
        </a:fill>
      </a:tcStyle>
    </a:lastCol>
    <a:firstCol>
      <a:tcTxStyle b="on">
        <a:font>
          <a:latin typeface=""/>
          <a:ea typeface=""/>
          <a:cs typeface=""/>
        </a:font>
      </a:tcTxStyle>
      <a:tcStyle>
        <a:tcBdr>
          <a:left>
            <a:ln w="3172" cap="flat" cmpd="sng" algn="ctr">
              <a:solidFill>
                <a:srgbClr val="795FAF"/>
              </a:solidFill>
              <a:prstDash val="solid"/>
              <a:round/>
              <a:headEnd type="none" w="med" len="med"/>
              <a:tailEnd type="none" w="med" len="med"/>
            </a:ln>
          </a:left>
          <a:right>
            <a:ln w="3172" cap="flat" cmpd="sng" algn="ctr">
              <a:solidFill>
                <a:srgbClr val="795FAF"/>
              </a:solidFill>
              <a:prstDash val="solid"/>
              <a:round/>
              <a:headEnd type="none" w="med" len="med"/>
              <a:tailEnd type="none" w="med" len="med"/>
            </a:ln>
          </a:right>
          <a:top>
            <a:ln w="3172" cap="flat" cmpd="sng" algn="ctr">
              <a:solidFill>
                <a:srgbClr val="795FAF"/>
              </a:solidFill>
              <a:prstDash val="solid"/>
              <a:round/>
              <a:headEnd type="none" w="med" len="med"/>
              <a:tailEnd type="none" w="med" len="med"/>
            </a:ln>
          </a:top>
          <a:bottom>
            <a:ln w="3172" cap="flat" cmpd="sng" algn="ctr">
              <a:solidFill>
                <a:srgbClr val="795FAF"/>
              </a:solidFill>
              <a:prstDash val="solid"/>
              <a:round/>
              <a:headEnd type="none" w="med" len="med"/>
              <a:tailEnd type="none" w="med" len="med"/>
            </a:ln>
          </a:bottom>
        </a:tcBdr>
        <a:fill>
          <a:solidFill>
            <a:srgbClr val="795FAF"/>
          </a:solidFill>
        </a:fill>
      </a:tcStyle>
    </a:firstCol>
    <a:lastRow>
      <a:tcTxStyle b="on">
        <a:font>
          <a:latin typeface=""/>
          <a:ea typeface=""/>
          <a:cs typeface=""/>
        </a:font>
      </a:tcTxStyle>
      <a:tcStyle>
        <a:tcBdr>
          <a:left>
            <a:ln w="3172" cap="flat" cmpd="sng" algn="ctr">
              <a:solidFill>
                <a:srgbClr val="795FAF"/>
              </a:solidFill>
              <a:prstDash val="solid"/>
              <a:round/>
              <a:headEnd type="none" w="med" len="med"/>
              <a:tailEnd type="none" w="med" len="med"/>
            </a:ln>
          </a:left>
          <a:right>
            <a:ln w="3172" cap="flat" cmpd="sng" algn="ctr">
              <a:solidFill>
                <a:srgbClr val="795FAF"/>
              </a:solidFill>
              <a:prstDash val="solid"/>
              <a:round/>
              <a:headEnd type="none" w="med" len="med"/>
              <a:tailEnd type="none" w="med" len="med"/>
            </a:ln>
          </a:right>
          <a:top>
            <a:ln w="3172" cap="flat" cmpd="sng" algn="ctr">
              <a:solidFill>
                <a:srgbClr val="795FAF"/>
              </a:solidFill>
              <a:prstDash val="solid"/>
              <a:round/>
              <a:headEnd type="none" w="med" len="med"/>
              <a:tailEnd type="none" w="med" len="med"/>
            </a:ln>
          </a:top>
          <a:bottom>
            <a:ln w="3172" cap="flat" cmpd="sng" algn="ctr">
              <a:solidFill>
                <a:srgbClr val="795FAF"/>
              </a:solidFill>
              <a:prstDash val="solid"/>
              <a:round/>
              <a:headEnd type="none" w="med" len="med"/>
              <a:tailEnd type="none" w="med" len="med"/>
            </a:ln>
          </a:bottom>
        </a:tcBdr>
        <a:fill>
          <a:solidFill>
            <a:srgbClr val="795FAF"/>
          </a:solidFill>
        </a:fill>
      </a:tcStyle>
    </a:lastRow>
    <a:firstRow>
      <a:tcTxStyle b="on">
        <a:font>
          <a:latin typeface="+mn-lt"/>
          <a:ea typeface="+mn-ea"/>
          <a:cs typeface="+mn-cs"/>
        </a:font>
        <a:srgbClr val="FFFFFF"/>
      </a:tcTxStyle>
      <a:tcStyle>
        <a:tcBdr>
          <a:left>
            <a:ln w="3172" cap="flat" cmpd="sng" algn="ctr">
              <a:solidFill>
                <a:srgbClr val="795FAF"/>
              </a:solidFill>
              <a:prstDash val="solid"/>
              <a:round/>
              <a:headEnd type="none" w="med" len="med"/>
              <a:tailEnd type="none" w="med" len="med"/>
            </a:ln>
          </a:left>
          <a:right>
            <a:ln w="3172" cap="flat" cmpd="sng" algn="ctr">
              <a:solidFill>
                <a:srgbClr val="795FAF"/>
              </a:solidFill>
              <a:prstDash val="solid"/>
              <a:round/>
              <a:headEnd type="none" w="med" len="med"/>
              <a:tailEnd type="none" w="med" len="med"/>
            </a:ln>
          </a:right>
          <a:top>
            <a:ln w="3172" cap="flat" cmpd="sng" algn="ctr">
              <a:solidFill>
                <a:srgbClr val="795FAF"/>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795FAF"/>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3CE5-232A-65BF-E1CA-94DB12F63F0D}"/>
              </a:ext>
            </a:extLst>
          </p:cNvPr>
          <p:cNvSpPr txBox="1">
            <a:spLocks noGrp="1"/>
          </p:cNvSpPr>
          <p:nvPr>
            <p:ph type="ctrTitle"/>
          </p:nvPr>
        </p:nvSpPr>
        <p:spPr>
          <a:xfrm>
            <a:off x="2417783" y="802294"/>
            <a:ext cx="8637074" cy="2541428"/>
          </a:xfrm>
        </p:spPr>
        <p:txBody>
          <a:bodyPr bIns="0" anchor="b"/>
          <a:lstStyle>
            <a:lvl1pPr>
              <a:defRPr sz="66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0F0BF121-C76A-6F85-BD4F-F7F4782AFCF9}"/>
              </a:ext>
            </a:extLst>
          </p:cNvPr>
          <p:cNvSpPr txBox="1">
            <a:spLocks noGrp="1"/>
          </p:cNvSpPr>
          <p:nvPr>
            <p:ph type="subTitle" idx="1"/>
          </p:nvPr>
        </p:nvSpPr>
        <p:spPr>
          <a:xfrm>
            <a:off x="2417783" y="3531202"/>
            <a:ext cx="8637074" cy="977621"/>
          </a:xfrm>
        </p:spPr>
        <p:txBody>
          <a:bodyPr tIns="91440" bIns="91440"/>
          <a:lstStyle>
            <a:lvl1pPr marL="0" indent="0">
              <a:buNone/>
              <a:defRPr sz="1800" cap="all"/>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1A91908A-7E48-5921-2FE7-21DC71EA1378}"/>
              </a:ext>
            </a:extLst>
          </p:cNvPr>
          <p:cNvSpPr txBox="1">
            <a:spLocks noGrp="1"/>
          </p:cNvSpPr>
          <p:nvPr>
            <p:ph type="dt" sz="half" idx="7"/>
          </p:nvPr>
        </p:nvSpPr>
        <p:spPr/>
        <p:txBody>
          <a:bodyPr/>
          <a:lstStyle>
            <a:lvl1pPr>
              <a:defRPr/>
            </a:lvl1pPr>
          </a:lstStyle>
          <a:p>
            <a:pPr lvl="0"/>
            <a:fld id="{E38700A5-D249-46EA-A9DF-2C9AB9861F99}" type="datetime1">
              <a:rPr lang="en-GB"/>
              <a:pPr lvl="0"/>
              <a:t>15/07/2026</a:t>
            </a:fld>
            <a:endParaRPr lang="en-GB"/>
          </a:p>
        </p:txBody>
      </p:sp>
      <p:sp>
        <p:nvSpPr>
          <p:cNvPr id="5" name="Footer Placeholder 4">
            <a:extLst>
              <a:ext uri="{FF2B5EF4-FFF2-40B4-BE49-F238E27FC236}">
                <a16:creationId xmlns:a16="http://schemas.microsoft.com/office/drawing/2014/main" id="{0E818426-6D6A-B22F-1593-C2BBE755236D}"/>
              </a:ext>
            </a:extLst>
          </p:cNvPr>
          <p:cNvSpPr txBox="1">
            <a:spLocks noGrp="1"/>
          </p:cNvSpPr>
          <p:nvPr>
            <p:ph type="ftr" sz="quarter" idx="9"/>
          </p:nvPr>
        </p:nvSpPr>
        <p:spPr>
          <a:xfrm>
            <a:off x="2416503" y="329302"/>
            <a:ext cx="4973915" cy="309204"/>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314F6A-E1E7-05E2-6370-3BA52E09674E}"/>
              </a:ext>
            </a:extLst>
          </p:cNvPr>
          <p:cNvSpPr txBox="1">
            <a:spLocks noGrp="1"/>
          </p:cNvSpPr>
          <p:nvPr>
            <p:ph type="sldNum" sz="quarter" idx="8"/>
          </p:nvPr>
        </p:nvSpPr>
        <p:spPr>
          <a:xfrm>
            <a:off x="1437665" y="798975"/>
            <a:ext cx="811017" cy="503578"/>
          </a:xfrm>
        </p:spPr>
        <p:txBody>
          <a:bodyPr/>
          <a:lstStyle>
            <a:lvl1pPr>
              <a:defRPr/>
            </a:lvl1pPr>
          </a:lstStyle>
          <a:p>
            <a:pPr lvl="0"/>
            <a:fld id="{89C77168-F891-4033-BCC4-2C9ADEFCBC69}" type="slidenum">
              <a:t>‹#›</a:t>
            </a:fld>
            <a:endParaRPr lang="en-GB"/>
          </a:p>
        </p:txBody>
      </p:sp>
      <p:cxnSp>
        <p:nvCxnSpPr>
          <p:cNvPr id="7" name="Straight Connector 14">
            <a:extLst>
              <a:ext uri="{FF2B5EF4-FFF2-40B4-BE49-F238E27FC236}">
                <a16:creationId xmlns:a16="http://schemas.microsoft.com/office/drawing/2014/main" id="{F7DE99FE-3CCB-13D6-DC58-B4951BFFF6CD}"/>
              </a:ext>
            </a:extLst>
          </p:cNvPr>
          <p:cNvCxnSpPr/>
          <p:nvPr/>
        </p:nvCxnSpPr>
        <p:spPr>
          <a:xfrm>
            <a:off x="2417783" y="3528541"/>
            <a:ext cx="8637066"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1032949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29C16-C647-9AFD-C11B-F9F9C5AF6A14}"/>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16760A6-1CC0-40CA-ECD9-2A08570BAB1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AD1EF8-ABCB-9936-C5DA-A607AA502768}"/>
              </a:ext>
            </a:extLst>
          </p:cNvPr>
          <p:cNvSpPr txBox="1">
            <a:spLocks noGrp="1"/>
          </p:cNvSpPr>
          <p:nvPr>
            <p:ph type="dt" sz="half" idx="7"/>
          </p:nvPr>
        </p:nvSpPr>
        <p:spPr/>
        <p:txBody>
          <a:bodyPr/>
          <a:lstStyle>
            <a:lvl1pPr>
              <a:defRPr/>
            </a:lvl1pPr>
          </a:lstStyle>
          <a:p>
            <a:pPr lvl="0"/>
            <a:fld id="{A54796B5-E864-4186-8C8B-C24F64EB29D3}" type="datetime1">
              <a:rPr lang="en-GB"/>
              <a:pPr lvl="0"/>
              <a:t>15/07/2026</a:t>
            </a:fld>
            <a:endParaRPr lang="en-GB"/>
          </a:p>
        </p:txBody>
      </p:sp>
      <p:sp>
        <p:nvSpPr>
          <p:cNvPr id="5" name="Footer Placeholder 4">
            <a:extLst>
              <a:ext uri="{FF2B5EF4-FFF2-40B4-BE49-F238E27FC236}">
                <a16:creationId xmlns:a16="http://schemas.microsoft.com/office/drawing/2014/main" id="{D31CC0BF-D5CF-0DDB-16CC-97ECEDAF99C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822C747-E025-3174-A8BC-2C600A78F2A0}"/>
              </a:ext>
            </a:extLst>
          </p:cNvPr>
          <p:cNvSpPr txBox="1">
            <a:spLocks noGrp="1"/>
          </p:cNvSpPr>
          <p:nvPr>
            <p:ph type="sldNum" sz="quarter" idx="8"/>
          </p:nvPr>
        </p:nvSpPr>
        <p:spPr/>
        <p:txBody>
          <a:bodyPr/>
          <a:lstStyle>
            <a:lvl1pPr>
              <a:defRPr/>
            </a:lvl1pPr>
          </a:lstStyle>
          <a:p>
            <a:pPr lvl="0"/>
            <a:fld id="{5D5AD608-5A81-45A6-BFE3-CE3A1749E691}" type="slidenum">
              <a:t>‹#›</a:t>
            </a:fld>
            <a:endParaRPr lang="en-GB"/>
          </a:p>
        </p:txBody>
      </p:sp>
      <p:cxnSp>
        <p:nvCxnSpPr>
          <p:cNvPr id="7" name="Straight Connector 32">
            <a:extLst>
              <a:ext uri="{FF2B5EF4-FFF2-40B4-BE49-F238E27FC236}">
                <a16:creationId xmlns:a16="http://schemas.microsoft.com/office/drawing/2014/main" id="{5EA0FE52-E019-6E5A-CDDD-5894FE7E9DFA}"/>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7610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E068F-1152-8D87-115B-2F6EAE9A47AF}"/>
              </a:ext>
            </a:extLst>
          </p:cNvPr>
          <p:cNvSpPr txBox="1">
            <a:spLocks noGrp="1"/>
          </p:cNvSpPr>
          <p:nvPr>
            <p:ph type="title"/>
          </p:nvPr>
        </p:nvSpPr>
        <p:spPr>
          <a:xfrm>
            <a:off x="1454243" y="1756132"/>
            <a:ext cx="8643155" cy="1887952"/>
          </a:xfrm>
        </p:spPr>
        <p:txBody>
          <a:bodyPr anchor="b"/>
          <a:lstStyle>
            <a:lvl1pPr>
              <a:defRPr sz="36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FF6E4AF-D4D9-7FE5-60F3-B94B478BF387}"/>
              </a:ext>
            </a:extLst>
          </p:cNvPr>
          <p:cNvSpPr txBox="1">
            <a:spLocks noGrp="1"/>
          </p:cNvSpPr>
          <p:nvPr>
            <p:ph type="body" idx="1"/>
          </p:nvPr>
        </p:nvSpPr>
        <p:spPr>
          <a:xfrm>
            <a:off x="1454243" y="3806199"/>
            <a:ext cx="8630445" cy="1012926"/>
          </a:xfrm>
        </p:spPr>
        <p:txBody>
          <a:bodyPr tIns="91440"/>
          <a:lstStyle>
            <a:lvl1pPr marL="0" indent="0">
              <a:buNone/>
              <a:defRPr sz="1800"/>
            </a:lvl1pPr>
          </a:lstStyle>
          <a:p>
            <a:pPr lvl="0"/>
            <a:r>
              <a:rPr lang="en-GB"/>
              <a:t>Click to edit Master text styles</a:t>
            </a:r>
          </a:p>
        </p:txBody>
      </p:sp>
      <p:sp>
        <p:nvSpPr>
          <p:cNvPr id="4" name="Date Placeholder 3">
            <a:extLst>
              <a:ext uri="{FF2B5EF4-FFF2-40B4-BE49-F238E27FC236}">
                <a16:creationId xmlns:a16="http://schemas.microsoft.com/office/drawing/2014/main" id="{89972FA4-B411-6FC7-076E-CCEDD6977F29}"/>
              </a:ext>
            </a:extLst>
          </p:cNvPr>
          <p:cNvSpPr txBox="1">
            <a:spLocks noGrp="1"/>
          </p:cNvSpPr>
          <p:nvPr>
            <p:ph type="dt" sz="half" idx="7"/>
          </p:nvPr>
        </p:nvSpPr>
        <p:spPr/>
        <p:txBody>
          <a:bodyPr/>
          <a:lstStyle>
            <a:lvl1pPr>
              <a:defRPr/>
            </a:lvl1pPr>
          </a:lstStyle>
          <a:p>
            <a:pPr lvl="0"/>
            <a:fld id="{4052DDA7-5B2C-479E-AF62-63231436A624}" type="datetime1">
              <a:rPr lang="en-GB"/>
              <a:pPr lvl="0"/>
              <a:t>15/07/2026</a:t>
            </a:fld>
            <a:endParaRPr lang="en-GB"/>
          </a:p>
        </p:txBody>
      </p:sp>
      <p:sp>
        <p:nvSpPr>
          <p:cNvPr id="5" name="Footer Placeholder 4">
            <a:extLst>
              <a:ext uri="{FF2B5EF4-FFF2-40B4-BE49-F238E27FC236}">
                <a16:creationId xmlns:a16="http://schemas.microsoft.com/office/drawing/2014/main" id="{4500B722-C2A8-E99A-F03F-0CADB2B04E8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FE340D4-0F9B-FA78-F581-3B64EBED66EC}"/>
              </a:ext>
            </a:extLst>
          </p:cNvPr>
          <p:cNvSpPr txBox="1">
            <a:spLocks noGrp="1"/>
          </p:cNvSpPr>
          <p:nvPr>
            <p:ph type="sldNum" sz="quarter" idx="8"/>
          </p:nvPr>
        </p:nvSpPr>
        <p:spPr/>
        <p:txBody>
          <a:bodyPr/>
          <a:lstStyle>
            <a:lvl1pPr>
              <a:defRPr/>
            </a:lvl1pPr>
          </a:lstStyle>
          <a:p>
            <a:pPr lvl="0"/>
            <a:fld id="{621D86AD-ABBE-43DE-B0B4-E4F35942AFDC}" type="slidenum">
              <a:t>‹#›</a:t>
            </a:fld>
            <a:endParaRPr lang="en-GB"/>
          </a:p>
        </p:txBody>
      </p:sp>
      <p:cxnSp>
        <p:nvCxnSpPr>
          <p:cNvPr id="7" name="Straight Connector 14">
            <a:extLst>
              <a:ext uri="{FF2B5EF4-FFF2-40B4-BE49-F238E27FC236}">
                <a16:creationId xmlns:a16="http://schemas.microsoft.com/office/drawing/2014/main" id="{479003DC-4CF0-1270-39DA-50C5F681A870}"/>
              </a:ext>
            </a:extLst>
          </p:cNvPr>
          <p:cNvCxnSpPr/>
          <p:nvPr/>
        </p:nvCxnSpPr>
        <p:spPr>
          <a:xfrm>
            <a:off x="1454243" y="3804982"/>
            <a:ext cx="8630445"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155075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12F01-19F4-A524-DE18-72F8670ECCD6}"/>
              </a:ext>
            </a:extLst>
          </p:cNvPr>
          <p:cNvSpPr txBox="1">
            <a:spLocks noGrp="1"/>
          </p:cNvSpPr>
          <p:nvPr>
            <p:ph type="title"/>
          </p:nvPr>
        </p:nvSpPr>
        <p:spPr>
          <a:xfrm>
            <a:off x="1449214" y="804891"/>
            <a:ext cx="9605634" cy="1059304"/>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06BEA3E-E248-6F2E-1553-31D3D18FA101}"/>
              </a:ext>
            </a:extLst>
          </p:cNvPr>
          <p:cNvSpPr txBox="1">
            <a:spLocks noGrp="1"/>
          </p:cNvSpPr>
          <p:nvPr>
            <p:ph idx="1"/>
          </p:nvPr>
        </p:nvSpPr>
        <p:spPr>
          <a:xfrm>
            <a:off x="1447330" y="2010875"/>
            <a:ext cx="4645152" cy="344859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109BFF-B497-1E99-9BB2-57E2D1A90466}"/>
              </a:ext>
            </a:extLst>
          </p:cNvPr>
          <p:cNvSpPr txBox="1">
            <a:spLocks noGrp="1"/>
          </p:cNvSpPr>
          <p:nvPr>
            <p:ph idx="2"/>
          </p:nvPr>
        </p:nvSpPr>
        <p:spPr>
          <a:xfrm>
            <a:off x="6413775" y="2017340"/>
            <a:ext cx="4645152" cy="344151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626F69-CE5D-9636-A461-A6E6C4DF138D}"/>
              </a:ext>
            </a:extLst>
          </p:cNvPr>
          <p:cNvSpPr txBox="1">
            <a:spLocks noGrp="1"/>
          </p:cNvSpPr>
          <p:nvPr>
            <p:ph type="dt" sz="half" idx="7"/>
          </p:nvPr>
        </p:nvSpPr>
        <p:spPr/>
        <p:txBody>
          <a:bodyPr/>
          <a:lstStyle>
            <a:lvl1pPr>
              <a:defRPr/>
            </a:lvl1pPr>
          </a:lstStyle>
          <a:p>
            <a:pPr lvl="0"/>
            <a:fld id="{126D49C7-3C88-4C15-A1AD-E4B9AA3845BE}" type="datetime1">
              <a:rPr lang="en-GB"/>
              <a:pPr lvl="0"/>
              <a:t>15/07/2026</a:t>
            </a:fld>
            <a:endParaRPr lang="en-GB"/>
          </a:p>
        </p:txBody>
      </p:sp>
      <p:sp>
        <p:nvSpPr>
          <p:cNvPr id="6" name="Footer Placeholder 5">
            <a:extLst>
              <a:ext uri="{FF2B5EF4-FFF2-40B4-BE49-F238E27FC236}">
                <a16:creationId xmlns:a16="http://schemas.microsoft.com/office/drawing/2014/main" id="{2B20A6B0-378B-F959-28CC-696120E022C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4882A42-0359-84D1-CDF9-2EFDCF4A43CB}"/>
              </a:ext>
            </a:extLst>
          </p:cNvPr>
          <p:cNvSpPr txBox="1">
            <a:spLocks noGrp="1"/>
          </p:cNvSpPr>
          <p:nvPr>
            <p:ph type="sldNum" sz="quarter" idx="8"/>
          </p:nvPr>
        </p:nvSpPr>
        <p:spPr/>
        <p:txBody>
          <a:bodyPr/>
          <a:lstStyle>
            <a:lvl1pPr>
              <a:defRPr/>
            </a:lvl1pPr>
          </a:lstStyle>
          <a:p>
            <a:pPr lvl="0"/>
            <a:fld id="{7E693F48-81D4-460F-8D4A-CE1537B42055}" type="slidenum">
              <a:t>‹#›</a:t>
            </a:fld>
            <a:endParaRPr lang="en-GB"/>
          </a:p>
        </p:txBody>
      </p:sp>
      <p:cxnSp>
        <p:nvCxnSpPr>
          <p:cNvPr id="8" name="Straight Connector 34">
            <a:extLst>
              <a:ext uri="{FF2B5EF4-FFF2-40B4-BE49-F238E27FC236}">
                <a16:creationId xmlns:a16="http://schemas.microsoft.com/office/drawing/2014/main" id="{3A100BF0-8E95-EA1A-0099-CFF7C1E07CA8}"/>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665629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B64F1-EB82-C177-89BE-DDF3123D247B}"/>
              </a:ext>
            </a:extLst>
          </p:cNvPr>
          <p:cNvSpPr txBox="1">
            <a:spLocks noGrp="1"/>
          </p:cNvSpPr>
          <p:nvPr>
            <p:ph type="title"/>
          </p:nvPr>
        </p:nvSpPr>
        <p:spPr>
          <a:xfrm>
            <a:off x="1447193" y="804159"/>
            <a:ext cx="9607664" cy="1056314"/>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75798D4-A070-E5C5-CC61-2B3BBDA58F1E}"/>
              </a:ext>
            </a:extLst>
          </p:cNvPr>
          <p:cNvSpPr txBox="1">
            <a:spLocks noGrp="1"/>
          </p:cNvSpPr>
          <p:nvPr>
            <p:ph type="body" idx="1"/>
          </p:nvPr>
        </p:nvSpPr>
        <p:spPr>
          <a:xfrm>
            <a:off x="1447193" y="2019552"/>
            <a:ext cx="4645152" cy="801947"/>
          </a:xfrm>
        </p:spPr>
        <p:txBody>
          <a:bodyPr anchor="b"/>
          <a:lstStyle>
            <a:lvl1pPr marL="0" indent="0">
              <a:lnSpc>
                <a:spcPct val="100000"/>
              </a:lnSpc>
              <a:buNone/>
              <a:defRPr sz="2200" cap="all">
                <a:solidFill>
                  <a:srgbClr val="B71E42"/>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B0519D93-672D-B051-70AF-B2B9EADD9981}"/>
              </a:ext>
            </a:extLst>
          </p:cNvPr>
          <p:cNvSpPr txBox="1">
            <a:spLocks noGrp="1"/>
          </p:cNvSpPr>
          <p:nvPr>
            <p:ph idx="2"/>
          </p:nvPr>
        </p:nvSpPr>
        <p:spPr>
          <a:xfrm>
            <a:off x="1447193" y="2824270"/>
            <a:ext cx="4645152" cy="264445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1A72E48-4019-D6F5-42C8-0365D3E4DC4F}"/>
              </a:ext>
            </a:extLst>
          </p:cNvPr>
          <p:cNvSpPr txBox="1">
            <a:spLocks noGrp="1"/>
          </p:cNvSpPr>
          <p:nvPr>
            <p:ph type="body" idx="3"/>
          </p:nvPr>
        </p:nvSpPr>
        <p:spPr>
          <a:xfrm>
            <a:off x="6412358" y="2023000"/>
            <a:ext cx="4645152" cy="802239"/>
          </a:xfrm>
        </p:spPr>
        <p:txBody>
          <a:bodyPr anchor="b"/>
          <a:lstStyle>
            <a:lvl1pPr marL="0" indent="0">
              <a:lnSpc>
                <a:spcPct val="100000"/>
              </a:lnSpc>
              <a:buNone/>
              <a:defRPr sz="2200" cap="all">
                <a:solidFill>
                  <a:srgbClr val="B71E42"/>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6F717312-7441-B124-6061-AAB5C3E5729D}"/>
              </a:ext>
            </a:extLst>
          </p:cNvPr>
          <p:cNvSpPr txBox="1">
            <a:spLocks noGrp="1"/>
          </p:cNvSpPr>
          <p:nvPr>
            <p:ph idx="4"/>
          </p:nvPr>
        </p:nvSpPr>
        <p:spPr>
          <a:xfrm>
            <a:off x="6412358" y="2821490"/>
            <a:ext cx="4645152" cy="2637367"/>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94A469-1BDD-F962-63C8-C960469E6F52}"/>
              </a:ext>
            </a:extLst>
          </p:cNvPr>
          <p:cNvSpPr txBox="1">
            <a:spLocks noGrp="1"/>
          </p:cNvSpPr>
          <p:nvPr>
            <p:ph type="dt" sz="half" idx="7"/>
          </p:nvPr>
        </p:nvSpPr>
        <p:spPr/>
        <p:txBody>
          <a:bodyPr/>
          <a:lstStyle>
            <a:lvl1pPr>
              <a:defRPr/>
            </a:lvl1pPr>
          </a:lstStyle>
          <a:p>
            <a:pPr lvl="0"/>
            <a:fld id="{666868F5-189B-47BB-AAC0-4AC93BDA71C1}" type="datetime1">
              <a:rPr lang="en-GB"/>
              <a:pPr lvl="0"/>
              <a:t>15/07/2026</a:t>
            </a:fld>
            <a:endParaRPr lang="en-GB"/>
          </a:p>
        </p:txBody>
      </p:sp>
      <p:sp>
        <p:nvSpPr>
          <p:cNvPr id="8" name="Footer Placeholder 7">
            <a:extLst>
              <a:ext uri="{FF2B5EF4-FFF2-40B4-BE49-F238E27FC236}">
                <a16:creationId xmlns:a16="http://schemas.microsoft.com/office/drawing/2014/main" id="{8EDF8D93-55A7-6D1F-F3DC-5655684FE8D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02615A0-E05A-17EF-589B-65C5FE23181D}"/>
              </a:ext>
            </a:extLst>
          </p:cNvPr>
          <p:cNvSpPr txBox="1">
            <a:spLocks noGrp="1"/>
          </p:cNvSpPr>
          <p:nvPr>
            <p:ph type="sldNum" sz="quarter" idx="8"/>
          </p:nvPr>
        </p:nvSpPr>
        <p:spPr/>
        <p:txBody>
          <a:bodyPr/>
          <a:lstStyle>
            <a:lvl1pPr>
              <a:defRPr/>
            </a:lvl1pPr>
          </a:lstStyle>
          <a:p>
            <a:pPr lvl="0"/>
            <a:fld id="{DE2FC431-2C4E-4666-A1D0-3BAB8C314148}" type="slidenum">
              <a:t>‹#›</a:t>
            </a:fld>
            <a:endParaRPr lang="en-GB"/>
          </a:p>
        </p:txBody>
      </p:sp>
      <p:cxnSp>
        <p:nvCxnSpPr>
          <p:cNvPr id="10" name="Straight Connector 28">
            <a:extLst>
              <a:ext uri="{FF2B5EF4-FFF2-40B4-BE49-F238E27FC236}">
                <a16:creationId xmlns:a16="http://schemas.microsoft.com/office/drawing/2014/main" id="{586401DA-CAF4-1643-377C-26E4B1B60917}"/>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699130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00574-708D-83E4-6840-0A18F9441E9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7A151001-EC29-2824-3D9D-A973303CB87E}"/>
              </a:ext>
            </a:extLst>
          </p:cNvPr>
          <p:cNvSpPr txBox="1">
            <a:spLocks noGrp="1"/>
          </p:cNvSpPr>
          <p:nvPr>
            <p:ph type="dt" sz="half" idx="7"/>
          </p:nvPr>
        </p:nvSpPr>
        <p:spPr/>
        <p:txBody>
          <a:bodyPr/>
          <a:lstStyle>
            <a:lvl1pPr>
              <a:defRPr/>
            </a:lvl1pPr>
          </a:lstStyle>
          <a:p>
            <a:pPr lvl="0"/>
            <a:fld id="{3E3D5212-A428-4D5B-98D3-E9279ECA9767}" type="datetime1">
              <a:rPr lang="en-GB"/>
              <a:pPr lvl="0"/>
              <a:t>15/07/2026</a:t>
            </a:fld>
            <a:endParaRPr lang="en-GB"/>
          </a:p>
        </p:txBody>
      </p:sp>
      <p:sp>
        <p:nvSpPr>
          <p:cNvPr id="4" name="Footer Placeholder 3">
            <a:extLst>
              <a:ext uri="{FF2B5EF4-FFF2-40B4-BE49-F238E27FC236}">
                <a16:creationId xmlns:a16="http://schemas.microsoft.com/office/drawing/2014/main" id="{80CBCFB8-4350-2B83-742A-6DECD4A4C70F}"/>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9C3D6E4-54A5-A030-7A4A-B97726226245}"/>
              </a:ext>
            </a:extLst>
          </p:cNvPr>
          <p:cNvSpPr txBox="1">
            <a:spLocks noGrp="1"/>
          </p:cNvSpPr>
          <p:nvPr>
            <p:ph type="sldNum" sz="quarter" idx="8"/>
          </p:nvPr>
        </p:nvSpPr>
        <p:spPr/>
        <p:txBody>
          <a:bodyPr/>
          <a:lstStyle>
            <a:lvl1pPr>
              <a:defRPr/>
            </a:lvl1pPr>
          </a:lstStyle>
          <a:p>
            <a:pPr lvl="0"/>
            <a:fld id="{A486B2E6-75F1-435C-AD6E-987A143335BE}" type="slidenum">
              <a:t>‹#›</a:t>
            </a:fld>
            <a:endParaRPr lang="en-GB"/>
          </a:p>
        </p:txBody>
      </p:sp>
      <p:cxnSp>
        <p:nvCxnSpPr>
          <p:cNvPr id="6" name="Straight Connector 24">
            <a:extLst>
              <a:ext uri="{FF2B5EF4-FFF2-40B4-BE49-F238E27FC236}">
                <a16:creationId xmlns:a16="http://schemas.microsoft.com/office/drawing/2014/main" id="{2B03F0B0-99DD-3301-B14D-19365B98E204}"/>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581897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87A54-8C5A-2628-11CB-524519FFD90D}"/>
              </a:ext>
            </a:extLst>
          </p:cNvPr>
          <p:cNvSpPr txBox="1">
            <a:spLocks noGrp="1"/>
          </p:cNvSpPr>
          <p:nvPr>
            <p:ph type="dt" sz="half" idx="7"/>
          </p:nvPr>
        </p:nvSpPr>
        <p:spPr/>
        <p:txBody>
          <a:bodyPr/>
          <a:lstStyle>
            <a:lvl1pPr>
              <a:defRPr/>
            </a:lvl1pPr>
          </a:lstStyle>
          <a:p>
            <a:pPr lvl="0"/>
            <a:fld id="{D4FC1F1B-D92E-41BA-914C-AD387FAA89F8}" type="datetime1">
              <a:rPr lang="en-GB"/>
              <a:pPr lvl="0"/>
              <a:t>15/07/2026</a:t>
            </a:fld>
            <a:endParaRPr lang="en-GB"/>
          </a:p>
        </p:txBody>
      </p:sp>
      <p:sp>
        <p:nvSpPr>
          <p:cNvPr id="3" name="Footer Placeholder 2">
            <a:extLst>
              <a:ext uri="{FF2B5EF4-FFF2-40B4-BE49-F238E27FC236}">
                <a16:creationId xmlns:a16="http://schemas.microsoft.com/office/drawing/2014/main" id="{A0F5F29B-D681-E6FF-6C66-112B3924468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A7CE4B1-D5E6-F911-9D7B-E5F2D8255E12}"/>
              </a:ext>
            </a:extLst>
          </p:cNvPr>
          <p:cNvSpPr txBox="1">
            <a:spLocks noGrp="1"/>
          </p:cNvSpPr>
          <p:nvPr>
            <p:ph type="sldNum" sz="quarter" idx="8"/>
          </p:nvPr>
        </p:nvSpPr>
        <p:spPr/>
        <p:txBody>
          <a:bodyPr/>
          <a:lstStyle>
            <a:lvl1pPr>
              <a:defRPr/>
            </a:lvl1pPr>
          </a:lstStyle>
          <a:p>
            <a:pPr lvl="0"/>
            <a:fld id="{B41C1F64-8DD4-494B-BA5D-4DF9916A3ABE}" type="slidenum">
              <a:t>‹#›</a:t>
            </a:fld>
            <a:endParaRPr lang="en-GB"/>
          </a:p>
        </p:txBody>
      </p:sp>
    </p:spTree>
    <p:extLst>
      <p:ext uri="{BB962C8B-B14F-4D97-AF65-F5344CB8AC3E}">
        <p14:creationId xmlns:p14="http://schemas.microsoft.com/office/powerpoint/2010/main" val="475335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890B-4B58-94A5-515A-4A8D041A91D5}"/>
              </a:ext>
            </a:extLst>
          </p:cNvPr>
          <p:cNvSpPr txBox="1">
            <a:spLocks noGrp="1"/>
          </p:cNvSpPr>
          <p:nvPr>
            <p:ph type="title"/>
          </p:nvPr>
        </p:nvSpPr>
        <p:spPr>
          <a:xfrm>
            <a:off x="1444669" y="798975"/>
            <a:ext cx="3273094" cy="2247119"/>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0E0EB4A6-E22B-98A4-8BFB-5252A1303D69}"/>
              </a:ext>
            </a:extLst>
          </p:cNvPr>
          <p:cNvSpPr txBox="1">
            <a:spLocks noGrp="1"/>
          </p:cNvSpPr>
          <p:nvPr>
            <p:ph idx="1"/>
          </p:nvPr>
        </p:nvSpPr>
        <p:spPr>
          <a:xfrm>
            <a:off x="5043711" y="798975"/>
            <a:ext cx="6012472" cy="4658822"/>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2A9916C-C8AF-9301-9407-C2A7590AB0D1}"/>
              </a:ext>
            </a:extLst>
          </p:cNvPr>
          <p:cNvSpPr txBox="1">
            <a:spLocks noGrp="1"/>
          </p:cNvSpPr>
          <p:nvPr>
            <p:ph type="body" idx="2"/>
          </p:nvPr>
        </p:nvSpPr>
        <p:spPr>
          <a:xfrm>
            <a:off x="1444669" y="3205493"/>
            <a:ext cx="3275015" cy="2248180"/>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90BE2935-CAFF-A2AC-6AD3-E7717B664358}"/>
              </a:ext>
            </a:extLst>
          </p:cNvPr>
          <p:cNvSpPr txBox="1">
            <a:spLocks noGrp="1"/>
          </p:cNvSpPr>
          <p:nvPr>
            <p:ph type="dt" sz="half" idx="7"/>
          </p:nvPr>
        </p:nvSpPr>
        <p:spPr/>
        <p:txBody>
          <a:bodyPr/>
          <a:lstStyle>
            <a:lvl1pPr>
              <a:defRPr/>
            </a:lvl1pPr>
          </a:lstStyle>
          <a:p>
            <a:pPr lvl="0"/>
            <a:fld id="{63D0DB7D-A8F1-40F1-A6A3-BB7257FB3AD2}" type="datetime1">
              <a:rPr lang="en-GB"/>
              <a:pPr lvl="0"/>
              <a:t>15/07/2026</a:t>
            </a:fld>
            <a:endParaRPr lang="en-GB"/>
          </a:p>
        </p:txBody>
      </p:sp>
      <p:sp>
        <p:nvSpPr>
          <p:cNvPr id="6" name="Footer Placeholder 5">
            <a:extLst>
              <a:ext uri="{FF2B5EF4-FFF2-40B4-BE49-F238E27FC236}">
                <a16:creationId xmlns:a16="http://schemas.microsoft.com/office/drawing/2014/main" id="{B36D7107-1B1E-9C22-7794-F995AF99DF5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070A2C7-9587-E824-E197-51DCAA6E3117}"/>
              </a:ext>
            </a:extLst>
          </p:cNvPr>
          <p:cNvSpPr txBox="1">
            <a:spLocks noGrp="1"/>
          </p:cNvSpPr>
          <p:nvPr>
            <p:ph type="sldNum" sz="quarter" idx="8"/>
          </p:nvPr>
        </p:nvSpPr>
        <p:spPr/>
        <p:txBody>
          <a:bodyPr/>
          <a:lstStyle>
            <a:lvl1pPr>
              <a:defRPr/>
            </a:lvl1pPr>
          </a:lstStyle>
          <a:p>
            <a:pPr lvl="0"/>
            <a:fld id="{197B729D-86B4-42F6-8EC9-80AF53ECB061}" type="slidenum">
              <a:t>‹#›</a:t>
            </a:fld>
            <a:endParaRPr lang="en-GB"/>
          </a:p>
        </p:txBody>
      </p:sp>
      <p:cxnSp>
        <p:nvCxnSpPr>
          <p:cNvPr id="8" name="Straight Connector 16">
            <a:extLst>
              <a:ext uri="{FF2B5EF4-FFF2-40B4-BE49-F238E27FC236}">
                <a16:creationId xmlns:a16="http://schemas.microsoft.com/office/drawing/2014/main" id="{970D4F39-9A10-7D96-45DA-F080BE47CE98}"/>
              </a:ext>
            </a:extLst>
          </p:cNvPr>
          <p:cNvCxnSpPr/>
          <p:nvPr/>
        </p:nvCxnSpPr>
        <p:spPr>
          <a:xfrm>
            <a:off x="1448281" y="3205493"/>
            <a:ext cx="3269492"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618053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6E177A04-DC9C-30C3-22B0-BF186154A271}"/>
              </a:ext>
            </a:extLst>
          </p:cNvPr>
          <p:cNvGrpSpPr/>
          <p:nvPr/>
        </p:nvGrpSpPr>
        <p:grpSpPr>
          <a:xfrm>
            <a:off x="7477387" y="482172"/>
            <a:ext cx="4074529" cy="5149105"/>
            <a:chOff x="7477387" y="482172"/>
            <a:chExt cx="4074529" cy="5149105"/>
          </a:xfrm>
        </p:grpSpPr>
        <p:sp>
          <p:nvSpPr>
            <p:cNvPr id="3" name="Rectangle 17">
              <a:extLst>
                <a:ext uri="{FF2B5EF4-FFF2-40B4-BE49-F238E27FC236}">
                  <a16:creationId xmlns:a16="http://schemas.microsoft.com/office/drawing/2014/main" id="{E1EA9C77-9521-DE8D-AEB0-C3D274B9125E}"/>
                </a:ext>
              </a:extLst>
            </p:cNvPr>
            <p:cNvSpPr/>
            <p:nvPr/>
          </p:nvSpPr>
          <p:spPr>
            <a:xfrm>
              <a:off x="7477387" y="482172"/>
              <a:ext cx="4074529" cy="5149105"/>
            </a:xfrm>
            <a:prstGeom prst="rect">
              <a:avLst/>
            </a:prstGeom>
            <a:gradFill>
              <a:gsLst>
                <a:gs pos="0">
                  <a:srgbClr val="000001"/>
                </a:gs>
                <a:gs pos="100000">
                  <a:srgbClr val="191919"/>
                </a:gs>
              </a:gsLst>
              <a:lin ang="5400000"/>
            </a:gradFill>
            <a:ln cap="flat">
              <a:noFill/>
              <a:prstDash val="solid"/>
            </a:ln>
            <a:effectLst>
              <a:outerShdw dist="228601" dir="4740049" algn="tl">
                <a:srgbClr val="000000">
                  <a:alpha val="34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Rectangle 18">
              <a:extLst>
                <a:ext uri="{FF2B5EF4-FFF2-40B4-BE49-F238E27FC236}">
                  <a16:creationId xmlns:a16="http://schemas.microsoft.com/office/drawing/2014/main" id="{8B9D3AB9-72A8-549B-1531-8BD67C6408CB}"/>
                </a:ext>
              </a:extLst>
            </p:cNvPr>
            <p:cNvSpPr/>
            <p:nvPr/>
          </p:nvSpPr>
          <p:spPr>
            <a:xfrm>
              <a:off x="7790450" y="812508"/>
              <a:ext cx="3450287" cy="4466450"/>
            </a:xfrm>
            <a:prstGeom prst="rect">
              <a:avLst/>
            </a:prstGeom>
            <a:gradFill>
              <a:gsLst>
                <a:gs pos="0">
                  <a:srgbClr val="DADADA"/>
                </a:gs>
                <a:gs pos="100000">
                  <a:srgbClr val="FFFFFE"/>
                </a:gs>
              </a:gsLst>
              <a:lin ang="16200000"/>
            </a:gradFill>
            <a:ln w="50804" cap="flat">
              <a:solidFill>
                <a:srgbClr val="191919"/>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5" name="Title 1">
            <a:extLst>
              <a:ext uri="{FF2B5EF4-FFF2-40B4-BE49-F238E27FC236}">
                <a16:creationId xmlns:a16="http://schemas.microsoft.com/office/drawing/2014/main" id="{5225FC1E-D903-5BC7-8FE1-139B8207D25D}"/>
              </a:ext>
            </a:extLst>
          </p:cNvPr>
          <p:cNvSpPr txBox="1">
            <a:spLocks noGrp="1"/>
          </p:cNvSpPr>
          <p:nvPr>
            <p:ph type="title"/>
          </p:nvPr>
        </p:nvSpPr>
        <p:spPr>
          <a:xfrm>
            <a:off x="1451207" y="1129512"/>
            <a:ext cx="5532330" cy="1830583"/>
          </a:xfrm>
        </p:spPr>
        <p:txBody>
          <a:bodyPr anchor="b"/>
          <a:lstStyle>
            <a:lvl1pPr>
              <a:defRPr/>
            </a:lvl1pPr>
          </a:lstStyle>
          <a:p>
            <a:pPr lvl="0"/>
            <a:r>
              <a:rPr lang="en-GB"/>
              <a:t>Click to edit Master title style</a:t>
            </a:r>
            <a:endParaRPr lang="en-US"/>
          </a:p>
        </p:txBody>
      </p:sp>
      <p:sp>
        <p:nvSpPr>
          <p:cNvPr id="6" name="Picture Placeholder 2">
            <a:extLst>
              <a:ext uri="{FF2B5EF4-FFF2-40B4-BE49-F238E27FC236}">
                <a16:creationId xmlns:a16="http://schemas.microsoft.com/office/drawing/2014/main" id="{F938A287-75FD-F56F-07AD-D81B8B73B3C8}"/>
              </a:ext>
            </a:extLst>
          </p:cNvPr>
          <p:cNvSpPr txBox="1">
            <a:spLocks noGrp="1"/>
          </p:cNvSpPr>
          <p:nvPr>
            <p:ph type="pic" idx="1"/>
          </p:nvPr>
        </p:nvSpPr>
        <p:spPr>
          <a:xfrm>
            <a:off x="8124389" y="1122544"/>
            <a:ext cx="2791169" cy="3866330"/>
          </a:xfrm>
          <a:solidFill>
            <a:srgbClr val="D9D9D9"/>
          </a:solidFill>
        </p:spPr>
        <p:txBody>
          <a:bodyPr anchorCtr="1"/>
          <a:lstStyle>
            <a:lvl1pPr marL="0" indent="0" algn="ctr">
              <a:buNone/>
              <a:defRPr sz="3200"/>
            </a:lvl1pPr>
          </a:lstStyle>
          <a:p>
            <a:pPr lvl="0"/>
            <a:r>
              <a:rPr lang="en-GB"/>
              <a:t>Click icon to add picture</a:t>
            </a:r>
            <a:endParaRPr lang="en-US"/>
          </a:p>
        </p:txBody>
      </p:sp>
      <p:sp>
        <p:nvSpPr>
          <p:cNvPr id="7" name="Text Placeholder 3">
            <a:extLst>
              <a:ext uri="{FF2B5EF4-FFF2-40B4-BE49-F238E27FC236}">
                <a16:creationId xmlns:a16="http://schemas.microsoft.com/office/drawing/2014/main" id="{A043D334-1B81-541C-BBAA-000259C02594}"/>
              </a:ext>
            </a:extLst>
          </p:cNvPr>
          <p:cNvSpPr txBox="1">
            <a:spLocks noGrp="1"/>
          </p:cNvSpPr>
          <p:nvPr>
            <p:ph type="body" idx="2"/>
          </p:nvPr>
        </p:nvSpPr>
        <p:spPr>
          <a:xfrm>
            <a:off x="1450329" y="3145993"/>
            <a:ext cx="5524402" cy="2003743"/>
          </a:xfrm>
        </p:spPr>
        <p:txBody>
          <a:bodyPr/>
          <a:lstStyle>
            <a:lvl1pPr marL="0" indent="0">
              <a:buNone/>
              <a:defRPr sz="1800"/>
            </a:lvl1pPr>
          </a:lstStyle>
          <a:p>
            <a:pPr lvl="0"/>
            <a:r>
              <a:rPr lang="en-GB"/>
              <a:t>Click to edit Master text styles</a:t>
            </a:r>
          </a:p>
        </p:txBody>
      </p:sp>
      <p:sp>
        <p:nvSpPr>
          <p:cNvPr id="8" name="Date Placeholder 4">
            <a:extLst>
              <a:ext uri="{FF2B5EF4-FFF2-40B4-BE49-F238E27FC236}">
                <a16:creationId xmlns:a16="http://schemas.microsoft.com/office/drawing/2014/main" id="{EF678F42-16E9-0067-DD30-159BCA4659FE}"/>
              </a:ext>
            </a:extLst>
          </p:cNvPr>
          <p:cNvSpPr txBox="1">
            <a:spLocks noGrp="1"/>
          </p:cNvSpPr>
          <p:nvPr>
            <p:ph type="dt" sz="half" idx="7"/>
          </p:nvPr>
        </p:nvSpPr>
        <p:spPr>
          <a:xfrm>
            <a:off x="1447385" y="5469858"/>
            <a:ext cx="5527346" cy="320122"/>
          </a:xfrm>
        </p:spPr>
        <p:txBody>
          <a:bodyPr/>
          <a:lstStyle>
            <a:lvl1pPr algn="l">
              <a:defRPr/>
            </a:lvl1pPr>
          </a:lstStyle>
          <a:p>
            <a:pPr lvl="0"/>
            <a:fld id="{D11E774F-944A-4745-A57F-679D1874D356}" type="datetime1">
              <a:rPr lang="en-GB"/>
              <a:pPr lvl="0"/>
              <a:t>15/07/2026</a:t>
            </a:fld>
            <a:endParaRPr lang="en-GB"/>
          </a:p>
        </p:txBody>
      </p:sp>
      <p:sp>
        <p:nvSpPr>
          <p:cNvPr id="9" name="Footer Placeholder 5">
            <a:extLst>
              <a:ext uri="{FF2B5EF4-FFF2-40B4-BE49-F238E27FC236}">
                <a16:creationId xmlns:a16="http://schemas.microsoft.com/office/drawing/2014/main" id="{A1355EB9-8447-6EBC-1213-92B4AD393E21}"/>
              </a:ext>
            </a:extLst>
          </p:cNvPr>
          <p:cNvSpPr txBox="1">
            <a:spLocks noGrp="1"/>
          </p:cNvSpPr>
          <p:nvPr>
            <p:ph type="ftr" sz="quarter" idx="9"/>
          </p:nvPr>
        </p:nvSpPr>
        <p:spPr>
          <a:xfrm>
            <a:off x="1447385" y="318640"/>
            <a:ext cx="5541007" cy="320926"/>
          </a:xfrm>
        </p:spPr>
        <p:txBody>
          <a:bodyPr/>
          <a:lstStyle>
            <a:lvl1pPr>
              <a:defRPr/>
            </a:lvl1pPr>
          </a:lstStyle>
          <a:p>
            <a:pPr lvl="0"/>
            <a:endParaRPr lang="en-GB"/>
          </a:p>
        </p:txBody>
      </p:sp>
      <p:sp>
        <p:nvSpPr>
          <p:cNvPr id="10" name="Slide Number Placeholder 6">
            <a:extLst>
              <a:ext uri="{FF2B5EF4-FFF2-40B4-BE49-F238E27FC236}">
                <a16:creationId xmlns:a16="http://schemas.microsoft.com/office/drawing/2014/main" id="{968FF9A0-3260-7348-D535-4C2526C5916A}"/>
              </a:ext>
            </a:extLst>
          </p:cNvPr>
          <p:cNvSpPr txBox="1">
            <a:spLocks noGrp="1"/>
          </p:cNvSpPr>
          <p:nvPr>
            <p:ph type="sldNum" sz="quarter" idx="8"/>
          </p:nvPr>
        </p:nvSpPr>
        <p:spPr/>
        <p:txBody>
          <a:bodyPr/>
          <a:lstStyle>
            <a:lvl1pPr>
              <a:defRPr/>
            </a:lvl1pPr>
          </a:lstStyle>
          <a:p>
            <a:pPr lvl="0"/>
            <a:fld id="{F01E66E7-BC99-4497-8AE6-C609328102B8}" type="slidenum">
              <a:t>‹#›</a:t>
            </a:fld>
            <a:endParaRPr lang="en-GB"/>
          </a:p>
        </p:txBody>
      </p:sp>
      <p:cxnSp>
        <p:nvCxnSpPr>
          <p:cNvPr id="11" name="Straight Connector 30">
            <a:extLst>
              <a:ext uri="{FF2B5EF4-FFF2-40B4-BE49-F238E27FC236}">
                <a16:creationId xmlns:a16="http://schemas.microsoft.com/office/drawing/2014/main" id="{91E9A92A-FEB5-F8AE-2972-C7A2404D5864}"/>
              </a:ext>
            </a:extLst>
          </p:cNvPr>
          <p:cNvCxnSpPr/>
          <p:nvPr/>
        </p:nvCxnSpPr>
        <p:spPr>
          <a:xfrm>
            <a:off x="1447385" y="3143606"/>
            <a:ext cx="5527347"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768897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55B9F-776F-D931-E159-0C47F1B99A5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48BB9086-8F99-BAA9-D4FF-E32311CAD12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5B637C-8D73-A061-30E1-7597F06DB812}"/>
              </a:ext>
            </a:extLst>
          </p:cNvPr>
          <p:cNvSpPr txBox="1">
            <a:spLocks noGrp="1"/>
          </p:cNvSpPr>
          <p:nvPr>
            <p:ph type="dt" sz="half" idx="7"/>
          </p:nvPr>
        </p:nvSpPr>
        <p:spPr/>
        <p:txBody>
          <a:bodyPr/>
          <a:lstStyle>
            <a:lvl1pPr>
              <a:defRPr/>
            </a:lvl1pPr>
          </a:lstStyle>
          <a:p>
            <a:pPr lvl="0"/>
            <a:fld id="{17A7AE5F-DA19-4B62-857A-A01FFBD00AF2}" type="datetime1">
              <a:rPr lang="en-GB"/>
              <a:pPr lvl="0"/>
              <a:t>15/07/2026</a:t>
            </a:fld>
            <a:endParaRPr lang="en-GB"/>
          </a:p>
        </p:txBody>
      </p:sp>
      <p:sp>
        <p:nvSpPr>
          <p:cNvPr id="5" name="Footer Placeholder 4">
            <a:extLst>
              <a:ext uri="{FF2B5EF4-FFF2-40B4-BE49-F238E27FC236}">
                <a16:creationId xmlns:a16="http://schemas.microsoft.com/office/drawing/2014/main" id="{22B19BFA-7ED8-E241-C7CE-15F3617AC07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35163EE-3DDA-B4F0-64C0-273671D388FC}"/>
              </a:ext>
            </a:extLst>
          </p:cNvPr>
          <p:cNvSpPr txBox="1">
            <a:spLocks noGrp="1"/>
          </p:cNvSpPr>
          <p:nvPr>
            <p:ph type="sldNum" sz="quarter" idx="8"/>
          </p:nvPr>
        </p:nvSpPr>
        <p:spPr/>
        <p:txBody>
          <a:bodyPr/>
          <a:lstStyle>
            <a:lvl1pPr>
              <a:defRPr/>
            </a:lvl1pPr>
          </a:lstStyle>
          <a:p>
            <a:pPr lvl="0"/>
            <a:fld id="{816B0FAA-D554-401D-9109-6F320BBF5B49}" type="slidenum">
              <a:t>‹#›</a:t>
            </a:fld>
            <a:endParaRPr lang="en-GB"/>
          </a:p>
        </p:txBody>
      </p:sp>
      <p:cxnSp>
        <p:nvCxnSpPr>
          <p:cNvPr id="7" name="Straight Connector 25">
            <a:extLst>
              <a:ext uri="{FF2B5EF4-FFF2-40B4-BE49-F238E27FC236}">
                <a16:creationId xmlns:a16="http://schemas.microsoft.com/office/drawing/2014/main" id="{AE7A5C3B-8CD3-B3D2-F198-9955019889C3}"/>
              </a:ext>
            </a:extLst>
          </p:cNvPr>
          <p:cNvCxnSpPr/>
          <p:nvPr/>
        </p:nvCxnSpPr>
        <p:spPr>
          <a:xfrm>
            <a:off x="1453896" y="1847088"/>
            <a:ext cx="9607518" cy="0"/>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34652206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F8FD58-E1F5-4BCD-63A1-C07BF722CB6E}"/>
              </a:ext>
            </a:extLst>
          </p:cNvPr>
          <p:cNvSpPr txBox="1">
            <a:spLocks noGrp="1"/>
          </p:cNvSpPr>
          <p:nvPr>
            <p:ph type="title" orient="vert"/>
          </p:nvPr>
        </p:nvSpPr>
        <p:spPr>
          <a:xfrm>
            <a:off x="9439113" y="798975"/>
            <a:ext cx="1615744" cy="4659892"/>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C1BA15EA-4D02-CF0B-F4EF-4379655E353A}"/>
              </a:ext>
            </a:extLst>
          </p:cNvPr>
          <p:cNvSpPr txBox="1">
            <a:spLocks noGrp="1"/>
          </p:cNvSpPr>
          <p:nvPr>
            <p:ph type="body" orient="vert" idx="1"/>
          </p:nvPr>
        </p:nvSpPr>
        <p:spPr>
          <a:xfrm>
            <a:off x="1444669" y="798975"/>
            <a:ext cx="7828827" cy="4659892"/>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001315-809E-CEC9-B19C-FCC74F763361}"/>
              </a:ext>
            </a:extLst>
          </p:cNvPr>
          <p:cNvSpPr txBox="1">
            <a:spLocks noGrp="1"/>
          </p:cNvSpPr>
          <p:nvPr>
            <p:ph type="dt" sz="half" idx="7"/>
          </p:nvPr>
        </p:nvSpPr>
        <p:spPr/>
        <p:txBody>
          <a:bodyPr/>
          <a:lstStyle>
            <a:lvl1pPr>
              <a:defRPr/>
            </a:lvl1pPr>
          </a:lstStyle>
          <a:p>
            <a:pPr lvl="0"/>
            <a:fld id="{1718A19A-C1E3-4F28-8AB0-541D700FF5B9}" type="datetime1">
              <a:rPr lang="en-GB"/>
              <a:pPr lvl="0"/>
              <a:t>15/07/2026</a:t>
            </a:fld>
            <a:endParaRPr lang="en-GB"/>
          </a:p>
        </p:txBody>
      </p:sp>
      <p:sp>
        <p:nvSpPr>
          <p:cNvPr id="5" name="Footer Placeholder 4">
            <a:extLst>
              <a:ext uri="{FF2B5EF4-FFF2-40B4-BE49-F238E27FC236}">
                <a16:creationId xmlns:a16="http://schemas.microsoft.com/office/drawing/2014/main" id="{09B3CB7F-67D8-B360-3781-9BD2C22679D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ECD0AA-55C6-EF22-0A1D-FF1C6AABB5E2}"/>
              </a:ext>
            </a:extLst>
          </p:cNvPr>
          <p:cNvSpPr txBox="1">
            <a:spLocks noGrp="1"/>
          </p:cNvSpPr>
          <p:nvPr>
            <p:ph type="sldNum" sz="quarter" idx="8"/>
          </p:nvPr>
        </p:nvSpPr>
        <p:spPr/>
        <p:txBody>
          <a:bodyPr/>
          <a:lstStyle>
            <a:lvl1pPr>
              <a:defRPr/>
            </a:lvl1pPr>
          </a:lstStyle>
          <a:p>
            <a:pPr lvl="0"/>
            <a:fld id="{4F44B046-53C8-4CA0-8B65-5D9A21666C7A}" type="slidenum">
              <a:t>‹#›</a:t>
            </a:fld>
            <a:endParaRPr lang="en-GB"/>
          </a:p>
        </p:txBody>
      </p:sp>
      <p:cxnSp>
        <p:nvCxnSpPr>
          <p:cNvPr id="7" name="Straight Connector 14">
            <a:extLst>
              <a:ext uri="{FF2B5EF4-FFF2-40B4-BE49-F238E27FC236}">
                <a16:creationId xmlns:a16="http://schemas.microsoft.com/office/drawing/2014/main" id="{375ECC44-F708-4E9D-8647-532C6955F3C6}"/>
              </a:ext>
            </a:extLst>
          </p:cNvPr>
          <p:cNvCxnSpPr/>
          <p:nvPr/>
        </p:nvCxnSpPr>
        <p:spPr>
          <a:xfrm>
            <a:off x="9439113" y="798975"/>
            <a:ext cx="0" cy="4659883"/>
          </a:xfrm>
          <a:prstGeom prst="straightConnector1">
            <a:avLst/>
          </a:prstGeom>
          <a:noFill/>
          <a:ln w="31747" cap="flat">
            <a:solidFill>
              <a:srgbClr val="B71E42"/>
            </a:solidFill>
            <a:prstDash val="solid"/>
            <a:miter/>
          </a:ln>
        </p:spPr>
      </p:cxnSp>
    </p:spTree>
    <p:extLst>
      <p:ext uri="{BB962C8B-B14F-4D97-AF65-F5344CB8AC3E}">
        <p14:creationId xmlns:p14="http://schemas.microsoft.com/office/powerpoint/2010/main" val="225212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CEAE7"/>
            </a:gs>
            <a:gs pos="100000">
              <a:srgbClr val="CAC6C1"/>
            </a:gs>
          </a:gsLst>
          <a:path path="circle">
            <a:fillToRect l="50000" t="50000" r="50000" b="50000"/>
          </a:path>
        </a:gra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B231F81-4B7C-94A7-621E-49A3D3AEEEC9}"/>
              </a:ext>
            </a:extLst>
          </p:cNvPr>
          <p:cNvSpPr/>
          <p:nvPr/>
        </p:nvSpPr>
        <p:spPr>
          <a:xfrm>
            <a:off x="0" y="2019479"/>
            <a:ext cx="12191996" cy="4105939"/>
          </a:xfrm>
          <a:prstGeom prst="rect">
            <a:avLst/>
          </a:prstGeom>
          <a:gradFill>
            <a:gsLst>
              <a:gs pos="0">
                <a:srgbClr val="DFDBD5">
                  <a:alpha val="0"/>
                </a:srgbClr>
              </a:gs>
              <a:gs pos="100000">
                <a:srgbClr val="DFDBD5"/>
              </a:gs>
            </a:gsLst>
            <a:lin ang="5400000"/>
          </a:gra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pic>
        <p:nvPicPr>
          <p:cNvPr id="3" name="Picture 6">
            <a:extLst>
              <a:ext uri="{FF2B5EF4-FFF2-40B4-BE49-F238E27FC236}">
                <a16:creationId xmlns:a16="http://schemas.microsoft.com/office/drawing/2014/main" id="{7FDC49BD-4CAE-3812-6F83-9E665B69DB6B}"/>
              </a:ext>
            </a:extLst>
          </p:cNvPr>
          <p:cNvPicPr>
            <a:picLocks noChangeAspect="1"/>
          </p:cNvPicPr>
          <p:nvPr/>
        </p:nvPicPr>
        <p:blipFill>
          <a:blip r:embed="rId13"/>
          <a:srcRect t="1538" b="-1538"/>
          <a:stretch>
            <a:fillRect/>
          </a:stretch>
        </p:blipFill>
        <p:spPr>
          <a:xfrm>
            <a:off x="0" y="6126480"/>
            <a:ext cx="12191996" cy="742950"/>
          </a:xfrm>
          <a:prstGeom prst="rect">
            <a:avLst/>
          </a:prstGeom>
          <a:noFill/>
          <a:ln cap="flat">
            <a:noFill/>
          </a:ln>
        </p:spPr>
      </p:pic>
      <p:sp>
        <p:nvSpPr>
          <p:cNvPr id="4" name="Title Placeholder 1">
            <a:extLst>
              <a:ext uri="{FF2B5EF4-FFF2-40B4-BE49-F238E27FC236}">
                <a16:creationId xmlns:a16="http://schemas.microsoft.com/office/drawing/2014/main" id="{21C0CF02-0846-3759-81A8-227E9486B49F}"/>
              </a:ext>
            </a:extLst>
          </p:cNvPr>
          <p:cNvSpPr txBox="1">
            <a:spLocks noGrp="1"/>
          </p:cNvSpPr>
          <p:nvPr>
            <p:ph type="title"/>
          </p:nvPr>
        </p:nvSpPr>
        <p:spPr>
          <a:xfrm>
            <a:off x="1451582" y="804516"/>
            <a:ext cx="9603275" cy="1049237"/>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5" name="Text Placeholder 2">
            <a:extLst>
              <a:ext uri="{FF2B5EF4-FFF2-40B4-BE49-F238E27FC236}">
                <a16:creationId xmlns:a16="http://schemas.microsoft.com/office/drawing/2014/main" id="{90DFDC53-1C2B-6EBC-0597-183202154DDF}"/>
              </a:ext>
            </a:extLst>
          </p:cNvPr>
          <p:cNvSpPr txBox="1">
            <a:spLocks noGrp="1"/>
          </p:cNvSpPr>
          <p:nvPr>
            <p:ph type="body" idx="1"/>
          </p:nvPr>
        </p:nvSpPr>
        <p:spPr>
          <a:xfrm>
            <a:off x="1451582" y="2015730"/>
            <a:ext cx="9603275" cy="345061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3">
            <a:extLst>
              <a:ext uri="{FF2B5EF4-FFF2-40B4-BE49-F238E27FC236}">
                <a16:creationId xmlns:a16="http://schemas.microsoft.com/office/drawing/2014/main" id="{745E2A57-5590-C547-9806-F90CD8F212D4}"/>
              </a:ext>
            </a:extLst>
          </p:cNvPr>
          <p:cNvSpPr txBox="1">
            <a:spLocks noGrp="1"/>
          </p:cNvSpPr>
          <p:nvPr>
            <p:ph type="dt" sz="half" idx="2"/>
          </p:nvPr>
        </p:nvSpPr>
        <p:spPr>
          <a:xfrm>
            <a:off x="7554141" y="330372"/>
            <a:ext cx="3500716" cy="3092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fld id="{85A93BCE-8FEF-495D-BB75-161DA2F655A2}" type="datetime1">
              <a:rPr lang="en-GB"/>
              <a:pPr lvl="0"/>
              <a:t>15/07/2026</a:t>
            </a:fld>
            <a:endParaRPr lang="en-GB"/>
          </a:p>
        </p:txBody>
      </p:sp>
      <p:sp>
        <p:nvSpPr>
          <p:cNvPr id="7" name="Footer Placeholder 4">
            <a:extLst>
              <a:ext uri="{FF2B5EF4-FFF2-40B4-BE49-F238E27FC236}">
                <a16:creationId xmlns:a16="http://schemas.microsoft.com/office/drawing/2014/main" id="{84A392C6-7D4D-7395-4BDA-2CE9ECEBBFC4}"/>
              </a:ext>
            </a:extLst>
          </p:cNvPr>
          <p:cNvSpPr txBox="1">
            <a:spLocks noGrp="1"/>
          </p:cNvSpPr>
          <p:nvPr>
            <p:ph type="ftr" sz="quarter" idx="3"/>
          </p:nvPr>
        </p:nvSpPr>
        <p:spPr>
          <a:xfrm>
            <a:off x="1451582" y="329302"/>
            <a:ext cx="5938835" cy="3092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898989"/>
                </a:solidFill>
                <a:uFillTx/>
                <a:latin typeface="Gill Sans MT"/>
              </a:defRPr>
            </a:lvl1pPr>
          </a:lstStyle>
          <a:p>
            <a:pPr lvl="0"/>
            <a:endParaRPr lang="en-GB"/>
          </a:p>
        </p:txBody>
      </p:sp>
      <p:sp>
        <p:nvSpPr>
          <p:cNvPr id="8" name="Slide Number Placeholder 5">
            <a:extLst>
              <a:ext uri="{FF2B5EF4-FFF2-40B4-BE49-F238E27FC236}">
                <a16:creationId xmlns:a16="http://schemas.microsoft.com/office/drawing/2014/main" id="{8F4619B9-A2B7-21C0-76E2-0E2DBD198068}"/>
              </a:ext>
            </a:extLst>
          </p:cNvPr>
          <p:cNvSpPr txBox="1">
            <a:spLocks noGrp="1"/>
          </p:cNvSpPr>
          <p:nvPr>
            <p:ph type="sldNum" sz="quarter" idx="4"/>
          </p:nvPr>
        </p:nvSpPr>
        <p:spPr>
          <a:xfrm>
            <a:off x="480060" y="798975"/>
            <a:ext cx="811017" cy="503578"/>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2800" b="0" i="0" u="none" strike="noStrike" kern="1200" cap="none" spc="0" baseline="0">
                <a:solidFill>
                  <a:srgbClr val="B71E42"/>
                </a:solidFill>
                <a:uFillTx/>
                <a:latin typeface="Gill Sans MT"/>
              </a:defRPr>
            </a:lvl1pPr>
          </a:lstStyle>
          <a:p>
            <a:pPr lvl="0"/>
            <a:fld id="{0FF1D447-D6B4-4351-B443-2EA330D42D30}" type="slidenum">
              <a:t>‹#›</a:t>
            </a:fld>
            <a:endParaRPr lang="en-GB"/>
          </a:p>
        </p:txBody>
      </p:sp>
      <p:cxnSp>
        <p:nvCxnSpPr>
          <p:cNvPr id="9" name="Straight Connector 9">
            <a:extLst>
              <a:ext uri="{FF2B5EF4-FFF2-40B4-BE49-F238E27FC236}">
                <a16:creationId xmlns:a16="http://schemas.microsoft.com/office/drawing/2014/main" id="{EE9AE79A-BDA6-E274-F107-BE23C6210C87}"/>
              </a:ext>
            </a:extLst>
          </p:cNvPr>
          <p:cNvCxnSpPr/>
          <p:nvPr/>
        </p:nvCxnSpPr>
        <p:spPr>
          <a:xfrm>
            <a:off x="0" y="6128409"/>
            <a:ext cx="12191996" cy="0"/>
          </a:xfrm>
          <a:prstGeom prst="straightConnector1">
            <a:avLst/>
          </a:prstGeom>
          <a:noFill/>
          <a:ln w="12701" cap="flat">
            <a:solidFill>
              <a:srgbClr val="000001">
                <a:alpha val="20000"/>
              </a:srgbClr>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3200" b="0" i="0" u="none" strike="noStrike" kern="1200" cap="all" spc="0" baseline="0">
          <a:solidFill>
            <a:srgbClr val="000000"/>
          </a:solidFill>
          <a:uFillTx/>
          <a:latin typeface="Gill Sans MT"/>
        </a:defRPr>
      </a:lvl1pPr>
    </p:titleStyle>
    <p:bodyStyle>
      <a:lvl1pPr marL="228600" marR="0" lvl="0" indent="-228600" algn="l" defTabSz="914400" rtl="0" fontAlgn="auto" hangingPunct="1">
        <a:lnSpc>
          <a:spcPct val="120000"/>
        </a:lnSpc>
        <a:spcBef>
          <a:spcPts val="1000"/>
        </a:spcBef>
        <a:spcAft>
          <a:spcPts val="0"/>
        </a:spcAft>
        <a:buClr>
          <a:srgbClr val="B71E42"/>
        </a:buClr>
        <a:buSzPct val="100000"/>
        <a:buFont typeface="Arial" pitchFamily="34"/>
        <a:buChar char="•"/>
        <a:tabLst/>
        <a:defRPr lang="en-GB" sz="2000" b="0" i="0" u="none" strike="noStrike" kern="1200" cap="none" spc="0" baseline="0">
          <a:solidFill>
            <a:srgbClr val="000000"/>
          </a:solidFill>
          <a:uFillTx/>
          <a:latin typeface="Gill Sans MT"/>
        </a:defRPr>
      </a:lvl1pPr>
      <a:lvl2pPr marL="685800" marR="0" lvl="1"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800" b="0" i="0" u="none" strike="noStrike" kern="1200" cap="none" spc="0" baseline="0">
          <a:solidFill>
            <a:srgbClr val="000000"/>
          </a:solidFill>
          <a:uFillTx/>
          <a:latin typeface="Gill Sans MT"/>
        </a:defRPr>
      </a:lvl2pPr>
      <a:lvl3pPr marL="1143000" marR="0" lvl="2"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600" b="0" i="0" u="none" strike="noStrike" kern="1200" cap="none" spc="0" baseline="0">
          <a:solidFill>
            <a:srgbClr val="000000"/>
          </a:solidFill>
          <a:uFillTx/>
          <a:latin typeface="Gill Sans MT"/>
        </a:defRPr>
      </a:lvl3pPr>
      <a:lvl4pPr marL="1600200" marR="0" lvl="3"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400" b="0" i="0" u="none" strike="noStrike" kern="1200" cap="none" spc="0" baseline="0">
          <a:solidFill>
            <a:srgbClr val="000000"/>
          </a:solidFill>
          <a:uFillTx/>
          <a:latin typeface="Gill Sans MT"/>
        </a:defRPr>
      </a:lvl4pPr>
      <a:lvl5pPr marL="2057400" marR="0" lvl="4" indent="-228600" algn="l" defTabSz="914400" rtl="0" fontAlgn="auto" hangingPunct="1">
        <a:lnSpc>
          <a:spcPct val="120000"/>
        </a:lnSpc>
        <a:spcBef>
          <a:spcPts val="500"/>
        </a:spcBef>
        <a:spcAft>
          <a:spcPts val="0"/>
        </a:spcAft>
        <a:buClr>
          <a:srgbClr val="B71E42"/>
        </a:buClr>
        <a:buSzPct val="100000"/>
        <a:buFont typeface="Arial" pitchFamily="34"/>
        <a:buChar char="•"/>
        <a:tabLst/>
        <a:defRPr lang="en-GB" sz="1200" b="0" i="0" u="none" strike="noStrike" kern="1200" cap="none" spc="0" baseline="0">
          <a:solidFill>
            <a:srgbClr val="000000"/>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8.sv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webp"/><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14.YSswhr5MP-ahh5n5J3EhtwHaHa"/><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90437-0FC2-D362-EFF8-89B8BE0F1A6E}"/>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8F359D5-922C-73A4-2D82-A6DF8B7BE9B8}"/>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FF4DF01C-0161-252E-D886-511FEA2CA7EB}"/>
              </a:ext>
            </a:extLst>
          </p:cNvPr>
          <p:cNvPicPr>
            <a:picLocks noChangeAspect="1"/>
          </p:cNvPicPr>
          <p:nvPr/>
        </p:nvPicPr>
        <p:blipFill>
          <a:blip r:embed="rId2"/>
          <a:stretch>
            <a:fillRect/>
          </a:stretch>
        </p:blipFill>
        <p:spPr>
          <a:xfrm rot="5400013">
            <a:off x="2659628" y="-2659619"/>
            <a:ext cx="6872712" cy="12192006"/>
          </a:xfrm>
          <a:prstGeom prst="rect">
            <a:avLst/>
          </a:prstGeom>
          <a:noFill/>
          <a:ln cap="flat">
            <a:noFill/>
          </a:ln>
        </p:spPr>
      </p:pic>
      <p:pic>
        <p:nvPicPr>
          <p:cNvPr id="5" name="Picture 3">
            <a:extLst>
              <a:ext uri="{FF2B5EF4-FFF2-40B4-BE49-F238E27FC236}">
                <a16:creationId xmlns:a16="http://schemas.microsoft.com/office/drawing/2014/main" id="{9B0F440B-ECD7-A243-FC15-6C829EFB3027}"/>
              </a:ext>
            </a:extLst>
          </p:cNvPr>
          <p:cNvPicPr>
            <a:picLocks noChangeAspect="1"/>
          </p:cNvPicPr>
          <p:nvPr/>
        </p:nvPicPr>
        <p:blipFill>
          <a:blip r:embed="rId3"/>
          <a:srcRect l="-124" t="1" b="1558"/>
          <a:stretch>
            <a:fillRect/>
          </a:stretch>
        </p:blipFill>
        <p:spPr>
          <a:xfrm>
            <a:off x="524015" y="47411"/>
            <a:ext cx="4352781" cy="884352"/>
          </a:xfrm>
          <a:prstGeom prst="rect">
            <a:avLst/>
          </a:prstGeom>
          <a:noFill/>
          <a:ln cap="flat">
            <a:noFill/>
          </a:ln>
        </p:spPr>
      </p:pic>
      <p:sp>
        <p:nvSpPr>
          <p:cNvPr id="6" name="TextBox 5">
            <a:extLst>
              <a:ext uri="{FF2B5EF4-FFF2-40B4-BE49-F238E27FC236}">
                <a16:creationId xmlns:a16="http://schemas.microsoft.com/office/drawing/2014/main" id="{E4CC14A1-2203-BEB3-4BB7-8893DC251503}"/>
              </a:ext>
            </a:extLst>
          </p:cNvPr>
          <p:cNvSpPr txBox="1"/>
          <p:nvPr/>
        </p:nvSpPr>
        <p:spPr>
          <a:xfrm>
            <a:off x="2485586" y="1444185"/>
            <a:ext cx="7220797" cy="46115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2060"/>
                </a:solidFill>
                <a:uFillTx/>
                <a:latin typeface="Arial" pitchFamily="34"/>
                <a:cs typeface="Arial" pitchFamily="34"/>
              </a:rPr>
              <a:t>Group Presentation</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163E64"/>
                </a:solidFill>
                <a:uFillTx/>
                <a:latin typeface="Arial" pitchFamily="34"/>
                <a:cs typeface="Arial" pitchFamily="34"/>
              </a:rPr>
              <a:t>Regina Abdoli                        2428653</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163E64"/>
                </a:solidFill>
                <a:uFillTx/>
                <a:latin typeface="Arial" pitchFamily="34"/>
                <a:cs typeface="Arial" pitchFamily="34"/>
              </a:rPr>
              <a:t>Zie Alain Coulibaly                2429488</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163E64"/>
                </a:solidFill>
                <a:uFillTx/>
                <a:latin typeface="Arial" pitchFamily="34"/>
                <a:cs typeface="Arial" pitchFamily="34"/>
              </a:rPr>
              <a:t>Andrius Druteika                   2430317</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163E64"/>
                </a:solidFill>
                <a:uFillTx/>
                <a:latin typeface="Arial" pitchFamily="34"/>
                <a:cs typeface="Arial" pitchFamily="34"/>
              </a:rPr>
              <a:t>Yustina Da Costa                  2430457</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2060"/>
                </a:solidFill>
                <a:uFillTx/>
                <a:latin typeface="Arial" pitchFamily="34"/>
                <a:cs typeface="Arial" pitchFamily="34"/>
              </a:rPr>
              <a:t>Module Name                        Managing Business Information</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2060"/>
                </a:solidFill>
                <a:uFillTx/>
                <a:latin typeface="Arial" pitchFamily="34"/>
                <a:cs typeface="Arial" pitchFamily="34"/>
              </a:rPr>
              <a:t>Presentation Title                  Information System</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2060"/>
                </a:solidFill>
                <a:uFillTx/>
                <a:latin typeface="Arial" pitchFamily="34"/>
                <a:cs typeface="Arial" pitchFamily="34"/>
              </a:rPr>
              <a:t>Group                                    2 (LCLM5004)</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2060"/>
                </a:solidFill>
                <a:uFillTx/>
                <a:latin typeface="Arial" pitchFamily="34"/>
                <a:cs typeface="Arial" pitchFamily="34"/>
              </a:rPr>
              <a:t>Tutor                                      Amer Kareem</a:t>
            </a: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2060"/>
                </a:solidFill>
                <a:uFillTx/>
                <a:latin typeface="Arial" pitchFamily="34"/>
                <a:cs typeface="Arial" pitchFamily="34"/>
              </a:rPr>
              <a:t>University                              UWTSD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1FF0C-0BA1-1BD8-8882-8AE7B8300E82}"/>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042057E-AE77-8B98-9DFB-A80ED501D38D}"/>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AEB5784E-0C46-D4EE-16CD-230C8731F3E3}"/>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D79B51B5-D60B-06FA-B53D-2837C846C61F}"/>
              </a:ext>
            </a:extLst>
          </p:cNvPr>
          <p:cNvSpPr txBox="1"/>
          <p:nvPr/>
        </p:nvSpPr>
        <p:spPr>
          <a:xfrm>
            <a:off x="2117713" y="1146099"/>
            <a:ext cx="9425964" cy="5442517"/>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Introduction to Information Systems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Role and Importance of Information Systems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Types of Information Systems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Ethical Issues in Information Systems</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 Data Privacy &amp; Confidentiality</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 Cybersecurity &amp; Information Security</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 Ethical Use of Information Systems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Information Systems in Real Organisations</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Case Study Analysis</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 Challenges</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 Solutions</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    * Business Impact</a:t>
            </a:r>
          </a:p>
          <a:p>
            <a:pPr marL="285750" marR="0" lvl="0" indent="-285750" algn="l" defTabSz="457200" rtl="0" fontAlgn="auto" hangingPunct="1">
              <a:lnSpc>
                <a:spcPct val="15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Conclusion and Recommendations</a:t>
            </a:r>
          </a:p>
        </p:txBody>
      </p:sp>
      <p:sp>
        <p:nvSpPr>
          <p:cNvPr id="6" name="TextBox 6">
            <a:extLst>
              <a:ext uri="{FF2B5EF4-FFF2-40B4-BE49-F238E27FC236}">
                <a16:creationId xmlns:a16="http://schemas.microsoft.com/office/drawing/2014/main" id="{41EA6A2F-B006-D683-D30E-3E322098BE66}"/>
              </a:ext>
            </a:extLst>
          </p:cNvPr>
          <p:cNvSpPr txBox="1"/>
          <p:nvPr/>
        </p:nvSpPr>
        <p:spPr>
          <a:xfrm>
            <a:off x="2376507" y="558506"/>
            <a:ext cx="5080004"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Presentation overview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13B1-EDD8-619A-5F3C-5C9C0C8FA7E5}"/>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2B6A5B7-B879-02BE-E6B8-CABE10F3AE83}"/>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0D8C2349-F8F3-1F8F-FCAE-FA9A9F98784A}"/>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6">
            <a:extLst>
              <a:ext uri="{FF2B5EF4-FFF2-40B4-BE49-F238E27FC236}">
                <a16:creationId xmlns:a16="http://schemas.microsoft.com/office/drawing/2014/main" id="{3395C5EB-C05D-5C1B-AEA0-8DA081CCBA9B}"/>
              </a:ext>
            </a:extLst>
          </p:cNvPr>
          <p:cNvSpPr txBox="1"/>
          <p:nvPr/>
        </p:nvSpPr>
        <p:spPr>
          <a:xfrm>
            <a:off x="4771613" y="1177161"/>
            <a:ext cx="3232669"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Introduction</a:t>
            </a:r>
          </a:p>
        </p:txBody>
      </p:sp>
      <p:sp>
        <p:nvSpPr>
          <p:cNvPr id="6" name="TextBox 8">
            <a:extLst>
              <a:ext uri="{FF2B5EF4-FFF2-40B4-BE49-F238E27FC236}">
                <a16:creationId xmlns:a16="http://schemas.microsoft.com/office/drawing/2014/main" id="{87FEED47-2163-C36A-E690-B34758C8434D}"/>
              </a:ext>
            </a:extLst>
          </p:cNvPr>
          <p:cNvSpPr txBox="1"/>
          <p:nvPr/>
        </p:nvSpPr>
        <p:spPr>
          <a:xfrm>
            <a:off x="2354726" y="2073008"/>
            <a:ext cx="7098551" cy="28623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We live in a world where businesses depend on information more than ever before. Whether it is serving customers, managing employees, or planning future strategies, organisations need reliable information to operate successfully. As a result, information systems have become a fundamental part of how modern businesses function and compete in today’s environment.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This presentation examines the importance of information systems in modern organisations, explores selected information systems, and evaluates their contribution to business success.</a:t>
            </a:r>
          </a:p>
        </p:txBody>
      </p:sp>
      <p:sp>
        <p:nvSpPr>
          <p:cNvPr id="7" name="TextBox 9">
            <a:extLst>
              <a:ext uri="{FF2B5EF4-FFF2-40B4-BE49-F238E27FC236}">
                <a16:creationId xmlns:a16="http://schemas.microsoft.com/office/drawing/2014/main" id="{DFEBEF0B-BB6D-3B06-BB7D-83F4FE8833B4}"/>
              </a:ext>
            </a:extLst>
          </p:cNvPr>
          <p:cNvSpPr txBox="1"/>
          <p:nvPr/>
        </p:nvSpPr>
        <p:spPr>
          <a:xfrm>
            <a:off x="9269501" y="6448778"/>
            <a:ext cx="4285125" cy="3385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Source: Howard et al. (2017)</a:t>
            </a:r>
          </a:p>
        </p:txBody>
      </p:sp>
      <p:sp>
        <p:nvSpPr>
          <p:cNvPr id="8" name="TextBox 10">
            <a:extLst>
              <a:ext uri="{FF2B5EF4-FFF2-40B4-BE49-F238E27FC236}">
                <a16:creationId xmlns:a16="http://schemas.microsoft.com/office/drawing/2014/main" id="{D21FDF4A-E409-0AE8-F207-867A91D36F35}"/>
              </a:ext>
            </a:extLst>
          </p:cNvPr>
          <p:cNvSpPr txBox="1"/>
          <p:nvPr/>
        </p:nvSpPr>
        <p:spPr>
          <a:xfrm>
            <a:off x="11002682" y="6079443"/>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Regina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D194F-52F6-E0B4-7D8C-526B785EBDF5}"/>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732E676-4195-C4A0-21D9-CB10080898A8}"/>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474FEFCB-3319-74D1-8778-54D40355A70E}"/>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7B0E05E4-D303-D580-7684-81895C9B2B6E}"/>
              </a:ext>
            </a:extLst>
          </p:cNvPr>
          <p:cNvSpPr txBox="1"/>
          <p:nvPr/>
        </p:nvSpPr>
        <p:spPr>
          <a:xfrm>
            <a:off x="2264484" y="757863"/>
            <a:ext cx="5481023"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1. </a:t>
            </a:r>
            <a:r>
              <a:rPr lang="en-GB" sz="2000" b="1" i="0" u="none" strike="noStrike" kern="1200" cap="none" spc="0" baseline="0">
                <a:solidFill>
                  <a:srgbClr val="000000"/>
                </a:solidFill>
                <a:uFillTx/>
                <a:latin typeface="Arial" pitchFamily="34"/>
                <a:cs typeface="Arial" pitchFamily="34"/>
              </a:rPr>
              <a:t>Introduce Different Information Systems</a:t>
            </a:r>
          </a:p>
        </p:txBody>
      </p:sp>
      <p:sp>
        <p:nvSpPr>
          <p:cNvPr id="6" name="TextBox 6">
            <a:extLst>
              <a:ext uri="{FF2B5EF4-FFF2-40B4-BE49-F238E27FC236}">
                <a16:creationId xmlns:a16="http://schemas.microsoft.com/office/drawing/2014/main" id="{90ABBE8E-0FFC-189E-2536-B8C9201E2F73}"/>
              </a:ext>
            </a:extLst>
          </p:cNvPr>
          <p:cNvSpPr txBox="1"/>
          <p:nvPr/>
        </p:nvSpPr>
        <p:spPr>
          <a:xfrm>
            <a:off x="2264484" y="1461659"/>
            <a:ext cx="7783153" cy="433965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BA2169"/>
                </a:solidFill>
                <a:uFillTx/>
                <a:latin typeface="Arial" pitchFamily="34"/>
                <a:cs typeface="Arial" pitchFamily="34"/>
              </a:rPr>
              <a:t>1.1</a:t>
            </a:r>
            <a:r>
              <a:rPr lang="en-GB" sz="1600" b="1" i="0" u="none" strike="noStrike" kern="1200" cap="none" spc="0" baseline="0">
                <a:solidFill>
                  <a:srgbClr val="000000"/>
                </a:solidFill>
                <a:uFillTx/>
                <a:latin typeface="Arial" pitchFamily="34"/>
                <a:cs typeface="Arial" pitchFamily="34"/>
              </a:rPr>
              <a:t> What is an Information System?</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Information System (IS) </a:t>
            </a:r>
            <a:r>
              <a:rPr lang="en-GB" sz="1600" b="0" i="0" u="none" strike="noStrike" kern="1200" cap="none" spc="0" baseline="0">
                <a:solidFill>
                  <a:srgbClr val="000000"/>
                </a:solidFill>
                <a:uFillTx/>
                <a:latin typeface="Arial" pitchFamily="34"/>
                <a:cs typeface="Arial" pitchFamily="34"/>
              </a:rPr>
              <a:t>is an integrated combination of people, technology, data and processes used to collect, process, store and distribute information to support business operations and decision-making </a:t>
            </a:r>
            <a:r>
              <a:rPr lang="en-GB" sz="1600" b="1" i="0" u="none" strike="noStrike" kern="1200" cap="none" spc="0" baseline="0">
                <a:solidFill>
                  <a:srgbClr val="000000"/>
                </a:solidFill>
                <a:uFillTx/>
                <a:latin typeface="Arial" pitchFamily="34"/>
                <a:cs typeface="Arial" pitchFamily="34"/>
              </a:rPr>
              <a:t>(Laudon &amp; Laudon, 2022).</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Collects business data</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Processes information efficiently</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Supports organisational activities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Facilitates communication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Supports decision-making</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Improves business performance</a:t>
            </a:r>
          </a:p>
        </p:txBody>
      </p:sp>
      <p:pic>
        <p:nvPicPr>
          <p:cNvPr id="7" name="Picture 9">
            <a:extLst>
              <a:ext uri="{FF2B5EF4-FFF2-40B4-BE49-F238E27FC236}">
                <a16:creationId xmlns:a16="http://schemas.microsoft.com/office/drawing/2014/main" id="{98FE28A5-3724-5DAE-11F1-112A76BF0C9F}"/>
              </a:ext>
            </a:extLst>
          </p:cNvPr>
          <p:cNvPicPr>
            <a:picLocks noChangeAspect="1"/>
          </p:cNvPicPr>
          <p:nvPr/>
        </p:nvPicPr>
        <p:blipFill>
          <a:blip r:embed="rId3"/>
          <a:srcRect l="5842" t="11896" r="10659" b="3989"/>
          <a:stretch>
            <a:fillRect/>
          </a:stretch>
        </p:blipFill>
        <p:spPr>
          <a:xfrm>
            <a:off x="5972403" y="3143560"/>
            <a:ext cx="3546198" cy="2857911"/>
          </a:xfrm>
          <a:prstGeom prst="rect">
            <a:avLst/>
          </a:prstGeom>
          <a:noFill/>
          <a:ln cap="flat">
            <a:noFill/>
          </a:ln>
        </p:spPr>
      </p:pic>
      <p:sp>
        <p:nvSpPr>
          <p:cNvPr id="8" name="TextBox 11">
            <a:extLst>
              <a:ext uri="{FF2B5EF4-FFF2-40B4-BE49-F238E27FC236}">
                <a16:creationId xmlns:a16="http://schemas.microsoft.com/office/drawing/2014/main" id="{A80400AB-756C-AA50-7501-F96535B6245C}"/>
              </a:ext>
            </a:extLst>
          </p:cNvPr>
          <p:cNvSpPr txBox="1"/>
          <p:nvPr/>
        </p:nvSpPr>
        <p:spPr>
          <a:xfrm>
            <a:off x="11054849" y="640261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Regina</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BF7B-ADA1-BBF2-1D3E-EF92860DD47B}"/>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22F98C3-48FD-10E4-293D-ACCE1AB73AEA}"/>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CA2F60B8-3B11-F9F4-9FDD-6A1B9C6CFA05}"/>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3">
            <a:extLst>
              <a:ext uri="{FF2B5EF4-FFF2-40B4-BE49-F238E27FC236}">
                <a16:creationId xmlns:a16="http://schemas.microsoft.com/office/drawing/2014/main" id="{404BDCF3-42FB-A9DC-CA22-0775D8D7713E}"/>
              </a:ext>
            </a:extLst>
          </p:cNvPr>
          <p:cNvSpPr txBox="1"/>
          <p:nvPr/>
        </p:nvSpPr>
        <p:spPr>
          <a:xfrm>
            <a:off x="2287792" y="1025956"/>
            <a:ext cx="7663028"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1.2</a:t>
            </a:r>
            <a:r>
              <a:rPr lang="en-GB" sz="2000" b="1" i="0" u="none" strike="noStrike" kern="1200" cap="none" spc="0" baseline="0">
                <a:solidFill>
                  <a:srgbClr val="000000"/>
                </a:solidFill>
                <a:uFillTx/>
                <a:latin typeface="Arial" pitchFamily="34"/>
                <a:cs typeface="Arial" pitchFamily="34"/>
              </a:rPr>
              <a:t> Role of Information Systems in Business Operations</a:t>
            </a:r>
          </a:p>
        </p:txBody>
      </p:sp>
      <p:sp>
        <p:nvSpPr>
          <p:cNvPr id="6" name="TextBox 4">
            <a:extLst>
              <a:ext uri="{FF2B5EF4-FFF2-40B4-BE49-F238E27FC236}">
                <a16:creationId xmlns:a16="http://schemas.microsoft.com/office/drawing/2014/main" id="{A06038D7-754D-11BD-5ACC-C67713570793}"/>
              </a:ext>
            </a:extLst>
          </p:cNvPr>
          <p:cNvSpPr txBox="1"/>
          <p:nvPr/>
        </p:nvSpPr>
        <p:spPr>
          <a:xfrm>
            <a:off x="2287792" y="1776724"/>
            <a:ext cx="7616412" cy="427809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Information Systems play a vital role in supporting business operations by improving efficiency, coordination and organisational decision-making </a:t>
            </a:r>
            <a:r>
              <a:rPr lang="en-GB" sz="1600" b="1" i="0" u="none" strike="noStrike" kern="1200" cap="none" spc="0" baseline="0">
                <a:solidFill>
                  <a:srgbClr val="000000"/>
                </a:solidFill>
                <a:uFillTx/>
                <a:latin typeface="Arial" pitchFamily="34"/>
                <a:cs typeface="Arial" pitchFamily="34"/>
              </a:rPr>
              <a:t>(Zohry et al., 2024).</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Automates business processes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Improves information flow</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Supports operational activities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Enhances communication and collaboration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Monitors organisational performance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Supports strategic planning</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Enables faster and more accurate decision-making</a:t>
            </a:r>
          </a:p>
        </p:txBody>
      </p:sp>
      <p:pic>
        <p:nvPicPr>
          <p:cNvPr id="7" name="Picture 7" descr="This may contain: one line drawing of people at a table looking at something on the computer screen while another man is holding a clipboard">
            <a:extLst>
              <a:ext uri="{FF2B5EF4-FFF2-40B4-BE49-F238E27FC236}">
                <a16:creationId xmlns:a16="http://schemas.microsoft.com/office/drawing/2014/main" id="{4724731D-3837-A8EA-89DF-F15735A9048B}"/>
              </a:ext>
            </a:extLst>
          </p:cNvPr>
          <p:cNvPicPr>
            <a:picLocks noChangeAspect="1"/>
          </p:cNvPicPr>
          <p:nvPr/>
        </p:nvPicPr>
        <p:blipFill>
          <a:blip r:embed="rId3"/>
          <a:srcRect t="18003" b="17079"/>
          <a:stretch>
            <a:fillRect/>
          </a:stretch>
        </p:blipFill>
        <p:spPr>
          <a:xfrm>
            <a:off x="6645831" y="2993891"/>
            <a:ext cx="3826946" cy="2484406"/>
          </a:xfrm>
          <a:prstGeom prst="rect">
            <a:avLst/>
          </a:prstGeom>
          <a:noFill/>
          <a:ln cap="flat">
            <a:noFill/>
          </a:ln>
        </p:spPr>
      </p:pic>
      <p:sp>
        <p:nvSpPr>
          <p:cNvPr id="8" name="TextBox 9">
            <a:extLst>
              <a:ext uri="{FF2B5EF4-FFF2-40B4-BE49-F238E27FC236}">
                <a16:creationId xmlns:a16="http://schemas.microsoft.com/office/drawing/2014/main" id="{20E2A4FD-78DE-4617-14A8-41EC84DEAB8A}"/>
              </a:ext>
            </a:extLst>
          </p:cNvPr>
          <p:cNvSpPr txBox="1"/>
          <p:nvPr/>
        </p:nvSpPr>
        <p:spPr>
          <a:xfrm>
            <a:off x="11054849" y="638424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Regina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F6AFA-EB34-A6D6-14D3-5AF22FD42732}"/>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BA524D1-A84D-D642-C072-A3E099E55D91}"/>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D225A022-1887-2571-C550-13ADA5C93BC7}"/>
              </a:ext>
            </a:extLst>
          </p:cNvPr>
          <p:cNvPicPr>
            <a:picLocks noChangeAspect="1"/>
          </p:cNvPicPr>
          <p:nvPr/>
        </p:nvPicPr>
        <p:blipFill>
          <a:blip r:embed="rId2"/>
          <a:stretch>
            <a:fillRect/>
          </a:stretch>
        </p:blipFill>
        <p:spPr>
          <a:xfrm rot="5400013">
            <a:off x="2659647" y="-2611659"/>
            <a:ext cx="6872712" cy="12192006"/>
          </a:xfrm>
          <a:prstGeom prst="rect">
            <a:avLst/>
          </a:prstGeom>
          <a:noFill/>
          <a:ln cap="flat">
            <a:noFill/>
          </a:ln>
        </p:spPr>
      </p:pic>
      <p:sp>
        <p:nvSpPr>
          <p:cNvPr id="5" name="TextBox 4">
            <a:extLst>
              <a:ext uri="{FF2B5EF4-FFF2-40B4-BE49-F238E27FC236}">
                <a16:creationId xmlns:a16="http://schemas.microsoft.com/office/drawing/2014/main" id="{AB56B569-2994-4633-2BFE-FC7A3EFF0B18}"/>
              </a:ext>
            </a:extLst>
          </p:cNvPr>
          <p:cNvSpPr txBox="1"/>
          <p:nvPr/>
        </p:nvSpPr>
        <p:spPr>
          <a:xfrm>
            <a:off x="1678189" y="937698"/>
            <a:ext cx="6293220"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1.3</a:t>
            </a:r>
            <a:r>
              <a:rPr lang="en-GB" sz="2000" b="1" i="0" u="none" strike="noStrike" kern="1200" cap="none" spc="0" baseline="0">
                <a:solidFill>
                  <a:srgbClr val="000000"/>
                </a:solidFill>
                <a:uFillTx/>
                <a:latin typeface="Arial" pitchFamily="34"/>
                <a:cs typeface="Arial" pitchFamily="34"/>
              </a:rPr>
              <a:t> Why are Information Systems Important</a:t>
            </a:r>
            <a:r>
              <a:rPr lang="en-GB" sz="2000" b="1" i="0" u="none" strike="noStrike" kern="1200" cap="none" spc="0" baseline="0">
                <a:solidFill>
                  <a:srgbClr val="000000"/>
                </a:solidFill>
                <a:uFillTx/>
                <a:latin typeface="Gill Sans MT"/>
              </a:rPr>
              <a:t>?</a:t>
            </a:r>
          </a:p>
        </p:txBody>
      </p:sp>
      <p:sp>
        <p:nvSpPr>
          <p:cNvPr id="6" name="TextBox 6">
            <a:extLst>
              <a:ext uri="{FF2B5EF4-FFF2-40B4-BE49-F238E27FC236}">
                <a16:creationId xmlns:a16="http://schemas.microsoft.com/office/drawing/2014/main" id="{2DB78C23-55CB-9AB9-BCA4-F703156E7F86}"/>
              </a:ext>
            </a:extLst>
          </p:cNvPr>
          <p:cNvSpPr txBox="1"/>
          <p:nvPr/>
        </p:nvSpPr>
        <p:spPr>
          <a:xfrm>
            <a:off x="1678189" y="1491697"/>
            <a:ext cx="9144000" cy="1200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Information Systems are essential for modern organisations because they improve efficiency, support decision-making and help businesses achieve a competitive advantage </a:t>
            </a:r>
            <a:r>
              <a:rPr lang="en-GB" sz="1800" b="1" i="0" u="none" strike="noStrike" kern="1200" cap="none" spc="0" baseline="0">
                <a:solidFill>
                  <a:srgbClr val="000000"/>
                </a:solidFill>
                <a:uFillTx/>
                <a:latin typeface="Arial" pitchFamily="34"/>
                <a:cs typeface="Arial" pitchFamily="34"/>
              </a:rPr>
              <a:t>(Tashtoush, 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Gill Sans MT"/>
            </a:endParaRPr>
          </a:p>
        </p:txBody>
      </p:sp>
      <p:sp>
        <p:nvSpPr>
          <p:cNvPr id="7" name="Rectangle 8">
            <a:extLst>
              <a:ext uri="{FF2B5EF4-FFF2-40B4-BE49-F238E27FC236}">
                <a16:creationId xmlns:a16="http://schemas.microsoft.com/office/drawing/2014/main" id="{8C0F76DC-F997-DC46-6929-2338CC01F0A0}"/>
              </a:ext>
            </a:extLst>
          </p:cNvPr>
          <p:cNvSpPr/>
          <p:nvPr/>
        </p:nvSpPr>
        <p:spPr>
          <a:xfrm>
            <a:off x="1826376" y="2692021"/>
            <a:ext cx="2084987" cy="2937638"/>
          </a:xfrm>
          <a:prstGeom prst="rect">
            <a:avLst/>
          </a:prstGeom>
          <a:solidFill>
            <a:srgbClr val="FFFFFF"/>
          </a:solidFill>
          <a:ln w="15873" cap="flat">
            <a:solidFill>
              <a:srgbClr val="4B061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594487"/>
                </a:solidFill>
                <a:uFillTx/>
                <a:latin typeface="Gill Sans MT"/>
              </a:rPr>
              <a:t>Efficiency</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594487"/>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94487"/>
                </a:solidFill>
                <a:uFillTx/>
                <a:latin typeface="Gill Sans MT"/>
              </a:rPr>
              <a:t>Automates routine tasks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94487"/>
                </a:solidFill>
                <a:uFillTx/>
                <a:latin typeface="Gill Sans MT"/>
              </a:rPr>
              <a:t>Reduces human errors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94487"/>
                </a:solidFill>
                <a:uFillTx/>
                <a:latin typeface="Gill Sans MT"/>
              </a:rPr>
              <a:t>Improves productivity</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94487"/>
                </a:solidFill>
                <a:uFillTx/>
                <a:latin typeface="Gill Sans MT"/>
              </a:rPr>
              <a:t>Saves time </a:t>
            </a:r>
            <a:r>
              <a:rPr lang="en-GB" sz="1800" b="0" i="0" u="none" strike="noStrike" kern="1200" cap="none" spc="0" baseline="0">
                <a:solidFill>
                  <a:srgbClr val="FFFFFF"/>
                </a:solidFill>
                <a:uFillTx/>
                <a:latin typeface="Gill Sans MT"/>
              </a:rPr>
              <a:t>and operational costs</a:t>
            </a:r>
          </a:p>
        </p:txBody>
      </p:sp>
      <p:sp>
        <p:nvSpPr>
          <p:cNvPr id="8" name="Rectangle 10">
            <a:extLst>
              <a:ext uri="{FF2B5EF4-FFF2-40B4-BE49-F238E27FC236}">
                <a16:creationId xmlns:a16="http://schemas.microsoft.com/office/drawing/2014/main" id="{449964AB-26F0-99E2-6ED2-1BAA649A59E9}"/>
              </a:ext>
            </a:extLst>
          </p:cNvPr>
          <p:cNvSpPr/>
          <p:nvPr/>
        </p:nvSpPr>
        <p:spPr>
          <a:xfrm>
            <a:off x="7823231" y="2691801"/>
            <a:ext cx="2231968" cy="2937638"/>
          </a:xfrm>
          <a:prstGeom prst="rect">
            <a:avLst/>
          </a:prstGeom>
          <a:solidFill>
            <a:srgbClr val="FFFFFF"/>
          </a:solidFill>
          <a:ln w="15873" cap="flat">
            <a:solidFill>
              <a:srgbClr val="4B061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5C0F21"/>
                </a:solidFill>
                <a:uFillTx/>
                <a:latin typeface="Gill Sans MT"/>
              </a:rPr>
              <a:t>Competitive Advantage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C0F21"/>
                </a:solidFill>
                <a:uFillTx/>
                <a:latin typeface="Gill Sans MT"/>
              </a:rPr>
              <a:t>Responds quickly to market changes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C0F21"/>
                </a:solidFill>
                <a:uFillTx/>
                <a:latin typeface="Gill Sans MT"/>
              </a:rPr>
              <a:t>Enhances customer satisfaction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5C0F21"/>
                </a:solidFill>
                <a:uFillTx/>
                <a:latin typeface="Gill Sans MT"/>
              </a:rPr>
              <a:t>Improves organisational performance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Gill Sans MT"/>
              </a:rPr>
              <a:t>Supports innovation and business growth</a:t>
            </a:r>
          </a:p>
        </p:txBody>
      </p:sp>
      <p:sp>
        <p:nvSpPr>
          <p:cNvPr id="9" name="Rectangle 12">
            <a:extLst>
              <a:ext uri="{FF2B5EF4-FFF2-40B4-BE49-F238E27FC236}">
                <a16:creationId xmlns:a16="http://schemas.microsoft.com/office/drawing/2014/main" id="{A98B1388-AAB3-48F6-A833-7ACEAC8D1172}"/>
              </a:ext>
            </a:extLst>
          </p:cNvPr>
          <p:cNvSpPr/>
          <p:nvPr/>
        </p:nvSpPr>
        <p:spPr>
          <a:xfrm>
            <a:off x="4777511" y="2691801"/>
            <a:ext cx="2084987" cy="2937638"/>
          </a:xfrm>
          <a:prstGeom prst="rect">
            <a:avLst/>
          </a:prstGeom>
          <a:solidFill>
            <a:srgbClr val="FFFFFF"/>
          </a:solidFill>
          <a:ln w="15873" cap="flat">
            <a:solidFill>
              <a:srgbClr val="4B061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66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6600"/>
                </a:solidFill>
                <a:uFillTx/>
                <a:latin typeface="Gill Sans MT"/>
              </a:rPr>
              <a:t>Decision-Making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66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6600"/>
                </a:solidFill>
                <a:uFillTx/>
                <a:latin typeface="Gill Sans MT"/>
              </a:rPr>
              <a:t>Provides accurate and timely information</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6600"/>
                </a:solidFill>
                <a:uFillTx/>
                <a:latin typeface="Gill Sans MT"/>
              </a:rPr>
              <a:t>Supports data-driven decisions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6600"/>
                </a:solidFill>
                <a:uFillTx/>
                <a:latin typeface="Gill Sans MT"/>
              </a:rPr>
              <a:t>Improves planning and </a:t>
            </a:r>
            <a:r>
              <a:rPr lang="en-GB" sz="1800" b="0" i="0" u="none" strike="noStrike" kern="1200" cap="none" spc="0" baseline="0">
                <a:solidFill>
                  <a:srgbClr val="FFFFFF"/>
                </a:solidFill>
                <a:uFillTx/>
                <a:latin typeface="Gill Sans MT"/>
              </a:rPr>
              <a:t>problem-solving</a:t>
            </a:r>
          </a:p>
        </p:txBody>
      </p:sp>
      <p:sp>
        <p:nvSpPr>
          <p:cNvPr id="10" name="TextBox 14">
            <a:extLst>
              <a:ext uri="{FF2B5EF4-FFF2-40B4-BE49-F238E27FC236}">
                <a16:creationId xmlns:a16="http://schemas.microsoft.com/office/drawing/2014/main" id="{A39EB9EC-0872-6795-EACF-86900B65B0AA}"/>
              </a:ext>
            </a:extLst>
          </p:cNvPr>
          <p:cNvSpPr txBox="1"/>
          <p:nvPr/>
        </p:nvSpPr>
        <p:spPr>
          <a:xfrm>
            <a:off x="11054849" y="6440704"/>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Regina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05DF-C80C-2DCA-1C15-8BF2AC82F4A5}"/>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4E6181B-D344-795A-B959-CCDC77BE409A}"/>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F491B3FE-DE1A-F88C-EB5C-249595874E37}"/>
              </a:ext>
            </a:extLst>
          </p:cNvPr>
          <p:cNvPicPr>
            <a:picLocks noChangeAspect="1"/>
          </p:cNvPicPr>
          <p:nvPr/>
        </p:nvPicPr>
        <p:blipFill>
          <a:blip r:embed="rId2"/>
          <a:stretch>
            <a:fillRect/>
          </a:stretch>
        </p:blipFill>
        <p:spPr>
          <a:xfrm rot="5400013">
            <a:off x="2659647" y="-2659647"/>
            <a:ext cx="6872712" cy="12192006"/>
          </a:xfrm>
          <a:prstGeom prst="rect">
            <a:avLst/>
          </a:prstGeom>
          <a:noFill/>
          <a:ln cap="flat">
            <a:noFill/>
          </a:ln>
        </p:spPr>
      </p:pic>
      <p:sp>
        <p:nvSpPr>
          <p:cNvPr id="5" name="TextBox 3">
            <a:extLst>
              <a:ext uri="{FF2B5EF4-FFF2-40B4-BE49-F238E27FC236}">
                <a16:creationId xmlns:a16="http://schemas.microsoft.com/office/drawing/2014/main" id="{A9D00F01-01F7-DE65-508E-8D1FEEA32904}"/>
              </a:ext>
            </a:extLst>
          </p:cNvPr>
          <p:cNvSpPr txBox="1"/>
          <p:nvPr/>
        </p:nvSpPr>
        <p:spPr>
          <a:xfrm>
            <a:off x="2239630" y="638507"/>
            <a:ext cx="6758147" cy="141577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Arial" pitchFamily="34"/>
                <a:cs typeface="Arial" pitchFamily="34"/>
              </a:rPr>
              <a:t>Selected</a:t>
            </a:r>
            <a:r>
              <a:rPr lang="en-GB" sz="2000" b="1" i="0" u="none" strike="noStrike" kern="1200" cap="none" spc="0" baseline="0">
                <a:solidFill>
                  <a:srgbClr val="000000"/>
                </a:solidFill>
                <a:uFillTx/>
                <a:latin typeface="Arial" pitchFamily="34"/>
                <a:cs typeface="Arial" pitchFamily="34"/>
              </a:rPr>
              <a:t> Information Systems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Different types of Information Systems support different business needs and organisational objectives. For this presentation, we have selected three key systems that are widely used in modern organisations</a:t>
            </a:r>
            <a:r>
              <a:rPr lang="en-GB" sz="1600" b="0" i="0" u="none" strike="noStrike" kern="1200" cap="none" spc="0" baseline="0">
                <a:solidFill>
                  <a:srgbClr val="000000"/>
                </a:solidFill>
                <a:uFillTx/>
                <a:latin typeface="Gill Sans MT"/>
              </a:rPr>
              <a:t>.</a:t>
            </a:r>
          </a:p>
        </p:txBody>
      </p:sp>
      <p:grpSp>
        <p:nvGrpSpPr>
          <p:cNvPr id="6" name="Diagram 25">
            <a:extLst>
              <a:ext uri="{FF2B5EF4-FFF2-40B4-BE49-F238E27FC236}">
                <a16:creationId xmlns:a16="http://schemas.microsoft.com/office/drawing/2014/main" id="{F9CE7F86-7A1A-D029-3584-6BE312137F28}"/>
              </a:ext>
            </a:extLst>
          </p:cNvPr>
          <p:cNvGrpSpPr/>
          <p:nvPr/>
        </p:nvGrpSpPr>
        <p:grpSpPr>
          <a:xfrm>
            <a:off x="2379918" y="2073008"/>
            <a:ext cx="6214609" cy="4370950"/>
            <a:chOff x="2379918" y="2073008"/>
            <a:chExt cx="6214609" cy="4370950"/>
          </a:xfrm>
        </p:grpSpPr>
        <p:sp>
          <p:nvSpPr>
            <p:cNvPr id="7" name="Free-form: Shape 6">
              <a:extLst>
                <a:ext uri="{FF2B5EF4-FFF2-40B4-BE49-F238E27FC236}">
                  <a16:creationId xmlns:a16="http://schemas.microsoft.com/office/drawing/2014/main" id="{16D415A0-DF55-11D5-DA85-BE50F74C515C}"/>
                </a:ext>
              </a:extLst>
            </p:cNvPr>
            <p:cNvSpPr/>
            <p:nvPr/>
          </p:nvSpPr>
          <p:spPr>
            <a:xfrm>
              <a:off x="3452554" y="3229569"/>
              <a:ext cx="2080031" cy="2080131"/>
            </a:xfrm>
            <a:custGeom>
              <a:avLst/>
              <a:gdLst>
                <a:gd name="f0" fmla="val 10800000"/>
                <a:gd name="f1" fmla="val 5400000"/>
                <a:gd name="f2" fmla="val 180"/>
                <a:gd name="f3" fmla="val w"/>
                <a:gd name="f4" fmla="val h"/>
                <a:gd name="f5" fmla="val 0"/>
                <a:gd name="f6" fmla="val 2080031"/>
                <a:gd name="f7" fmla="val 2080134"/>
                <a:gd name="f8" fmla="val 1040067"/>
                <a:gd name="f9" fmla="val 465654"/>
                <a:gd name="f10" fmla="val 465631"/>
                <a:gd name="f11" fmla="val 1040016"/>
                <a:gd name="f12" fmla="val 1614401"/>
                <a:gd name="f13" fmla="val 2080032"/>
                <a:gd name="f14" fmla="val 1614480"/>
                <a:gd name="f15" fmla="+- 0 0 -90"/>
                <a:gd name="f16" fmla="*/ f3 1 2080031"/>
                <a:gd name="f17" fmla="*/ f4 1 2080134"/>
                <a:gd name="f18" fmla="+- f7 0 f5"/>
                <a:gd name="f19" fmla="+- f6 0 f5"/>
                <a:gd name="f20" fmla="*/ f15 f0 1"/>
                <a:gd name="f21" fmla="*/ f19 1 2080031"/>
                <a:gd name="f22" fmla="*/ f18 1 2080134"/>
                <a:gd name="f23" fmla="*/ 0 f19 1"/>
                <a:gd name="f24" fmla="*/ 1040067 f18 1"/>
                <a:gd name="f25" fmla="*/ 1040016 f19 1"/>
                <a:gd name="f26" fmla="*/ 0 f18 1"/>
                <a:gd name="f27" fmla="*/ 2080032 f19 1"/>
                <a:gd name="f28" fmla="*/ 2080134 f18 1"/>
                <a:gd name="f29" fmla="*/ f20 1 f2"/>
                <a:gd name="f30" fmla="*/ f23 1 2080031"/>
                <a:gd name="f31" fmla="*/ f24 1 2080134"/>
                <a:gd name="f32" fmla="*/ f25 1 2080031"/>
                <a:gd name="f33" fmla="*/ f26 1 2080134"/>
                <a:gd name="f34" fmla="*/ f27 1 2080031"/>
                <a:gd name="f35" fmla="*/ f28 1 2080134"/>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080031" h="2080134">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B71E42"/>
            </a:solidFill>
            <a:ln w="15873" cap="flat">
              <a:solidFill>
                <a:srgbClr val="FFFFFF"/>
              </a:solidFill>
              <a:prstDash val="solid"/>
              <a:miter/>
            </a:ln>
          </p:spPr>
          <p:txBody>
            <a:bodyPr vert="horz" wrap="square" lIns="335091" tIns="335109" rIns="335091" bIns="335109" anchor="ctr" anchorCtr="1" compatLnSpc="1">
              <a:noAutofit/>
            </a:bodyPr>
            <a:lstStyle/>
            <a:p>
              <a:pPr marL="0" marR="0" lvl="0" indent="0" algn="ctr" defTabSz="1066803" rtl="0" fontAlgn="auto" hangingPunct="1">
                <a:lnSpc>
                  <a:spcPct val="90000"/>
                </a:lnSpc>
                <a:spcBef>
                  <a:spcPts val="0"/>
                </a:spcBef>
                <a:spcAft>
                  <a:spcPts val="100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Gill Sans MT"/>
                </a:rPr>
                <a:t>Selected Information Systems</a:t>
              </a:r>
            </a:p>
          </p:txBody>
        </p:sp>
        <p:sp>
          <p:nvSpPr>
            <p:cNvPr id="8" name="Free-form: Shape 7">
              <a:extLst>
                <a:ext uri="{FF2B5EF4-FFF2-40B4-BE49-F238E27FC236}">
                  <a16:creationId xmlns:a16="http://schemas.microsoft.com/office/drawing/2014/main" id="{9FEF4794-8AE1-75FA-ED5D-77ADA9DEB831}"/>
                </a:ext>
              </a:extLst>
            </p:cNvPr>
            <p:cNvSpPr/>
            <p:nvPr/>
          </p:nvSpPr>
          <p:spPr>
            <a:xfrm>
              <a:off x="2379918" y="2073008"/>
              <a:ext cx="4192999" cy="4370950"/>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202"/>
                <a:gd name="f11" fmla="val 338"/>
                <a:gd name="f12" fmla="val 5750"/>
                <a:gd name="f13" fmla="+- 0 0 -292"/>
                <a:gd name="f14" fmla="+- 0 0 -248"/>
                <a:gd name="f15" fmla="+- 0 0 -270"/>
                <a:gd name="f16" fmla="abs f4"/>
                <a:gd name="f17" fmla="abs f5"/>
                <a:gd name="f18" fmla="abs f6"/>
                <a:gd name="f19" fmla="+- 0 0 f10"/>
                <a:gd name="f20" fmla="+- 0 0 f11"/>
                <a:gd name="f21" fmla="*/ f13 f0 1"/>
                <a:gd name="f22" fmla="*/ f14 f0 1"/>
                <a:gd name="f23" fmla="*/ f15 f0 1"/>
                <a:gd name="f24" fmla="?: f16 f4 1"/>
                <a:gd name="f25" fmla="?: f17 f5 1"/>
                <a:gd name="f26" fmla="?: f18 f6 1"/>
                <a:gd name="f27" fmla="*/ f19 f0 1"/>
                <a:gd name="f28" fmla="*/ f20 f0 1"/>
                <a:gd name="f29" fmla="*/ f21 1 f3"/>
                <a:gd name="f30" fmla="*/ f22 1 f3"/>
                <a:gd name="f31" fmla="*/ f23 1 f3"/>
                <a:gd name="f32" fmla="*/ f24 1 21600"/>
                <a:gd name="f33" fmla="*/ f25 1 21600"/>
                <a:gd name="f34" fmla="*/ 21600 f24 1"/>
                <a:gd name="f35" fmla="*/ 21600 f25 1"/>
                <a:gd name="f36" fmla="*/ f27 1 f3"/>
                <a:gd name="f37" fmla="*/ f28 1 f3"/>
                <a:gd name="f38" fmla="+- f29 0 f1"/>
                <a:gd name="f39" fmla="+- f30 0 f1"/>
                <a:gd name="f40" fmla="+- f31 0 f1"/>
                <a:gd name="f41" fmla="min f33 f32"/>
                <a:gd name="f42" fmla="*/ f34 1 f26"/>
                <a:gd name="f43" fmla="*/ f35 1 f26"/>
                <a:gd name="f44" fmla="+- f36 0 f1"/>
                <a:gd name="f45" fmla="+- f37 0 f1"/>
                <a:gd name="f46" fmla="val f42"/>
                <a:gd name="f47" fmla="val f43"/>
                <a:gd name="f48" fmla="+- 0 0 f44"/>
                <a:gd name="f49" fmla="+- 0 0 f45"/>
                <a:gd name="f50" fmla="+- f47 0 f7"/>
                <a:gd name="f51" fmla="+- f46 0 f7"/>
                <a:gd name="f52" fmla="+- f49 0 f48"/>
                <a:gd name="f53" fmla="+- f48 f1 0"/>
                <a:gd name="f54" fmla="+- f49 f1 0"/>
                <a:gd name="f55" fmla="+- 21600000 0 f48"/>
                <a:gd name="f56" fmla="+- f1 0 f48"/>
                <a:gd name="f57" fmla="+- 27000000 0 f48"/>
                <a:gd name="f58" fmla="+- f0 0 f48"/>
                <a:gd name="f59" fmla="+- 32400000 0 f48"/>
                <a:gd name="f60" fmla="+- f2 0 f48"/>
                <a:gd name="f61" fmla="+- 37800000 0 f48"/>
                <a:gd name="f62" fmla="*/ f50 1 2"/>
                <a:gd name="f63" fmla="*/ f51 1 2"/>
                <a:gd name="f64" fmla="min f51 f50"/>
                <a:gd name="f65" fmla="+- f52 21600000 0"/>
                <a:gd name="f66" fmla="?: f56 f56 f57"/>
                <a:gd name="f67" fmla="?: f58 f58 f59"/>
                <a:gd name="f68" fmla="?: f60 f60 f61"/>
                <a:gd name="f69" fmla="*/ f53 f8 1"/>
                <a:gd name="f70" fmla="*/ f54 f8 1"/>
                <a:gd name="f71" fmla="+- f7 f62 0"/>
                <a:gd name="f72" fmla="+- f7 f63 0"/>
                <a:gd name="f73" fmla="*/ f64 f12 1"/>
                <a:gd name="f74" fmla="?: f52 f52 f65"/>
                <a:gd name="f75" fmla="*/ f69 1 f0"/>
                <a:gd name="f76" fmla="*/ f70 1 f0"/>
                <a:gd name="f77" fmla="*/ f63 f41 1"/>
                <a:gd name="f78" fmla="*/ f62 f41 1"/>
                <a:gd name="f79" fmla="*/ f73 1 100000"/>
                <a:gd name="f80" fmla="+- 0 0 f74"/>
                <a:gd name="f81" fmla="+- f74 0 f55"/>
                <a:gd name="f82" fmla="+- f74 0 f66"/>
                <a:gd name="f83" fmla="+- f74 0 f67"/>
                <a:gd name="f84" fmla="+- f74 0 f68"/>
                <a:gd name="f85" fmla="+- 0 0 f75"/>
                <a:gd name="f86" fmla="+- 0 0 f76"/>
                <a:gd name="f87" fmla="*/ f72 f41 1"/>
                <a:gd name="f88" fmla="*/ f71 f41 1"/>
                <a:gd name="f89" fmla="+- f63 0 f79"/>
                <a:gd name="f90" fmla="+- f62 0 f79"/>
                <a:gd name="f91" fmla="+- 0 0 f85"/>
                <a:gd name="f92" fmla="+- 0 0 f86"/>
                <a:gd name="f93" fmla="*/ f91 f0 1"/>
                <a:gd name="f94" fmla="*/ f92 f0 1"/>
                <a:gd name="f95" fmla="*/ f89 f41 1"/>
                <a:gd name="f96" fmla="*/ f90 f41 1"/>
                <a:gd name="f97" fmla="*/ f93 1 f8"/>
                <a:gd name="f98" fmla="*/ f94 1 f8"/>
                <a:gd name="f99" fmla="+- f97 0 f1"/>
                <a:gd name="f100" fmla="+- f98 0 f1"/>
                <a:gd name="f101" fmla="sin 1 f99"/>
                <a:gd name="f102" fmla="cos 1 f99"/>
                <a:gd name="f103" fmla="sin 1 f100"/>
                <a:gd name="f104" fmla="cos 1 f100"/>
                <a:gd name="f105" fmla="+- 0 0 f101"/>
                <a:gd name="f106" fmla="+- 0 0 f102"/>
                <a:gd name="f107" fmla="+- 0 0 f103"/>
                <a:gd name="f108" fmla="+- 0 0 f104"/>
                <a:gd name="f109" fmla="+- 0 0 f105"/>
                <a:gd name="f110" fmla="+- 0 0 f106"/>
                <a:gd name="f111" fmla="+- 0 0 f107"/>
                <a:gd name="f112" fmla="+- 0 0 f108"/>
                <a:gd name="f113" fmla="val f109"/>
                <a:gd name="f114" fmla="val f110"/>
                <a:gd name="f115" fmla="val f111"/>
                <a:gd name="f116" fmla="val f112"/>
                <a:gd name="f117" fmla="*/ f113 f63 1"/>
                <a:gd name="f118" fmla="*/ f114 f62 1"/>
                <a:gd name="f119" fmla="*/ f115 f63 1"/>
                <a:gd name="f120" fmla="*/ f116 f62 1"/>
                <a:gd name="f121" fmla="*/ f115 f89 1"/>
                <a:gd name="f122" fmla="*/ f116 f90 1"/>
                <a:gd name="f123" fmla="*/ f113 f89 1"/>
                <a:gd name="f124" fmla="*/ f114 f90 1"/>
                <a:gd name="f125" fmla="+- 0 0 f118"/>
                <a:gd name="f126" fmla="+- 0 0 f117"/>
                <a:gd name="f127" fmla="+- 0 0 f120"/>
                <a:gd name="f128" fmla="+- 0 0 f119"/>
                <a:gd name="f129" fmla="+- 0 0 f122"/>
                <a:gd name="f130" fmla="+- 0 0 f121"/>
                <a:gd name="f131" fmla="+- 0 0 f124"/>
                <a:gd name="f132" fmla="+- 0 0 f123"/>
                <a:gd name="f133" fmla="+- 0 0 f125"/>
                <a:gd name="f134" fmla="+- 0 0 f126"/>
                <a:gd name="f135" fmla="+- 0 0 f127"/>
                <a:gd name="f136" fmla="+- 0 0 f128"/>
                <a:gd name="f137" fmla="+- 0 0 f129"/>
                <a:gd name="f138" fmla="+- 0 0 f130"/>
                <a:gd name="f139" fmla="+- 0 0 f131"/>
                <a:gd name="f140" fmla="+- 0 0 f132"/>
                <a:gd name="f141" fmla="at2 f133 f134"/>
                <a:gd name="f142" fmla="at2 f135 f136"/>
                <a:gd name="f143" fmla="at2 f137 f138"/>
                <a:gd name="f144" fmla="at2 f139 f140"/>
                <a:gd name="f145" fmla="+- f141 f1 0"/>
                <a:gd name="f146" fmla="+- f142 f1 0"/>
                <a:gd name="f147" fmla="+- f143 f1 0"/>
                <a:gd name="f148" fmla="+- f144 f1 0"/>
                <a:gd name="f149" fmla="*/ f145 f8 1"/>
                <a:gd name="f150" fmla="*/ f146 f8 1"/>
                <a:gd name="f151" fmla="*/ f147 f8 1"/>
                <a:gd name="f152" fmla="*/ f148 f8 1"/>
                <a:gd name="f153" fmla="*/ f149 1 f0"/>
                <a:gd name="f154" fmla="*/ f150 1 f0"/>
                <a:gd name="f155" fmla="*/ f151 1 f0"/>
                <a:gd name="f156" fmla="*/ f152 1 f0"/>
                <a:gd name="f157" fmla="+- 0 0 f153"/>
                <a:gd name="f158" fmla="+- 0 0 f154"/>
                <a:gd name="f159" fmla="+- 0 0 f155"/>
                <a:gd name="f160" fmla="+- 0 0 f156"/>
                <a:gd name="f161" fmla="val f157"/>
                <a:gd name="f162" fmla="val f158"/>
                <a:gd name="f163" fmla="val f159"/>
                <a:gd name="f164" fmla="val f160"/>
                <a:gd name="f165" fmla="+- 0 0 f161"/>
                <a:gd name="f166" fmla="+- 0 0 f162"/>
                <a:gd name="f167" fmla="+- 0 0 f163"/>
                <a:gd name="f168" fmla="+- 0 0 f164"/>
                <a:gd name="f169" fmla="*/ f165 f0 1"/>
                <a:gd name="f170" fmla="*/ f166 f0 1"/>
                <a:gd name="f171" fmla="*/ f167 f0 1"/>
                <a:gd name="f172" fmla="*/ f168 f0 1"/>
                <a:gd name="f173" fmla="*/ f169 1 f8"/>
                <a:gd name="f174" fmla="*/ f170 1 f8"/>
                <a:gd name="f175" fmla="*/ f171 1 f8"/>
                <a:gd name="f176" fmla="*/ f172 1 f8"/>
                <a:gd name="f177" fmla="+- f173 0 f1"/>
                <a:gd name="f178" fmla="+- f174 0 f1"/>
                <a:gd name="f179" fmla="+- f175 0 f1"/>
                <a:gd name="f180" fmla="+- f176 0 f1"/>
                <a:gd name="f181" fmla="+- f177 f1 0"/>
                <a:gd name="f182" fmla="+- f178 f1 0"/>
                <a:gd name="f183" fmla="+- f179 f1 0"/>
                <a:gd name="f184" fmla="+- f180 f1 0"/>
                <a:gd name="f185" fmla="*/ f181 f8 1"/>
                <a:gd name="f186" fmla="*/ f182 f8 1"/>
                <a:gd name="f187" fmla="*/ f183 f8 1"/>
                <a:gd name="f188" fmla="*/ f184 f8 1"/>
                <a:gd name="f189" fmla="*/ f185 1 f0"/>
                <a:gd name="f190" fmla="*/ f186 1 f0"/>
                <a:gd name="f191" fmla="*/ f187 1 f0"/>
                <a:gd name="f192" fmla="*/ f188 1 f0"/>
                <a:gd name="f193" fmla="+- 0 0 f189"/>
                <a:gd name="f194" fmla="+- 0 0 f190"/>
                <a:gd name="f195" fmla="+- 0 0 f191"/>
                <a:gd name="f196" fmla="+- 0 0 f192"/>
                <a:gd name="f197" fmla="+- 0 0 f193"/>
                <a:gd name="f198" fmla="+- 0 0 f194"/>
                <a:gd name="f199" fmla="+- 0 0 f195"/>
                <a:gd name="f200" fmla="+- 0 0 f196"/>
                <a:gd name="f201" fmla="*/ f197 f0 1"/>
                <a:gd name="f202" fmla="*/ f198 f0 1"/>
                <a:gd name="f203" fmla="*/ f199 f0 1"/>
                <a:gd name="f204" fmla="*/ f200 f0 1"/>
                <a:gd name="f205" fmla="*/ f201 1 f8"/>
                <a:gd name="f206" fmla="*/ f202 1 f8"/>
                <a:gd name="f207" fmla="*/ f203 1 f8"/>
                <a:gd name="f208" fmla="*/ f204 1 f8"/>
                <a:gd name="f209" fmla="+- f205 0 f1"/>
                <a:gd name="f210" fmla="+- f206 0 f1"/>
                <a:gd name="f211" fmla="+- f207 0 f1"/>
                <a:gd name="f212" fmla="+- f208 0 f1"/>
                <a:gd name="f213" fmla="cos 1 f209"/>
                <a:gd name="f214" fmla="sin 1 f209"/>
                <a:gd name="f215" fmla="cos 1 f210"/>
                <a:gd name="f216" fmla="sin 1 f210"/>
                <a:gd name="f217" fmla="cos 1 f211"/>
                <a:gd name="f218" fmla="sin 1 f211"/>
                <a:gd name="f219" fmla="cos 1 f212"/>
                <a:gd name="f220" fmla="sin 1 f212"/>
                <a:gd name="f221" fmla="+- 0 0 f213"/>
                <a:gd name="f222" fmla="+- 0 0 f214"/>
                <a:gd name="f223" fmla="+- 0 0 f215"/>
                <a:gd name="f224" fmla="+- 0 0 f216"/>
                <a:gd name="f225" fmla="+- 0 0 f217"/>
                <a:gd name="f226" fmla="+- 0 0 f218"/>
                <a:gd name="f227" fmla="+- 0 0 f219"/>
                <a:gd name="f228" fmla="+- 0 0 f220"/>
                <a:gd name="f229" fmla="+- 0 0 f221"/>
                <a:gd name="f230" fmla="+- 0 0 f222"/>
                <a:gd name="f231" fmla="+- 0 0 f223"/>
                <a:gd name="f232" fmla="+- 0 0 f224"/>
                <a:gd name="f233" fmla="+- 0 0 f225"/>
                <a:gd name="f234" fmla="+- 0 0 f226"/>
                <a:gd name="f235" fmla="+- 0 0 f227"/>
                <a:gd name="f236" fmla="+- 0 0 f228"/>
                <a:gd name="f237" fmla="val f229"/>
                <a:gd name="f238" fmla="val f230"/>
                <a:gd name="f239" fmla="val f231"/>
                <a:gd name="f240" fmla="val f232"/>
                <a:gd name="f241" fmla="val f233"/>
                <a:gd name="f242" fmla="val f234"/>
                <a:gd name="f243" fmla="val f235"/>
                <a:gd name="f244" fmla="val f236"/>
                <a:gd name="f245" fmla="+- 0 0 f237"/>
                <a:gd name="f246" fmla="+- 0 0 f238"/>
                <a:gd name="f247" fmla="+- 0 0 f239"/>
                <a:gd name="f248" fmla="+- 0 0 f240"/>
                <a:gd name="f249" fmla="+- 0 0 f241"/>
                <a:gd name="f250" fmla="+- 0 0 f242"/>
                <a:gd name="f251" fmla="+- 0 0 f243"/>
                <a:gd name="f252" fmla="+- 0 0 f244"/>
                <a:gd name="f253" fmla="*/ f9 f245 1"/>
                <a:gd name="f254" fmla="*/ f9 f246 1"/>
                <a:gd name="f255" fmla="*/ f9 f247 1"/>
                <a:gd name="f256" fmla="*/ f9 f248 1"/>
                <a:gd name="f257" fmla="*/ f9 f249 1"/>
                <a:gd name="f258" fmla="*/ f9 f250 1"/>
                <a:gd name="f259" fmla="*/ f9 f251 1"/>
                <a:gd name="f260" fmla="*/ f9 f252 1"/>
                <a:gd name="f261" fmla="*/ f253 f63 1"/>
                <a:gd name="f262" fmla="*/ f254 f62 1"/>
                <a:gd name="f263" fmla="*/ f255 f63 1"/>
                <a:gd name="f264" fmla="*/ f256 f62 1"/>
                <a:gd name="f265" fmla="*/ f257 f89 1"/>
                <a:gd name="f266" fmla="*/ f258 f90 1"/>
                <a:gd name="f267" fmla="*/ f259 f89 1"/>
                <a:gd name="f268" fmla="*/ f260 f90 1"/>
                <a:gd name="f269" fmla="+- f72 f261 0"/>
                <a:gd name="f270" fmla="+- f71 f262 0"/>
                <a:gd name="f271" fmla="+- f72 f263 0"/>
                <a:gd name="f272" fmla="+- f71 f264 0"/>
                <a:gd name="f273" fmla="+- f72 f265 0"/>
                <a:gd name="f274" fmla="+- f71 f266 0"/>
                <a:gd name="f275" fmla="+- f72 f267 0"/>
                <a:gd name="f276" fmla="+- f71 f268 0"/>
                <a:gd name="f277" fmla="max f269 f273"/>
                <a:gd name="f278" fmla="max f271 f275"/>
                <a:gd name="f279" fmla="max f270 f274"/>
                <a:gd name="f280" fmla="max f272 f276"/>
                <a:gd name="f281" fmla="min f269 f273"/>
                <a:gd name="f282" fmla="min f271 f275"/>
                <a:gd name="f283" fmla="min f270 f274"/>
                <a:gd name="f284" fmla="min f272 f276"/>
                <a:gd name="f285" fmla="+- f269 f275 0"/>
                <a:gd name="f286" fmla="+- f270 f276 0"/>
                <a:gd name="f287" fmla="+- f271 f273 0"/>
                <a:gd name="f288" fmla="+- f272 f274 0"/>
                <a:gd name="f289" fmla="*/ f269 f41 1"/>
                <a:gd name="f290" fmla="*/ f270 f41 1"/>
                <a:gd name="f291" fmla="*/ f273 f41 1"/>
                <a:gd name="f292" fmla="*/ f274 f41 1"/>
                <a:gd name="f293" fmla="max f277 f278"/>
                <a:gd name="f294" fmla="max f279 f280"/>
                <a:gd name="f295" fmla="min f281 f282"/>
                <a:gd name="f296" fmla="min f283 f284"/>
                <a:gd name="f297" fmla="*/ f285 1 2"/>
                <a:gd name="f298" fmla="*/ f286 1 2"/>
                <a:gd name="f299" fmla="*/ f287 1 2"/>
                <a:gd name="f300" fmla="*/ f288 1 2"/>
                <a:gd name="f301" fmla="?: f81 f46 f293"/>
                <a:gd name="f302" fmla="?: f82 f47 f294"/>
                <a:gd name="f303" fmla="?: f83 f7 f295"/>
                <a:gd name="f304" fmla="?: f84 f7 f296"/>
                <a:gd name="f305" fmla="*/ f297 f41 1"/>
                <a:gd name="f306" fmla="*/ f298 f41 1"/>
                <a:gd name="f307" fmla="*/ f299 f41 1"/>
                <a:gd name="f308" fmla="*/ f300 f41 1"/>
                <a:gd name="f309" fmla="*/ f303 f41 1"/>
                <a:gd name="f310" fmla="*/ f304 f41 1"/>
                <a:gd name="f311" fmla="*/ f301 f41 1"/>
                <a:gd name="f312" fmla="*/ f302 f41 1"/>
              </a:gdLst>
              <a:ahLst/>
              <a:cxnLst>
                <a:cxn ang="3cd4">
                  <a:pos x="hc" y="t"/>
                </a:cxn>
                <a:cxn ang="0">
                  <a:pos x="r" y="vc"/>
                </a:cxn>
                <a:cxn ang="cd4">
                  <a:pos x="hc" y="b"/>
                </a:cxn>
                <a:cxn ang="cd2">
                  <a:pos x="l" y="vc"/>
                </a:cxn>
                <a:cxn ang="f38">
                  <a:pos x="f305" y="f306"/>
                </a:cxn>
                <a:cxn ang="f39">
                  <a:pos x="f307" y="f308"/>
                </a:cxn>
                <a:cxn ang="f40">
                  <a:pos x="f87" y="f88"/>
                </a:cxn>
              </a:cxnLst>
              <a:rect l="f309" t="f310" r="f311" b="f312"/>
              <a:pathLst>
                <a:path>
                  <a:moveTo>
                    <a:pt x="f289" y="f290"/>
                  </a:moveTo>
                  <a:arcTo wR="f77" hR="f78" stAng="f48" swAng="f74"/>
                  <a:lnTo>
                    <a:pt x="f291" y="f292"/>
                  </a:lnTo>
                  <a:arcTo wR="f95" hR="f96" stAng="f49" swAng="f80"/>
                  <a:close/>
                </a:path>
              </a:pathLst>
            </a:custGeom>
            <a:solidFill>
              <a:srgbClr val="B71E42"/>
            </a:solidFill>
            <a:ln w="15873"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Shape 8" descr="Users with solid fill">
              <a:extLst>
                <a:ext uri="{FF2B5EF4-FFF2-40B4-BE49-F238E27FC236}">
                  <a16:creationId xmlns:a16="http://schemas.microsoft.com/office/drawing/2014/main" id="{C91C57BB-3116-F7F2-0BA4-832E4622F6C4}"/>
                </a:ext>
              </a:extLst>
            </p:cNvPr>
            <p:cNvSpPr/>
            <p:nvPr/>
          </p:nvSpPr>
          <p:spPr>
            <a:xfrm>
              <a:off x="5467334" y="2441484"/>
              <a:ext cx="1114278" cy="111458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a:alphaModFix/>
                <a:extLst>
                  <a:ext uri="{96DAC541-7B7A-43D3-8B79-37D633B846F1}">
                    <asvg:svgBlip xmlns:asvg="http://schemas.microsoft.com/office/drawing/2016/SVG/main" r:embed="rId3"/>
                  </a:ext>
                </a:extLst>
              </a:blip>
              <a:stretch>
                <a:fillRect/>
              </a:stretch>
            </a:blipFill>
            <a:ln w="15873"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Shape 9">
              <a:extLst>
                <a:ext uri="{FF2B5EF4-FFF2-40B4-BE49-F238E27FC236}">
                  <a16:creationId xmlns:a16="http://schemas.microsoft.com/office/drawing/2014/main" id="{2B120AFC-C8C9-966A-E279-F554F0C2BD78}"/>
                </a:ext>
              </a:extLst>
            </p:cNvPr>
            <p:cNvSpPr/>
            <p:nvPr/>
          </p:nvSpPr>
          <p:spPr>
            <a:xfrm>
              <a:off x="6666131" y="2459406"/>
              <a:ext cx="1491505" cy="1078745"/>
            </a:xfrm>
            <a:custGeom>
              <a:avLst/>
              <a:gdLst>
                <a:gd name="f0" fmla="val 10800000"/>
                <a:gd name="f1" fmla="val 5400000"/>
                <a:gd name="f2" fmla="val 180"/>
                <a:gd name="f3" fmla="val w"/>
                <a:gd name="f4" fmla="val h"/>
                <a:gd name="f5" fmla="val 0"/>
                <a:gd name="f6" fmla="val 1491507"/>
                <a:gd name="f7" fmla="val 1078749"/>
                <a:gd name="f8" fmla="+- 0 0 -90"/>
                <a:gd name="f9" fmla="*/ f3 1 1491507"/>
                <a:gd name="f10" fmla="*/ f4 1 1078749"/>
                <a:gd name="f11" fmla="+- f7 0 f5"/>
                <a:gd name="f12" fmla="+- f6 0 f5"/>
                <a:gd name="f13" fmla="*/ f8 f0 1"/>
                <a:gd name="f14" fmla="*/ f12 1 1491507"/>
                <a:gd name="f15" fmla="*/ f11 1 1078749"/>
                <a:gd name="f16" fmla="*/ 0 f12 1"/>
                <a:gd name="f17" fmla="*/ 0 f11 1"/>
                <a:gd name="f18" fmla="*/ 1491507 f12 1"/>
                <a:gd name="f19" fmla="*/ 1078749 f11 1"/>
                <a:gd name="f20" fmla="*/ f13 1 f2"/>
                <a:gd name="f21" fmla="*/ f16 1 1491507"/>
                <a:gd name="f22" fmla="*/ f17 1 1078749"/>
                <a:gd name="f23" fmla="*/ f18 1 1491507"/>
                <a:gd name="f24" fmla="*/ f19 1 107874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491507" h="1078749">
                  <a:moveTo>
                    <a:pt x="f5" y="f5"/>
                  </a:moveTo>
                  <a:lnTo>
                    <a:pt x="f6" y="f5"/>
                  </a:lnTo>
                  <a:lnTo>
                    <a:pt x="f6" y="f7"/>
                  </a:lnTo>
                  <a:lnTo>
                    <a:pt x="f5" y="f7"/>
                  </a:lnTo>
                  <a:lnTo>
                    <a:pt x="f5" y="f5"/>
                  </a:lnTo>
                  <a:close/>
                </a:path>
              </a:pathLst>
            </a:custGeom>
            <a:noFill/>
            <a:ln cap="flat">
              <a:noFill/>
              <a:prstDash val="solid"/>
            </a:ln>
          </p:spPr>
          <p:txBody>
            <a:bodyPr vert="horz" wrap="square" lIns="29205" tIns="29205" rIns="29205" bIns="29205" anchor="ctr" anchorCtr="0" compatLnSpc="1">
              <a:noAutofit/>
            </a:bodyPr>
            <a:lstStyle/>
            <a:p>
              <a:pPr marL="0" marR="0" lvl="0" indent="0" algn="l" defTabSz="1022354" rtl="0" fontAlgn="auto" hangingPunct="1">
                <a:lnSpc>
                  <a:spcPct val="90000"/>
                </a:lnSpc>
                <a:spcBef>
                  <a:spcPts val="0"/>
                </a:spcBef>
                <a:spcAft>
                  <a:spcPts val="300"/>
                </a:spcAft>
                <a:buNone/>
                <a:tabLst/>
                <a:defRPr sz="1800" b="0" i="0" u="none" strike="noStrike" kern="0" cap="none" spc="0" baseline="0">
                  <a:solidFill>
                    <a:srgbClr val="000000"/>
                  </a:solidFill>
                  <a:uFillTx/>
                </a:defRPr>
              </a:pPr>
              <a:r>
                <a:rPr lang="en-GB" sz="2300" b="1" i="0" u="none" strike="noStrike" kern="1200" cap="none" spc="0" baseline="0">
                  <a:solidFill>
                    <a:srgbClr val="000000"/>
                  </a:solidFill>
                  <a:uFillTx/>
                  <a:latin typeface="Gill Sans MT"/>
                </a:rPr>
                <a:t>CRM</a:t>
              </a:r>
            </a:p>
            <a:p>
              <a:pPr marL="0" marR="0" lvl="0" indent="0" algn="l" defTabSz="1022354"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Gill Sans MT"/>
                </a:rPr>
                <a:t>Customer Relationship Management</a:t>
              </a:r>
            </a:p>
          </p:txBody>
        </p:sp>
        <p:sp>
          <p:nvSpPr>
            <p:cNvPr id="11" name="Free-form: Shape 10" descr="Single gear with solid fill">
              <a:extLst>
                <a:ext uri="{FF2B5EF4-FFF2-40B4-BE49-F238E27FC236}">
                  <a16:creationId xmlns:a16="http://schemas.microsoft.com/office/drawing/2014/main" id="{D4E8EEE4-7C1C-BAC0-68BF-C5AB0620CB07}"/>
                </a:ext>
              </a:extLst>
            </p:cNvPr>
            <p:cNvSpPr/>
            <p:nvPr/>
          </p:nvSpPr>
          <p:spPr>
            <a:xfrm>
              <a:off x="5898008" y="3709492"/>
              <a:ext cx="1114278" cy="111458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a:alphaModFix/>
                <a:extLst>
                  <a:ext uri="{96DAC541-7B7A-43D3-8B79-37D633B846F1}">
                    <asvg:svgBlip xmlns:asvg="http://schemas.microsoft.com/office/drawing/2016/SVG/main" r:embed="rId4"/>
                  </a:ext>
                </a:extLst>
              </a:blip>
              <a:stretch>
                <a:fillRect/>
              </a:stretch>
            </a:blipFill>
            <a:ln w="15873"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Shape 11">
              <a:extLst>
                <a:ext uri="{FF2B5EF4-FFF2-40B4-BE49-F238E27FC236}">
                  <a16:creationId xmlns:a16="http://schemas.microsoft.com/office/drawing/2014/main" id="{0A548CC6-04B7-EF15-C1E7-91A2A1A21F3B}"/>
                </a:ext>
              </a:extLst>
            </p:cNvPr>
            <p:cNvSpPr/>
            <p:nvPr/>
          </p:nvSpPr>
          <p:spPr>
            <a:xfrm>
              <a:off x="7103022" y="3725229"/>
              <a:ext cx="1491505" cy="1078745"/>
            </a:xfrm>
            <a:custGeom>
              <a:avLst/>
              <a:gdLst>
                <a:gd name="f0" fmla="val 10800000"/>
                <a:gd name="f1" fmla="val 5400000"/>
                <a:gd name="f2" fmla="val 180"/>
                <a:gd name="f3" fmla="val w"/>
                <a:gd name="f4" fmla="val h"/>
                <a:gd name="f5" fmla="val 0"/>
                <a:gd name="f6" fmla="val 1491507"/>
                <a:gd name="f7" fmla="val 1078749"/>
                <a:gd name="f8" fmla="+- 0 0 -90"/>
                <a:gd name="f9" fmla="*/ f3 1 1491507"/>
                <a:gd name="f10" fmla="*/ f4 1 1078749"/>
                <a:gd name="f11" fmla="+- f7 0 f5"/>
                <a:gd name="f12" fmla="+- f6 0 f5"/>
                <a:gd name="f13" fmla="*/ f8 f0 1"/>
                <a:gd name="f14" fmla="*/ f12 1 1491507"/>
                <a:gd name="f15" fmla="*/ f11 1 1078749"/>
                <a:gd name="f16" fmla="*/ 0 f12 1"/>
                <a:gd name="f17" fmla="*/ 0 f11 1"/>
                <a:gd name="f18" fmla="*/ 1491507 f12 1"/>
                <a:gd name="f19" fmla="*/ 1078749 f11 1"/>
                <a:gd name="f20" fmla="*/ f13 1 f2"/>
                <a:gd name="f21" fmla="*/ f16 1 1491507"/>
                <a:gd name="f22" fmla="*/ f17 1 1078749"/>
                <a:gd name="f23" fmla="*/ f18 1 1491507"/>
                <a:gd name="f24" fmla="*/ f19 1 107874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491507" h="1078749">
                  <a:moveTo>
                    <a:pt x="f5" y="f5"/>
                  </a:moveTo>
                  <a:lnTo>
                    <a:pt x="f6" y="f5"/>
                  </a:lnTo>
                  <a:lnTo>
                    <a:pt x="f6" y="f7"/>
                  </a:lnTo>
                  <a:lnTo>
                    <a:pt x="f5" y="f7"/>
                  </a:lnTo>
                  <a:lnTo>
                    <a:pt x="f5" y="f5"/>
                  </a:lnTo>
                  <a:close/>
                </a:path>
              </a:pathLst>
            </a:custGeom>
            <a:noFill/>
            <a:ln cap="flat">
              <a:noFill/>
              <a:prstDash val="solid"/>
            </a:ln>
          </p:spPr>
          <p:txBody>
            <a:bodyPr vert="horz" wrap="square" lIns="30476" tIns="30476" rIns="30476" bIns="30476" anchor="ctr" anchorCtr="0" compatLnSpc="1">
              <a:noAutofit/>
            </a:bodyPr>
            <a:lstStyle/>
            <a:p>
              <a:pPr marL="0" marR="0" lvl="0" indent="0" algn="l" defTabSz="1066803" rtl="0" fontAlgn="auto" hangingPunct="1">
                <a:lnSpc>
                  <a:spcPct val="90000"/>
                </a:lnSpc>
                <a:spcBef>
                  <a:spcPts val="0"/>
                </a:spcBef>
                <a:spcAft>
                  <a:spcPts val="30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Gill Sans MT"/>
                </a:rPr>
                <a:t>ERP</a:t>
              </a:r>
            </a:p>
            <a:p>
              <a:pPr marL="0" marR="0" lvl="0" indent="0" algn="l" defTabSz="1066803"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Enterprise Resource Planning</a:t>
              </a:r>
            </a:p>
          </p:txBody>
        </p:sp>
        <p:sp>
          <p:nvSpPr>
            <p:cNvPr id="13" name="Free-form: Shape 12" descr="Bar chart with solid fill">
              <a:extLst>
                <a:ext uri="{FF2B5EF4-FFF2-40B4-BE49-F238E27FC236}">
                  <a16:creationId xmlns:a16="http://schemas.microsoft.com/office/drawing/2014/main" id="{2C9EE1B3-7774-0BF6-0B13-ACF2C3820868}"/>
                </a:ext>
              </a:extLst>
            </p:cNvPr>
            <p:cNvSpPr/>
            <p:nvPr/>
          </p:nvSpPr>
          <p:spPr>
            <a:xfrm>
              <a:off x="5467334" y="4995431"/>
              <a:ext cx="1114278" cy="111458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blipFill>
              <a:blip>
                <a:alphaModFix/>
                <a:extLst>
                  <a:ext uri="{96DAC541-7B7A-43D3-8B79-37D633B846F1}">
                    <asvg:svgBlip xmlns:asvg="http://schemas.microsoft.com/office/drawing/2016/SVG/main" r:embed="rId5"/>
                  </a:ext>
                </a:extLst>
              </a:blip>
              <a:stretch>
                <a:fillRect/>
              </a:stretch>
            </a:blipFill>
            <a:ln w="15873" cap="flat">
              <a:solidFill>
                <a:srgbClr val="FFFFFF"/>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Shape 13">
              <a:extLst>
                <a:ext uri="{FF2B5EF4-FFF2-40B4-BE49-F238E27FC236}">
                  <a16:creationId xmlns:a16="http://schemas.microsoft.com/office/drawing/2014/main" id="{CCC148F4-0027-C3A7-123C-589DA2A56409}"/>
                </a:ext>
              </a:extLst>
            </p:cNvPr>
            <p:cNvSpPr/>
            <p:nvPr/>
          </p:nvSpPr>
          <p:spPr>
            <a:xfrm>
              <a:off x="6666131" y="5018154"/>
              <a:ext cx="1491505" cy="1078745"/>
            </a:xfrm>
            <a:custGeom>
              <a:avLst/>
              <a:gdLst>
                <a:gd name="f0" fmla="val 10800000"/>
                <a:gd name="f1" fmla="val 5400000"/>
                <a:gd name="f2" fmla="val 180"/>
                <a:gd name="f3" fmla="val w"/>
                <a:gd name="f4" fmla="val h"/>
                <a:gd name="f5" fmla="val 0"/>
                <a:gd name="f6" fmla="val 1491507"/>
                <a:gd name="f7" fmla="val 1078749"/>
                <a:gd name="f8" fmla="+- 0 0 -90"/>
                <a:gd name="f9" fmla="*/ f3 1 1491507"/>
                <a:gd name="f10" fmla="*/ f4 1 1078749"/>
                <a:gd name="f11" fmla="+- f7 0 f5"/>
                <a:gd name="f12" fmla="+- f6 0 f5"/>
                <a:gd name="f13" fmla="*/ f8 f0 1"/>
                <a:gd name="f14" fmla="*/ f12 1 1491507"/>
                <a:gd name="f15" fmla="*/ f11 1 1078749"/>
                <a:gd name="f16" fmla="*/ 0 f12 1"/>
                <a:gd name="f17" fmla="*/ 0 f11 1"/>
                <a:gd name="f18" fmla="*/ 1491507 f12 1"/>
                <a:gd name="f19" fmla="*/ 1078749 f11 1"/>
                <a:gd name="f20" fmla="*/ f13 1 f2"/>
                <a:gd name="f21" fmla="*/ f16 1 1491507"/>
                <a:gd name="f22" fmla="*/ f17 1 1078749"/>
                <a:gd name="f23" fmla="*/ f18 1 1491507"/>
                <a:gd name="f24" fmla="*/ f19 1 1078749"/>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491507" h="1078749">
                  <a:moveTo>
                    <a:pt x="f5" y="f5"/>
                  </a:moveTo>
                  <a:lnTo>
                    <a:pt x="f6" y="f5"/>
                  </a:lnTo>
                  <a:lnTo>
                    <a:pt x="f6" y="f7"/>
                  </a:lnTo>
                  <a:lnTo>
                    <a:pt x="f5" y="f7"/>
                  </a:lnTo>
                  <a:lnTo>
                    <a:pt x="f5" y="f5"/>
                  </a:lnTo>
                  <a:close/>
                </a:path>
              </a:pathLst>
            </a:custGeom>
            <a:noFill/>
            <a:ln cap="flat">
              <a:noFill/>
              <a:prstDash val="solid"/>
            </a:ln>
          </p:spPr>
          <p:txBody>
            <a:bodyPr vert="horz" wrap="square" lIns="30476" tIns="30476" rIns="30476" bIns="30476" anchor="ctr" anchorCtr="0" compatLnSpc="1">
              <a:noAutofit/>
            </a:bodyPr>
            <a:lstStyle/>
            <a:p>
              <a:pPr marL="0" marR="0" lvl="0" indent="0" algn="l" defTabSz="1066803" rtl="0" fontAlgn="auto" hangingPunct="1">
                <a:lnSpc>
                  <a:spcPct val="90000"/>
                </a:lnSpc>
                <a:spcBef>
                  <a:spcPts val="0"/>
                </a:spcBef>
                <a:spcAft>
                  <a:spcPts val="30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Gill Sans MT"/>
                </a:rPr>
                <a:t>BI</a:t>
              </a:r>
            </a:p>
            <a:p>
              <a:pPr marL="0" marR="0" lvl="0" indent="0" algn="l" defTabSz="1066803" rtl="0" fontAlgn="auto" hangingPunct="1">
                <a:lnSpc>
                  <a:spcPct val="90000"/>
                </a:lnSpc>
                <a:spcBef>
                  <a:spcPts val="0"/>
                </a:spcBef>
                <a:spcAft>
                  <a:spcPts val="2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Business Intelligence</a:t>
              </a:r>
            </a:p>
          </p:txBody>
        </p:sp>
      </p:grpSp>
      <p:sp>
        <p:nvSpPr>
          <p:cNvPr id="15" name="TextBox 27">
            <a:extLst>
              <a:ext uri="{FF2B5EF4-FFF2-40B4-BE49-F238E27FC236}">
                <a16:creationId xmlns:a16="http://schemas.microsoft.com/office/drawing/2014/main" id="{7642291F-421A-40AC-898D-B22151B75A2A}"/>
              </a:ext>
            </a:extLst>
          </p:cNvPr>
          <p:cNvSpPr txBox="1"/>
          <p:nvPr/>
        </p:nvSpPr>
        <p:spPr>
          <a:xfrm>
            <a:off x="11054849" y="6358664"/>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Regina</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C2B5-E1CD-DDC5-5C3D-02A8980E5AA6}"/>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5DB60CD-2204-87A0-D35E-92DB8D37B3F8}"/>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17414112-EB4C-16B1-2058-07A695F43E49}"/>
              </a:ext>
            </a:extLst>
          </p:cNvPr>
          <p:cNvPicPr>
            <a:picLocks noChangeAspect="1"/>
          </p:cNvPicPr>
          <p:nvPr/>
        </p:nvPicPr>
        <p:blipFill>
          <a:blip r:embed="rId2"/>
          <a:stretch>
            <a:fillRect/>
          </a:stretch>
        </p:blipFill>
        <p:spPr>
          <a:xfrm rot="5400013">
            <a:off x="2659647" y="-2674341"/>
            <a:ext cx="6872712" cy="12192006"/>
          </a:xfrm>
          <a:prstGeom prst="rect">
            <a:avLst/>
          </a:prstGeom>
          <a:noFill/>
          <a:ln cap="flat">
            <a:noFill/>
          </a:ln>
        </p:spPr>
      </p:pic>
      <p:sp>
        <p:nvSpPr>
          <p:cNvPr id="5" name="TextBox 3">
            <a:extLst>
              <a:ext uri="{FF2B5EF4-FFF2-40B4-BE49-F238E27FC236}">
                <a16:creationId xmlns:a16="http://schemas.microsoft.com/office/drawing/2014/main" id="{834C3CD8-FE71-AF6E-A0F8-043A21FB2E3D}"/>
              </a:ext>
            </a:extLst>
          </p:cNvPr>
          <p:cNvSpPr txBox="1"/>
          <p:nvPr/>
        </p:nvSpPr>
        <p:spPr>
          <a:xfrm>
            <a:off x="1429920" y="939390"/>
            <a:ext cx="5568531" cy="67710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2. </a:t>
            </a:r>
            <a:r>
              <a:rPr lang="en-GB" sz="2000" b="1" i="0" u="none" strike="noStrike" kern="1200" cap="none" spc="0" baseline="0">
                <a:solidFill>
                  <a:srgbClr val="000000"/>
                </a:solidFill>
                <a:uFillTx/>
                <a:latin typeface="Arial" pitchFamily="34"/>
                <a:cs typeface="Arial" pitchFamily="34"/>
              </a:rPr>
              <a:t>ANALYSE AND SYSTEM COMPARISON</a:t>
            </a:r>
            <a:endParaRPr lang="en-GB" sz="2000" b="0" i="0" u="none" strike="noStrike" kern="1200" cap="none" spc="0" baseline="0">
              <a:solidFill>
                <a:srgbClr val="000000"/>
              </a:solidFill>
              <a:uFillTx/>
              <a:latin typeface="Aptos"/>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6" name="TextBox 4">
            <a:extLst>
              <a:ext uri="{FF2B5EF4-FFF2-40B4-BE49-F238E27FC236}">
                <a16:creationId xmlns:a16="http://schemas.microsoft.com/office/drawing/2014/main" id="{197221E3-047D-6491-D7A1-358758469609}"/>
              </a:ext>
            </a:extLst>
          </p:cNvPr>
          <p:cNvSpPr txBox="1"/>
          <p:nvPr/>
        </p:nvSpPr>
        <p:spPr>
          <a:xfrm>
            <a:off x="1429920" y="1760137"/>
            <a:ext cx="7852144" cy="221599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BA2169"/>
                </a:solidFill>
                <a:uFillTx/>
                <a:latin typeface="Arial" pitchFamily="34"/>
                <a:cs typeface="Arial" pitchFamily="34"/>
              </a:rPr>
              <a:t>2.1</a:t>
            </a:r>
            <a:r>
              <a:rPr lang="en-GB" sz="1800" b="1" i="0" u="none" strike="noStrike" kern="1200" cap="none" spc="0" baseline="0">
                <a:solidFill>
                  <a:srgbClr val="000000"/>
                </a:solidFill>
                <a:uFillTx/>
                <a:latin typeface="Arial" pitchFamily="34"/>
                <a:cs typeface="Arial" pitchFamily="34"/>
              </a:rPr>
              <a:t> CUSTOMER RELATIONSHIP MANAGEMENT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Customer Relationship Management (CRM) systems are designed to manage customer interactions and improve customer satisfaction, retention, and business performance </a:t>
            </a:r>
            <a:r>
              <a:rPr lang="en-GB" sz="1600" b="1" i="0" u="none" strike="noStrike" kern="1200" cap="none" spc="0" baseline="0">
                <a:solidFill>
                  <a:srgbClr val="000000"/>
                </a:solidFill>
                <a:uFillTx/>
                <a:latin typeface="Arial" pitchFamily="34"/>
                <a:cs typeface="Arial" pitchFamily="34"/>
              </a:rPr>
              <a:t>(Nour, 2012).</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7" name="Oval 9">
            <a:extLst>
              <a:ext uri="{FF2B5EF4-FFF2-40B4-BE49-F238E27FC236}">
                <a16:creationId xmlns:a16="http://schemas.microsoft.com/office/drawing/2014/main" id="{DFA56C76-2F19-F7FC-0044-DE1C6103B6E4}"/>
              </a:ext>
            </a:extLst>
          </p:cNvPr>
          <p:cNvSpPr/>
          <p:nvPr/>
        </p:nvSpPr>
        <p:spPr>
          <a:xfrm>
            <a:off x="5036432" y="3788478"/>
            <a:ext cx="2129235" cy="211209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Gill Sans MT"/>
              </a:rPr>
              <a:t>CRM System</a:t>
            </a:r>
          </a:p>
        </p:txBody>
      </p:sp>
      <p:sp>
        <p:nvSpPr>
          <p:cNvPr id="8" name="Oval 20">
            <a:extLst>
              <a:ext uri="{FF2B5EF4-FFF2-40B4-BE49-F238E27FC236}">
                <a16:creationId xmlns:a16="http://schemas.microsoft.com/office/drawing/2014/main" id="{31798100-80C7-590E-F3D0-0D380F0BE169}"/>
              </a:ext>
            </a:extLst>
          </p:cNvPr>
          <p:cNvSpPr/>
          <p:nvPr/>
        </p:nvSpPr>
        <p:spPr>
          <a:xfrm>
            <a:off x="1693395" y="3622203"/>
            <a:ext cx="1259000" cy="11547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Gill Sans MT"/>
              </a:rPr>
              <a:t>Customer Data Management</a:t>
            </a:r>
          </a:p>
        </p:txBody>
      </p:sp>
      <p:cxnSp>
        <p:nvCxnSpPr>
          <p:cNvPr id="9" name="Straight Connector 26">
            <a:extLst>
              <a:ext uri="{FF2B5EF4-FFF2-40B4-BE49-F238E27FC236}">
                <a16:creationId xmlns:a16="http://schemas.microsoft.com/office/drawing/2014/main" id="{87BA8C41-301C-55DC-B728-D9818A569640}"/>
              </a:ext>
            </a:extLst>
          </p:cNvPr>
          <p:cNvCxnSpPr>
            <a:stCxn id="8" idx="1"/>
          </p:cNvCxnSpPr>
          <p:nvPr/>
        </p:nvCxnSpPr>
        <p:spPr>
          <a:xfrm>
            <a:off x="2952396" y="4199574"/>
            <a:ext cx="2315636" cy="0"/>
          </a:xfrm>
          <a:prstGeom prst="straightConnector1">
            <a:avLst/>
          </a:prstGeom>
          <a:noFill/>
          <a:ln w="15873" cap="flat">
            <a:solidFill>
              <a:srgbClr val="DADADA"/>
            </a:solidFill>
            <a:prstDash val="solid"/>
            <a:miter/>
          </a:ln>
        </p:spPr>
      </p:cxnSp>
      <p:sp>
        <p:nvSpPr>
          <p:cNvPr id="10" name="Oval 35">
            <a:extLst>
              <a:ext uri="{FF2B5EF4-FFF2-40B4-BE49-F238E27FC236}">
                <a16:creationId xmlns:a16="http://schemas.microsoft.com/office/drawing/2014/main" id="{945534E2-ABE9-92AC-F1C1-82400512B304}"/>
              </a:ext>
            </a:extLst>
          </p:cNvPr>
          <p:cNvSpPr/>
          <p:nvPr/>
        </p:nvSpPr>
        <p:spPr>
          <a:xfrm>
            <a:off x="2675955" y="4425705"/>
            <a:ext cx="1318464" cy="87064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Gill Sans MT"/>
              </a:rPr>
              <a:t>Lead Management</a:t>
            </a:r>
          </a:p>
        </p:txBody>
      </p:sp>
      <p:cxnSp>
        <p:nvCxnSpPr>
          <p:cNvPr id="11" name="Straight Connector 36">
            <a:extLst>
              <a:ext uri="{FF2B5EF4-FFF2-40B4-BE49-F238E27FC236}">
                <a16:creationId xmlns:a16="http://schemas.microsoft.com/office/drawing/2014/main" id="{4843E4FE-89AA-7CFC-DAB0-E966183D733C}"/>
              </a:ext>
            </a:extLst>
          </p:cNvPr>
          <p:cNvCxnSpPr>
            <a:endCxn id="7" idx="3"/>
          </p:cNvCxnSpPr>
          <p:nvPr/>
        </p:nvCxnSpPr>
        <p:spPr>
          <a:xfrm>
            <a:off x="3994419" y="4844518"/>
            <a:ext cx="1042013" cy="0"/>
          </a:xfrm>
          <a:prstGeom prst="straightConnector1">
            <a:avLst/>
          </a:prstGeom>
          <a:noFill/>
          <a:ln w="15873" cap="flat">
            <a:solidFill>
              <a:srgbClr val="DADADA"/>
            </a:solidFill>
            <a:prstDash val="solid"/>
            <a:miter/>
          </a:ln>
        </p:spPr>
      </p:cxnSp>
      <p:sp>
        <p:nvSpPr>
          <p:cNvPr id="12" name="Oval 42">
            <a:extLst>
              <a:ext uri="{FF2B5EF4-FFF2-40B4-BE49-F238E27FC236}">
                <a16:creationId xmlns:a16="http://schemas.microsoft.com/office/drawing/2014/main" id="{F6441170-D17A-3721-8D51-DB412A96F96F}"/>
              </a:ext>
            </a:extLst>
          </p:cNvPr>
          <p:cNvSpPr/>
          <p:nvPr/>
        </p:nvSpPr>
        <p:spPr>
          <a:xfrm>
            <a:off x="1712899" y="4962933"/>
            <a:ext cx="1259000" cy="11547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Gill Sans MT"/>
              </a:rPr>
              <a:t>Sales Management</a:t>
            </a:r>
          </a:p>
        </p:txBody>
      </p:sp>
      <p:cxnSp>
        <p:nvCxnSpPr>
          <p:cNvPr id="13" name="Straight Connector 43">
            <a:extLst>
              <a:ext uri="{FF2B5EF4-FFF2-40B4-BE49-F238E27FC236}">
                <a16:creationId xmlns:a16="http://schemas.microsoft.com/office/drawing/2014/main" id="{F6BB4A19-A0DE-1969-2DBD-C8A937DF4F75}"/>
              </a:ext>
            </a:extLst>
          </p:cNvPr>
          <p:cNvCxnSpPr/>
          <p:nvPr/>
        </p:nvCxnSpPr>
        <p:spPr>
          <a:xfrm>
            <a:off x="2971909" y="5522482"/>
            <a:ext cx="2315636" cy="0"/>
          </a:xfrm>
          <a:prstGeom prst="straightConnector1">
            <a:avLst/>
          </a:prstGeom>
          <a:noFill/>
          <a:ln w="15873" cap="flat">
            <a:solidFill>
              <a:srgbClr val="DADADA"/>
            </a:solidFill>
            <a:prstDash val="solid"/>
            <a:miter/>
          </a:ln>
        </p:spPr>
      </p:cxnSp>
      <p:sp>
        <p:nvSpPr>
          <p:cNvPr id="14" name="Oval 45">
            <a:extLst>
              <a:ext uri="{FF2B5EF4-FFF2-40B4-BE49-F238E27FC236}">
                <a16:creationId xmlns:a16="http://schemas.microsoft.com/office/drawing/2014/main" id="{B32190DA-AAA2-CB54-BB74-EA3CC24CD3B7}"/>
              </a:ext>
            </a:extLst>
          </p:cNvPr>
          <p:cNvSpPr/>
          <p:nvPr/>
        </p:nvSpPr>
        <p:spPr>
          <a:xfrm>
            <a:off x="9282065" y="3622203"/>
            <a:ext cx="1259000" cy="11547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Gill Sans MT"/>
              </a:rPr>
              <a:t>Marketing Automation</a:t>
            </a:r>
          </a:p>
        </p:txBody>
      </p:sp>
      <p:sp>
        <p:nvSpPr>
          <p:cNvPr id="15" name="Oval 47">
            <a:extLst>
              <a:ext uri="{FF2B5EF4-FFF2-40B4-BE49-F238E27FC236}">
                <a16:creationId xmlns:a16="http://schemas.microsoft.com/office/drawing/2014/main" id="{195260FE-3CD2-D195-3034-3C64D6737D5B}"/>
              </a:ext>
            </a:extLst>
          </p:cNvPr>
          <p:cNvSpPr/>
          <p:nvPr/>
        </p:nvSpPr>
        <p:spPr>
          <a:xfrm>
            <a:off x="8153531" y="4363516"/>
            <a:ext cx="1373575" cy="99078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1" i="0" u="none" strike="noStrike" kern="1200" cap="none" spc="0" baseline="0">
                <a:solidFill>
                  <a:srgbClr val="000000"/>
                </a:solidFill>
                <a:uFillTx/>
                <a:latin typeface="Gill Sans MT"/>
              </a:rPr>
              <a:t>Reporting &amp; Analytics</a:t>
            </a:r>
          </a:p>
        </p:txBody>
      </p:sp>
      <p:sp>
        <p:nvSpPr>
          <p:cNvPr id="16" name="Oval 49">
            <a:extLst>
              <a:ext uri="{FF2B5EF4-FFF2-40B4-BE49-F238E27FC236}">
                <a16:creationId xmlns:a16="http://schemas.microsoft.com/office/drawing/2014/main" id="{E175A117-A066-F924-0840-37DF40B8D666}"/>
              </a:ext>
            </a:extLst>
          </p:cNvPr>
          <p:cNvSpPr/>
          <p:nvPr/>
        </p:nvSpPr>
        <p:spPr>
          <a:xfrm>
            <a:off x="9282065" y="4945111"/>
            <a:ext cx="1259000" cy="115473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F4EAFD"/>
              </a:gs>
              <a:gs pos="100000">
                <a:srgbClr val="CE9CF7">
                  <a:alpha val="92000"/>
                </a:srgbClr>
              </a:gs>
            </a:gsLst>
            <a:lin ang="5400000"/>
          </a:gradFill>
          <a:ln w="9528" cap="flat">
            <a:solidFill>
              <a:srgbClr val="BC72F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Gill Sans MT"/>
              </a:rPr>
              <a:t>Customer Support</a:t>
            </a:r>
          </a:p>
        </p:txBody>
      </p:sp>
      <p:cxnSp>
        <p:nvCxnSpPr>
          <p:cNvPr id="17" name="Straight Connector 50">
            <a:extLst>
              <a:ext uri="{FF2B5EF4-FFF2-40B4-BE49-F238E27FC236}">
                <a16:creationId xmlns:a16="http://schemas.microsoft.com/office/drawing/2014/main" id="{B8B3FFCD-F6EC-F5AC-CC6E-77DADB0584B2}"/>
              </a:ext>
            </a:extLst>
          </p:cNvPr>
          <p:cNvCxnSpPr>
            <a:endCxn id="14" idx="3"/>
          </p:cNvCxnSpPr>
          <p:nvPr/>
        </p:nvCxnSpPr>
        <p:spPr>
          <a:xfrm>
            <a:off x="6934581" y="4199574"/>
            <a:ext cx="2347484" cy="0"/>
          </a:xfrm>
          <a:prstGeom prst="straightConnector1">
            <a:avLst/>
          </a:prstGeom>
          <a:noFill/>
          <a:ln w="15873" cap="flat">
            <a:solidFill>
              <a:srgbClr val="DADADA"/>
            </a:solidFill>
            <a:prstDash val="solid"/>
            <a:miter/>
          </a:ln>
        </p:spPr>
      </p:cxnSp>
      <p:cxnSp>
        <p:nvCxnSpPr>
          <p:cNvPr id="18" name="Straight Connector 51">
            <a:extLst>
              <a:ext uri="{FF2B5EF4-FFF2-40B4-BE49-F238E27FC236}">
                <a16:creationId xmlns:a16="http://schemas.microsoft.com/office/drawing/2014/main" id="{EA59FD19-709F-773E-CE0F-67D0B9B87789}"/>
              </a:ext>
            </a:extLst>
          </p:cNvPr>
          <p:cNvCxnSpPr>
            <a:stCxn id="7" idx="1"/>
            <a:endCxn id="15" idx="3"/>
          </p:cNvCxnSpPr>
          <p:nvPr/>
        </p:nvCxnSpPr>
        <p:spPr>
          <a:xfrm>
            <a:off x="7165667" y="4844523"/>
            <a:ext cx="987864" cy="14387"/>
          </a:xfrm>
          <a:prstGeom prst="straightConnector1">
            <a:avLst/>
          </a:prstGeom>
          <a:noFill/>
          <a:ln w="15873" cap="flat">
            <a:solidFill>
              <a:srgbClr val="DADADA"/>
            </a:solidFill>
            <a:prstDash val="solid"/>
            <a:miter/>
          </a:ln>
        </p:spPr>
      </p:cxnSp>
      <p:cxnSp>
        <p:nvCxnSpPr>
          <p:cNvPr id="19" name="Straight Connector 53">
            <a:extLst>
              <a:ext uri="{FF2B5EF4-FFF2-40B4-BE49-F238E27FC236}">
                <a16:creationId xmlns:a16="http://schemas.microsoft.com/office/drawing/2014/main" id="{CEB71D02-7F99-954B-EA93-B4BC10A07F73}"/>
              </a:ext>
            </a:extLst>
          </p:cNvPr>
          <p:cNvCxnSpPr>
            <a:endCxn id="16" idx="3"/>
          </p:cNvCxnSpPr>
          <p:nvPr/>
        </p:nvCxnSpPr>
        <p:spPr>
          <a:xfrm>
            <a:off x="6900190" y="5522482"/>
            <a:ext cx="2381875" cy="0"/>
          </a:xfrm>
          <a:prstGeom prst="straightConnector1">
            <a:avLst/>
          </a:prstGeom>
          <a:noFill/>
          <a:ln w="15873" cap="flat">
            <a:solidFill>
              <a:srgbClr val="DADADA"/>
            </a:solidFill>
            <a:prstDash val="solid"/>
            <a:miter/>
          </a:ln>
        </p:spPr>
      </p:cxnSp>
      <p:sp>
        <p:nvSpPr>
          <p:cNvPr id="20" name="TextBox 74">
            <a:extLst>
              <a:ext uri="{FF2B5EF4-FFF2-40B4-BE49-F238E27FC236}">
                <a16:creationId xmlns:a16="http://schemas.microsoft.com/office/drawing/2014/main" id="{7E78FB35-ED31-801E-5765-39CDB9217E49}"/>
              </a:ext>
            </a:extLst>
          </p:cNvPr>
          <p:cNvSpPr txBox="1"/>
          <p:nvPr/>
        </p:nvSpPr>
        <p:spPr>
          <a:xfrm>
            <a:off x="11385176" y="639620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Zie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6A55E-1D30-DEA3-D06B-48FCA7CD341F}"/>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A8C518FB-1531-D00B-E23C-89A1E599ED3D}"/>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A2B0BDE5-9ACF-15B2-FEB0-48342D3AB580}"/>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3">
            <a:extLst>
              <a:ext uri="{FF2B5EF4-FFF2-40B4-BE49-F238E27FC236}">
                <a16:creationId xmlns:a16="http://schemas.microsoft.com/office/drawing/2014/main" id="{3659D8EB-BD64-A118-95E2-52A6F584890D}"/>
              </a:ext>
            </a:extLst>
          </p:cNvPr>
          <p:cNvSpPr txBox="1"/>
          <p:nvPr/>
        </p:nvSpPr>
        <p:spPr>
          <a:xfrm>
            <a:off x="1954310" y="741084"/>
            <a:ext cx="6024277" cy="67710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2.2</a:t>
            </a:r>
            <a:r>
              <a:rPr lang="en-GB" sz="2000" b="1" i="0" u="none" strike="noStrike" kern="1200" cap="none" spc="0" baseline="0">
                <a:solidFill>
                  <a:srgbClr val="000000"/>
                </a:solidFill>
                <a:uFillTx/>
                <a:latin typeface="Arial" pitchFamily="34"/>
                <a:cs typeface="Arial" pitchFamily="34"/>
              </a:rPr>
              <a:t> ENTERPRISE RESOURCE PLANNING (ERP) </a:t>
            </a:r>
            <a:endParaRPr lang="en-GB" sz="2000" b="1" i="0" u="none" strike="noStrike" kern="1200" cap="none" spc="0" baseline="0">
              <a:solidFill>
                <a:srgbClr val="0000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6" name="TextBox 6">
            <a:extLst>
              <a:ext uri="{FF2B5EF4-FFF2-40B4-BE49-F238E27FC236}">
                <a16:creationId xmlns:a16="http://schemas.microsoft.com/office/drawing/2014/main" id="{9A7BF269-5247-00FB-E61B-28D9347CC46E}"/>
              </a:ext>
            </a:extLst>
          </p:cNvPr>
          <p:cNvSpPr txBox="1"/>
          <p:nvPr/>
        </p:nvSpPr>
        <p:spPr>
          <a:xfrm>
            <a:off x="1954301" y="1230060"/>
            <a:ext cx="8223619"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Enterprise Resource Planning (ERP) is an integrated system that helps organisations manage and coordinate business processes across different departments, including finance, human resources, supply chain, and production </a:t>
            </a:r>
            <a:r>
              <a:rPr lang="en-GB" sz="1600" b="1" i="0" u="none" strike="noStrike" kern="1200" cap="none" spc="0" baseline="0">
                <a:solidFill>
                  <a:srgbClr val="000000"/>
                </a:solidFill>
                <a:uFillTx/>
                <a:latin typeface="Arial" pitchFamily="34"/>
                <a:cs typeface="Arial" pitchFamily="34"/>
              </a:rPr>
              <a:t>(Shaul &amp; Tauber, 2013).</a:t>
            </a:r>
          </a:p>
        </p:txBody>
      </p:sp>
      <p:pic>
        <p:nvPicPr>
          <p:cNvPr id="7" name="Picture 9">
            <a:extLst>
              <a:ext uri="{FF2B5EF4-FFF2-40B4-BE49-F238E27FC236}">
                <a16:creationId xmlns:a16="http://schemas.microsoft.com/office/drawing/2014/main" id="{ACFB9D42-4F75-FA4D-F22A-AAF2607D8B8F}"/>
              </a:ext>
            </a:extLst>
          </p:cNvPr>
          <p:cNvPicPr>
            <a:picLocks noChangeAspect="1"/>
          </p:cNvPicPr>
          <p:nvPr/>
        </p:nvPicPr>
        <p:blipFill>
          <a:blip r:embed="rId3"/>
          <a:stretch>
            <a:fillRect/>
          </a:stretch>
        </p:blipFill>
        <p:spPr>
          <a:xfrm>
            <a:off x="2674473" y="2138342"/>
            <a:ext cx="6580095" cy="4646761"/>
          </a:xfrm>
          <a:prstGeom prst="rect">
            <a:avLst/>
          </a:prstGeom>
          <a:noFill/>
          <a:ln cap="flat">
            <a:noFill/>
          </a:ln>
        </p:spPr>
      </p:pic>
      <p:sp>
        <p:nvSpPr>
          <p:cNvPr id="8" name="TextBox 11">
            <a:extLst>
              <a:ext uri="{FF2B5EF4-FFF2-40B4-BE49-F238E27FC236}">
                <a16:creationId xmlns:a16="http://schemas.microsoft.com/office/drawing/2014/main" id="{948E3645-1803-EE3F-3CE5-CD91EA5621B8}"/>
              </a:ext>
            </a:extLst>
          </p:cNvPr>
          <p:cNvSpPr txBox="1"/>
          <p:nvPr/>
        </p:nvSpPr>
        <p:spPr>
          <a:xfrm>
            <a:off x="11385176" y="639620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Zie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880F-E2FC-E996-FB7F-70BC974794FD}"/>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5A31CD8-CF11-401F-FC74-BFB03FC7B9A0}"/>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9FAA0A65-51A3-5ED1-770E-5823C8BBA3BC}"/>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F7363DA2-9980-C0EA-D964-D3BFCED15C6C}"/>
              </a:ext>
            </a:extLst>
          </p:cNvPr>
          <p:cNvSpPr txBox="1"/>
          <p:nvPr/>
        </p:nvSpPr>
        <p:spPr>
          <a:xfrm>
            <a:off x="1589739" y="842016"/>
            <a:ext cx="6098983"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2.3</a:t>
            </a:r>
            <a:r>
              <a:rPr lang="en-GB" sz="2000" b="1" i="0" u="none" strike="noStrike" kern="1200" cap="none" spc="0" baseline="0">
                <a:solidFill>
                  <a:srgbClr val="000000"/>
                </a:solidFill>
                <a:uFillTx/>
                <a:latin typeface="Arial" pitchFamily="34"/>
                <a:cs typeface="Arial" pitchFamily="34"/>
              </a:rPr>
              <a:t> BUSINESS INTELLIGENCE</a:t>
            </a:r>
          </a:p>
        </p:txBody>
      </p:sp>
      <p:sp>
        <p:nvSpPr>
          <p:cNvPr id="6" name="TextBox 7">
            <a:extLst>
              <a:ext uri="{FF2B5EF4-FFF2-40B4-BE49-F238E27FC236}">
                <a16:creationId xmlns:a16="http://schemas.microsoft.com/office/drawing/2014/main" id="{1A4D193E-F162-0402-447E-93CC429EA4AA}"/>
              </a:ext>
            </a:extLst>
          </p:cNvPr>
          <p:cNvSpPr txBox="1"/>
          <p:nvPr/>
        </p:nvSpPr>
        <p:spPr>
          <a:xfrm>
            <a:off x="1589739" y="1592208"/>
            <a:ext cx="8249186"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Business Intelligence (BI) uses technologies and analytical tools to transform data into meaningful information that supports organisational decision-making </a:t>
            </a:r>
            <a:r>
              <a:rPr lang="en-GB" sz="1600" b="1" i="0" u="none" strike="noStrike" kern="1200" cap="none" spc="0" baseline="0">
                <a:solidFill>
                  <a:srgbClr val="000000"/>
                </a:solidFill>
                <a:uFillTx/>
                <a:latin typeface="Arial" pitchFamily="34"/>
                <a:cs typeface="Arial" pitchFamily="34"/>
              </a:rPr>
              <a:t>(Watson et al., 2007).</a:t>
            </a:r>
          </a:p>
        </p:txBody>
      </p:sp>
      <p:sp>
        <p:nvSpPr>
          <p:cNvPr id="7" name="TextBox 11">
            <a:extLst>
              <a:ext uri="{FF2B5EF4-FFF2-40B4-BE49-F238E27FC236}">
                <a16:creationId xmlns:a16="http://schemas.microsoft.com/office/drawing/2014/main" id="{0CFDFC80-6FC5-7425-2467-5CBE4EB7F4CF}"/>
              </a:ext>
            </a:extLst>
          </p:cNvPr>
          <p:cNvSpPr txBox="1"/>
          <p:nvPr/>
        </p:nvSpPr>
        <p:spPr>
          <a:xfrm>
            <a:off x="1589739" y="2973336"/>
            <a:ext cx="4255910" cy="2031321"/>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Collects data from multiple sources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Analyses business performance</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Identifies trends and opportunities</a:t>
            </a: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Supports decision-making</a:t>
            </a:r>
          </a:p>
        </p:txBody>
      </p:sp>
      <p:pic>
        <p:nvPicPr>
          <p:cNvPr id="8" name="Picture 12">
            <a:extLst>
              <a:ext uri="{FF2B5EF4-FFF2-40B4-BE49-F238E27FC236}">
                <a16:creationId xmlns:a16="http://schemas.microsoft.com/office/drawing/2014/main" id="{D2F97B19-E048-CFA4-9CF9-52EC4B06212C}"/>
              </a:ext>
            </a:extLst>
          </p:cNvPr>
          <p:cNvPicPr>
            <a:picLocks noChangeAspect="1"/>
          </p:cNvPicPr>
          <p:nvPr/>
        </p:nvPicPr>
        <p:blipFill>
          <a:blip r:embed="rId3"/>
          <a:srcRect l="8782" r="8077"/>
          <a:stretch>
            <a:fillRect/>
          </a:stretch>
        </p:blipFill>
        <p:spPr>
          <a:xfrm>
            <a:off x="5662403" y="2468395"/>
            <a:ext cx="5082536" cy="3086410"/>
          </a:xfrm>
          <a:prstGeom prst="rect">
            <a:avLst/>
          </a:prstGeom>
          <a:solidFill>
            <a:srgbClr val="EDEDED"/>
          </a:solidFill>
          <a:ln cap="flat">
            <a:noFill/>
          </a:ln>
        </p:spPr>
      </p:pic>
      <p:sp>
        <p:nvSpPr>
          <p:cNvPr id="9" name="TextBox 14">
            <a:extLst>
              <a:ext uri="{FF2B5EF4-FFF2-40B4-BE49-F238E27FC236}">
                <a16:creationId xmlns:a16="http://schemas.microsoft.com/office/drawing/2014/main" id="{71CCA44B-0E36-38B2-F5D2-F08D4BDA2F19}"/>
              </a:ext>
            </a:extLst>
          </p:cNvPr>
          <p:cNvSpPr txBox="1"/>
          <p:nvPr/>
        </p:nvSpPr>
        <p:spPr>
          <a:xfrm>
            <a:off x="11385176" y="639620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Zie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2C7CA-D45F-C0BC-E796-5F110237EF89}"/>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6A4D50D-EF73-9900-61BB-8156266A6CEF}"/>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78FEC408-1E78-19C0-3287-5EEBF5AB31DE}"/>
              </a:ext>
            </a:extLst>
          </p:cNvPr>
          <p:cNvPicPr>
            <a:picLocks noChangeAspect="1"/>
          </p:cNvPicPr>
          <p:nvPr/>
        </p:nvPicPr>
        <p:blipFill>
          <a:blip r:embed="rId2"/>
          <a:stretch>
            <a:fillRect/>
          </a:stretch>
        </p:blipFill>
        <p:spPr>
          <a:xfrm rot="5400013">
            <a:off x="2659647" y="-2659647"/>
            <a:ext cx="6872712" cy="12192006"/>
          </a:xfrm>
          <a:prstGeom prst="rect">
            <a:avLst/>
          </a:prstGeom>
          <a:noFill/>
          <a:ln cap="flat">
            <a:noFill/>
          </a:ln>
        </p:spPr>
      </p:pic>
      <p:graphicFrame>
        <p:nvGraphicFramePr>
          <p:cNvPr id="5" name="Table 4">
            <a:extLst>
              <a:ext uri="{FF2B5EF4-FFF2-40B4-BE49-F238E27FC236}">
                <a16:creationId xmlns:a16="http://schemas.microsoft.com/office/drawing/2014/main" id="{83BB0CB7-1B63-F4DE-5AFB-AB989F2B29CC}"/>
              </a:ext>
            </a:extLst>
          </p:cNvPr>
          <p:cNvGraphicFramePr>
            <a:graphicFrameLocks noGrp="1"/>
          </p:cNvGraphicFramePr>
          <p:nvPr/>
        </p:nvGraphicFramePr>
        <p:xfrm>
          <a:off x="1335737" y="1269498"/>
          <a:ext cx="9520513" cy="5221544"/>
        </p:xfrm>
        <a:graphic>
          <a:graphicData uri="http://schemas.openxmlformats.org/drawingml/2006/table">
            <a:tbl>
              <a:tblPr firstRow="1" bandRow="1">
                <a:effectLst/>
                <a:tableStyleId>{7DF18680-E054-41AD-8BC1-D1AEF772440D}</a:tableStyleId>
              </a:tblPr>
              <a:tblGrid>
                <a:gridCol w="1535954">
                  <a:extLst>
                    <a:ext uri="{9D8B030D-6E8A-4147-A177-3AD203B41FA5}">
                      <a16:colId xmlns:a16="http://schemas.microsoft.com/office/drawing/2014/main" val="3853343797"/>
                    </a:ext>
                  </a:extLst>
                </a:gridCol>
                <a:gridCol w="2647572">
                  <a:extLst>
                    <a:ext uri="{9D8B030D-6E8A-4147-A177-3AD203B41FA5}">
                      <a16:colId xmlns:a16="http://schemas.microsoft.com/office/drawing/2014/main" val="2727033803"/>
                    </a:ext>
                  </a:extLst>
                </a:gridCol>
                <a:gridCol w="2725268">
                  <a:extLst>
                    <a:ext uri="{9D8B030D-6E8A-4147-A177-3AD203B41FA5}">
                      <a16:colId xmlns:a16="http://schemas.microsoft.com/office/drawing/2014/main" val="2675069854"/>
                    </a:ext>
                  </a:extLst>
                </a:gridCol>
                <a:gridCol w="2611718">
                  <a:extLst>
                    <a:ext uri="{9D8B030D-6E8A-4147-A177-3AD203B41FA5}">
                      <a16:colId xmlns:a16="http://schemas.microsoft.com/office/drawing/2014/main" val="2213535214"/>
                    </a:ext>
                  </a:extLst>
                </a:gridCol>
              </a:tblGrid>
              <a:tr h="923864">
                <a:tc>
                  <a:txBody>
                    <a:bodyPr/>
                    <a:lstStyle/>
                    <a:p>
                      <a:pPr marL="0" marR="0" lvl="0" indent="0" algn="l" defTabSz="914400" rtl="0" fontAlgn="auto" hangingPunct="1">
                        <a:lnSpc>
                          <a:spcPct val="100000"/>
                        </a:lnSpc>
                        <a:spcBef>
                          <a:spcPts val="0"/>
                        </a:spcBef>
                        <a:spcAft>
                          <a:spcPts val="0"/>
                        </a:spcAft>
                        <a:buNone/>
                        <a:tabLst/>
                      </a:pPr>
                      <a:r>
                        <a:rPr lang="en-GB" b="1">
                          <a:latin typeface="Arial" pitchFamily="34"/>
                          <a:cs typeface="Arial" pitchFamily="34"/>
                        </a:rPr>
                        <a:t>INFORMATION SYSTEM</a:t>
                      </a:r>
                    </a:p>
                    <a:p>
                      <a:pPr lvl="0"/>
                      <a:endParaRPr lang="en-GB"/>
                    </a:p>
                  </a:txBody>
                  <a:tcPr/>
                </a:tc>
                <a:tc>
                  <a:txBody>
                    <a:bodyPr/>
                    <a:lstStyle/>
                    <a:p>
                      <a:pPr marL="0" marR="0" lvl="0" indent="0" algn="l" defTabSz="914400" rtl="0" fontAlgn="auto" hangingPunct="1">
                        <a:lnSpc>
                          <a:spcPct val="100000"/>
                        </a:lnSpc>
                        <a:spcBef>
                          <a:spcPts val="0"/>
                        </a:spcBef>
                        <a:spcAft>
                          <a:spcPts val="0"/>
                        </a:spcAft>
                        <a:buNone/>
                        <a:tabLst/>
                      </a:pPr>
                      <a:r>
                        <a:rPr lang="en-GB" b="1">
                          <a:latin typeface="Arial" pitchFamily="34"/>
                          <a:cs typeface="Arial" pitchFamily="34"/>
                        </a:rPr>
                        <a:t>FUNCTION</a:t>
                      </a:r>
                    </a:p>
                    <a:p>
                      <a:pPr lvl="0"/>
                      <a:endParaRPr lang="en-GB"/>
                    </a:p>
                  </a:txBody>
                  <a:tcPr/>
                </a:tc>
                <a:tc>
                  <a:txBody>
                    <a:bodyPr/>
                    <a:lstStyle/>
                    <a:p>
                      <a:pPr lvl="0"/>
                      <a:r>
                        <a:rPr lang="en-GB">
                          <a:latin typeface="Arial" pitchFamily="34"/>
                          <a:cs typeface="Arial" pitchFamily="34"/>
                        </a:rPr>
                        <a:t>Benefit</a:t>
                      </a:r>
                    </a:p>
                  </a:txBody>
                  <a:tcPr/>
                </a:tc>
                <a:tc>
                  <a:txBody>
                    <a:bodyPr/>
                    <a:lstStyle/>
                    <a:p>
                      <a:pPr lvl="0"/>
                      <a:r>
                        <a:rPr lang="en-GB">
                          <a:latin typeface="Arial" pitchFamily="34"/>
                          <a:cs typeface="Arial" pitchFamily="34"/>
                        </a:rPr>
                        <a:t>Limitation</a:t>
                      </a:r>
                    </a:p>
                  </a:txBody>
                  <a:tcPr/>
                </a:tc>
                <a:extLst>
                  <a:ext uri="{0D108BD9-81ED-4DB2-BD59-A6C34878D82A}">
                    <a16:rowId xmlns:a16="http://schemas.microsoft.com/office/drawing/2014/main" val="349043207"/>
                  </a:ext>
                </a:extLst>
              </a:tr>
              <a:tr h="1792946">
                <a:tc>
                  <a:txBody>
                    <a:bodyPr/>
                    <a:lstStyle/>
                    <a:p>
                      <a:pPr marL="0" marR="0" lvl="0" indent="0" algn="l" defTabSz="914400" rtl="0" fontAlgn="auto" hangingPunct="1">
                        <a:lnSpc>
                          <a:spcPct val="100000"/>
                        </a:lnSpc>
                        <a:spcBef>
                          <a:spcPts val="0"/>
                        </a:spcBef>
                        <a:spcAft>
                          <a:spcPts val="0"/>
                        </a:spcAft>
                        <a:buNone/>
                        <a:tabLst/>
                      </a:pPr>
                      <a:r>
                        <a:rPr lang="en-GB" sz="2000" b="1">
                          <a:latin typeface="Arial" pitchFamily="34"/>
                          <a:cs typeface="Arial" pitchFamily="34"/>
                        </a:rPr>
                        <a:t>BI</a:t>
                      </a:r>
                    </a:p>
                    <a:p>
                      <a:pPr lvl="0"/>
                      <a:endParaRPr lang="en-GB"/>
                    </a:p>
                  </a:txBody>
                  <a:tcPr/>
                </a:tc>
                <a:tc>
                  <a:txBody>
                    <a:bodyPr/>
                    <a:lstStyle/>
                    <a:p>
                      <a:pPr marL="171450" lvl="0" indent="-171450">
                        <a:lnSpc>
                          <a:spcPct val="150000"/>
                        </a:lnSpc>
                        <a:buSzPct val="100000"/>
                        <a:buFont typeface="Wingdings" pitchFamily="2"/>
                        <a:buChar char="Ø"/>
                      </a:pPr>
                      <a:r>
                        <a:rPr lang="en-GB" sz="1200">
                          <a:latin typeface="Arial" pitchFamily="34"/>
                          <a:cs typeface="Arial" pitchFamily="34"/>
                        </a:rPr>
                        <a:t>Collects business data. </a:t>
                      </a:r>
                    </a:p>
                    <a:p>
                      <a:pPr marL="171450" lvl="0" indent="-171450">
                        <a:lnSpc>
                          <a:spcPct val="150000"/>
                        </a:lnSpc>
                        <a:buSzPct val="100000"/>
                        <a:buFont typeface="Wingdings" pitchFamily="2"/>
                        <a:buChar char="Ø"/>
                      </a:pPr>
                      <a:r>
                        <a:rPr lang="en-GB" sz="1200">
                          <a:latin typeface="Arial" pitchFamily="34"/>
                          <a:cs typeface="Arial" pitchFamily="34"/>
                        </a:rPr>
                        <a:t>Creates</a:t>
                      </a:r>
                      <a:r>
                        <a:rPr lang="en-GB" sz="1400">
                          <a:latin typeface="Arial" pitchFamily="34"/>
                          <a:cs typeface="Arial" pitchFamily="34"/>
                        </a:rPr>
                        <a:t> </a:t>
                      </a:r>
                      <a:r>
                        <a:rPr lang="en-GB" sz="1200">
                          <a:latin typeface="Arial" pitchFamily="34"/>
                          <a:cs typeface="Arial" pitchFamily="34"/>
                        </a:rPr>
                        <a:t>dashboards and reports. </a:t>
                      </a:r>
                    </a:p>
                    <a:p>
                      <a:pPr marL="171450" lvl="0" indent="-171450">
                        <a:lnSpc>
                          <a:spcPct val="150000"/>
                        </a:lnSpc>
                        <a:buSzPct val="100000"/>
                        <a:buFont typeface="Wingdings" pitchFamily="2"/>
                        <a:buChar char="Ø"/>
                      </a:pPr>
                      <a:r>
                        <a:rPr lang="en-GB" sz="1200">
                          <a:latin typeface="Arial" pitchFamily="34"/>
                          <a:cs typeface="Arial" pitchFamily="34"/>
                        </a:rPr>
                        <a:t>Analyses business performance. </a:t>
                      </a:r>
                    </a:p>
                    <a:p>
                      <a:pPr marL="171450" lvl="0" indent="-171450">
                        <a:lnSpc>
                          <a:spcPct val="150000"/>
                        </a:lnSpc>
                        <a:buSzPct val="100000"/>
                        <a:buFont typeface="Wingdings" pitchFamily="2"/>
                        <a:buChar char="Ø"/>
                      </a:pPr>
                      <a:r>
                        <a:rPr lang="en-GB" sz="1200">
                          <a:latin typeface="Arial" pitchFamily="34"/>
                          <a:cs typeface="Arial" pitchFamily="34"/>
                        </a:rPr>
                        <a:t>Identifies trends and patterns. </a:t>
                      </a:r>
                    </a:p>
                    <a:p>
                      <a:pPr marL="171450" lvl="0" indent="-171450">
                        <a:lnSpc>
                          <a:spcPct val="150000"/>
                        </a:lnSpc>
                        <a:buSzPct val="100000"/>
                        <a:buFont typeface="Wingdings" pitchFamily="2"/>
                        <a:buChar char="Ø"/>
                      </a:pPr>
                      <a:r>
                        <a:rPr lang="en-GB" sz="1200">
                          <a:latin typeface="Arial" pitchFamily="34"/>
                          <a:cs typeface="Arial" pitchFamily="34"/>
                        </a:rPr>
                        <a:t>Supports forecasting.</a:t>
                      </a:r>
                    </a:p>
                    <a:p>
                      <a:pPr lvl="0"/>
                      <a:endParaRPr lang="en-GB" sz="1800"/>
                    </a:p>
                  </a:txBody>
                  <a:tcPr/>
                </a:tc>
                <a:tc>
                  <a:txBody>
                    <a:bodyPr/>
                    <a:lstStyle/>
                    <a:p>
                      <a:pPr marL="171450" lvl="0" indent="-171450">
                        <a:lnSpc>
                          <a:spcPct val="150000"/>
                        </a:lnSpc>
                        <a:buSzPct val="100000"/>
                        <a:buFont typeface="Wingdings" pitchFamily="2"/>
                        <a:buChar char="Ø"/>
                      </a:pPr>
                      <a:r>
                        <a:rPr lang="en-GB" sz="1200">
                          <a:latin typeface="Arial" pitchFamily="34"/>
                          <a:cs typeface="Arial" pitchFamily="34"/>
                        </a:rPr>
                        <a:t>Improves decision-making. </a:t>
                      </a:r>
                    </a:p>
                    <a:p>
                      <a:pPr marL="171450" lvl="0" indent="-171450">
                        <a:lnSpc>
                          <a:spcPct val="150000"/>
                        </a:lnSpc>
                        <a:buSzPct val="100000"/>
                        <a:buFont typeface="Wingdings" pitchFamily="2"/>
                        <a:buChar char="Ø"/>
                      </a:pPr>
                      <a:r>
                        <a:rPr lang="en-GB" sz="1200">
                          <a:latin typeface="Arial" pitchFamily="34"/>
                          <a:cs typeface="Arial" pitchFamily="34"/>
                        </a:rPr>
                        <a:t>Identifies business opportunities. </a:t>
                      </a:r>
                    </a:p>
                    <a:p>
                      <a:pPr marL="171450" lvl="0" indent="-171450">
                        <a:lnSpc>
                          <a:spcPct val="150000"/>
                        </a:lnSpc>
                        <a:buSzPct val="100000"/>
                        <a:buFont typeface="Wingdings" pitchFamily="2"/>
                        <a:buChar char="Ø"/>
                      </a:pPr>
                      <a:r>
                        <a:rPr lang="en-GB" sz="1200">
                          <a:latin typeface="Arial" pitchFamily="34"/>
                          <a:cs typeface="Arial" pitchFamily="34"/>
                        </a:rPr>
                        <a:t>Supports strategic planning. </a:t>
                      </a:r>
                    </a:p>
                    <a:p>
                      <a:pPr marL="171450" lvl="0" indent="-171450">
                        <a:lnSpc>
                          <a:spcPct val="150000"/>
                        </a:lnSpc>
                        <a:buSzPct val="100000"/>
                        <a:buFont typeface="Wingdings" pitchFamily="2"/>
                        <a:buChar char="Ø"/>
                      </a:pPr>
                      <a:r>
                        <a:rPr lang="en-GB" sz="1200">
                          <a:latin typeface="Arial" pitchFamily="34"/>
                          <a:cs typeface="Arial" pitchFamily="34"/>
                        </a:rPr>
                        <a:t>Provides real-time insights. </a:t>
                      </a:r>
                    </a:p>
                    <a:p>
                      <a:pPr marL="171450" lvl="0" indent="-171450">
                        <a:lnSpc>
                          <a:spcPct val="150000"/>
                        </a:lnSpc>
                        <a:buSzPct val="100000"/>
                        <a:buFont typeface="Wingdings" pitchFamily="2"/>
                        <a:buChar char="Ø"/>
                      </a:pPr>
                      <a:r>
                        <a:rPr lang="en-GB" sz="1200">
                          <a:latin typeface="Arial" pitchFamily="34"/>
                          <a:cs typeface="Arial" pitchFamily="34"/>
                        </a:rPr>
                        <a:t>Helps monitor performance</a:t>
                      </a:r>
                      <a:endParaRPr lang="en-GB" sz="1200"/>
                    </a:p>
                  </a:txBody>
                  <a:tcPr/>
                </a:tc>
                <a:tc>
                  <a:txBody>
                    <a:bodyPr/>
                    <a:lstStyle/>
                    <a:p>
                      <a:pPr marL="285750" lvl="0" indent="-285750">
                        <a:lnSpc>
                          <a:spcPct val="150000"/>
                        </a:lnSpc>
                        <a:buSzPct val="100000"/>
                        <a:buFont typeface="Wingdings" pitchFamily="2"/>
                        <a:buChar char="Ø"/>
                      </a:pPr>
                      <a:r>
                        <a:rPr lang="en-GB" sz="1200">
                          <a:latin typeface="Arial" pitchFamily="34"/>
                          <a:cs typeface="Arial" pitchFamily="34"/>
                        </a:rPr>
                        <a:t>Depends on high-quality data. </a:t>
                      </a:r>
                    </a:p>
                    <a:p>
                      <a:pPr marL="285750" lvl="0" indent="-285750">
                        <a:lnSpc>
                          <a:spcPct val="150000"/>
                        </a:lnSpc>
                        <a:buSzPct val="100000"/>
                        <a:buFont typeface="Wingdings" pitchFamily="2"/>
                        <a:buChar char="Ø"/>
                      </a:pPr>
                      <a:r>
                        <a:rPr lang="en-GB" sz="1200">
                          <a:latin typeface="Arial" pitchFamily="34"/>
                          <a:cs typeface="Arial" pitchFamily="34"/>
                        </a:rPr>
                        <a:t>Requires skilled users to interpret reports. </a:t>
                      </a:r>
                    </a:p>
                    <a:p>
                      <a:pPr marL="285750" lvl="0" indent="-285750">
                        <a:lnSpc>
                          <a:spcPct val="150000"/>
                        </a:lnSpc>
                        <a:buSzPct val="100000"/>
                        <a:buFont typeface="Wingdings" pitchFamily="2"/>
                        <a:buChar char="Ø"/>
                      </a:pPr>
                      <a:r>
                        <a:rPr lang="en-GB" sz="1200">
                          <a:latin typeface="Arial" pitchFamily="34"/>
                          <a:cs typeface="Arial" pitchFamily="34"/>
                        </a:rPr>
                        <a:t>Software can be expensive. </a:t>
                      </a:r>
                    </a:p>
                    <a:p>
                      <a:pPr marL="285750" lvl="0" indent="-285750">
                        <a:lnSpc>
                          <a:spcPct val="150000"/>
                        </a:lnSpc>
                        <a:buSzPct val="100000"/>
                        <a:buFont typeface="Wingdings" pitchFamily="2"/>
                        <a:buChar char="Ø"/>
                      </a:pPr>
                      <a:r>
                        <a:rPr lang="en-GB" sz="1200">
                          <a:latin typeface="Arial" pitchFamily="34"/>
                          <a:cs typeface="Arial" pitchFamily="34"/>
                        </a:rPr>
                        <a:t>Poor-quality data may result in incorrect decisions</a:t>
                      </a:r>
                      <a:r>
                        <a:rPr lang="en-GB" sz="1100">
                          <a:latin typeface="Arial" pitchFamily="34"/>
                          <a:cs typeface="Arial" pitchFamily="34"/>
                        </a:rPr>
                        <a:t>. </a:t>
                      </a:r>
                    </a:p>
                    <a:p>
                      <a:pPr lvl="0"/>
                      <a:endParaRPr lang="en-GB"/>
                    </a:p>
                  </a:txBody>
                  <a:tcPr/>
                </a:tc>
                <a:extLst>
                  <a:ext uri="{0D108BD9-81ED-4DB2-BD59-A6C34878D82A}">
                    <a16:rowId xmlns:a16="http://schemas.microsoft.com/office/drawing/2014/main" val="2795959401"/>
                  </a:ext>
                </a:extLst>
              </a:tr>
              <a:tr h="931554">
                <a:tc>
                  <a:txBody>
                    <a:bodyPr/>
                    <a:lstStyle/>
                    <a:p>
                      <a:pPr marL="0" marR="0" lvl="0" indent="0" algn="l" defTabSz="914400" rtl="0" fontAlgn="auto" hangingPunct="1">
                        <a:lnSpc>
                          <a:spcPct val="100000"/>
                        </a:lnSpc>
                        <a:spcBef>
                          <a:spcPts val="0"/>
                        </a:spcBef>
                        <a:spcAft>
                          <a:spcPts val="0"/>
                        </a:spcAft>
                        <a:buNone/>
                        <a:tabLst/>
                      </a:pPr>
                      <a:r>
                        <a:rPr lang="en-GB" sz="2000" b="1">
                          <a:latin typeface="Arial" pitchFamily="34"/>
                          <a:cs typeface="Arial" pitchFamily="34"/>
                        </a:rPr>
                        <a:t>CRM</a:t>
                      </a:r>
                    </a:p>
                    <a:p>
                      <a:pPr lvl="0"/>
                      <a:endParaRPr lang="en-GB"/>
                    </a:p>
                  </a:txBody>
                  <a:tcPr/>
                </a:tc>
                <a:tc>
                  <a:txBody>
                    <a:bodyPr/>
                    <a:lstStyle/>
                    <a:p>
                      <a:pPr marL="285750" lvl="0" indent="-285750">
                        <a:lnSpc>
                          <a:spcPct val="150000"/>
                        </a:lnSpc>
                        <a:buSzPct val="100000"/>
                        <a:buFont typeface="Wingdings" pitchFamily="2"/>
                        <a:buChar char="Ø"/>
                      </a:pPr>
                      <a:r>
                        <a:rPr lang="en-GB" sz="1200">
                          <a:latin typeface="Arial" pitchFamily="34"/>
                          <a:cs typeface="Arial" pitchFamily="34"/>
                        </a:rPr>
                        <a:t>Stores customer information. </a:t>
                      </a:r>
                    </a:p>
                    <a:p>
                      <a:pPr marL="285750" lvl="0" indent="-285750">
                        <a:lnSpc>
                          <a:spcPct val="150000"/>
                        </a:lnSpc>
                        <a:buSzPct val="100000"/>
                        <a:buFont typeface="Wingdings" pitchFamily="2"/>
                        <a:buChar char="Ø"/>
                      </a:pPr>
                      <a:r>
                        <a:rPr lang="en-GB" sz="1200">
                          <a:latin typeface="Arial" pitchFamily="34"/>
                          <a:cs typeface="Arial" pitchFamily="34"/>
                        </a:rPr>
                        <a:t>Tracks customer interactions. </a:t>
                      </a:r>
                    </a:p>
                    <a:p>
                      <a:pPr marL="285750" lvl="0" indent="-285750">
                        <a:lnSpc>
                          <a:spcPct val="150000"/>
                        </a:lnSpc>
                        <a:buSzPct val="100000"/>
                        <a:buFont typeface="Wingdings" pitchFamily="2"/>
                        <a:buChar char="Ø"/>
                      </a:pPr>
                      <a:r>
                        <a:rPr lang="en-GB" sz="1200">
                          <a:latin typeface="Arial" pitchFamily="34"/>
                          <a:cs typeface="Arial" pitchFamily="34"/>
                        </a:rPr>
                        <a:t>Manages sales opportunities. </a:t>
                      </a:r>
                    </a:p>
                    <a:p>
                      <a:pPr marL="285750" lvl="0" indent="-285750">
                        <a:lnSpc>
                          <a:spcPct val="150000"/>
                        </a:lnSpc>
                        <a:buSzPct val="100000"/>
                        <a:buFont typeface="Wingdings" pitchFamily="2"/>
                        <a:buChar char="Ø"/>
                      </a:pPr>
                      <a:r>
                        <a:rPr lang="en-GB" sz="1200">
                          <a:latin typeface="Arial" pitchFamily="34"/>
                          <a:cs typeface="Arial" pitchFamily="34"/>
                        </a:rPr>
                        <a:t>Supports marketing campaigns. </a:t>
                      </a:r>
                    </a:p>
                    <a:p>
                      <a:pPr marL="285750" lvl="0" indent="-285750">
                        <a:lnSpc>
                          <a:spcPct val="150000"/>
                        </a:lnSpc>
                        <a:buSzPct val="100000"/>
                        <a:buFont typeface="Wingdings" pitchFamily="2"/>
                        <a:buChar char="Ø"/>
                      </a:pPr>
                      <a:r>
                        <a:rPr lang="en-GB" sz="1200">
                          <a:latin typeface="Arial" pitchFamily="34"/>
                          <a:cs typeface="Arial" pitchFamily="34"/>
                        </a:rPr>
                        <a:t>Improves customer service. </a:t>
                      </a:r>
                    </a:p>
                    <a:p>
                      <a:pPr marL="285750" lvl="0" indent="-285750">
                        <a:buSzPct val="100000"/>
                        <a:buFont typeface="Wingdings" pitchFamily="2"/>
                        <a:buChar char="Ø"/>
                      </a:pPr>
                      <a:endParaRPr lang="en-GB"/>
                    </a:p>
                  </a:txBody>
                  <a:tcPr/>
                </a:tc>
                <a:tc>
                  <a:txBody>
                    <a:bodyPr/>
                    <a:lstStyle/>
                    <a:p>
                      <a:pPr marL="285750" lvl="0" indent="-285750">
                        <a:lnSpc>
                          <a:spcPct val="150000"/>
                        </a:lnSpc>
                        <a:buSzPct val="100000"/>
                        <a:buFont typeface="Wingdings" pitchFamily="2"/>
                        <a:buChar char="Ø"/>
                      </a:pPr>
                      <a:r>
                        <a:rPr lang="en-GB" sz="1200">
                          <a:latin typeface="Arial" pitchFamily="34"/>
                          <a:cs typeface="Arial" pitchFamily="34"/>
                        </a:rPr>
                        <a:t>Improves customer satisfaction. </a:t>
                      </a:r>
                    </a:p>
                    <a:p>
                      <a:pPr marL="285750" lvl="0" indent="-285750">
                        <a:lnSpc>
                          <a:spcPct val="150000"/>
                        </a:lnSpc>
                        <a:buSzPct val="100000"/>
                        <a:buFont typeface="Wingdings" pitchFamily="2"/>
                        <a:buChar char="Ø"/>
                      </a:pPr>
                      <a:r>
                        <a:rPr lang="en-GB" sz="1200">
                          <a:latin typeface="Arial" pitchFamily="34"/>
                          <a:cs typeface="Arial" pitchFamily="34"/>
                        </a:rPr>
                        <a:t>Increases customer loyalty. </a:t>
                      </a:r>
                    </a:p>
                    <a:p>
                      <a:pPr marL="285750" lvl="0" indent="-285750">
                        <a:lnSpc>
                          <a:spcPct val="150000"/>
                        </a:lnSpc>
                        <a:buSzPct val="100000"/>
                        <a:buFont typeface="Wingdings" pitchFamily="2"/>
                        <a:buChar char="Ø"/>
                      </a:pPr>
                      <a:r>
                        <a:rPr lang="en-GB" sz="1200">
                          <a:latin typeface="Arial" pitchFamily="34"/>
                          <a:cs typeface="Arial" pitchFamily="34"/>
                        </a:rPr>
                        <a:t>Supports personalised marketing. </a:t>
                      </a:r>
                    </a:p>
                    <a:p>
                      <a:pPr marL="285750" lvl="0" indent="-285750">
                        <a:lnSpc>
                          <a:spcPct val="150000"/>
                        </a:lnSpc>
                        <a:buSzPct val="100000"/>
                        <a:buFont typeface="Wingdings" pitchFamily="2"/>
                        <a:buChar char="Ø"/>
                      </a:pPr>
                      <a:r>
                        <a:rPr lang="en-GB" sz="1200">
                          <a:latin typeface="Arial" pitchFamily="34"/>
                          <a:cs typeface="Arial" pitchFamily="34"/>
                        </a:rPr>
                        <a:t>Helps identify new sales opportunities. </a:t>
                      </a:r>
                    </a:p>
                    <a:p>
                      <a:pPr marL="285750" lvl="0" indent="-285750">
                        <a:lnSpc>
                          <a:spcPct val="150000"/>
                        </a:lnSpc>
                        <a:buSzPct val="100000"/>
                        <a:buFont typeface="Wingdings" pitchFamily="2"/>
                        <a:buChar char="Ø"/>
                      </a:pPr>
                      <a:r>
                        <a:rPr lang="en-GB" sz="1200">
                          <a:latin typeface="Arial" pitchFamily="34"/>
                          <a:cs typeface="Arial" pitchFamily="34"/>
                        </a:rPr>
                        <a:t>Increases revenue.</a:t>
                      </a:r>
                    </a:p>
                    <a:p>
                      <a:pPr lvl="0"/>
                      <a:endParaRPr lang="en-GB"/>
                    </a:p>
                  </a:txBody>
                  <a:tcPr/>
                </a:tc>
                <a:tc>
                  <a:txBody>
                    <a:bodyPr/>
                    <a:lstStyle/>
                    <a:p>
                      <a:pPr marL="285750" lvl="0" indent="-285750">
                        <a:lnSpc>
                          <a:spcPct val="150000"/>
                        </a:lnSpc>
                        <a:buSzPct val="100000"/>
                        <a:buFont typeface="Wingdings" pitchFamily="2"/>
                        <a:buChar char="Ø"/>
                      </a:pPr>
                      <a:r>
                        <a:rPr lang="en-GB" sz="1200">
                          <a:latin typeface="Arial" pitchFamily="34"/>
                          <a:cs typeface="Arial" pitchFamily="34"/>
                        </a:rPr>
                        <a:t>Requires accurate customer data. </a:t>
                      </a:r>
                    </a:p>
                    <a:p>
                      <a:pPr marL="285750" lvl="0" indent="-285750">
                        <a:lnSpc>
                          <a:spcPct val="150000"/>
                        </a:lnSpc>
                        <a:buSzPct val="100000"/>
                        <a:buFont typeface="Wingdings" pitchFamily="2"/>
                        <a:buChar char="Ø"/>
                      </a:pPr>
                      <a:r>
                        <a:rPr lang="en-GB" sz="1200">
                          <a:latin typeface="Arial" pitchFamily="34"/>
                          <a:cs typeface="Arial" pitchFamily="34"/>
                        </a:rPr>
                        <a:t>Employees need training. </a:t>
                      </a:r>
                    </a:p>
                    <a:p>
                      <a:pPr marL="285750" lvl="0" indent="-285750">
                        <a:lnSpc>
                          <a:spcPct val="150000"/>
                        </a:lnSpc>
                        <a:buSzPct val="100000"/>
                        <a:buFont typeface="Wingdings" pitchFamily="2"/>
                        <a:buChar char="Ø"/>
                      </a:pPr>
                      <a:r>
                        <a:rPr lang="en-GB" sz="1200">
                          <a:latin typeface="Arial" pitchFamily="34"/>
                          <a:cs typeface="Arial" pitchFamily="34"/>
                        </a:rPr>
                        <a:t>Can be expensive for smaller businesses. </a:t>
                      </a:r>
                    </a:p>
                    <a:p>
                      <a:pPr marL="285750" lvl="0" indent="-285750">
                        <a:lnSpc>
                          <a:spcPct val="150000"/>
                        </a:lnSpc>
                        <a:buSzPct val="100000"/>
                        <a:buFont typeface="Wingdings" pitchFamily="2"/>
                        <a:buChar char="Ø"/>
                      </a:pPr>
                      <a:r>
                        <a:rPr lang="en-GB" sz="1200">
                          <a:latin typeface="Arial" pitchFamily="34"/>
                          <a:cs typeface="Arial" pitchFamily="34"/>
                        </a:rPr>
                        <a:t>Customer data must be protected under UK GDPR. </a:t>
                      </a:r>
                    </a:p>
                    <a:p>
                      <a:pPr lvl="0"/>
                      <a:endParaRPr lang="en-GB"/>
                    </a:p>
                  </a:txBody>
                  <a:tcPr/>
                </a:tc>
                <a:extLst>
                  <a:ext uri="{0D108BD9-81ED-4DB2-BD59-A6C34878D82A}">
                    <a16:rowId xmlns:a16="http://schemas.microsoft.com/office/drawing/2014/main" val="2896115048"/>
                  </a:ext>
                </a:extLst>
              </a:tr>
            </a:tbl>
          </a:graphicData>
        </a:graphic>
      </p:graphicFrame>
      <p:sp>
        <p:nvSpPr>
          <p:cNvPr id="6" name="TextBox 7">
            <a:extLst>
              <a:ext uri="{FF2B5EF4-FFF2-40B4-BE49-F238E27FC236}">
                <a16:creationId xmlns:a16="http://schemas.microsoft.com/office/drawing/2014/main" id="{88A3138C-D0C3-5746-BA03-9D03D04C4FD9}"/>
              </a:ext>
            </a:extLst>
          </p:cNvPr>
          <p:cNvSpPr txBox="1"/>
          <p:nvPr/>
        </p:nvSpPr>
        <p:spPr>
          <a:xfrm>
            <a:off x="1335737" y="468245"/>
            <a:ext cx="6041038"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2.4</a:t>
            </a:r>
            <a:r>
              <a:rPr lang="en-GB" sz="2000" b="1" i="0" u="none" strike="noStrike" kern="1200" cap="none" spc="0" baseline="0">
                <a:solidFill>
                  <a:srgbClr val="000000"/>
                </a:solidFill>
                <a:uFillTx/>
                <a:latin typeface="Arial" pitchFamily="34"/>
                <a:cs typeface="Arial" pitchFamily="34"/>
              </a:rPr>
              <a:t> INFORMATION SYSTEM COMPARISON</a:t>
            </a:r>
            <a:endParaRPr lang="en-GB" sz="2000" b="1" i="0" u="none" strike="noStrike" kern="1200" cap="none" spc="0" baseline="0">
              <a:solidFill>
                <a:srgbClr val="000000"/>
              </a:solidFill>
              <a:uFillTx/>
              <a:latin typeface="Gill Sans MT"/>
            </a:endParaRPr>
          </a:p>
        </p:txBody>
      </p:sp>
      <p:sp>
        <p:nvSpPr>
          <p:cNvPr id="7" name="TextBox 9">
            <a:extLst>
              <a:ext uri="{FF2B5EF4-FFF2-40B4-BE49-F238E27FC236}">
                <a16:creationId xmlns:a16="http://schemas.microsoft.com/office/drawing/2014/main" id="{01E2DE7D-7889-3E34-F16A-41D96E85A3CE}"/>
              </a:ext>
            </a:extLst>
          </p:cNvPr>
          <p:cNvSpPr txBox="1"/>
          <p:nvPr/>
        </p:nvSpPr>
        <p:spPr>
          <a:xfrm>
            <a:off x="11385176" y="639620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Zie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F8A19-2E34-64D1-8F37-26D00691D281}"/>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7EB24E4-B15F-87E6-C30E-1EFBBB608465}"/>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833602D0-0F5E-9F5C-70AF-668709D2FC66}"/>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graphicFrame>
        <p:nvGraphicFramePr>
          <p:cNvPr id="5" name="Table 3">
            <a:extLst>
              <a:ext uri="{FF2B5EF4-FFF2-40B4-BE49-F238E27FC236}">
                <a16:creationId xmlns:a16="http://schemas.microsoft.com/office/drawing/2014/main" id="{4D59C832-AB59-6502-3F00-5516492BC018}"/>
              </a:ext>
            </a:extLst>
          </p:cNvPr>
          <p:cNvGraphicFramePr>
            <a:graphicFrameLocks noGrp="1"/>
          </p:cNvGraphicFramePr>
          <p:nvPr/>
        </p:nvGraphicFramePr>
        <p:xfrm>
          <a:off x="1577248" y="1825316"/>
          <a:ext cx="9037499" cy="3749039"/>
        </p:xfrm>
        <a:graphic>
          <a:graphicData uri="http://schemas.openxmlformats.org/drawingml/2006/table">
            <a:tbl>
              <a:tblPr firstRow="1" bandRow="1">
                <a:effectLst/>
                <a:tableStyleId>{35758FB7-9AC5-4552-8A53-C91805E547FA}</a:tableStyleId>
              </a:tblPr>
              <a:tblGrid>
                <a:gridCol w="1793476">
                  <a:extLst>
                    <a:ext uri="{9D8B030D-6E8A-4147-A177-3AD203B41FA5}">
                      <a16:colId xmlns:a16="http://schemas.microsoft.com/office/drawing/2014/main" val="1921019190"/>
                    </a:ext>
                  </a:extLst>
                </a:gridCol>
                <a:gridCol w="2384608">
                  <a:extLst>
                    <a:ext uri="{9D8B030D-6E8A-4147-A177-3AD203B41FA5}">
                      <a16:colId xmlns:a16="http://schemas.microsoft.com/office/drawing/2014/main" val="1124501665"/>
                    </a:ext>
                  </a:extLst>
                </a:gridCol>
                <a:gridCol w="2595058">
                  <a:extLst>
                    <a:ext uri="{9D8B030D-6E8A-4147-A177-3AD203B41FA5}">
                      <a16:colId xmlns:a16="http://schemas.microsoft.com/office/drawing/2014/main" val="3481417222"/>
                    </a:ext>
                  </a:extLst>
                </a:gridCol>
                <a:gridCol w="2264356">
                  <a:extLst>
                    <a:ext uri="{9D8B030D-6E8A-4147-A177-3AD203B41FA5}">
                      <a16:colId xmlns:a16="http://schemas.microsoft.com/office/drawing/2014/main" val="3047008075"/>
                    </a:ext>
                  </a:extLst>
                </a:gridCol>
              </a:tblGrid>
              <a:tr h="370844">
                <a:tc>
                  <a:txBody>
                    <a:bodyPr/>
                    <a:lstStyle/>
                    <a:p>
                      <a:pPr marL="0" marR="0" lvl="0" indent="0" algn="l" defTabSz="914400" rtl="0" fontAlgn="auto" hangingPunct="1">
                        <a:lnSpc>
                          <a:spcPct val="100000"/>
                        </a:lnSpc>
                        <a:spcBef>
                          <a:spcPts val="0"/>
                        </a:spcBef>
                        <a:spcAft>
                          <a:spcPts val="0"/>
                        </a:spcAft>
                        <a:buNone/>
                        <a:tabLst/>
                      </a:pPr>
                      <a:r>
                        <a:rPr lang="en-GB" b="1">
                          <a:latin typeface="Arial" pitchFamily="34"/>
                          <a:cs typeface="Arial" pitchFamily="34"/>
                        </a:rPr>
                        <a:t>Information System</a:t>
                      </a:r>
                    </a:p>
                    <a:p>
                      <a:pPr lvl="0"/>
                      <a:endParaRPr lang="en-GB"/>
                    </a:p>
                  </a:txBody>
                  <a:tcPr/>
                </a:tc>
                <a:tc>
                  <a:txBody>
                    <a:bodyPr/>
                    <a:lstStyle/>
                    <a:p>
                      <a:pPr marL="0" marR="0" lvl="0" indent="0" algn="l" defTabSz="914400" rtl="0" fontAlgn="auto" hangingPunct="1">
                        <a:lnSpc>
                          <a:spcPct val="100000"/>
                        </a:lnSpc>
                        <a:spcBef>
                          <a:spcPts val="0"/>
                        </a:spcBef>
                        <a:spcAft>
                          <a:spcPts val="0"/>
                        </a:spcAft>
                        <a:buNone/>
                        <a:tabLst/>
                      </a:pPr>
                      <a:r>
                        <a:rPr lang="en-GB" b="1">
                          <a:latin typeface="Arial" pitchFamily="34"/>
                          <a:cs typeface="Arial" pitchFamily="34"/>
                        </a:rPr>
                        <a:t>Function</a:t>
                      </a:r>
                    </a:p>
                    <a:p>
                      <a:pPr lvl="0"/>
                      <a:endParaRPr lang="en-GB"/>
                    </a:p>
                  </a:txBody>
                  <a:tcPr/>
                </a:tc>
                <a:tc>
                  <a:txBody>
                    <a:bodyPr/>
                    <a:lstStyle/>
                    <a:p>
                      <a:pPr lvl="0"/>
                      <a:r>
                        <a:rPr lang="en-GB" sz="2000">
                          <a:latin typeface="Arial" pitchFamily="34"/>
                          <a:cs typeface="Arial" pitchFamily="34"/>
                        </a:rPr>
                        <a:t>Benefit</a:t>
                      </a:r>
                    </a:p>
                  </a:txBody>
                  <a:tcPr/>
                </a:tc>
                <a:tc>
                  <a:txBody>
                    <a:bodyPr/>
                    <a:lstStyle/>
                    <a:p>
                      <a:pPr lvl="0"/>
                      <a:r>
                        <a:rPr lang="en-GB" sz="2000">
                          <a:latin typeface="Arial" pitchFamily="34"/>
                          <a:cs typeface="Arial" pitchFamily="34"/>
                        </a:rPr>
                        <a:t>Limitation</a:t>
                      </a:r>
                      <a:r>
                        <a:rPr lang="en-GB"/>
                        <a:t> </a:t>
                      </a:r>
                    </a:p>
                  </a:txBody>
                  <a:tcPr/>
                </a:tc>
                <a:extLst>
                  <a:ext uri="{0D108BD9-81ED-4DB2-BD59-A6C34878D82A}">
                    <a16:rowId xmlns:a16="http://schemas.microsoft.com/office/drawing/2014/main" val="1685144430"/>
                  </a:ext>
                </a:extLst>
              </a:tr>
              <a:tr h="370844">
                <a:tc>
                  <a:txBody>
                    <a:bodyPr/>
                    <a:lstStyle/>
                    <a:p>
                      <a:pPr lvl="0"/>
                      <a:r>
                        <a:rPr lang="en-GB" sz="2000" b="1">
                          <a:latin typeface="Arial" pitchFamily="34"/>
                          <a:cs typeface="Arial" pitchFamily="34"/>
                        </a:rPr>
                        <a:t>ERP</a:t>
                      </a:r>
                    </a:p>
                  </a:txBody>
                  <a:tcPr>
                    <a:solidFill>
                      <a:srgbClr val="E8E8E8"/>
                    </a:solidFill>
                  </a:tcPr>
                </a:tc>
                <a:tc>
                  <a:txBody>
                    <a:bodyPr/>
                    <a:lstStyle/>
                    <a:p>
                      <a:pPr marL="285750" lvl="0" indent="-285750" algn="l">
                        <a:lnSpc>
                          <a:spcPct val="150000"/>
                        </a:lnSpc>
                        <a:buSzPct val="100000"/>
                        <a:buFont typeface="Wingdings" pitchFamily="2"/>
                        <a:buChar char="Ø"/>
                      </a:pPr>
                      <a:r>
                        <a:rPr lang="en-GB" sz="1200" b="0">
                          <a:latin typeface="Arial" pitchFamily="34"/>
                          <a:cs typeface="Arial" pitchFamily="34"/>
                        </a:rPr>
                        <a:t>Integrates finance, HR, inventory, purchasing, </a:t>
                      </a:r>
                      <a:r>
                        <a:rPr lang="en-GB" sz="1200" b="0">
                          <a:solidFill>
                            <a:srgbClr val="0D0D0D"/>
                          </a:solidFill>
                          <a:latin typeface="Arial" pitchFamily="34"/>
                          <a:cs typeface="Arial" pitchFamily="34"/>
                        </a:rPr>
                        <a:t>and sales. </a:t>
                      </a:r>
                    </a:p>
                    <a:p>
                      <a:pPr marL="285750" lvl="0" indent="-285750" algn="l">
                        <a:lnSpc>
                          <a:spcPct val="150000"/>
                        </a:lnSpc>
                        <a:buSzPct val="100000"/>
                        <a:buFont typeface="Wingdings" pitchFamily="2"/>
                        <a:buChar char="Ø"/>
                      </a:pPr>
                      <a:r>
                        <a:rPr lang="en-GB" sz="1200" b="0">
                          <a:solidFill>
                            <a:srgbClr val="0D0D0D"/>
                          </a:solidFill>
                          <a:latin typeface="Arial" pitchFamily="34"/>
                          <a:cs typeface="Arial" pitchFamily="34"/>
                        </a:rPr>
                        <a:t>Provides real-time information across departments. </a:t>
                      </a:r>
                    </a:p>
                    <a:p>
                      <a:pPr marL="285750" lvl="0" indent="-285750" algn="l">
                        <a:lnSpc>
                          <a:spcPct val="150000"/>
                        </a:lnSpc>
                        <a:buSzPct val="100000"/>
                        <a:buFont typeface="Wingdings" pitchFamily="2"/>
                        <a:buChar char="Ø"/>
                      </a:pPr>
                      <a:r>
                        <a:rPr lang="en-GB" sz="1200" b="0">
                          <a:solidFill>
                            <a:srgbClr val="0D0D0D"/>
                          </a:solidFill>
                          <a:latin typeface="Arial" pitchFamily="34"/>
                          <a:cs typeface="Arial" pitchFamily="34"/>
                        </a:rPr>
                        <a:t>Automates business processes. </a:t>
                      </a:r>
                    </a:p>
                    <a:p>
                      <a:pPr marL="285750" lvl="0" indent="-285750" algn="l">
                        <a:lnSpc>
                          <a:spcPct val="150000"/>
                        </a:lnSpc>
                        <a:buSzPct val="100000"/>
                        <a:buFont typeface="Wingdings" pitchFamily="2"/>
                        <a:buChar char="Ø"/>
                      </a:pPr>
                      <a:r>
                        <a:rPr lang="en-GB" sz="1200" b="0">
                          <a:solidFill>
                            <a:srgbClr val="0D0D0D"/>
                          </a:solidFill>
                          <a:latin typeface="Arial" pitchFamily="34"/>
                          <a:cs typeface="Arial" pitchFamily="34"/>
                        </a:rPr>
                        <a:t>Standardises workflows.</a:t>
                      </a:r>
                    </a:p>
                    <a:p>
                      <a:pPr lvl="0"/>
                      <a:endParaRPr lang="en-GB"/>
                    </a:p>
                  </a:txBody>
                  <a:tcPr>
                    <a:solidFill>
                      <a:srgbClr val="E8E8E8"/>
                    </a:solidFill>
                  </a:tcPr>
                </a:tc>
                <a:tc>
                  <a:txBody>
                    <a:bodyPr/>
                    <a:lstStyle/>
                    <a:p>
                      <a:pPr marL="285750" lvl="0" indent="-285750" algn="l">
                        <a:lnSpc>
                          <a:spcPct val="150000"/>
                        </a:lnSpc>
                        <a:buSzPct val="100000"/>
                        <a:buFont typeface="Wingdings" pitchFamily="2"/>
                        <a:buChar char="Ø"/>
                      </a:pPr>
                      <a:r>
                        <a:rPr lang="en-GB" sz="1200" b="0">
                          <a:latin typeface="Arial" pitchFamily="34"/>
                          <a:cs typeface="Arial" pitchFamily="34"/>
                        </a:rPr>
                        <a:t>Improves operational efficiency by reducing duplicated work. </a:t>
                      </a:r>
                    </a:p>
                    <a:p>
                      <a:pPr marL="285750" lvl="0" indent="-285750" algn="l">
                        <a:lnSpc>
                          <a:spcPct val="150000"/>
                        </a:lnSpc>
                        <a:buSzPct val="100000"/>
                        <a:buFont typeface="Wingdings" pitchFamily="2"/>
                        <a:buChar char="Ø"/>
                      </a:pPr>
                      <a:r>
                        <a:rPr lang="en-GB" sz="1200" b="0">
                          <a:latin typeface="Arial" pitchFamily="34"/>
                          <a:cs typeface="Arial" pitchFamily="34"/>
                        </a:rPr>
                        <a:t>Enhances communication between departments. </a:t>
                      </a:r>
                    </a:p>
                    <a:p>
                      <a:pPr marL="285750" lvl="0" indent="-285750" algn="l">
                        <a:lnSpc>
                          <a:spcPct val="150000"/>
                        </a:lnSpc>
                        <a:buSzPct val="100000"/>
                        <a:buFont typeface="Wingdings" pitchFamily="2"/>
                        <a:buChar char="Ø"/>
                      </a:pPr>
                      <a:r>
                        <a:rPr lang="en-GB" sz="1200" b="0">
                          <a:latin typeface="Arial" pitchFamily="34"/>
                          <a:cs typeface="Arial" pitchFamily="34"/>
                        </a:rPr>
                        <a:t>Provides accurate information for management. </a:t>
                      </a:r>
                    </a:p>
                    <a:p>
                      <a:pPr marL="285750" lvl="0" indent="-285750" algn="l">
                        <a:lnSpc>
                          <a:spcPct val="150000"/>
                        </a:lnSpc>
                        <a:buSzPct val="100000"/>
                        <a:buFont typeface="Wingdings" pitchFamily="2"/>
                        <a:buChar char="Ø"/>
                      </a:pPr>
                      <a:r>
                        <a:rPr lang="en-GB" sz="1200" b="0">
                          <a:latin typeface="Arial" pitchFamily="34"/>
                          <a:cs typeface="Arial" pitchFamily="34"/>
                        </a:rPr>
                        <a:t>Reduces operational costs. </a:t>
                      </a:r>
                    </a:p>
                    <a:p>
                      <a:pPr marL="285750" lvl="0" indent="-285750" algn="l">
                        <a:lnSpc>
                          <a:spcPct val="150000"/>
                        </a:lnSpc>
                        <a:buSzPct val="100000"/>
                        <a:buFont typeface="Wingdings" pitchFamily="2"/>
                        <a:buChar char="Ø"/>
                      </a:pPr>
                      <a:r>
                        <a:rPr lang="en-GB" sz="1200" b="0">
                          <a:latin typeface="Arial" pitchFamily="34"/>
                          <a:cs typeface="Arial" pitchFamily="34"/>
                        </a:rPr>
                        <a:t>Supports business growth. </a:t>
                      </a:r>
                    </a:p>
                    <a:p>
                      <a:pPr lvl="0"/>
                      <a:endParaRPr lang="en-GB"/>
                    </a:p>
                  </a:txBody>
                  <a:tcPr>
                    <a:solidFill>
                      <a:srgbClr val="E8E8E8"/>
                    </a:solidFill>
                  </a:tcPr>
                </a:tc>
                <a:tc>
                  <a:txBody>
                    <a:bodyPr/>
                    <a:lstStyle/>
                    <a:p>
                      <a:pPr marL="285750" lvl="0" indent="-285750" algn="l">
                        <a:lnSpc>
                          <a:spcPct val="150000"/>
                        </a:lnSpc>
                        <a:buSzPct val="100000"/>
                        <a:buFont typeface="Wingdings" pitchFamily="2"/>
                        <a:buChar char="Ø"/>
                      </a:pPr>
                      <a:r>
                        <a:rPr lang="en-GB" sz="1200" b="0">
                          <a:latin typeface="Arial" pitchFamily="34"/>
                          <a:cs typeface="Arial" pitchFamily="34"/>
                        </a:rPr>
                        <a:t>High implementation and maintenance costs. </a:t>
                      </a:r>
                    </a:p>
                    <a:p>
                      <a:pPr marL="285750" lvl="0" indent="-285750" algn="l">
                        <a:lnSpc>
                          <a:spcPct val="150000"/>
                        </a:lnSpc>
                        <a:buSzPct val="100000"/>
                        <a:buFont typeface="Wingdings" pitchFamily="2"/>
                        <a:buChar char="Ø"/>
                      </a:pPr>
                      <a:r>
                        <a:rPr lang="en-GB" sz="1200" b="0">
                          <a:latin typeface="Arial" pitchFamily="34"/>
                          <a:cs typeface="Arial" pitchFamily="34"/>
                        </a:rPr>
                        <a:t>Requires employee training. </a:t>
                      </a:r>
                    </a:p>
                    <a:p>
                      <a:pPr marL="285750" lvl="0" indent="-285750" algn="l">
                        <a:lnSpc>
                          <a:spcPct val="150000"/>
                        </a:lnSpc>
                        <a:buSzPct val="100000"/>
                        <a:buFont typeface="Wingdings" pitchFamily="2"/>
                        <a:buChar char="Ø"/>
                      </a:pPr>
                      <a:r>
                        <a:rPr lang="en-GB" sz="1200" b="0">
                          <a:latin typeface="Arial" pitchFamily="34"/>
                          <a:cs typeface="Arial" pitchFamily="34"/>
                        </a:rPr>
                        <a:t>Can take several months to implement. </a:t>
                      </a:r>
                    </a:p>
                    <a:p>
                      <a:pPr marL="285750" lvl="0" indent="-285750" algn="l">
                        <a:lnSpc>
                          <a:spcPct val="150000"/>
                        </a:lnSpc>
                        <a:buSzPct val="100000"/>
                        <a:buFont typeface="Wingdings" pitchFamily="2"/>
                        <a:buChar char="Ø"/>
                      </a:pPr>
                      <a:r>
                        <a:rPr lang="en-GB" sz="1200" b="0">
                          <a:latin typeface="Arial" pitchFamily="34"/>
                          <a:cs typeface="Arial" pitchFamily="34"/>
                        </a:rPr>
                        <a:t>Business operations may be disrupted during implementation. </a:t>
                      </a:r>
                    </a:p>
                    <a:p>
                      <a:pPr lvl="0"/>
                      <a:endParaRPr lang="en-GB"/>
                    </a:p>
                  </a:txBody>
                  <a:tcPr>
                    <a:solidFill>
                      <a:srgbClr val="E8E8E8"/>
                    </a:solidFill>
                  </a:tcPr>
                </a:tc>
                <a:extLst>
                  <a:ext uri="{0D108BD9-81ED-4DB2-BD59-A6C34878D82A}">
                    <a16:rowId xmlns:a16="http://schemas.microsoft.com/office/drawing/2014/main" val="3162365684"/>
                  </a:ext>
                </a:extLst>
              </a:tr>
            </a:tbl>
          </a:graphicData>
        </a:graphic>
      </p:graphicFrame>
      <p:sp>
        <p:nvSpPr>
          <p:cNvPr id="6" name="TextBox 6">
            <a:extLst>
              <a:ext uri="{FF2B5EF4-FFF2-40B4-BE49-F238E27FC236}">
                <a16:creationId xmlns:a16="http://schemas.microsoft.com/office/drawing/2014/main" id="{A6E5EC83-E0BB-77BE-7DB5-94616906C489}"/>
              </a:ext>
            </a:extLst>
          </p:cNvPr>
          <p:cNvSpPr txBox="1"/>
          <p:nvPr/>
        </p:nvSpPr>
        <p:spPr>
          <a:xfrm>
            <a:off x="1577248" y="819073"/>
            <a:ext cx="6403790"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2.4</a:t>
            </a:r>
            <a:r>
              <a:rPr lang="en-GB" sz="2000" b="1" i="0" u="none" strike="noStrike" kern="1200" cap="none" spc="0" baseline="0">
                <a:solidFill>
                  <a:srgbClr val="000000"/>
                </a:solidFill>
                <a:uFillTx/>
                <a:latin typeface="Arial" pitchFamily="34"/>
                <a:cs typeface="Arial" pitchFamily="34"/>
              </a:rPr>
              <a:t> INFORMATION SYSTEM COMPARISON</a:t>
            </a:r>
            <a:endParaRPr lang="en-GB" sz="2000" b="1" i="0" u="none" strike="noStrike" kern="1200" cap="none" spc="0" baseline="0">
              <a:solidFill>
                <a:srgbClr val="000000"/>
              </a:solidFill>
              <a:uFillTx/>
              <a:latin typeface="Gill Sans MT"/>
            </a:endParaRPr>
          </a:p>
        </p:txBody>
      </p:sp>
      <p:sp>
        <p:nvSpPr>
          <p:cNvPr id="7" name="TextBox 8">
            <a:extLst>
              <a:ext uri="{FF2B5EF4-FFF2-40B4-BE49-F238E27FC236}">
                <a16:creationId xmlns:a16="http://schemas.microsoft.com/office/drawing/2014/main" id="{C6C750CA-6FEB-7A3A-97FC-81847B33EC0D}"/>
              </a:ext>
            </a:extLst>
          </p:cNvPr>
          <p:cNvSpPr txBox="1"/>
          <p:nvPr/>
        </p:nvSpPr>
        <p:spPr>
          <a:xfrm>
            <a:off x="11385176" y="639620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Zie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F9EC1-3F77-B09D-BD05-3CAE5B8DEB8F}"/>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CA0A161-FC20-9162-4D85-B05C316430B1}"/>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F17CF20A-3EBD-04B1-6925-20C17F63260E}"/>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5D45EF3A-1334-49FC-6502-8AC99ACFB85F}"/>
              </a:ext>
            </a:extLst>
          </p:cNvPr>
          <p:cNvSpPr txBox="1"/>
          <p:nvPr/>
        </p:nvSpPr>
        <p:spPr>
          <a:xfrm>
            <a:off x="1630832" y="925884"/>
            <a:ext cx="8541867"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3. </a:t>
            </a:r>
            <a:r>
              <a:rPr lang="en-GB" sz="2000" b="1" i="0" u="none" strike="noStrike" kern="1200" cap="none" spc="0" baseline="0">
                <a:solidFill>
                  <a:srgbClr val="000000"/>
                </a:solidFill>
                <a:uFillTx/>
                <a:latin typeface="Arial" pitchFamily="34"/>
                <a:cs typeface="Arial" pitchFamily="34"/>
              </a:rPr>
              <a:t>Ethical Issues in Business Information Systems</a:t>
            </a:r>
            <a:endParaRPr lang="en-GB" sz="1100" b="1" i="0" u="none" strike="noStrike" kern="1200" cap="none" spc="0" baseline="0">
              <a:solidFill>
                <a:srgbClr val="000000"/>
              </a:solidFill>
              <a:uFillTx/>
              <a:latin typeface="Arial" pitchFamily="34"/>
              <a:cs typeface="Arial" pitchFamily="34"/>
            </a:endParaRPr>
          </a:p>
        </p:txBody>
      </p:sp>
      <p:sp>
        <p:nvSpPr>
          <p:cNvPr id="6" name="TextBox 7">
            <a:extLst>
              <a:ext uri="{FF2B5EF4-FFF2-40B4-BE49-F238E27FC236}">
                <a16:creationId xmlns:a16="http://schemas.microsoft.com/office/drawing/2014/main" id="{5345CE97-E9BD-D275-DCF7-D61BCE3D5565}"/>
              </a:ext>
            </a:extLst>
          </p:cNvPr>
          <p:cNvSpPr txBox="1"/>
          <p:nvPr/>
        </p:nvSpPr>
        <p:spPr>
          <a:xfrm>
            <a:off x="1630832" y="1674083"/>
            <a:ext cx="8340169" cy="53552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BA2169"/>
                </a:solidFill>
                <a:uFillTx/>
                <a:latin typeface="Arial" pitchFamily="34"/>
                <a:cs typeface="Arial" pitchFamily="34"/>
              </a:rPr>
              <a:t>3.1</a:t>
            </a:r>
            <a:r>
              <a:rPr lang="en-GB" sz="1800" b="1" i="0" u="none" strike="noStrike" kern="1200" cap="none" spc="0" baseline="0">
                <a:solidFill>
                  <a:srgbClr val="000000"/>
                </a:solidFill>
                <a:uFillTx/>
                <a:latin typeface="Arial" pitchFamily="34"/>
                <a:cs typeface="Arial" pitchFamily="34"/>
              </a:rPr>
              <a:t> What Are Ethical Issues? </a:t>
            </a:r>
          </a:p>
          <a:p>
            <a:pPr marL="0" marR="0" lvl="0" indent="0" algn="l" defTabSz="4572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p:txBody>
      </p:sp>
      <p:grpSp>
        <p:nvGrpSpPr>
          <p:cNvPr id="7" name="Diagram 10">
            <a:extLst>
              <a:ext uri="{FF2B5EF4-FFF2-40B4-BE49-F238E27FC236}">
                <a16:creationId xmlns:a16="http://schemas.microsoft.com/office/drawing/2014/main" id="{D676EAB1-C96B-78BF-AD7F-F0A0C456432E}"/>
              </a:ext>
            </a:extLst>
          </p:cNvPr>
          <p:cNvGrpSpPr/>
          <p:nvPr/>
        </p:nvGrpSpPr>
        <p:grpSpPr>
          <a:xfrm>
            <a:off x="4649166" y="3452289"/>
            <a:ext cx="5288587" cy="2671145"/>
            <a:chOff x="4649166" y="3452289"/>
            <a:chExt cx="5288587" cy="2671145"/>
          </a:xfrm>
        </p:grpSpPr>
        <p:sp>
          <p:nvSpPr>
            <p:cNvPr id="8" name="Free-form: Shape 7">
              <a:extLst>
                <a:ext uri="{FF2B5EF4-FFF2-40B4-BE49-F238E27FC236}">
                  <a16:creationId xmlns:a16="http://schemas.microsoft.com/office/drawing/2014/main" id="{DDC6A1FD-32D8-D933-9160-4559650B0624}"/>
                </a:ext>
              </a:extLst>
            </p:cNvPr>
            <p:cNvSpPr/>
            <p:nvPr/>
          </p:nvSpPr>
          <p:spPr>
            <a:xfrm>
              <a:off x="7622602" y="4202939"/>
              <a:ext cx="1153853" cy="1101038"/>
            </a:xfrm>
            <a:custGeom>
              <a:avLst/>
              <a:gdLst>
                <a:gd name="f0" fmla="val 10800000"/>
                <a:gd name="f1" fmla="val 5400000"/>
                <a:gd name="f2" fmla="val 180"/>
                <a:gd name="f3" fmla="val w"/>
                <a:gd name="f4" fmla="val h"/>
                <a:gd name="f5" fmla="val 0"/>
                <a:gd name="f6" fmla="val 1153855"/>
                <a:gd name="f7" fmla="val 1101036"/>
                <a:gd name="f8" fmla="val 550518"/>
                <a:gd name="f9" fmla="val 246475"/>
                <a:gd name="f10" fmla="val 258299"/>
                <a:gd name="f11" fmla="val 576928"/>
                <a:gd name="f12" fmla="val 895557"/>
                <a:gd name="f13" fmla="val 1153856"/>
                <a:gd name="f14" fmla="val 854561"/>
                <a:gd name="f15" fmla="+- 0 0 -90"/>
                <a:gd name="f16" fmla="*/ f3 1 1153855"/>
                <a:gd name="f17" fmla="*/ f4 1 1101036"/>
                <a:gd name="f18" fmla="+- f7 0 f5"/>
                <a:gd name="f19" fmla="+- f6 0 f5"/>
                <a:gd name="f20" fmla="*/ f15 f0 1"/>
                <a:gd name="f21" fmla="*/ f19 1 1153855"/>
                <a:gd name="f22" fmla="*/ f18 1 1101036"/>
                <a:gd name="f23" fmla="*/ 0 f19 1"/>
                <a:gd name="f24" fmla="*/ 550518 f18 1"/>
                <a:gd name="f25" fmla="*/ 576928 f19 1"/>
                <a:gd name="f26" fmla="*/ 0 f18 1"/>
                <a:gd name="f27" fmla="*/ 1153856 f19 1"/>
                <a:gd name="f28" fmla="*/ 1101036 f18 1"/>
                <a:gd name="f29" fmla="*/ f20 1 f2"/>
                <a:gd name="f30" fmla="*/ f23 1 1153855"/>
                <a:gd name="f31" fmla="*/ f24 1 1101036"/>
                <a:gd name="f32" fmla="*/ f25 1 1153855"/>
                <a:gd name="f33" fmla="*/ f26 1 1101036"/>
                <a:gd name="f34" fmla="*/ f27 1 1153855"/>
                <a:gd name="f35" fmla="*/ f28 1 1101036"/>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1153855" h="1101036">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gradFill>
              <a:gsLst>
                <a:gs pos="0">
                  <a:srgbClr val="EAD0D3"/>
                </a:gs>
                <a:gs pos="100000">
                  <a:srgbClr val="CD818A">
                    <a:alpha val="92000"/>
                  </a:srgbClr>
                </a:gs>
              </a:gsLst>
              <a:lin ang="5400000"/>
            </a:gradFill>
            <a:ln cap="flat">
              <a:noFill/>
              <a:prstDash val="solid"/>
            </a:ln>
          </p:spPr>
          <p:txBody>
            <a:bodyPr vert="horz" wrap="square" lIns="242892" tIns="235156" rIns="242892" bIns="235156" anchor="ctr" anchorCtr="1" compatLnSpc="1">
              <a:noAutofit/>
            </a:bodyPr>
            <a:lstStyle/>
            <a:p>
              <a:pPr marL="0" marR="0" lvl="0" indent="0" algn="ctr" defTabSz="2089147" rtl="0" fontAlgn="auto" hangingPunct="1">
                <a:lnSpc>
                  <a:spcPct val="90000"/>
                </a:lnSpc>
                <a:spcBef>
                  <a:spcPts val="0"/>
                </a:spcBef>
                <a:spcAft>
                  <a:spcPts val="2000"/>
                </a:spcAft>
                <a:buNone/>
                <a:tabLst/>
                <a:defRPr sz="1800" b="1" i="0" u="none" strike="noStrike" kern="0" cap="none" spc="0" baseline="0">
                  <a:solidFill>
                    <a:srgbClr val="000000"/>
                  </a:solidFill>
                  <a:uFillTx/>
                </a:defRPr>
              </a:pPr>
              <a:r>
                <a:rPr lang="en-GB" sz="4700" b="1" i="0" u="none" strike="noStrike" kern="1200" cap="none" spc="0" baseline="0">
                  <a:solidFill>
                    <a:srgbClr val="000000"/>
                  </a:solidFill>
                  <a:uFillTx/>
                  <a:latin typeface="Gill Sans MT"/>
                </a:rPr>
                <a:t>4</a:t>
              </a:r>
            </a:p>
          </p:txBody>
        </p:sp>
        <p:sp>
          <p:nvSpPr>
            <p:cNvPr id="9" name="Free-form: Shape 8">
              <a:extLst>
                <a:ext uri="{FF2B5EF4-FFF2-40B4-BE49-F238E27FC236}">
                  <a16:creationId xmlns:a16="http://schemas.microsoft.com/office/drawing/2014/main" id="{3D1434BA-35FE-15E3-6C5E-5574390D0A5A}"/>
                </a:ext>
              </a:extLst>
            </p:cNvPr>
            <p:cNvSpPr/>
            <p:nvPr/>
          </p:nvSpPr>
          <p:spPr>
            <a:xfrm>
              <a:off x="5752517" y="4211186"/>
              <a:ext cx="1126028" cy="1130865"/>
            </a:xfrm>
            <a:custGeom>
              <a:avLst/>
              <a:gdLst>
                <a:gd name="f0" fmla="val 10800000"/>
                <a:gd name="f1" fmla="val 5400000"/>
                <a:gd name="f2" fmla="val 180"/>
                <a:gd name="f3" fmla="val w"/>
                <a:gd name="f4" fmla="val h"/>
                <a:gd name="f5" fmla="val 0"/>
                <a:gd name="f6" fmla="val 1126026"/>
                <a:gd name="f7" fmla="val 1130864"/>
                <a:gd name="f8" fmla="val 565432"/>
                <a:gd name="f9" fmla="val 253153"/>
                <a:gd name="f10" fmla="val 252070"/>
                <a:gd name="f11" fmla="val 563013"/>
                <a:gd name="f12" fmla="val 873956"/>
                <a:gd name="f13" fmla="val 877711"/>
                <a:gd name="f14" fmla="+- 0 0 -90"/>
                <a:gd name="f15" fmla="*/ f3 1 1126026"/>
                <a:gd name="f16" fmla="*/ f4 1 1130864"/>
                <a:gd name="f17" fmla="+- f7 0 f5"/>
                <a:gd name="f18" fmla="+- f6 0 f5"/>
                <a:gd name="f19" fmla="*/ f14 f0 1"/>
                <a:gd name="f20" fmla="*/ f18 1 1126026"/>
                <a:gd name="f21" fmla="*/ f17 1 1130864"/>
                <a:gd name="f22" fmla="*/ 0 f18 1"/>
                <a:gd name="f23" fmla="*/ 565432 f17 1"/>
                <a:gd name="f24" fmla="*/ 563013 f18 1"/>
                <a:gd name="f25" fmla="*/ 0 f17 1"/>
                <a:gd name="f26" fmla="*/ 1126026 f18 1"/>
                <a:gd name="f27" fmla="*/ 1130864 f17 1"/>
                <a:gd name="f28" fmla="*/ f19 1 f2"/>
                <a:gd name="f29" fmla="*/ f22 1 1126026"/>
                <a:gd name="f30" fmla="*/ f23 1 1130864"/>
                <a:gd name="f31" fmla="*/ f24 1 1126026"/>
                <a:gd name="f32" fmla="*/ f25 1 1130864"/>
                <a:gd name="f33" fmla="*/ f26 1 1126026"/>
                <a:gd name="f34" fmla="*/ f27 1 1130864"/>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1126026" h="1130864">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gradFill>
              <a:gsLst>
                <a:gs pos="0">
                  <a:srgbClr val="EAD0D3"/>
                </a:gs>
                <a:gs pos="100000">
                  <a:srgbClr val="CD818A">
                    <a:alpha val="92000"/>
                  </a:srgbClr>
                </a:gs>
              </a:gsLst>
              <a:lin ang="5400000"/>
            </a:gradFill>
            <a:ln cap="flat">
              <a:noFill/>
              <a:prstDash val="solid"/>
            </a:ln>
          </p:spPr>
          <p:txBody>
            <a:bodyPr vert="horz" wrap="square" lIns="238822" tIns="239527" rIns="238822" bIns="239527" anchor="ctr" anchorCtr="1" compatLnSpc="1">
              <a:noAutofit/>
            </a:bodyPr>
            <a:lstStyle/>
            <a:p>
              <a:pPr marL="0" marR="0" lvl="0" indent="0" algn="ctr" defTabSz="2178045" rtl="0" fontAlgn="auto" hangingPunct="1">
                <a:lnSpc>
                  <a:spcPct val="90000"/>
                </a:lnSpc>
                <a:spcBef>
                  <a:spcPts val="0"/>
                </a:spcBef>
                <a:spcAft>
                  <a:spcPts val="2100"/>
                </a:spcAft>
                <a:buNone/>
                <a:tabLst/>
                <a:defRPr sz="1800" b="1" i="0" u="none" strike="noStrike" kern="0" cap="none" spc="0" baseline="0">
                  <a:solidFill>
                    <a:srgbClr val="000000"/>
                  </a:solidFill>
                  <a:uFillTx/>
                </a:defRPr>
              </a:pPr>
              <a:r>
                <a:rPr lang="en-GB" sz="4900" b="1" i="0" u="none" strike="noStrike" kern="1200" cap="none" spc="0" baseline="0">
                  <a:solidFill>
                    <a:srgbClr val="000000"/>
                  </a:solidFill>
                  <a:uFillTx/>
                  <a:latin typeface="Gill Sans MT"/>
                </a:rPr>
                <a:t>2</a:t>
              </a:r>
            </a:p>
          </p:txBody>
        </p:sp>
        <p:sp>
          <p:nvSpPr>
            <p:cNvPr id="10" name="Free-form: Shape 9">
              <a:extLst>
                <a:ext uri="{FF2B5EF4-FFF2-40B4-BE49-F238E27FC236}">
                  <a16:creationId xmlns:a16="http://schemas.microsoft.com/office/drawing/2014/main" id="{50F28235-EA43-32DF-4A22-443964CB0B1D}"/>
                </a:ext>
              </a:extLst>
            </p:cNvPr>
            <p:cNvSpPr/>
            <p:nvPr/>
          </p:nvSpPr>
          <p:spPr>
            <a:xfrm>
              <a:off x="4969279" y="4328129"/>
              <a:ext cx="852184" cy="850702"/>
            </a:xfrm>
            <a:custGeom>
              <a:avLst/>
              <a:gdLst>
                <a:gd name="f0" fmla="val 10800000"/>
                <a:gd name="f1" fmla="val 5400000"/>
                <a:gd name="f2" fmla="val 180"/>
                <a:gd name="f3" fmla="val w"/>
                <a:gd name="f4" fmla="val h"/>
                <a:gd name="f5" fmla="val 0"/>
                <a:gd name="f6" fmla="val 852181"/>
                <a:gd name="f7" fmla="val 850703"/>
                <a:gd name="f8" fmla="val 425352"/>
                <a:gd name="f9" fmla="val 190437"/>
                <a:gd name="f10" fmla="val 190767"/>
                <a:gd name="f11" fmla="val 426091"/>
                <a:gd name="f12" fmla="val 661415"/>
                <a:gd name="f13" fmla="val 852182"/>
                <a:gd name="f14" fmla="val 660267"/>
                <a:gd name="f15" fmla="val 850704"/>
                <a:gd name="f16" fmla="+- 0 0 -90"/>
                <a:gd name="f17" fmla="*/ f3 1 852181"/>
                <a:gd name="f18" fmla="*/ f4 1 850703"/>
                <a:gd name="f19" fmla="+- f7 0 f5"/>
                <a:gd name="f20" fmla="+- f6 0 f5"/>
                <a:gd name="f21" fmla="*/ f16 f0 1"/>
                <a:gd name="f22" fmla="*/ f20 1 852181"/>
                <a:gd name="f23" fmla="*/ f19 1 850703"/>
                <a:gd name="f24" fmla="*/ 0 f20 1"/>
                <a:gd name="f25" fmla="*/ 425352 f19 1"/>
                <a:gd name="f26" fmla="*/ 426091 f20 1"/>
                <a:gd name="f27" fmla="*/ 0 f19 1"/>
                <a:gd name="f28" fmla="*/ 852182 f20 1"/>
                <a:gd name="f29" fmla="*/ 850704 f19 1"/>
                <a:gd name="f30" fmla="*/ f21 1 f2"/>
                <a:gd name="f31" fmla="*/ f24 1 852181"/>
                <a:gd name="f32" fmla="*/ f25 1 850703"/>
                <a:gd name="f33" fmla="*/ f26 1 852181"/>
                <a:gd name="f34" fmla="*/ f27 1 850703"/>
                <a:gd name="f35" fmla="*/ f28 1 852181"/>
                <a:gd name="f36" fmla="*/ f29 1 850703"/>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852181" h="850703">
                  <a:moveTo>
                    <a:pt x="f5" y="f8"/>
                  </a:moveTo>
                  <a:cubicBezTo>
                    <a:pt x="f5" y="f9"/>
                    <a:pt x="f10" y="f5"/>
                    <a:pt x="f11" y="f5"/>
                  </a:cubicBezTo>
                  <a:cubicBezTo>
                    <a:pt x="f12" y="f5"/>
                    <a:pt x="f13" y="f9"/>
                    <a:pt x="f13" y="f8"/>
                  </a:cubicBezTo>
                  <a:cubicBezTo>
                    <a:pt x="f13" y="f14"/>
                    <a:pt x="f12" y="f15"/>
                    <a:pt x="f11" y="f15"/>
                  </a:cubicBezTo>
                  <a:cubicBezTo>
                    <a:pt x="f10" y="f15"/>
                    <a:pt x="f5" y="f14"/>
                    <a:pt x="f5" y="f8"/>
                  </a:cubicBezTo>
                  <a:close/>
                </a:path>
              </a:pathLst>
            </a:custGeom>
            <a:solidFill>
              <a:srgbClr val="FFFFFF">
                <a:alpha val="40000"/>
              </a:srgbClr>
            </a:solidFill>
            <a:ln w="9528" cap="flat">
              <a:solidFill>
                <a:srgbClr val="B71E42"/>
              </a:solidFill>
              <a:prstDash val="solid"/>
              <a:miter/>
            </a:ln>
          </p:spPr>
          <p:txBody>
            <a:bodyPr vert="horz" wrap="square" lIns="183931" tIns="183712" rIns="183931" bIns="183712" anchor="ctr" anchorCtr="1" compatLnSpc="1">
              <a:noAutofit/>
            </a:bodyPr>
            <a:lstStyle/>
            <a:p>
              <a:pPr marL="0" marR="0" lvl="0" indent="0" algn="ctr" defTabSz="1600200" rtl="0" fontAlgn="auto" hangingPunct="1">
                <a:lnSpc>
                  <a:spcPct val="90000"/>
                </a:lnSpc>
                <a:spcBef>
                  <a:spcPts val="0"/>
                </a:spcBef>
                <a:spcAft>
                  <a:spcPts val="1500"/>
                </a:spcAft>
                <a:buNone/>
                <a:tabLst/>
                <a:defRPr sz="1800" b="1" i="0" u="none" strike="noStrike" kern="0" cap="none" spc="0" baseline="0">
                  <a:solidFill>
                    <a:srgbClr val="000000"/>
                  </a:solidFill>
                  <a:uFillTx/>
                </a:defRPr>
              </a:pPr>
              <a:r>
                <a:rPr lang="en-GB" sz="3600" b="1" i="0" u="none" strike="noStrike" kern="1200" cap="none" spc="0" baseline="0">
                  <a:solidFill>
                    <a:srgbClr val="000000"/>
                  </a:solidFill>
                  <a:uFillTx/>
                  <a:latin typeface="Gill Sans MT"/>
                </a:rPr>
                <a:t>1</a:t>
              </a:r>
            </a:p>
          </p:txBody>
        </p:sp>
        <p:sp>
          <p:nvSpPr>
            <p:cNvPr id="11" name="Free-form: Shape 10">
              <a:extLst>
                <a:ext uri="{FF2B5EF4-FFF2-40B4-BE49-F238E27FC236}">
                  <a16:creationId xmlns:a16="http://schemas.microsoft.com/office/drawing/2014/main" id="{006800A9-1BB7-B9BE-4F63-81A313065794}"/>
                </a:ext>
              </a:extLst>
            </p:cNvPr>
            <p:cNvSpPr/>
            <p:nvPr/>
          </p:nvSpPr>
          <p:spPr>
            <a:xfrm>
              <a:off x="5350629" y="5654741"/>
              <a:ext cx="60953" cy="60953"/>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Rectangle 11">
              <a:extLst>
                <a:ext uri="{FF2B5EF4-FFF2-40B4-BE49-F238E27FC236}">
                  <a16:creationId xmlns:a16="http://schemas.microsoft.com/office/drawing/2014/main" id="{A23EF5B8-FD4E-3CE0-EE00-6888D9959F25}"/>
                </a:ext>
              </a:extLst>
            </p:cNvPr>
            <p:cNvSpPr/>
            <p:nvPr/>
          </p:nvSpPr>
          <p:spPr>
            <a:xfrm>
              <a:off x="5374861" y="5173748"/>
              <a:ext cx="9144" cy="472799"/>
            </a:xfrm>
            <a:prstGeom prst="rect">
              <a:avLst/>
            </a:pr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Shape 12">
              <a:extLst>
                <a:ext uri="{FF2B5EF4-FFF2-40B4-BE49-F238E27FC236}">
                  <a16:creationId xmlns:a16="http://schemas.microsoft.com/office/drawing/2014/main" id="{BE038E46-70B0-6834-6FCF-F8A67EA3535E}"/>
                </a:ext>
              </a:extLst>
            </p:cNvPr>
            <p:cNvSpPr/>
            <p:nvPr/>
          </p:nvSpPr>
          <p:spPr>
            <a:xfrm>
              <a:off x="4649166" y="5752197"/>
              <a:ext cx="1523820" cy="337386"/>
            </a:xfrm>
            <a:custGeom>
              <a:avLst/>
              <a:gdLst>
                <a:gd name="f0" fmla="val 10800000"/>
                <a:gd name="f1" fmla="val 5400000"/>
                <a:gd name="f2" fmla="val 180"/>
                <a:gd name="f3" fmla="val w"/>
                <a:gd name="f4" fmla="val h"/>
                <a:gd name="f5" fmla="val 0"/>
                <a:gd name="f6" fmla="val 1523820"/>
                <a:gd name="f7" fmla="val 337382"/>
                <a:gd name="f8" fmla="+- 0 0 -90"/>
                <a:gd name="f9" fmla="*/ f3 1 1523820"/>
                <a:gd name="f10" fmla="*/ f4 1 337382"/>
                <a:gd name="f11" fmla="+- f7 0 f5"/>
                <a:gd name="f12" fmla="+- f6 0 f5"/>
                <a:gd name="f13" fmla="*/ f8 f0 1"/>
                <a:gd name="f14" fmla="*/ f12 1 1523820"/>
                <a:gd name="f15" fmla="*/ f11 1 337382"/>
                <a:gd name="f16" fmla="*/ 0 f12 1"/>
                <a:gd name="f17" fmla="*/ 0 f11 1"/>
                <a:gd name="f18" fmla="*/ 1523820 f12 1"/>
                <a:gd name="f19" fmla="*/ 337382 f11 1"/>
                <a:gd name="f20" fmla="*/ f13 1 f2"/>
                <a:gd name="f21" fmla="*/ f16 1 1523820"/>
                <a:gd name="f22" fmla="*/ f17 1 337382"/>
                <a:gd name="f23" fmla="*/ f18 1 1523820"/>
                <a:gd name="f24" fmla="*/ f19 1 33738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23820" h="337382">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533396" rtl="0" fontAlgn="auto" hangingPunct="1">
                <a:lnSpc>
                  <a:spcPct val="90000"/>
                </a:lnSpc>
                <a:spcBef>
                  <a:spcPts val="0"/>
                </a:spcBef>
                <a:spcAft>
                  <a:spcPts val="500"/>
                </a:spcAft>
                <a:buNone/>
                <a:tabLst/>
                <a:defRPr sz="1800" b="1"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Protect customer and employee rights</a:t>
              </a:r>
              <a:endParaRPr lang="en-GB" sz="1200" b="1" i="0" u="none" strike="noStrike" kern="1200" cap="none" spc="0" baseline="0">
                <a:solidFill>
                  <a:srgbClr val="000000"/>
                </a:solidFill>
                <a:uFillTx/>
                <a:latin typeface="Gill Sans MT"/>
              </a:endParaRPr>
            </a:p>
          </p:txBody>
        </p:sp>
        <p:sp>
          <p:nvSpPr>
            <p:cNvPr id="14" name="Free-form: Shape 13">
              <a:extLst>
                <a:ext uri="{FF2B5EF4-FFF2-40B4-BE49-F238E27FC236}">
                  <a16:creationId xmlns:a16="http://schemas.microsoft.com/office/drawing/2014/main" id="{7E935414-22BF-10E0-884A-A1ADDFF806E9}"/>
                </a:ext>
              </a:extLst>
            </p:cNvPr>
            <p:cNvSpPr/>
            <p:nvPr/>
          </p:nvSpPr>
          <p:spPr>
            <a:xfrm>
              <a:off x="6271037" y="3860615"/>
              <a:ext cx="76187" cy="76187"/>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5" name="Rectangle 14">
              <a:extLst>
                <a:ext uri="{FF2B5EF4-FFF2-40B4-BE49-F238E27FC236}">
                  <a16:creationId xmlns:a16="http://schemas.microsoft.com/office/drawing/2014/main" id="{82774D8F-73A9-402A-50C9-694AE295642A}"/>
                </a:ext>
              </a:extLst>
            </p:cNvPr>
            <p:cNvSpPr/>
            <p:nvPr/>
          </p:nvSpPr>
          <p:spPr>
            <a:xfrm>
              <a:off x="6301459" y="3934809"/>
              <a:ext cx="11430" cy="274694"/>
            </a:xfrm>
            <a:prstGeom prst="rect">
              <a:avLst/>
            </a:pr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6" name="Free-form: Shape 15">
              <a:extLst>
                <a:ext uri="{FF2B5EF4-FFF2-40B4-BE49-F238E27FC236}">
                  <a16:creationId xmlns:a16="http://schemas.microsoft.com/office/drawing/2014/main" id="{1FF48909-685E-B95B-F6DA-6A8B70D3C258}"/>
                </a:ext>
              </a:extLst>
            </p:cNvPr>
            <p:cNvSpPr/>
            <p:nvPr/>
          </p:nvSpPr>
          <p:spPr>
            <a:xfrm>
              <a:off x="5373608" y="3452289"/>
              <a:ext cx="1904777" cy="337386"/>
            </a:xfrm>
            <a:custGeom>
              <a:avLst/>
              <a:gdLst>
                <a:gd name="f0" fmla="val 10800000"/>
                <a:gd name="f1" fmla="val 5400000"/>
                <a:gd name="f2" fmla="val 180"/>
                <a:gd name="f3" fmla="val w"/>
                <a:gd name="f4" fmla="val h"/>
                <a:gd name="f5" fmla="val 0"/>
                <a:gd name="f6" fmla="val 1904775"/>
                <a:gd name="f7" fmla="val 337382"/>
                <a:gd name="f8" fmla="+- 0 0 -90"/>
                <a:gd name="f9" fmla="*/ f3 1 1904775"/>
                <a:gd name="f10" fmla="*/ f4 1 337382"/>
                <a:gd name="f11" fmla="+- f7 0 f5"/>
                <a:gd name="f12" fmla="+- f6 0 f5"/>
                <a:gd name="f13" fmla="*/ f8 f0 1"/>
                <a:gd name="f14" fmla="*/ f12 1 1904775"/>
                <a:gd name="f15" fmla="*/ f11 1 337382"/>
                <a:gd name="f16" fmla="*/ 0 f12 1"/>
                <a:gd name="f17" fmla="*/ 0 f11 1"/>
                <a:gd name="f18" fmla="*/ 1904775 f12 1"/>
                <a:gd name="f19" fmla="*/ 337382 f11 1"/>
                <a:gd name="f20" fmla="*/ f13 1 f2"/>
                <a:gd name="f21" fmla="*/ f16 1 1904775"/>
                <a:gd name="f22" fmla="*/ f17 1 337382"/>
                <a:gd name="f23" fmla="*/ f18 1 1904775"/>
                <a:gd name="f24" fmla="*/ f19 1 33738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904775" h="337382">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b" anchorCtr="1" compatLnSpc="1">
              <a:noAutofit/>
            </a:bodyPr>
            <a:lstStyle/>
            <a:p>
              <a:pPr marL="0" marR="0" lvl="0" indent="0" algn="ctr" defTabSz="533396" rtl="0" fontAlgn="auto" hangingPunct="1">
                <a:lnSpc>
                  <a:spcPct val="90000"/>
                </a:lnSpc>
                <a:spcBef>
                  <a:spcPts val="0"/>
                </a:spcBef>
                <a:spcAft>
                  <a:spcPts val="500"/>
                </a:spcAft>
                <a:buNone/>
                <a:tabLst/>
                <a:defRPr sz="1800" b="1"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Build trust and business reputation</a:t>
              </a:r>
              <a:endParaRPr lang="en-GB" sz="1200" b="1" i="0" u="none" strike="noStrike" kern="1200" cap="none" spc="0" baseline="0">
                <a:solidFill>
                  <a:srgbClr val="000000"/>
                </a:solidFill>
                <a:uFillTx/>
                <a:latin typeface="Gill Sans MT"/>
              </a:endParaRPr>
            </a:p>
          </p:txBody>
        </p:sp>
        <p:sp>
          <p:nvSpPr>
            <p:cNvPr id="17" name="Free-form: Shape 16">
              <a:extLst>
                <a:ext uri="{FF2B5EF4-FFF2-40B4-BE49-F238E27FC236}">
                  <a16:creationId xmlns:a16="http://schemas.microsoft.com/office/drawing/2014/main" id="{A14AEE57-AD41-0195-8760-6E2044880831}"/>
                </a:ext>
              </a:extLst>
            </p:cNvPr>
            <p:cNvSpPr/>
            <p:nvPr/>
          </p:nvSpPr>
          <p:spPr>
            <a:xfrm>
              <a:off x="6801782" y="4280772"/>
              <a:ext cx="878738" cy="867390"/>
            </a:xfrm>
            <a:custGeom>
              <a:avLst/>
              <a:gdLst>
                <a:gd name="f0" fmla="val 10800000"/>
                <a:gd name="f1" fmla="val 5400000"/>
                <a:gd name="f2" fmla="val 180"/>
                <a:gd name="f3" fmla="val w"/>
                <a:gd name="f4" fmla="val h"/>
                <a:gd name="f5" fmla="val 0"/>
                <a:gd name="f6" fmla="val 878741"/>
                <a:gd name="f7" fmla="val 867388"/>
                <a:gd name="f8" fmla="val 433694"/>
                <a:gd name="f9" fmla="val 194171"/>
                <a:gd name="f10" fmla="val 196713"/>
                <a:gd name="f11" fmla="val 439371"/>
                <a:gd name="f12" fmla="val 682029"/>
                <a:gd name="f13" fmla="val 878742"/>
                <a:gd name="f14" fmla="val 673217"/>
                <a:gd name="f15" fmla="+- 0 0 -90"/>
                <a:gd name="f16" fmla="*/ f3 1 878741"/>
                <a:gd name="f17" fmla="*/ f4 1 867388"/>
                <a:gd name="f18" fmla="+- f7 0 f5"/>
                <a:gd name="f19" fmla="+- f6 0 f5"/>
                <a:gd name="f20" fmla="*/ f15 f0 1"/>
                <a:gd name="f21" fmla="*/ f19 1 878741"/>
                <a:gd name="f22" fmla="*/ f18 1 867388"/>
                <a:gd name="f23" fmla="*/ 0 f19 1"/>
                <a:gd name="f24" fmla="*/ 433694 f18 1"/>
                <a:gd name="f25" fmla="*/ 439371 f19 1"/>
                <a:gd name="f26" fmla="*/ 0 f18 1"/>
                <a:gd name="f27" fmla="*/ 878742 f19 1"/>
                <a:gd name="f28" fmla="*/ 867388 f18 1"/>
                <a:gd name="f29" fmla="*/ f20 1 f2"/>
                <a:gd name="f30" fmla="*/ f23 1 878741"/>
                <a:gd name="f31" fmla="*/ f24 1 867388"/>
                <a:gd name="f32" fmla="*/ f25 1 878741"/>
                <a:gd name="f33" fmla="*/ f26 1 867388"/>
                <a:gd name="f34" fmla="*/ f27 1 878741"/>
                <a:gd name="f35" fmla="*/ f28 1 867388"/>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878741" h="867388">
                  <a:moveTo>
                    <a:pt x="f5" y="f8"/>
                  </a:moveTo>
                  <a:cubicBezTo>
                    <a:pt x="f5" y="f9"/>
                    <a:pt x="f10" y="f5"/>
                    <a:pt x="f11" y="f5"/>
                  </a:cubicBezTo>
                  <a:cubicBezTo>
                    <a:pt x="f12" y="f5"/>
                    <a:pt x="f13" y="f9"/>
                    <a:pt x="f13" y="f8"/>
                  </a:cubicBezTo>
                  <a:cubicBezTo>
                    <a:pt x="f13" y="f14"/>
                    <a:pt x="f12" y="f7"/>
                    <a:pt x="f11" y="f7"/>
                  </a:cubicBezTo>
                  <a:cubicBezTo>
                    <a:pt x="f10" y="f7"/>
                    <a:pt x="f5" y="f14"/>
                    <a:pt x="f5" y="f8"/>
                  </a:cubicBezTo>
                  <a:close/>
                </a:path>
              </a:pathLst>
            </a:custGeom>
            <a:solidFill>
              <a:srgbClr val="FFFFFF">
                <a:alpha val="40000"/>
              </a:srgbClr>
            </a:solidFill>
            <a:ln w="9528" cap="flat">
              <a:solidFill>
                <a:srgbClr val="B71E42"/>
              </a:solidFill>
              <a:prstDash val="solid"/>
              <a:miter/>
            </a:ln>
          </p:spPr>
          <p:txBody>
            <a:bodyPr vert="horz" wrap="square" lIns="187817" tIns="186162" rIns="187817" bIns="186162" anchor="ctr" anchorCtr="1" compatLnSpc="1">
              <a:noAutofit/>
            </a:bodyPr>
            <a:lstStyle/>
            <a:p>
              <a:pPr marL="0" marR="0" lvl="0" indent="0" algn="ctr" defTabSz="1644648" rtl="0" fontAlgn="auto" hangingPunct="1">
                <a:lnSpc>
                  <a:spcPct val="90000"/>
                </a:lnSpc>
                <a:spcBef>
                  <a:spcPts val="0"/>
                </a:spcBef>
                <a:spcAft>
                  <a:spcPts val="1600"/>
                </a:spcAft>
                <a:buNone/>
                <a:tabLst/>
                <a:defRPr sz="1800" b="1" i="0" u="none" strike="noStrike" kern="0" cap="none" spc="0" baseline="0">
                  <a:solidFill>
                    <a:srgbClr val="000000"/>
                  </a:solidFill>
                  <a:uFillTx/>
                </a:defRPr>
              </a:pPr>
              <a:r>
                <a:rPr lang="en-GB" sz="3700" b="1" i="0" u="none" strike="noStrike" kern="1200" cap="none" spc="0" baseline="0">
                  <a:solidFill>
                    <a:srgbClr val="000000"/>
                  </a:solidFill>
                  <a:uFillTx/>
                  <a:latin typeface="Gill Sans MT"/>
                </a:rPr>
                <a:t>3</a:t>
              </a:r>
            </a:p>
          </p:txBody>
        </p:sp>
        <p:sp>
          <p:nvSpPr>
            <p:cNvPr id="18" name="Free-form: Shape 17">
              <a:extLst>
                <a:ext uri="{FF2B5EF4-FFF2-40B4-BE49-F238E27FC236}">
                  <a16:creationId xmlns:a16="http://schemas.microsoft.com/office/drawing/2014/main" id="{11869817-757C-7BDC-B299-ABE4F12B024F}"/>
                </a:ext>
              </a:extLst>
            </p:cNvPr>
            <p:cNvSpPr/>
            <p:nvPr/>
          </p:nvSpPr>
          <p:spPr>
            <a:xfrm>
              <a:off x="7199400" y="5625425"/>
              <a:ext cx="60953" cy="60953"/>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Rectangle 18">
              <a:extLst>
                <a:ext uri="{FF2B5EF4-FFF2-40B4-BE49-F238E27FC236}">
                  <a16:creationId xmlns:a16="http://schemas.microsoft.com/office/drawing/2014/main" id="{355D8B71-95ED-4594-24D5-34929CC03FCE}"/>
                </a:ext>
              </a:extLst>
            </p:cNvPr>
            <p:cNvSpPr/>
            <p:nvPr/>
          </p:nvSpPr>
          <p:spPr>
            <a:xfrm>
              <a:off x="7228121" y="5147066"/>
              <a:ext cx="9144" cy="472799"/>
            </a:xfrm>
            <a:prstGeom prst="rect">
              <a:avLst/>
            </a:pr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Shape 19">
              <a:extLst>
                <a:ext uri="{FF2B5EF4-FFF2-40B4-BE49-F238E27FC236}">
                  <a16:creationId xmlns:a16="http://schemas.microsoft.com/office/drawing/2014/main" id="{EC5BD280-10EC-BB5D-8EE5-529710A1234D}"/>
                </a:ext>
              </a:extLst>
            </p:cNvPr>
            <p:cNvSpPr/>
            <p:nvPr/>
          </p:nvSpPr>
          <p:spPr>
            <a:xfrm>
              <a:off x="6526749" y="5786048"/>
              <a:ext cx="1523820" cy="337386"/>
            </a:xfrm>
            <a:custGeom>
              <a:avLst/>
              <a:gdLst>
                <a:gd name="f0" fmla="val 10800000"/>
                <a:gd name="f1" fmla="val 5400000"/>
                <a:gd name="f2" fmla="val 180"/>
                <a:gd name="f3" fmla="val w"/>
                <a:gd name="f4" fmla="val h"/>
                <a:gd name="f5" fmla="val 0"/>
                <a:gd name="f6" fmla="val 1523820"/>
                <a:gd name="f7" fmla="val 337382"/>
                <a:gd name="f8" fmla="+- 0 0 -90"/>
                <a:gd name="f9" fmla="*/ f3 1 1523820"/>
                <a:gd name="f10" fmla="*/ f4 1 337382"/>
                <a:gd name="f11" fmla="+- f7 0 f5"/>
                <a:gd name="f12" fmla="+- f6 0 f5"/>
                <a:gd name="f13" fmla="*/ f8 f0 1"/>
                <a:gd name="f14" fmla="*/ f12 1 1523820"/>
                <a:gd name="f15" fmla="*/ f11 1 337382"/>
                <a:gd name="f16" fmla="*/ 0 f12 1"/>
                <a:gd name="f17" fmla="*/ 0 f11 1"/>
                <a:gd name="f18" fmla="*/ 1523820 f12 1"/>
                <a:gd name="f19" fmla="*/ 337382 f11 1"/>
                <a:gd name="f20" fmla="*/ f13 1 f2"/>
                <a:gd name="f21" fmla="*/ f16 1 1523820"/>
                <a:gd name="f22" fmla="*/ f17 1 337382"/>
                <a:gd name="f23" fmla="*/ f18 1 1523820"/>
                <a:gd name="f24" fmla="*/ f19 1 33738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23820" h="337382">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533396" rtl="0" fontAlgn="auto" hangingPunct="1">
                <a:lnSpc>
                  <a:spcPct val="90000"/>
                </a:lnSpc>
                <a:spcBef>
                  <a:spcPts val="0"/>
                </a:spcBef>
                <a:spcAft>
                  <a:spcPts val="500"/>
                </a:spcAft>
                <a:buNone/>
                <a:tabLst/>
                <a:defRPr sz="1800" b="1"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Ensure compliance with laws and regulations</a:t>
              </a:r>
              <a:endParaRPr lang="en-GB" sz="1200" b="1" i="0" u="none" strike="noStrike" kern="1200" cap="none" spc="0" baseline="0">
                <a:solidFill>
                  <a:srgbClr val="000000"/>
                </a:solidFill>
                <a:uFillTx/>
                <a:latin typeface="Gill Sans MT"/>
              </a:endParaRPr>
            </a:p>
          </p:txBody>
        </p:sp>
        <p:sp>
          <p:nvSpPr>
            <p:cNvPr id="21" name="Free-form: Shape 20">
              <a:extLst>
                <a:ext uri="{FF2B5EF4-FFF2-40B4-BE49-F238E27FC236}">
                  <a16:creationId xmlns:a16="http://schemas.microsoft.com/office/drawing/2014/main" id="{28EDA146-B2A2-4CBF-3CDF-E4DB074FC872}"/>
                </a:ext>
              </a:extLst>
            </p:cNvPr>
            <p:cNvSpPr/>
            <p:nvPr/>
          </p:nvSpPr>
          <p:spPr>
            <a:xfrm>
              <a:off x="8153229" y="3847173"/>
              <a:ext cx="76187" cy="76187"/>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2" name="Rectangle 21">
              <a:extLst>
                <a:ext uri="{FF2B5EF4-FFF2-40B4-BE49-F238E27FC236}">
                  <a16:creationId xmlns:a16="http://schemas.microsoft.com/office/drawing/2014/main" id="{C4389192-90C6-2C50-F119-66D2A397E733}"/>
                </a:ext>
              </a:extLst>
            </p:cNvPr>
            <p:cNvSpPr/>
            <p:nvPr/>
          </p:nvSpPr>
          <p:spPr>
            <a:xfrm>
              <a:off x="8186330" y="3928426"/>
              <a:ext cx="11430" cy="274694"/>
            </a:xfrm>
            <a:prstGeom prst="rect">
              <a:avLst/>
            </a:pr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3" name="Free-form: Shape 22">
              <a:extLst>
                <a:ext uri="{FF2B5EF4-FFF2-40B4-BE49-F238E27FC236}">
                  <a16:creationId xmlns:a16="http://schemas.microsoft.com/office/drawing/2014/main" id="{387FE63A-2D9D-4BFF-B811-680060099AC5}"/>
                </a:ext>
              </a:extLst>
            </p:cNvPr>
            <p:cNvSpPr/>
            <p:nvPr/>
          </p:nvSpPr>
          <p:spPr>
            <a:xfrm>
              <a:off x="7327050" y="3471080"/>
              <a:ext cx="1904777" cy="337386"/>
            </a:xfrm>
            <a:custGeom>
              <a:avLst/>
              <a:gdLst>
                <a:gd name="f0" fmla="val 10800000"/>
                <a:gd name="f1" fmla="val 5400000"/>
                <a:gd name="f2" fmla="val 180"/>
                <a:gd name="f3" fmla="val w"/>
                <a:gd name="f4" fmla="val h"/>
                <a:gd name="f5" fmla="val 0"/>
                <a:gd name="f6" fmla="val 1904775"/>
                <a:gd name="f7" fmla="val 337382"/>
                <a:gd name="f8" fmla="+- 0 0 -90"/>
                <a:gd name="f9" fmla="*/ f3 1 1904775"/>
                <a:gd name="f10" fmla="*/ f4 1 337382"/>
                <a:gd name="f11" fmla="+- f7 0 f5"/>
                <a:gd name="f12" fmla="+- f6 0 f5"/>
                <a:gd name="f13" fmla="*/ f8 f0 1"/>
                <a:gd name="f14" fmla="*/ f12 1 1904775"/>
                <a:gd name="f15" fmla="*/ f11 1 337382"/>
                <a:gd name="f16" fmla="*/ 0 f12 1"/>
                <a:gd name="f17" fmla="*/ 0 f11 1"/>
                <a:gd name="f18" fmla="*/ 1904775 f12 1"/>
                <a:gd name="f19" fmla="*/ 337382 f11 1"/>
                <a:gd name="f20" fmla="*/ f13 1 f2"/>
                <a:gd name="f21" fmla="*/ f16 1 1904775"/>
                <a:gd name="f22" fmla="*/ f17 1 337382"/>
                <a:gd name="f23" fmla="*/ f18 1 1904775"/>
                <a:gd name="f24" fmla="*/ f19 1 33738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904775" h="337382">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b" anchorCtr="1" compatLnSpc="1">
              <a:noAutofit/>
            </a:bodyPr>
            <a:lstStyle/>
            <a:p>
              <a:pPr marL="0" marR="0" lvl="0" indent="0" algn="ctr" defTabSz="533396" rtl="0" fontAlgn="auto" hangingPunct="1">
                <a:lnSpc>
                  <a:spcPct val="90000"/>
                </a:lnSpc>
                <a:spcBef>
                  <a:spcPts val="0"/>
                </a:spcBef>
                <a:spcAft>
                  <a:spcPts val="500"/>
                </a:spcAft>
                <a:buNone/>
                <a:tabLst/>
                <a:defRPr sz="1800" b="1"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Prevent financial and reputational damage</a:t>
              </a:r>
              <a:endParaRPr lang="en-GB" sz="1200" b="1" i="0" u="none" strike="noStrike" kern="1200" cap="none" spc="0" baseline="0">
                <a:solidFill>
                  <a:srgbClr val="000000"/>
                </a:solidFill>
                <a:uFillTx/>
                <a:latin typeface="Gill Sans MT"/>
              </a:endParaRPr>
            </a:p>
          </p:txBody>
        </p:sp>
        <p:sp>
          <p:nvSpPr>
            <p:cNvPr id="24" name="Free-form: Shape 23">
              <a:extLst>
                <a:ext uri="{FF2B5EF4-FFF2-40B4-BE49-F238E27FC236}">
                  <a16:creationId xmlns:a16="http://schemas.microsoft.com/office/drawing/2014/main" id="{BDAA0B30-9C29-42C5-6AB0-C528D3832F29}"/>
                </a:ext>
              </a:extLst>
            </p:cNvPr>
            <p:cNvSpPr/>
            <p:nvPr/>
          </p:nvSpPr>
          <p:spPr>
            <a:xfrm>
              <a:off x="8711077" y="4308607"/>
              <a:ext cx="886529" cy="872520"/>
            </a:xfrm>
            <a:custGeom>
              <a:avLst/>
              <a:gdLst>
                <a:gd name="f0" fmla="val 10800000"/>
                <a:gd name="f1" fmla="val 5400000"/>
                <a:gd name="f2" fmla="val 180"/>
                <a:gd name="f3" fmla="val w"/>
                <a:gd name="f4" fmla="val h"/>
                <a:gd name="f5" fmla="val 0"/>
                <a:gd name="f6" fmla="val 886528"/>
                <a:gd name="f7" fmla="val 872524"/>
                <a:gd name="f8" fmla="val 436262"/>
                <a:gd name="f9" fmla="val 195321"/>
                <a:gd name="f10" fmla="val 198456"/>
                <a:gd name="f11" fmla="val 443264"/>
                <a:gd name="f12" fmla="val 688072"/>
                <a:gd name="f13" fmla="val 677203"/>
                <a:gd name="f14" fmla="+- 0 0 -90"/>
                <a:gd name="f15" fmla="*/ f3 1 886528"/>
                <a:gd name="f16" fmla="*/ f4 1 872524"/>
                <a:gd name="f17" fmla="+- f7 0 f5"/>
                <a:gd name="f18" fmla="+- f6 0 f5"/>
                <a:gd name="f19" fmla="*/ f14 f0 1"/>
                <a:gd name="f20" fmla="*/ f18 1 886528"/>
                <a:gd name="f21" fmla="*/ f17 1 872524"/>
                <a:gd name="f22" fmla="*/ 0 f18 1"/>
                <a:gd name="f23" fmla="*/ 436262 f17 1"/>
                <a:gd name="f24" fmla="*/ 443264 f18 1"/>
                <a:gd name="f25" fmla="*/ 0 f17 1"/>
                <a:gd name="f26" fmla="*/ 886528 f18 1"/>
                <a:gd name="f27" fmla="*/ 872524 f17 1"/>
                <a:gd name="f28" fmla="*/ f19 1 f2"/>
                <a:gd name="f29" fmla="*/ f22 1 886528"/>
                <a:gd name="f30" fmla="*/ f23 1 872524"/>
                <a:gd name="f31" fmla="*/ f24 1 886528"/>
                <a:gd name="f32" fmla="*/ f25 1 872524"/>
                <a:gd name="f33" fmla="*/ f26 1 886528"/>
                <a:gd name="f34" fmla="*/ f27 1 872524"/>
                <a:gd name="f35" fmla="*/ f5 1 f20"/>
                <a:gd name="f36" fmla="*/ f6 1 f20"/>
                <a:gd name="f37" fmla="*/ f5 1 f21"/>
                <a:gd name="f38" fmla="*/ f7 1 f21"/>
                <a:gd name="f39" fmla="+- f28 0 f1"/>
                <a:gd name="f40" fmla="*/ f29 1 f20"/>
                <a:gd name="f41" fmla="*/ f30 1 f21"/>
                <a:gd name="f42" fmla="*/ f31 1 f20"/>
                <a:gd name="f43" fmla="*/ f32 1 f21"/>
                <a:gd name="f44" fmla="*/ f33 1 f20"/>
                <a:gd name="f45" fmla="*/ f34 1 f21"/>
                <a:gd name="f46" fmla="*/ f35 f15 1"/>
                <a:gd name="f47" fmla="*/ f36 f15 1"/>
                <a:gd name="f48" fmla="*/ f38 f16 1"/>
                <a:gd name="f49" fmla="*/ f37 f16 1"/>
                <a:gd name="f50" fmla="*/ f40 f15 1"/>
                <a:gd name="f51" fmla="*/ f41 f16 1"/>
                <a:gd name="f52" fmla="*/ f42 f15 1"/>
                <a:gd name="f53" fmla="*/ f43 f16 1"/>
                <a:gd name="f54" fmla="*/ f44 f15 1"/>
                <a:gd name="f55" fmla="*/ f45 f16 1"/>
              </a:gdLst>
              <a:ahLst/>
              <a:cxnLst>
                <a:cxn ang="3cd4">
                  <a:pos x="hc" y="t"/>
                </a:cxn>
                <a:cxn ang="0">
                  <a:pos x="r" y="vc"/>
                </a:cxn>
                <a:cxn ang="cd4">
                  <a:pos x="hc" y="b"/>
                </a:cxn>
                <a:cxn ang="cd2">
                  <a:pos x="l" y="vc"/>
                </a:cxn>
                <a:cxn ang="f39">
                  <a:pos x="f50" y="f51"/>
                </a:cxn>
                <a:cxn ang="f39">
                  <a:pos x="f52" y="f53"/>
                </a:cxn>
                <a:cxn ang="f39">
                  <a:pos x="f54" y="f51"/>
                </a:cxn>
                <a:cxn ang="f39">
                  <a:pos x="f52" y="f55"/>
                </a:cxn>
                <a:cxn ang="f39">
                  <a:pos x="f50" y="f51"/>
                </a:cxn>
              </a:cxnLst>
              <a:rect l="f46" t="f49" r="f47" b="f48"/>
              <a:pathLst>
                <a:path w="886528" h="872524">
                  <a:moveTo>
                    <a:pt x="f5" y="f8"/>
                  </a:moveTo>
                  <a:cubicBezTo>
                    <a:pt x="f5" y="f9"/>
                    <a:pt x="f10" y="f5"/>
                    <a:pt x="f11" y="f5"/>
                  </a:cubicBezTo>
                  <a:cubicBezTo>
                    <a:pt x="f12" y="f5"/>
                    <a:pt x="f6" y="f9"/>
                    <a:pt x="f6" y="f8"/>
                  </a:cubicBezTo>
                  <a:cubicBezTo>
                    <a:pt x="f6" y="f13"/>
                    <a:pt x="f12" y="f7"/>
                    <a:pt x="f11" y="f7"/>
                  </a:cubicBezTo>
                  <a:cubicBezTo>
                    <a:pt x="f10" y="f7"/>
                    <a:pt x="f5" y="f13"/>
                    <a:pt x="f5" y="f8"/>
                  </a:cubicBezTo>
                  <a:close/>
                </a:path>
              </a:pathLst>
            </a:custGeom>
            <a:solidFill>
              <a:srgbClr val="FFFFFF">
                <a:alpha val="40000"/>
              </a:srgbClr>
            </a:solidFill>
            <a:ln w="9528" cap="flat">
              <a:solidFill>
                <a:srgbClr val="B71E42"/>
              </a:solidFill>
              <a:prstDash val="solid"/>
              <a:miter/>
            </a:ln>
          </p:spPr>
          <p:txBody>
            <a:bodyPr vert="horz" wrap="square" lIns="188960" tIns="186912" rIns="188960" bIns="186912" anchor="ctr" anchorCtr="1" compatLnSpc="1">
              <a:noAutofit/>
            </a:bodyPr>
            <a:lstStyle/>
            <a:p>
              <a:pPr marL="0" marR="0" lvl="0" indent="0" algn="ctr" defTabSz="1644648" rtl="0" fontAlgn="auto" hangingPunct="1">
                <a:lnSpc>
                  <a:spcPct val="90000"/>
                </a:lnSpc>
                <a:spcBef>
                  <a:spcPts val="0"/>
                </a:spcBef>
                <a:spcAft>
                  <a:spcPts val="1600"/>
                </a:spcAft>
                <a:buNone/>
                <a:tabLst/>
                <a:defRPr sz="1800" b="1" i="0" u="none" strike="noStrike" kern="0" cap="none" spc="0" baseline="0">
                  <a:solidFill>
                    <a:srgbClr val="000000"/>
                  </a:solidFill>
                  <a:uFillTx/>
                </a:defRPr>
              </a:pPr>
              <a:r>
                <a:rPr lang="en-GB" sz="3700" b="1" i="0" u="none" strike="noStrike" kern="1200" cap="none" spc="0" baseline="0">
                  <a:solidFill>
                    <a:srgbClr val="000000"/>
                  </a:solidFill>
                  <a:uFillTx/>
                  <a:latin typeface="Gill Sans MT"/>
                </a:rPr>
                <a:t>5</a:t>
              </a:r>
            </a:p>
          </p:txBody>
        </p:sp>
        <p:sp>
          <p:nvSpPr>
            <p:cNvPr id="25" name="Free-form: Shape 24">
              <a:extLst>
                <a:ext uri="{FF2B5EF4-FFF2-40B4-BE49-F238E27FC236}">
                  <a16:creationId xmlns:a16="http://schemas.microsoft.com/office/drawing/2014/main" id="{70896D34-D764-8D46-86D9-71DC870E256D}"/>
                </a:ext>
              </a:extLst>
            </p:cNvPr>
            <p:cNvSpPr/>
            <p:nvPr/>
          </p:nvSpPr>
          <p:spPr>
            <a:xfrm>
              <a:off x="9122164" y="5647901"/>
              <a:ext cx="60953" cy="60953"/>
            </a:xfrm>
            <a:custGeom>
              <a:avLst/>
              <a:gdLst>
                <a:gd name="f0" fmla="val 10800000"/>
                <a:gd name="f1" fmla="val 5400000"/>
                <a:gd name="f2" fmla="val 16200000"/>
                <a:gd name="f3" fmla="val w"/>
                <a:gd name="f4" fmla="val h"/>
                <a:gd name="f5" fmla="val ss"/>
                <a:gd name="f6" fmla="val 0"/>
                <a:gd name="f7" fmla="*/ 5419351 1 1725033"/>
                <a:gd name="f8" fmla="val 45"/>
                <a:gd name="f9" fmla="val 108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Rectangle 25">
              <a:extLst>
                <a:ext uri="{FF2B5EF4-FFF2-40B4-BE49-F238E27FC236}">
                  <a16:creationId xmlns:a16="http://schemas.microsoft.com/office/drawing/2014/main" id="{0FF457C5-F54A-32A0-BE09-6452790968FB}"/>
                </a:ext>
              </a:extLst>
            </p:cNvPr>
            <p:cNvSpPr/>
            <p:nvPr/>
          </p:nvSpPr>
          <p:spPr>
            <a:xfrm>
              <a:off x="9148946" y="5180231"/>
              <a:ext cx="9144" cy="472799"/>
            </a:xfrm>
            <a:prstGeom prst="rect">
              <a:avLst/>
            </a:prstGeom>
            <a:gradFill>
              <a:gsLst>
                <a:gs pos="0">
                  <a:srgbClr val="EAD0D3"/>
                </a:gs>
                <a:gs pos="100000">
                  <a:srgbClr val="CD818A">
                    <a:alpha val="92000"/>
                  </a:srgbClr>
                </a:gs>
              </a:gsLst>
              <a:lin ang="5400000"/>
            </a:gradFill>
            <a:ln w="9528" cap="flat">
              <a:solidFill>
                <a:srgbClr val="B71E42"/>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Shape 26">
              <a:extLst>
                <a:ext uri="{FF2B5EF4-FFF2-40B4-BE49-F238E27FC236}">
                  <a16:creationId xmlns:a16="http://schemas.microsoft.com/office/drawing/2014/main" id="{50506C58-DEEE-DE8D-1FAB-E25A9C7E401D}"/>
                </a:ext>
              </a:extLst>
            </p:cNvPr>
            <p:cNvSpPr/>
            <p:nvPr/>
          </p:nvSpPr>
          <p:spPr>
            <a:xfrm>
              <a:off x="8413933" y="5761314"/>
              <a:ext cx="1523820" cy="337386"/>
            </a:xfrm>
            <a:custGeom>
              <a:avLst/>
              <a:gdLst>
                <a:gd name="f0" fmla="val 10800000"/>
                <a:gd name="f1" fmla="val 5400000"/>
                <a:gd name="f2" fmla="val 180"/>
                <a:gd name="f3" fmla="val w"/>
                <a:gd name="f4" fmla="val h"/>
                <a:gd name="f5" fmla="val 0"/>
                <a:gd name="f6" fmla="val 1523820"/>
                <a:gd name="f7" fmla="val 337382"/>
                <a:gd name="f8" fmla="+- 0 0 -90"/>
                <a:gd name="f9" fmla="*/ f3 1 1523820"/>
                <a:gd name="f10" fmla="*/ f4 1 337382"/>
                <a:gd name="f11" fmla="+- f7 0 f5"/>
                <a:gd name="f12" fmla="+- f6 0 f5"/>
                <a:gd name="f13" fmla="*/ f8 f0 1"/>
                <a:gd name="f14" fmla="*/ f12 1 1523820"/>
                <a:gd name="f15" fmla="*/ f11 1 337382"/>
                <a:gd name="f16" fmla="*/ 0 f12 1"/>
                <a:gd name="f17" fmla="*/ 0 f11 1"/>
                <a:gd name="f18" fmla="*/ 1523820 f12 1"/>
                <a:gd name="f19" fmla="*/ 337382 f11 1"/>
                <a:gd name="f20" fmla="*/ f13 1 f2"/>
                <a:gd name="f21" fmla="*/ f16 1 1523820"/>
                <a:gd name="f22" fmla="*/ f17 1 337382"/>
                <a:gd name="f23" fmla="*/ f18 1 1523820"/>
                <a:gd name="f24" fmla="*/ f19 1 337382"/>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1523820" h="337382">
                  <a:moveTo>
                    <a:pt x="f5" y="f5"/>
                  </a:moveTo>
                  <a:lnTo>
                    <a:pt x="f6" y="f5"/>
                  </a:lnTo>
                  <a:lnTo>
                    <a:pt x="f6" y="f7"/>
                  </a:lnTo>
                  <a:lnTo>
                    <a:pt x="f5" y="f7"/>
                  </a:lnTo>
                  <a:lnTo>
                    <a:pt x="f5" y="f5"/>
                  </a:lnTo>
                  <a:close/>
                </a:path>
              </a:pathLst>
            </a:custGeom>
            <a:noFill/>
            <a:ln cap="flat">
              <a:noFill/>
              <a:prstDash val="solid"/>
            </a:ln>
          </p:spPr>
          <p:txBody>
            <a:bodyPr vert="horz" wrap="square" lIns="0" tIns="0" rIns="0" bIns="0" anchor="ctr" anchorCtr="1" compatLnSpc="1">
              <a:noAutofit/>
            </a:bodyPr>
            <a:lstStyle/>
            <a:p>
              <a:pPr marL="0" marR="0" lvl="0" indent="0" algn="ctr" defTabSz="533396" rtl="0" fontAlgn="auto" hangingPunct="1">
                <a:lnSpc>
                  <a:spcPct val="90000"/>
                </a:lnSpc>
                <a:spcBef>
                  <a:spcPts val="0"/>
                </a:spcBef>
                <a:spcAft>
                  <a:spcPts val="500"/>
                </a:spcAft>
                <a:buNone/>
                <a:tabLst/>
                <a:defRPr sz="1800" b="1"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cs typeface="Arial" pitchFamily="34"/>
                </a:rPr>
                <a:t>Promote responsible innovation</a:t>
              </a:r>
              <a:endParaRPr lang="en-GB" sz="1200" b="1" i="0" u="none" strike="noStrike" kern="1200" cap="none" spc="0" baseline="0">
                <a:solidFill>
                  <a:srgbClr val="000000"/>
                </a:solidFill>
                <a:uFillTx/>
                <a:latin typeface="Gill Sans MT"/>
              </a:endParaRPr>
            </a:p>
          </p:txBody>
        </p:sp>
      </p:grpSp>
      <p:sp>
        <p:nvSpPr>
          <p:cNvPr id="28" name="TextBox 18">
            <a:extLst>
              <a:ext uri="{FF2B5EF4-FFF2-40B4-BE49-F238E27FC236}">
                <a16:creationId xmlns:a16="http://schemas.microsoft.com/office/drawing/2014/main" id="{A5558F97-13DE-333A-EE5D-1D1A1ED5F926}"/>
              </a:ext>
            </a:extLst>
          </p:cNvPr>
          <p:cNvSpPr txBox="1"/>
          <p:nvPr/>
        </p:nvSpPr>
        <p:spPr>
          <a:xfrm>
            <a:off x="1630832" y="2181776"/>
            <a:ext cx="8261988" cy="58477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Ethical issues in Business Information Systems involve the responsible use of information and technology while protecting privacy, security, and individual rights </a:t>
            </a:r>
            <a:r>
              <a:rPr lang="en-GB" sz="1600" b="1" i="0" u="none" strike="noStrike" kern="1200" cap="none" spc="0" baseline="0">
                <a:solidFill>
                  <a:srgbClr val="000000"/>
                </a:solidFill>
                <a:uFillTx/>
                <a:latin typeface="Arial" pitchFamily="34"/>
                <a:cs typeface="Arial" pitchFamily="34"/>
              </a:rPr>
              <a:t>(Zhang, 2011).</a:t>
            </a:r>
          </a:p>
        </p:txBody>
      </p:sp>
      <p:sp>
        <p:nvSpPr>
          <p:cNvPr id="29" name="TextBox 20">
            <a:extLst>
              <a:ext uri="{FF2B5EF4-FFF2-40B4-BE49-F238E27FC236}">
                <a16:creationId xmlns:a16="http://schemas.microsoft.com/office/drawing/2014/main" id="{7C99D5CD-41E1-6E97-3C39-9CE4FFE59303}"/>
              </a:ext>
            </a:extLst>
          </p:cNvPr>
          <p:cNvSpPr txBox="1"/>
          <p:nvPr/>
        </p:nvSpPr>
        <p:spPr>
          <a:xfrm>
            <a:off x="10917241" y="640261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Andrius</a:t>
            </a:r>
          </a:p>
        </p:txBody>
      </p:sp>
      <p:sp>
        <p:nvSpPr>
          <p:cNvPr id="30" name="Oval 30">
            <a:extLst>
              <a:ext uri="{FF2B5EF4-FFF2-40B4-BE49-F238E27FC236}">
                <a16:creationId xmlns:a16="http://schemas.microsoft.com/office/drawing/2014/main" id="{00A27B0B-50FE-F664-93AF-4057114CD939}"/>
              </a:ext>
            </a:extLst>
          </p:cNvPr>
          <p:cNvSpPr/>
          <p:nvPr/>
        </p:nvSpPr>
        <p:spPr>
          <a:xfrm>
            <a:off x="1630832" y="4149035"/>
            <a:ext cx="2615275" cy="113086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noFill/>
          <a:ln w="9528" cap="flat">
            <a:solidFill>
              <a:srgbClr val="CC0066"/>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Why Ethics Matter?</a:t>
            </a:r>
            <a:endParaRPr lang="en-GB" sz="1800" b="0" i="0" u="none" strike="noStrike" kern="1200" cap="none" spc="0" baseline="0">
              <a:solidFill>
                <a:srgbClr val="A02B93"/>
              </a:solidFill>
              <a:uFillTx/>
              <a:latin typeface="Apto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856B-C057-C61B-9A80-7946ABD68139}"/>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3FF0952-37DB-E787-4E97-E93805D2B771}"/>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5DA30FCB-05F3-596F-8E06-B982D704EECF}"/>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16A92874-A6A5-5224-BD70-1FDD8E004442}"/>
              </a:ext>
            </a:extLst>
          </p:cNvPr>
          <p:cNvSpPr txBox="1"/>
          <p:nvPr/>
        </p:nvSpPr>
        <p:spPr>
          <a:xfrm>
            <a:off x="1823487" y="977109"/>
            <a:ext cx="7082613"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3.3</a:t>
            </a:r>
            <a:r>
              <a:rPr lang="en-GB" sz="2000" b="1" i="0" u="none" strike="noStrike" kern="1200" cap="none" spc="0" baseline="0">
                <a:solidFill>
                  <a:srgbClr val="000000"/>
                </a:solidFill>
                <a:uFillTx/>
                <a:latin typeface="Arial" pitchFamily="34"/>
                <a:cs typeface="Arial" pitchFamily="34"/>
              </a:rPr>
              <a:t> Data Privacy and Confidentiality</a:t>
            </a:r>
            <a:endParaRPr lang="en-GB" sz="1100" b="1" i="0" u="none" strike="noStrike" kern="1200" cap="none" spc="0" baseline="0">
              <a:solidFill>
                <a:srgbClr val="000000"/>
              </a:solidFill>
              <a:uFillTx/>
              <a:latin typeface="Arial" pitchFamily="34"/>
              <a:cs typeface="Arial" pitchFamily="34"/>
            </a:endParaRPr>
          </a:p>
        </p:txBody>
      </p:sp>
      <p:sp>
        <p:nvSpPr>
          <p:cNvPr id="6" name="TextBox 7">
            <a:extLst>
              <a:ext uri="{FF2B5EF4-FFF2-40B4-BE49-F238E27FC236}">
                <a16:creationId xmlns:a16="http://schemas.microsoft.com/office/drawing/2014/main" id="{A6FECCEF-67FD-1139-1DA7-1F7D2915E1A9}"/>
              </a:ext>
            </a:extLst>
          </p:cNvPr>
          <p:cNvSpPr txBox="1"/>
          <p:nvPr/>
        </p:nvSpPr>
        <p:spPr>
          <a:xfrm>
            <a:off x="2070073" y="1552020"/>
            <a:ext cx="6368905" cy="427809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Protecting Personal Information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Businesses collect large amounts of sensitive information, including:</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Customer names and addresses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Financial and payment details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Purchase history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Employee records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Medical or biometric data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Ethical Concerns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Collecting excessive personal data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Using data without informed consent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Selling customer data to third parties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Poor data management practices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Loss of customer trust </a:t>
            </a:r>
          </a:p>
        </p:txBody>
      </p:sp>
      <p:pic>
        <p:nvPicPr>
          <p:cNvPr id="7" name="Picture 8">
            <a:extLst>
              <a:ext uri="{FF2B5EF4-FFF2-40B4-BE49-F238E27FC236}">
                <a16:creationId xmlns:a16="http://schemas.microsoft.com/office/drawing/2014/main" id="{F7BE1DFF-A192-F783-DAA8-422C66D3F301}"/>
              </a:ext>
            </a:extLst>
          </p:cNvPr>
          <p:cNvPicPr>
            <a:picLocks noChangeAspect="1"/>
          </p:cNvPicPr>
          <p:nvPr/>
        </p:nvPicPr>
        <p:blipFill>
          <a:blip r:embed="rId3"/>
          <a:srcRect l="29556" t="18531" r="28872" b="8947"/>
          <a:stretch>
            <a:fillRect/>
          </a:stretch>
        </p:blipFill>
        <p:spPr>
          <a:xfrm>
            <a:off x="6416747" y="2836093"/>
            <a:ext cx="2876108" cy="2822295"/>
          </a:xfrm>
          <a:prstGeom prst="rect">
            <a:avLst/>
          </a:prstGeom>
          <a:noFill/>
          <a:ln cap="flat">
            <a:noFill/>
          </a:ln>
        </p:spPr>
      </p:pic>
      <p:sp>
        <p:nvSpPr>
          <p:cNvPr id="8" name="TextBox 9">
            <a:extLst>
              <a:ext uri="{FF2B5EF4-FFF2-40B4-BE49-F238E27FC236}">
                <a16:creationId xmlns:a16="http://schemas.microsoft.com/office/drawing/2014/main" id="{73A8AEE2-5658-4B2E-2159-1B3F06BB014E}"/>
              </a:ext>
            </a:extLst>
          </p:cNvPr>
          <p:cNvSpPr txBox="1"/>
          <p:nvPr/>
        </p:nvSpPr>
        <p:spPr>
          <a:xfrm>
            <a:off x="9747622" y="6408581"/>
            <a:ext cx="365760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Arfaoui et al., (2020)</a:t>
            </a:r>
          </a:p>
        </p:txBody>
      </p:sp>
      <p:sp>
        <p:nvSpPr>
          <p:cNvPr id="9" name="TextBox 11">
            <a:extLst>
              <a:ext uri="{FF2B5EF4-FFF2-40B4-BE49-F238E27FC236}">
                <a16:creationId xmlns:a16="http://schemas.microsoft.com/office/drawing/2014/main" id="{072A792F-78C3-FA94-1A0B-21CA9FA93934}"/>
              </a:ext>
            </a:extLst>
          </p:cNvPr>
          <p:cNvSpPr txBox="1"/>
          <p:nvPr/>
        </p:nvSpPr>
        <p:spPr>
          <a:xfrm>
            <a:off x="10767828" y="6055705"/>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Andrius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4B5C-44BA-8FE3-A175-A6EF73CC7CC1}"/>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4D52BDBE-A0E1-DC7D-722C-6184C955BECE}"/>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6F3CA73B-EA3D-DFE4-D4B5-023677AA1A3B}"/>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039ECDE3-DDF3-B4AF-B5A6-822292DE31AB}"/>
              </a:ext>
            </a:extLst>
          </p:cNvPr>
          <p:cNvSpPr txBox="1"/>
          <p:nvPr/>
        </p:nvSpPr>
        <p:spPr>
          <a:xfrm>
            <a:off x="1694566" y="872447"/>
            <a:ext cx="6100428"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3.4</a:t>
            </a:r>
            <a:r>
              <a:rPr lang="en-GB" sz="2000" b="1" i="0" u="none" strike="noStrike" kern="1200" cap="none" spc="0" baseline="0">
                <a:solidFill>
                  <a:srgbClr val="000000"/>
                </a:solidFill>
                <a:uFillTx/>
                <a:latin typeface="Arial" pitchFamily="34"/>
                <a:cs typeface="Arial" pitchFamily="34"/>
              </a:rPr>
              <a:t> Cybersecurity and Information Security</a:t>
            </a:r>
            <a:endParaRPr lang="en-GB" sz="1100" b="1" i="0" u="none" strike="noStrike" kern="1200" cap="none" spc="0" baseline="0">
              <a:solidFill>
                <a:srgbClr val="000000"/>
              </a:solidFill>
              <a:uFillTx/>
              <a:latin typeface="Arial" pitchFamily="34"/>
              <a:cs typeface="Arial" pitchFamily="34"/>
            </a:endParaRPr>
          </a:p>
        </p:txBody>
      </p:sp>
      <p:sp>
        <p:nvSpPr>
          <p:cNvPr id="6" name="TextBox 7">
            <a:extLst>
              <a:ext uri="{FF2B5EF4-FFF2-40B4-BE49-F238E27FC236}">
                <a16:creationId xmlns:a16="http://schemas.microsoft.com/office/drawing/2014/main" id="{58B9AFBB-C15C-825C-3144-085CF42153FE}"/>
              </a:ext>
            </a:extLst>
          </p:cNvPr>
          <p:cNvSpPr txBox="1"/>
          <p:nvPr/>
        </p:nvSpPr>
        <p:spPr>
          <a:xfrm>
            <a:off x="1694566" y="1610121"/>
            <a:ext cx="8288075" cy="10772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Protecting Business Information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Cybersecurity and information security help organisations protect business data, systems, and networks from cyber threats and attacks </a:t>
            </a:r>
            <a:r>
              <a:rPr lang="en-GB" sz="1600" b="1" i="0" u="none" strike="noStrike" kern="1200" cap="none" spc="0" baseline="0">
                <a:solidFill>
                  <a:srgbClr val="000000"/>
                </a:solidFill>
                <a:uFillTx/>
                <a:latin typeface="Arial" pitchFamily="34"/>
                <a:cs typeface="Arial" pitchFamily="34"/>
              </a:rPr>
              <a:t>(Kunal et al., 2022).</a:t>
            </a:r>
          </a:p>
        </p:txBody>
      </p:sp>
      <p:sp>
        <p:nvSpPr>
          <p:cNvPr id="7" name="Rectangle: Rounded Corners 8">
            <a:extLst>
              <a:ext uri="{FF2B5EF4-FFF2-40B4-BE49-F238E27FC236}">
                <a16:creationId xmlns:a16="http://schemas.microsoft.com/office/drawing/2014/main" id="{DBB2856F-EB36-AD5B-6839-EA527F922969}"/>
              </a:ext>
            </a:extLst>
          </p:cNvPr>
          <p:cNvSpPr/>
          <p:nvPr/>
        </p:nvSpPr>
        <p:spPr>
          <a:xfrm>
            <a:off x="1933544" y="3151113"/>
            <a:ext cx="3593802" cy="271542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6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6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Common Threats</a:t>
            </a:r>
          </a:p>
          <a:p>
            <a:pPr marL="0" marR="0" lvl="0" indent="0" algn="l" defTabSz="457200" rtl="0" fontAlgn="auto" hangingPunct="1">
              <a:lnSpc>
                <a:spcPct val="6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6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Data breaches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Ransomware attacks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Phishing emails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Identity theft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Insider threats</a:t>
            </a:r>
          </a:p>
        </p:txBody>
      </p:sp>
      <p:sp>
        <p:nvSpPr>
          <p:cNvPr id="8" name="Rectangle: Rounded Corners 11">
            <a:extLst>
              <a:ext uri="{FF2B5EF4-FFF2-40B4-BE49-F238E27FC236}">
                <a16:creationId xmlns:a16="http://schemas.microsoft.com/office/drawing/2014/main" id="{188B7CC0-6C0D-6359-03BA-A31400B2A6C6}"/>
              </a:ext>
            </a:extLst>
          </p:cNvPr>
          <p:cNvSpPr/>
          <p:nvPr/>
        </p:nvSpPr>
        <p:spPr>
          <a:xfrm>
            <a:off x="6011585" y="3151113"/>
            <a:ext cx="3749506" cy="271542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0" compatLnSpc="1">
            <a:noAutofit/>
          </a:bodyPr>
          <a:lstStyle/>
          <a:p>
            <a:pPr marL="342900" marR="0" lvl="0" indent="-342900" algn="l" defTabSz="457200" rtl="0" fontAlgn="auto" hangingPunct="1">
              <a:lnSpc>
                <a:spcPct val="60000"/>
              </a:lnSpc>
              <a:spcBef>
                <a:spcPts val="0"/>
              </a:spcBef>
              <a:spcAft>
                <a:spcPts val="0"/>
              </a:spcAft>
              <a:buSzPct val="100000"/>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l" defTabSz="457200" rtl="0" fontAlgn="auto" hangingPunct="1">
              <a:lnSpc>
                <a:spcPct val="6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Risk Mitigation</a:t>
            </a:r>
          </a:p>
          <a:p>
            <a:pPr marL="0" marR="0" lvl="0" indent="0" algn="l" defTabSz="457200" rtl="0" fontAlgn="auto" hangingPunct="1">
              <a:lnSpc>
                <a:spcPct val="60000"/>
              </a:lnSpc>
              <a:spcBef>
                <a:spcPts val="0"/>
              </a:spcBef>
              <a:spcAft>
                <a:spcPts val="0"/>
              </a:spcAft>
              <a:buNone/>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Multi-factor authentication (MFA)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Data encryption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Regular software updates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Employee cybersecurity training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Backup and disaster recovery plans </a:t>
            </a:r>
          </a:p>
          <a:p>
            <a:pPr marL="342900" marR="0" lvl="0" indent="-342900" algn="l" defTabSz="457200" rtl="0" fontAlgn="auto" hangingPunct="1">
              <a:lnSpc>
                <a:spcPct val="100000"/>
              </a:lnSpc>
              <a:spcBef>
                <a:spcPts val="0"/>
              </a:spcBef>
              <a:spcAft>
                <a:spcPts val="0"/>
              </a:spcAft>
              <a:buSzPct val="100000"/>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Continuous security monitoring</a:t>
            </a:r>
          </a:p>
        </p:txBody>
      </p:sp>
      <p:sp>
        <p:nvSpPr>
          <p:cNvPr id="9" name="TextBox 13">
            <a:extLst>
              <a:ext uri="{FF2B5EF4-FFF2-40B4-BE49-F238E27FC236}">
                <a16:creationId xmlns:a16="http://schemas.microsoft.com/office/drawing/2014/main" id="{BE53B4BC-5512-ACA8-A281-FD4418ACD71A}"/>
              </a:ext>
            </a:extLst>
          </p:cNvPr>
          <p:cNvSpPr txBox="1"/>
          <p:nvPr/>
        </p:nvSpPr>
        <p:spPr>
          <a:xfrm>
            <a:off x="10917241" y="640261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Andrius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7F420-ED63-BB87-40D4-36064EE443BA}"/>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6993E0B-3C4E-3D72-0ABC-EDE307800B7C}"/>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A83F544F-6667-B15F-CBBE-15986192BA39}"/>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9F38A214-EB43-E4F5-E20D-C0AAA3507809}"/>
              </a:ext>
            </a:extLst>
          </p:cNvPr>
          <p:cNvSpPr txBox="1"/>
          <p:nvPr/>
        </p:nvSpPr>
        <p:spPr>
          <a:xfrm>
            <a:off x="1326776" y="602242"/>
            <a:ext cx="6100428"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3.5 </a:t>
            </a:r>
            <a:r>
              <a:rPr lang="en-GB" sz="2000" b="1" i="0" u="none" strike="noStrike" kern="1200" cap="none" spc="0" baseline="0">
                <a:solidFill>
                  <a:srgbClr val="000000"/>
                </a:solidFill>
                <a:uFillTx/>
                <a:latin typeface="Arial" pitchFamily="34"/>
                <a:cs typeface="Arial" pitchFamily="34"/>
              </a:rPr>
              <a:t>Ethical Use of Business Information Systems</a:t>
            </a:r>
            <a:endParaRPr lang="en-GB" sz="1100" b="1" i="0" u="none" strike="noStrike" kern="1200" cap="none" spc="0" baseline="0">
              <a:solidFill>
                <a:srgbClr val="000000"/>
              </a:solidFill>
              <a:uFillTx/>
              <a:latin typeface="Arial" pitchFamily="34"/>
              <a:cs typeface="Arial" pitchFamily="34"/>
            </a:endParaRPr>
          </a:p>
        </p:txBody>
      </p:sp>
      <p:graphicFrame>
        <p:nvGraphicFramePr>
          <p:cNvPr id="6" name="Table 6">
            <a:extLst>
              <a:ext uri="{FF2B5EF4-FFF2-40B4-BE49-F238E27FC236}">
                <a16:creationId xmlns:a16="http://schemas.microsoft.com/office/drawing/2014/main" id="{D780A8CD-5B1D-6769-DB11-97A475593933}"/>
              </a:ext>
            </a:extLst>
          </p:cNvPr>
          <p:cNvGraphicFramePr>
            <a:graphicFrameLocks noGrp="1"/>
          </p:cNvGraphicFramePr>
          <p:nvPr/>
        </p:nvGraphicFramePr>
        <p:xfrm>
          <a:off x="1326776" y="1202408"/>
          <a:ext cx="9468813" cy="5212080"/>
        </p:xfrm>
        <a:graphic>
          <a:graphicData uri="http://schemas.openxmlformats.org/drawingml/2006/table">
            <a:tbl>
              <a:tblPr firstRow="1" bandRow="1">
                <a:effectLst/>
                <a:tableStyleId>{BDBED569-4797-4DF1-A0F4-6AAB3CD982D8}</a:tableStyleId>
              </a:tblPr>
              <a:tblGrid>
                <a:gridCol w="3156271">
                  <a:extLst>
                    <a:ext uri="{9D8B030D-6E8A-4147-A177-3AD203B41FA5}">
                      <a16:colId xmlns:a16="http://schemas.microsoft.com/office/drawing/2014/main" val="2578770616"/>
                    </a:ext>
                  </a:extLst>
                </a:gridCol>
                <a:gridCol w="3156271">
                  <a:extLst>
                    <a:ext uri="{9D8B030D-6E8A-4147-A177-3AD203B41FA5}">
                      <a16:colId xmlns:a16="http://schemas.microsoft.com/office/drawing/2014/main" val="3238002754"/>
                    </a:ext>
                  </a:extLst>
                </a:gridCol>
                <a:gridCol w="3156271">
                  <a:extLst>
                    <a:ext uri="{9D8B030D-6E8A-4147-A177-3AD203B41FA5}">
                      <a16:colId xmlns:a16="http://schemas.microsoft.com/office/drawing/2014/main" val="3509192409"/>
                    </a:ext>
                  </a:extLst>
                </a:gridCol>
              </a:tblGrid>
              <a:tr h="595768">
                <a:tc>
                  <a:txBody>
                    <a:bodyPr/>
                    <a:lstStyle/>
                    <a:p>
                      <a:pPr lvl="0" algn="ctr"/>
                      <a:r>
                        <a:rPr lang="en-GB"/>
                        <a:t>Ethical Issue</a:t>
                      </a:r>
                    </a:p>
                    <a:p>
                      <a:pPr lvl="0"/>
                      <a:endParaRPr lang="en-GB"/>
                    </a:p>
                  </a:txBody>
                  <a:tcPr/>
                </a:tc>
                <a:tc>
                  <a:txBody>
                    <a:bodyPr/>
                    <a:lstStyle/>
                    <a:p>
                      <a:pPr lvl="0" algn="ctr"/>
                      <a:r>
                        <a:rPr lang="en-GB"/>
                        <a:t>Business Risk</a:t>
                      </a:r>
                    </a:p>
                  </a:txBody>
                  <a:tcPr/>
                </a:tc>
                <a:tc>
                  <a:txBody>
                    <a:bodyPr/>
                    <a:lstStyle/>
                    <a:p>
                      <a:pPr marL="0" marR="0" lvl="0" indent="0" algn="ctr" defTabSz="914400" rtl="0" fontAlgn="auto" hangingPunct="1">
                        <a:lnSpc>
                          <a:spcPct val="100000"/>
                        </a:lnSpc>
                        <a:spcBef>
                          <a:spcPts val="0"/>
                        </a:spcBef>
                        <a:spcAft>
                          <a:spcPts val="0"/>
                        </a:spcAft>
                        <a:buNone/>
                        <a:tabLst/>
                      </a:pPr>
                      <a:r>
                        <a:rPr lang="en-GB"/>
                        <a:t>Recommended Solution</a:t>
                      </a:r>
                    </a:p>
                    <a:p>
                      <a:pPr lvl="0" algn="ctr"/>
                      <a:endParaRPr lang="en-GB"/>
                    </a:p>
                  </a:txBody>
                  <a:tcPr/>
                </a:tc>
                <a:extLst>
                  <a:ext uri="{0D108BD9-81ED-4DB2-BD59-A6C34878D82A}">
                    <a16:rowId xmlns:a16="http://schemas.microsoft.com/office/drawing/2014/main" val="4091512054"/>
                  </a:ext>
                </a:extLst>
              </a:tr>
              <a:tr h="592814">
                <a:tc>
                  <a:txBody>
                    <a:bodyPr/>
                    <a:lstStyle/>
                    <a:p>
                      <a:pPr marL="0" marR="0" lvl="0" indent="0" algn="ctr" defTabSz="914400" rtl="0" fontAlgn="auto" hangingPunct="1">
                        <a:lnSpc>
                          <a:spcPct val="100000"/>
                        </a:lnSpc>
                        <a:spcBef>
                          <a:spcPts val="0"/>
                        </a:spcBef>
                        <a:spcAft>
                          <a:spcPts val="0"/>
                        </a:spcAft>
                        <a:buNone/>
                        <a:tabLst/>
                      </a:pPr>
                      <a:r>
                        <a:rPr lang="en-GB"/>
                        <a:t>Data Privacy</a:t>
                      </a:r>
                    </a:p>
                    <a:p>
                      <a:pPr lvl="0" algn="ctr"/>
                      <a:endParaRPr lang="en-GB"/>
                    </a:p>
                  </a:txBody>
                  <a:tcPr>
                    <a:solidFill>
                      <a:srgbClr val="DCEAF7"/>
                    </a:solidFill>
                  </a:tcPr>
                </a:tc>
                <a:tc>
                  <a:txBody>
                    <a:bodyPr/>
                    <a:lstStyle/>
                    <a:p>
                      <a:pPr marL="0" marR="0" lvl="0" indent="0" algn="ctr" defTabSz="914400" rtl="0" fontAlgn="auto" hangingPunct="1">
                        <a:lnSpc>
                          <a:spcPct val="100000"/>
                        </a:lnSpc>
                        <a:spcBef>
                          <a:spcPts val="0"/>
                        </a:spcBef>
                        <a:spcAft>
                          <a:spcPts val="0"/>
                        </a:spcAft>
                        <a:buNone/>
                        <a:tabLst/>
                      </a:pPr>
                      <a:r>
                        <a:rPr lang="en-GB"/>
                        <a:t>Loss of trust</a:t>
                      </a:r>
                    </a:p>
                    <a:p>
                      <a:pPr lvl="0" algn="ctr"/>
                      <a:endParaRPr lang="en-GB"/>
                    </a:p>
                  </a:txBody>
                  <a:tcPr>
                    <a:solidFill>
                      <a:srgbClr val="DCEAF7"/>
                    </a:solidFill>
                  </a:tcPr>
                </a:tc>
                <a:tc>
                  <a:txBody>
                    <a:bodyPr/>
                    <a:lstStyle/>
                    <a:p>
                      <a:pPr marL="0" marR="0" lvl="0" indent="0" algn="ctr" defTabSz="914400" rtl="0" fontAlgn="auto" hangingPunct="1">
                        <a:lnSpc>
                          <a:spcPct val="100000"/>
                        </a:lnSpc>
                        <a:spcBef>
                          <a:spcPts val="0"/>
                        </a:spcBef>
                        <a:spcAft>
                          <a:spcPts val="0"/>
                        </a:spcAft>
                        <a:buNone/>
                        <a:tabLst/>
                      </a:pPr>
                      <a:r>
                        <a:rPr lang="en-GB"/>
                        <a:t>GDPR compliance and informed consent</a:t>
                      </a:r>
                    </a:p>
                    <a:p>
                      <a:pPr lvl="0" algn="ctr"/>
                      <a:endParaRPr lang="en-GB"/>
                    </a:p>
                  </a:txBody>
                  <a:tcPr>
                    <a:solidFill>
                      <a:srgbClr val="DCEAF7"/>
                    </a:solidFill>
                  </a:tcPr>
                </a:tc>
                <a:extLst>
                  <a:ext uri="{0D108BD9-81ED-4DB2-BD59-A6C34878D82A}">
                    <a16:rowId xmlns:a16="http://schemas.microsoft.com/office/drawing/2014/main" val="1680664645"/>
                  </a:ext>
                </a:extLst>
              </a:tr>
              <a:tr h="851096">
                <a:tc>
                  <a:txBody>
                    <a:bodyPr/>
                    <a:lstStyle/>
                    <a:p>
                      <a:pPr lvl="0" algn="ctr"/>
                      <a:r>
                        <a:rPr lang="en-GB"/>
                        <a:t>Cybersecurity</a:t>
                      </a:r>
                    </a:p>
                    <a:p>
                      <a:pPr lvl="0" algn="ctr"/>
                      <a:endParaRPr lang="en-GB"/>
                    </a:p>
                  </a:txBody>
                  <a:tcPr/>
                </a:tc>
                <a:tc>
                  <a:txBody>
                    <a:bodyPr/>
                    <a:lstStyle/>
                    <a:p>
                      <a:pPr marL="0" marR="0" lvl="0" indent="0" algn="ctr" defTabSz="914400" rtl="0" fontAlgn="auto" hangingPunct="1">
                        <a:lnSpc>
                          <a:spcPct val="100000"/>
                        </a:lnSpc>
                        <a:spcBef>
                          <a:spcPts val="0"/>
                        </a:spcBef>
                        <a:spcAft>
                          <a:spcPts val="0"/>
                        </a:spcAft>
                        <a:buNone/>
                        <a:tabLst/>
                      </a:pPr>
                      <a:r>
                        <a:rPr lang="en-GB"/>
                        <a:t>Data breaches</a:t>
                      </a:r>
                    </a:p>
                    <a:p>
                      <a:pPr lvl="0" algn="ctr"/>
                      <a:endParaRPr lang="en-GB"/>
                    </a:p>
                  </a:txBody>
                  <a:tcPr/>
                </a:tc>
                <a:tc>
                  <a:txBody>
                    <a:bodyPr/>
                    <a:lstStyle/>
                    <a:p>
                      <a:pPr marL="0" marR="0" lvl="0" indent="0" algn="ctr" defTabSz="914400" rtl="0" fontAlgn="auto" hangingPunct="1">
                        <a:lnSpc>
                          <a:spcPct val="100000"/>
                        </a:lnSpc>
                        <a:spcBef>
                          <a:spcPts val="0"/>
                        </a:spcBef>
                        <a:spcAft>
                          <a:spcPts val="0"/>
                        </a:spcAft>
                        <a:buNone/>
                        <a:tabLst/>
                      </a:pPr>
                      <a:r>
                        <a:rPr lang="en-GB"/>
                        <a:t>Encryption and employee training</a:t>
                      </a:r>
                    </a:p>
                    <a:p>
                      <a:pPr lvl="0" algn="ctr"/>
                      <a:endParaRPr lang="en-GB"/>
                    </a:p>
                  </a:txBody>
                  <a:tcPr/>
                </a:tc>
                <a:extLst>
                  <a:ext uri="{0D108BD9-81ED-4DB2-BD59-A6C34878D82A}">
                    <a16:rowId xmlns:a16="http://schemas.microsoft.com/office/drawing/2014/main" val="2597634037"/>
                  </a:ext>
                </a:extLst>
              </a:tr>
              <a:tr h="851096">
                <a:tc>
                  <a:txBody>
                    <a:bodyPr/>
                    <a:lstStyle/>
                    <a:p>
                      <a:pPr lvl="0" algn="ctr"/>
                      <a:r>
                        <a:rPr lang="en-GB">
                          <a:solidFill>
                            <a:srgbClr val="0D0D0D"/>
                          </a:solidFill>
                        </a:rPr>
                        <a:t>AI Bias</a:t>
                      </a:r>
                    </a:p>
                  </a:txBody>
                  <a:tcPr>
                    <a:solidFill>
                      <a:srgbClr val="DCEAF7"/>
                    </a:solidFill>
                  </a:tcPr>
                </a:tc>
                <a:tc>
                  <a:txBody>
                    <a:bodyPr/>
                    <a:lstStyle/>
                    <a:p>
                      <a:pPr marL="0" marR="0" lvl="0" indent="0" algn="ctr" defTabSz="914400" rtl="0" fontAlgn="auto" hangingPunct="1">
                        <a:lnSpc>
                          <a:spcPct val="100000"/>
                        </a:lnSpc>
                        <a:spcBef>
                          <a:spcPts val="0"/>
                        </a:spcBef>
                        <a:spcAft>
                          <a:spcPts val="0"/>
                        </a:spcAft>
                        <a:buNone/>
                        <a:tabLst/>
                      </a:pPr>
                      <a:r>
                        <a:rPr lang="en-GB"/>
                        <a:t>Unfair decisions</a:t>
                      </a:r>
                    </a:p>
                    <a:p>
                      <a:pPr lvl="0" algn="ctr"/>
                      <a:endParaRPr lang="en-GB"/>
                    </a:p>
                  </a:txBody>
                  <a:tcPr>
                    <a:solidFill>
                      <a:srgbClr val="DCEAF7"/>
                    </a:solidFill>
                  </a:tcPr>
                </a:tc>
                <a:tc>
                  <a:txBody>
                    <a:bodyPr/>
                    <a:lstStyle/>
                    <a:p>
                      <a:pPr marL="0" marR="0" lvl="0" indent="0" algn="ctr" defTabSz="914400" rtl="0" fontAlgn="auto" hangingPunct="1">
                        <a:lnSpc>
                          <a:spcPct val="100000"/>
                        </a:lnSpc>
                        <a:spcBef>
                          <a:spcPts val="0"/>
                        </a:spcBef>
                        <a:spcAft>
                          <a:spcPts val="0"/>
                        </a:spcAft>
                        <a:buNone/>
                        <a:tabLst/>
                      </a:pPr>
                      <a:r>
                        <a:rPr lang="en-GB"/>
                        <a:t>Human oversight and algorithm audits</a:t>
                      </a:r>
                    </a:p>
                    <a:p>
                      <a:pPr lvl="0" algn="ctr"/>
                      <a:endParaRPr lang="en-GB"/>
                    </a:p>
                  </a:txBody>
                  <a:tcPr>
                    <a:solidFill>
                      <a:srgbClr val="DCEAF7"/>
                    </a:solidFill>
                  </a:tcPr>
                </a:tc>
                <a:extLst>
                  <a:ext uri="{0D108BD9-81ED-4DB2-BD59-A6C34878D82A}">
                    <a16:rowId xmlns:a16="http://schemas.microsoft.com/office/drawing/2014/main" val="2200003230"/>
                  </a:ext>
                </a:extLst>
              </a:tr>
              <a:tr h="816156">
                <a:tc>
                  <a:txBody>
                    <a:bodyPr/>
                    <a:lstStyle/>
                    <a:p>
                      <a:pPr lvl="0" algn="ctr"/>
                      <a:r>
                        <a:rPr lang="en-GB"/>
                        <a:t>Employee Monitoring</a:t>
                      </a:r>
                    </a:p>
                    <a:p>
                      <a:pPr lvl="0" algn="ctr"/>
                      <a:endParaRPr lang="en-GB"/>
                    </a:p>
                  </a:txBody>
                  <a:tcPr/>
                </a:tc>
                <a:tc>
                  <a:txBody>
                    <a:bodyPr/>
                    <a:lstStyle/>
                    <a:p>
                      <a:pPr marL="0" marR="0" lvl="0" indent="0" algn="ctr" defTabSz="914400" rtl="0" fontAlgn="auto" hangingPunct="1">
                        <a:lnSpc>
                          <a:spcPct val="100000"/>
                        </a:lnSpc>
                        <a:spcBef>
                          <a:spcPts val="0"/>
                        </a:spcBef>
                        <a:spcAft>
                          <a:spcPts val="0"/>
                        </a:spcAft>
                        <a:buNone/>
                        <a:tabLst/>
                      </a:pPr>
                      <a:r>
                        <a:rPr lang="en-GB"/>
                        <a:t>Privacy concerns</a:t>
                      </a:r>
                    </a:p>
                    <a:p>
                      <a:pPr lvl="0" algn="ctr"/>
                      <a:endParaRPr lang="en-GB"/>
                    </a:p>
                  </a:txBody>
                  <a:tcPr/>
                </a:tc>
                <a:tc>
                  <a:txBody>
                    <a:bodyPr/>
                    <a:lstStyle/>
                    <a:p>
                      <a:pPr marL="0" marR="0" lvl="0" indent="0" algn="ctr" defTabSz="914400" rtl="0" fontAlgn="auto" hangingPunct="1">
                        <a:lnSpc>
                          <a:spcPct val="100000"/>
                        </a:lnSpc>
                        <a:spcBef>
                          <a:spcPts val="0"/>
                        </a:spcBef>
                        <a:spcAft>
                          <a:spcPts val="0"/>
                        </a:spcAft>
                        <a:buNone/>
                        <a:tabLst/>
                      </a:pPr>
                      <a:r>
                        <a:rPr lang="en-GB"/>
                        <a:t>Transparent monitoring policies</a:t>
                      </a:r>
                    </a:p>
                    <a:p>
                      <a:pPr lvl="0" algn="ctr"/>
                      <a:endParaRPr lang="en-GB"/>
                    </a:p>
                  </a:txBody>
                  <a:tcPr/>
                </a:tc>
                <a:extLst>
                  <a:ext uri="{0D108BD9-81ED-4DB2-BD59-A6C34878D82A}">
                    <a16:rowId xmlns:a16="http://schemas.microsoft.com/office/drawing/2014/main" val="1353372971"/>
                  </a:ext>
                </a:extLst>
              </a:tr>
              <a:tr h="851096">
                <a:tc>
                  <a:txBody>
                    <a:bodyPr/>
                    <a:lstStyle/>
                    <a:p>
                      <a:pPr marL="0" marR="0" lvl="0" indent="0" algn="ctr" defTabSz="914400" rtl="0" fontAlgn="auto" hangingPunct="1">
                        <a:lnSpc>
                          <a:spcPct val="100000"/>
                        </a:lnSpc>
                        <a:spcBef>
                          <a:spcPts val="0"/>
                        </a:spcBef>
                        <a:spcAft>
                          <a:spcPts val="0"/>
                        </a:spcAft>
                        <a:buNone/>
                        <a:tabLst/>
                      </a:pPr>
                      <a:r>
                        <a:rPr lang="en-GB"/>
                        <a:t>Data Governance</a:t>
                      </a:r>
                    </a:p>
                    <a:p>
                      <a:pPr lvl="0" algn="ctr"/>
                      <a:endParaRPr lang="en-GB"/>
                    </a:p>
                  </a:txBody>
                  <a:tcPr>
                    <a:solidFill>
                      <a:srgbClr val="DCEAF7"/>
                    </a:solidFill>
                  </a:tcPr>
                </a:tc>
                <a:tc>
                  <a:txBody>
                    <a:bodyPr/>
                    <a:lstStyle/>
                    <a:p>
                      <a:pPr marL="0" marR="0" lvl="0" indent="0" algn="ctr" defTabSz="914400" rtl="0" fontAlgn="auto" hangingPunct="1">
                        <a:lnSpc>
                          <a:spcPct val="100000"/>
                        </a:lnSpc>
                        <a:spcBef>
                          <a:spcPts val="0"/>
                        </a:spcBef>
                        <a:spcAft>
                          <a:spcPts val="0"/>
                        </a:spcAft>
                        <a:buNone/>
                        <a:tabLst/>
                      </a:pPr>
                      <a:r>
                        <a:rPr lang="en-GB"/>
                        <a:t>Regulatory penalties</a:t>
                      </a:r>
                    </a:p>
                    <a:p>
                      <a:pPr lvl="0" algn="ctr"/>
                      <a:endParaRPr lang="en-GB"/>
                    </a:p>
                  </a:txBody>
                  <a:tcPr>
                    <a:solidFill>
                      <a:srgbClr val="DCEAF7"/>
                    </a:solidFill>
                  </a:tcPr>
                </a:tc>
                <a:tc>
                  <a:txBody>
                    <a:bodyPr/>
                    <a:lstStyle/>
                    <a:p>
                      <a:pPr marL="0" marR="0" lvl="0" indent="0" algn="ctr" defTabSz="914400" rtl="0" fontAlgn="auto" hangingPunct="1">
                        <a:lnSpc>
                          <a:spcPct val="100000"/>
                        </a:lnSpc>
                        <a:spcBef>
                          <a:spcPts val="0"/>
                        </a:spcBef>
                        <a:spcAft>
                          <a:spcPts val="0"/>
                        </a:spcAft>
                        <a:buNone/>
                        <a:tabLst/>
                      </a:pPr>
                      <a:r>
                        <a:rPr lang="en-GB"/>
                        <a:t>Strong ethical leadership and regular compliance reviews</a:t>
                      </a:r>
                    </a:p>
                    <a:p>
                      <a:pPr lvl="0" algn="ctr"/>
                      <a:endParaRPr lang="en-GB"/>
                    </a:p>
                  </a:txBody>
                  <a:tcPr>
                    <a:solidFill>
                      <a:srgbClr val="DCEAF7"/>
                    </a:solidFill>
                  </a:tcPr>
                </a:tc>
                <a:extLst>
                  <a:ext uri="{0D108BD9-81ED-4DB2-BD59-A6C34878D82A}">
                    <a16:rowId xmlns:a16="http://schemas.microsoft.com/office/drawing/2014/main" val="1353946449"/>
                  </a:ext>
                </a:extLst>
              </a:tr>
            </a:tbl>
          </a:graphicData>
        </a:graphic>
      </p:graphicFrame>
      <p:sp>
        <p:nvSpPr>
          <p:cNvPr id="7" name="TextBox 8">
            <a:extLst>
              <a:ext uri="{FF2B5EF4-FFF2-40B4-BE49-F238E27FC236}">
                <a16:creationId xmlns:a16="http://schemas.microsoft.com/office/drawing/2014/main" id="{255BCC9E-5B23-9019-A302-0B1215C2294C}"/>
              </a:ext>
            </a:extLst>
          </p:cNvPr>
          <p:cNvSpPr txBox="1"/>
          <p:nvPr/>
        </p:nvSpPr>
        <p:spPr>
          <a:xfrm>
            <a:off x="7852958" y="6448778"/>
            <a:ext cx="6403790" cy="33855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Source: Adapted from Paradice et al. (2018</a:t>
            </a:r>
            <a:r>
              <a:rPr lang="en-GB" sz="1600" b="0" i="0" u="none" strike="noStrike" kern="1200" cap="none" spc="0" baseline="0">
                <a:solidFill>
                  <a:srgbClr val="000000"/>
                </a:solidFill>
                <a:uFillTx/>
                <a:latin typeface="Gill Sans MT"/>
              </a:rPr>
              <a:t>)</a:t>
            </a:r>
          </a:p>
        </p:txBody>
      </p:sp>
      <p:sp>
        <p:nvSpPr>
          <p:cNvPr id="8" name="TextBox 10">
            <a:extLst>
              <a:ext uri="{FF2B5EF4-FFF2-40B4-BE49-F238E27FC236}">
                <a16:creationId xmlns:a16="http://schemas.microsoft.com/office/drawing/2014/main" id="{C8C36883-9B11-C839-7EFE-E8DEBB3DC3A9}"/>
              </a:ext>
            </a:extLst>
          </p:cNvPr>
          <p:cNvSpPr txBox="1"/>
          <p:nvPr/>
        </p:nvSpPr>
        <p:spPr>
          <a:xfrm>
            <a:off x="10865220" y="6115470"/>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Andrius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380C-9D4C-C35E-5E4E-97591734F8C3}"/>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E562E7D-7DE1-51AF-07DD-72AF31455FDE}"/>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CCD5F0FF-BE5A-B57F-4274-1C722B99615A}"/>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6">
            <a:extLst>
              <a:ext uri="{FF2B5EF4-FFF2-40B4-BE49-F238E27FC236}">
                <a16:creationId xmlns:a16="http://schemas.microsoft.com/office/drawing/2014/main" id="{8FF9ADD3-F064-2539-9A81-125CA253957F}"/>
              </a:ext>
            </a:extLst>
          </p:cNvPr>
          <p:cNvSpPr txBox="1"/>
          <p:nvPr/>
        </p:nvSpPr>
        <p:spPr>
          <a:xfrm>
            <a:off x="1866016" y="977109"/>
            <a:ext cx="6368905"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BA2169"/>
                </a:solidFill>
                <a:uFillTx/>
                <a:latin typeface="Arial" pitchFamily="34"/>
                <a:cs typeface="Arial" pitchFamily="34"/>
              </a:rPr>
              <a:t>4. </a:t>
            </a:r>
            <a:r>
              <a:rPr lang="en-US" sz="2000" b="1" i="0" u="none" strike="noStrike" kern="1200" cap="none" spc="0" baseline="0">
                <a:solidFill>
                  <a:srgbClr val="000000"/>
                </a:solidFill>
                <a:uFillTx/>
                <a:latin typeface="Arial" pitchFamily="34"/>
                <a:cs typeface="Arial" pitchFamily="34"/>
              </a:rPr>
              <a:t>Companies and Information Systems Used</a:t>
            </a:r>
            <a:endParaRPr lang="en-GB" sz="900" b="0" i="0" u="none" strike="noStrike" kern="1200" cap="none" spc="0" baseline="0">
              <a:solidFill>
                <a:srgbClr val="000000"/>
              </a:solidFill>
              <a:uFillTx/>
              <a:latin typeface="Arial" pitchFamily="34"/>
              <a:cs typeface="Arial" pitchFamily="34"/>
            </a:endParaRPr>
          </a:p>
        </p:txBody>
      </p:sp>
      <p:sp>
        <p:nvSpPr>
          <p:cNvPr id="6" name="TextBox 8">
            <a:extLst>
              <a:ext uri="{FF2B5EF4-FFF2-40B4-BE49-F238E27FC236}">
                <a16:creationId xmlns:a16="http://schemas.microsoft.com/office/drawing/2014/main" id="{518C4626-2D94-A874-C34F-C0B6FF5E532D}"/>
              </a:ext>
            </a:extLst>
          </p:cNvPr>
          <p:cNvSpPr txBox="1"/>
          <p:nvPr/>
        </p:nvSpPr>
        <p:spPr>
          <a:xfrm>
            <a:off x="1866016" y="1564693"/>
            <a:ext cx="8591108"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Gill Sans MT"/>
              </a:rPr>
              <a:t>Organisations adopt information systems according to their business needs and strategic objectives. ERP, CRM and BI systems support different functions across modern businesses </a:t>
            </a:r>
            <a:r>
              <a:rPr lang="en-GB" sz="1600" b="1" i="0" u="none" strike="noStrike" kern="1200" cap="none" spc="0" baseline="0">
                <a:solidFill>
                  <a:srgbClr val="000000"/>
                </a:solidFill>
                <a:uFillTx/>
                <a:latin typeface="Gill Sans MT"/>
              </a:rPr>
              <a:t>(Pearlson, Saunders &amp; Galletta, 2020).</a:t>
            </a:r>
            <a:endParaRPr lang="en-GB" sz="1800" b="1" i="0" u="none" strike="noStrike" kern="1200" cap="none" spc="0" baseline="0">
              <a:solidFill>
                <a:srgbClr val="000000"/>
              </a:solidFill>
              <a:uFillTx/>
              <a:latin typeface="Gill Sans MT"/>
            </a:endParaRPr>
          </a:p>
        </p:txBody>
      </p:sp>
      <p:pic>
        <p:nvPicPr>
          <p:cNvPr id="7" name="Picture 10">
            <a:extLst>
              <a:ext uri="{FF2B5EF4-FFF2-40B4-BE49-F238E27FC236}">
                <a16:creationId xmlns:a16="http://schemas.microsoft.com/office/drawing/2014/main" id="{12C9D48F-E249-D2DB-01A2-F19332793ADC}"/>
              </a:ext>
            </a:extLst>
          </p:cNvPr>
          <p:cNvPicPr>
            <a:picLocks noChangeAspect="1"/>
          </p:cNvPicPr>
          <p:nvPr/>
        </p:nvPicPr>
        <p:blipFill>
          <a:blip r:embed="rId3"/>
          <a:stretch>
            <a:fillRect/>
          </a:stretch>
        </p:blipFill>
        <p:spPr>
          <a:xfrm>
            <a:off x="1327635" y="3170297"/>
            <a:ext cx="2011981" cy="778383"/>
          </a:xfrm>
          <a:prstGeom prst="rect">
            <a:avLst/>
          </a:prstGeom>
          <a:noFill/>
          <a:ln cap="flat">
            <a:noFill/>
          </a:ln>
        </p:spPr>
      </p:pic>
      <p:pic>
        <p:nvPicPr>
          <p:cNvPr id="8" name="Picture 12">
            <a:extLst>
              <a:ext uri="{FF2B5EF4-FFF2-40B4-BE49-F238E27FC236}">
                <a16:creationId xmlns:a16="http://schemas.microsoft.com/office/drawing/2014/main" id="{336994EF-260B-CF0E-F36C-DC7C86ABB6F7}"/>
              </a:ext>
            </a:extLst>
          </p:cNvPr>
          <p:cNvPicPr>
            <a:picLocks noChangeAspect="1"/>
          </p:cNvPicPr>
          <p:nvPr/>
        </p:nvPicPr>
        <p:blipFill>
          <a:blip r:embed="rId4"/>
          <a:srcRect b="60580"/>
          <a:stretch>
            <a:fillRect/>
          </a:stretch>
        </p:blipFill>
        <p:spPr>
          <a:xfrm>
            <a:off x="1530568" y="4226548"/>
            <a:ext cx="1477926" cy="509046"/>
          </a:xfrm>
          <a:prstGeom prst="rect">
            <a:avLst/>
          </a:prstGeom>
          <a:noFill/>
          <a:ln cap="flat">
            <a:noFill/>
          </a:ln>
        </p:spPr>
      </p:pic>
      <p:pic>
        <p:nvPicPr>
          <p:cNvPr id="9" name="Picture 13">
            <a:extLst>
              <a:ext uri="{FF2B5EF4-FFF2-40B4-BE49-F238E27FC236}">
                <a16:creationId xmlns:a16="http://schemas.microsoft.com/office/drawing/2014/main" id="{03E86154-D9EB-1A27-917C-1F46C5B41906}"/>
              </a:ext>
            </a:extLst>
          </p:cNvPr>
          <p:cNvPicPr>
            <a:picLocks noChangeAspect="1"/>
          </p:cNvPicPr>
          <p:nvPr/>
        </p:nvPicPr>
        <p:blipFill>
          <a:blip r:embed="rId5"/>
          <a:srcRect t="22091" b="24244"/>
          <a:stretch>
            <a:fillRect/>
          </a:stretch>
        </p:blipFill>
        <p:spPr>
          <a:xfrm>
            <a:off x="1415034" y="5168289"/>
            <a:ext cx="1653802" cy="880274"/>
          </a:xfrm>
          <a:prstGeom prst="rect">
            <a:avLst/>
          </a:prstGeom>
          <a:noFill/>
          <a:ln cap="flat">
            <a:noFill/>
          </a:ln>
        </p:spPr>
      </p:pic>
      <p:sp>
        <p:nvSpPr>
          <p:cNvPr id="10" name="Rectangle: Rounded Corners 14">
            <a:extLst>
              <a:ext uri="{FF2B5EF4-FFF2-40B4-BE49-F238E27FC236}">
                <a16:creationId xmlns:a16="http://schemas.microsoft.com/office/drawing/2014/main" id="{FE65D2F0-F034-EC07-1943-98DA0D341795}"/>
              </a:ext>
            </a:extLst>
          </p:cNvPr>
          <p:cNvSpPr/>
          <p:nvPr/>
        </p:nvSpPr>
        <p:spPr>
          <a:xfrm>
            <a:off x="1530568" y="2525911"/>
            <a:ext cx="1774411" cy="48378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CEAF7"/>
          </a:solidFill>
          <a:ln w="15873"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Company</a:t>
            </a:r>
          </a:p>
        </p:txBody>
      </p:sp>
      <p:sp>
        <p:nvSpPr>
          <p:cNvPr id="11" name="Rectangle: Rounded Corners 15">
            <a:extLst>
              <a:ext uri="{FF2B5EF4-FFF2-40B4-BE49-F238E27FC236}">
                <a16:creationId xmlns:a16="http://schemas.microsoft.com/office/drawing/2014/main" id="{3012575A-A04E-FAF4-3298-EC65F58D3BB0}"/>
              </a:ext>
            </a:extLst>
          </p:cNvPr>
          <p:cNvSpPr/>
          <p:nvPr/>
        </p:nvSpPr>
        <p:spPr>
          <a:xfrm>
            <a:off x="3491846" y="2525911"/>
            <a:ext cx="2195620" cy="49422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CEAF7"/>
          </a:solidFill>
          <a:ln w="15873"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Main Information System</a:t>
            </a:r>
          </a:p>
        </p:txBody>
      </p:sp>
      <p:sp>
        <p:nvSpPr>
          <p:cNvPr id="12" name="Rectangle: Rounded Corners 17">
            <a:extLst>
              <a:ext uri="{FF2B5EF4-FFF2-40B4-BE49-F238E27FC236}">
                <a16:creationId xmlns:a16="http://schemas.microsoft.com/office/drawing/2014/main" id="{0427C8ED-B2A6-075E-9DEA-5AB9566F8F6F}"/>
              </a:ext>
            </a:extLst>
          </p:cNvPr>
          <p:cNvSpPr/>
          <p:nvPr/>
        </p:nvSpPr>
        <p:spPr>
          <a:xfrm>
            <a:off x="5874334" y="2525911"/>
            <a:ext cx="1774411" cy="48378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CEAF7"/>
          </a:solidFill>
          <a:ln w="15873"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Supporting System</a:t>
            </a:r>
          </a:p>
        </p:txBody>
      </p:sp>
      <p:sp>
        <p:nvSpPr>
          <p:cNvPr id="13" name="Rectangle: Rounded Corners 19">
            <a:extLst>
              <a:ext uri="{FF2B5EF4-FFF2-40B4-BE49-F238E27FC236}">
                <a16:creationId xmlns:a16="http://schemas.microsoft.com/office/drawing/2014/main" id="{6EF10280-C1B9-3FBB-A93A-88028283682C}"/>
              </a:ext>
            </a:extLst>
          </p:cNvPr>
          <p:cNvSpPr/>
          <p:nvPr/>
        </p:nvSpPr>
        <p:spPr>
          <a:xfrm>
            <a:off x="8181246" y="2507028"/>
            <a:ext cx="2275877" cy="48378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DCEAF7"/>
          </a:solidFill>
          <a:ln w="15873" cap="flat">
            <a:solidFill>
              <a:srgbClr val="586EA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a:solidFill>
                  <a:srgbClr val="000000"/>
                </a:solidFill>
                <a:uFillTx/>
                <a:latin typeface="Arial" pitchFamily="34"/>
                <a:cs typeface="Arial" pitchFamily="34"/>
              </a:rPr>
              <a:t>How the Company uses the Systems</a:t>
            </a:r>
          </a:p>
        </p:txBody>
      </p:sp>
      <p:sp>
        <p:nvSpPr>
          <p:cNvPr id="14" name="Rectangle: Rounded Corners 20">
            <a:extLst>
              <a:ext uri="{FF2B5EF4-FFF2-40B4-BE49-F238E27FC236}">
                <a16:creationId xmlns:a16="http://schemas.microsoft.com/office/drawing/2014/main" id="{6882A7DC-0648-AB7B-0FA8-6732A19CB411}"/>
              </a:ext>
            </a:extLst>
          </p:cNvPr>
          <p:cNvSpPr/>
          <p:nvPr/>
        </p:nvSpPr>
        <p:spPr>
          <a:xfrm>
            <a:off x="3890726" y="3367067"/>
            <a:ext cx="1397870" cy="49464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SAP ERP</a:t>
            </a:r>
          </a:p>
        </p:txBody>
      </p:sp>
      <p:sp>
        <p:nvSpPr>
          <p:cNvPr id="15" name="Rectangle: Rounded Corners 22">
            <a:extLst>
              <a:ext uri="{FF2B5EF4-FFF2-40B4-BE49-F238E27FC236}">
                <a16:creationId xmlns:a16="http://schemas.microsoft.com/office/drawing/2014/main" id="{33C99AFE-817C-955D-5475-31A990B8AF6C}"/>
              </a:ext>
            </a:extLst>
          </p:cNvPr>
          <p:cNvSpPr/>
          <p:nvPr/>
        </p:nvSpPr>
        <p:spPr>
          <a:xfrm>
            <a:off x="3890717" y="4281202"/>
            <a:ext cx="1397870" cy="49464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Salesforce CRM</a:t>
            </a:r>
          </a:p>
        </p:txBody>
      </p:sp>
      <p:sp>
        <p:nvSpPr>
          <p:cNvPr id="16" name="Rectangle: Rounded Corners 24">
            <a:extLst>
              <a:ext uri="{FF2B5EF4-FFF2-40B4-BE49-F238E27FC236}">
                <a16:creationId xmlns:a16="http://schemas.microsoft.com/office/drawing/2014/main" id="{7AAF835C-1EA7-1BC9-4E41-CC8C6D354A7A}"/>
              </a:ext>
            </a:extLst>
          </p:cNvPr>
          <p:cNvSpPr/>
          <p:nvPr/>
        </p:nvSpPr>
        <p:spPr>
          <a:xfrm>
            <a:off x="6187379" y="3385950"/>
            <a:ext cx="1148312" cy="40403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TPS</a:t>
            </a:r>
          </a:p>
        </p:txBody>
      </p:sp>
      <p:sp>
        <p:nvSpPr>
          <p:cNvPr id="17" name="Rectangle: Rounded Corners 26">
            <a:extLst>
              <a:ext uri="{FF2B5EF4-FFF2-40B4-BE49-F238E27FC236}">
                <a16:creationId xmlns:a16="http://schemas.microsoft.com/office/drawing/2014/main" id="{D4A51E80-E558-8CB7-83CF-0F4B22F9FC51}"/>
              </a:ext>
            </a:extLst>
          </p:cNvPr>
          <p:cNvSpPr/>
          <p:nvPr/>
        </p:nvSpPr>
        <p:spPr>
          <a:xfrm>
            <a:off x="6193999" y="5329781"/>
            <a:ext cx="1148312" cy="40403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TPS</a:t>
            </a:r>
          </a:p>
        </p:txBody>
      </p:sp>
      <p:sp>
        <p:nvSpPr>
          <p:cNvPr id="18" name="Rectangle: Rounded Corners 28">
            <a:extLst>
              <a:ext uri="{FF2B5EF4-FFF2-40B4-BE49-F238E27FC236}">
                <a16:creationId xmlns:a16="http://schemas.microsoft.com/office/drawing/2014/main" id="{D4008147-5AFD-450A-ADDA-FD3DB6E369D2}"/>
              </a:ext>
            </a:extLst>
          </p:cNvPr>
          <p:cNvSpPr/>
          <p:nvPr/>
        </p:nvSpPr>
        <p:spPr>
          <a:xfrm>
            <a:off x="3890717" y="5324715"/>
            <a:ext cx="1397870" cy="494644"/>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Microsoft Power BI</a:t>
            </a:r>
          </a:p>
        </p:txBody>
      </p:sp>
      <p:sp>
        <p:nvSpPr>
          <p:cNvPr id="19" name="Rectangle: Rounded Corners 30">
            <a:extLst>
              <a:ext uri="{FF2B5EF4-FFF2-40B4-BE49-F238E27FC236}">
                <a16:creationId xmlns:a16="http://schemas.microsoft.com/office/drawing/2014/main" id="{591A1784-2312-8518-8D89-6B829E019E10}"/>
              </a:ext>
            </a:extLst>
          </p:cNvPr>
          <p:cNvSpPr/>
          <p:nvPr/>
        </p:nvSpPr>
        <p:spPr>
          <a:xfrm>
            <a:off x="6193999" y="4281202"/>
            <a:ext cx="1148312" cy="40403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TPS</a:t>
            </a:r>
          </a:p>
        </p:txBody>
      </p:sp>
      <p:sp>
        <p:nvSpPr>
          <p:cNvPr id="20" name="Rectangle: Rounded Corners 31">
            <a:extLst>
              <a:ext uri="{FF2B5EF4-FFF2-40B4-BE49-F238E27FC236}">
                <a16:creationId xmlns:a16="http://schemas.microsoft.com/office/drawing/2014/main" id="{1AD9E4F8-AC56-26D5-FD19-C96749DFE4C9}"/>
              </a:ext>
            </a:extLst>
          </p:cNvPr>
          <p:cNvSpPr/>
          <p:nvPr/>
        </p:nvSpPr>
        <p:spPr>
          <a:xfrm>
            <a:off x="7905308" y="3150601"/>
            <a:ext cx="3051544" cy="107595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0" compatLnSpc="1">
            <a:noAutofit/>
          </a:bodyPr>
          <a:lstStyle/>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Integrates finance and procurement</a:t>
            </a:r>
          </a:p>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Manages inventory and production</a:t>
            </a:r>
          </a:p>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Records daily transactions through TPS</a:t>
            </a:r>
          </a:p>
        </p:txBody>
      </p:sp>
      <p:sp>
        <p:nvSpPr>
          <p:cNvPr id="21" name="Rectangle: Rounded Corners 33">
            <a:extLst>
              <a:ext uri="{FF2B5EF4-FFF2-40B4-BE49-F238E27FC236}">
                <a16:creationId xmlns:a16="http://schemas.microsoft.com/office/drawing/2014/main" id="{7BBF4F65-1881-3244-65D0-B93233850955}"/>
              </a:ext>
            </a:extLst>
          </p:cNvPr>
          <p:cNvSpPr/>
          <p:nvPr/>
        </p:nvSpPr>
        <p:spPr>
          <a:xfrm>
            <a:off x="7905308" y="4310207"/>
            <a:ext cx="3094073" cy="1082448"/>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0" compatLnSpc="1">
            <a:noAutofit/>
          </a:bodyPr>
          <a:lstStyle/>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Manages customer relationships</a:t>
            </a:r>
          </a:p>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Supports personalised marketing</a:t>
            </a:r>
          </a:p>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Records sales and customer</a:t>
            </a:r>
            <a:r>
              <a:rPr lang="en-GB" sz="1800" b="0" i="0" u="none" strike="noStrike" kern="1200" cap="none" spc="0" baseline="0">
                <a:solidFill>
                  <a:srgbClr val="000000"/>
                </a:solidFill>
                <a:uFillTx/>
                <a:latin typeface="Gill Sans MT"/>
              </a:rPr>
              <a:t> </a:t>
            </a:r>
            <a:r>
              <a:rPr lang="en-GB" sz="1400" b="0" i="0" u="none" strike="noStrike" kern="1200" cap="none" spc="0" baseline="0">
                <a:solidFill>
                  <a:srgbClr val="000000"/>
                </a:solidFill>
                <a:uFillTx/>
                <a:latin typeface="Gill Sans MT"/>
              </a:rPr>
              <a:t>orders</a:t>
            </a:r>
            <a:endParaRPr lang="en-GB" sz="2000" b="0" i="0" u="none" strike="noStrike" kern="1200" cap="none" spc="0" baseline="0">
              <a:solidFill>
                <a:srgbClr val="000000"/>
              </a:solidFill>
              <a:uFillTx/>
              <a:latin typeface="Gill Sans MT"/>
            </a:endParaRPr>
          </a:p>
        </p:txBody>
      </p:sp>
      <p:sp>
        <p:nvSpPr>
          <p:cNvPr id="22" name="Rectangle: Rounded Corners 35">
            <a:extLst>
              <a:ext uri="{FF2B5EF4-FFF2-40B4-BE49-F238E27FC236}">
                <a16:creationId xmlns:a16="http://schemas.microsoft.com/office/drawing/2014/main" id="{410A5A1F-FE72-89C0-41F4-504985CFBC4F}"/>
              </a:ext>
            </a:extLst>
          </p:cNvPr>
          <p:cNvSpPr/>
          <p:nvPr/>
        </p:nvSpPr>
        <p:spPr>
          <a:xfrm>
            <a:off x="7905308" y="5476314"/>
            <a:ext cx="3094073" cy="1082448"/>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FFFFF"/>
          </a:solidFill>
          <a:ln w="15873" cap="flat">
            <a:solidFill>
              <a:srgbClr val="586EA6"/>
            </a:solidFill>
            <a:prstDash val="solid"/>
            <a:miter/>
          </a:ln>
        </p:spPr>
        <p:txBody>
          <a:bodyPr vert="horz" wrap="square" lIns="91440" tIns="45720" rIns="91440" bIns="45720" anchor="ctr" anchorCtr="0" compatLnSpc="1">
            <a:noAutofit/>
          </a:bodyPr>
          <a:lstStyle/>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Analyses sales performance</a:t>
            </a:r>
          </a:p>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Tracks customer data and trends</a:t>
            </a:r>
          </a:p>
          <a:p>
            <a:pPr marL="171450" marR="0" lvl="0" indent="-1714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Gill Sans MT"/>
              </a:rPr>
              <a:t>Records checkout transactions via TPS</a:t>
            </a:r>
          </a:p>
        </p:txBody>
      </p:sp>
      <p:sp>
        <p:nvSpPr>
          <p:cNvPr id="23" name="Arrow: Right 36">
            <a:extLst>
              <a:ext uri="{FF2B5EF4-FFF2-40B4-BE49-F238E27FC236}">
                <a16:creationId xmlns:a16="http://schemas.microsoft.com/office/drawing/2014/main" id="{CF437CE9-3CDA-5B55-69E4-02CA3540D6CA}"/>
              </a:ext>
            </a:extLst>
          </p:cNvPr>
          <p:cNvSpPr/>
          <p:nvPr/>
        </p:nvSpPr>
        <p:spPr>
          <a:xfrm>
            <a:off x="3385520" y="3556549"/>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24" name="Arrow: Right 38">
            <a:extLst>
              <a:ext uri="{FF2B5EF4-FFF2-40B4-BE49-F238E27FC236}">
                <a16:creationId xmlns:a16="http://schemas.microsoft.com/office/drawing/2014/main" id="{12371B1A-4173-A2BB-D927-C52E2DD45120}"/>
              </a:ext>
            </a:extLst>
          </p:cNvPr>
          <p:cNvSpPr/>
          <p:nvPr/>
        </p:nvSpPr>
        <p:spPr>
          <a:xfrm>
            <a:off x="5693511" y="3498311"/>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25" name="Arrow: Right 40">
            <a:extLst>
              <a:ext uri="{FF2B5EF4-FFF2-40B4-BE49-F238E27FC236}">
                <a16:creationId xmlns:a16="http://schemas.microsoft.com/office/drawing/2014/main" id="{2FB5DB39-096F-434E-AE50-F0E8D45D8DF7}"/>
              </a:ext>
            </a:extLst>
          </p:cNvPr>
          <p:cNvSpPr/>
          <p:nvPr/>
        </p:nvSpPr>
        <p:spPr>
          <a:xfrm>
            <a:off x="3385520" y="4423272"/>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26" name="Arrow: Right 42">
            <a:extLst>
              <a:ext uri="{FF2B5EF4-FFF2-40B4-BE49-F238E27FC236}">
                <a16:creationId xmlns:a16="http://schemas.microsoft.com/office/drawing/2014/main" id="{1FA684E3-F9BA-440C-9C25-15EE05E72B3D}"/>
              </a:ext>
            </a:extLst>
          </p:cNvPr>
          <p:cNvSpPr/>
          <p:nvPr/>
        </p:nvSpPr>
        <p:spPr>
          <a:xfrm>
            <a:off x="3385520" y="5499558"/>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27" name="Arrow: Right 44">
            <a:extLst>
              <a:ext uri="{FF2B5EF4-FFF2-40B4-BE49-F238E27FC236}">
                <a16:creationId xmlns:a16="http://schemas.microsoft.com/office/drawing/2014/main" id="{28C68B72-C060-76E1-F876-5E948EF44837}"/>
              </a:ext>
            </a:extLst>
          </p:cNvPr>
          <p:cNvSpPr/>
          <p:nvPr/>
        </p:nvSpPr>
        <p:spPr>
          <a:xfrm>
            <a:off x="5687467" y="4341434"/>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28" name="Arrow: Right 46">
            <a:extLst>
              <a:ext uri="{FF2B5EF4-FFF2-40B4-BE49-F238E27FC236}">
                <a16:creationId xmlns:a16="http://schemas.microsoft.com/office/drawing/2014/main" id="{21A48C21-9AE6-74F8-76BF-1FE76DE707AE}"/>
              </a:ext>
            </a:extLst>
          </p:cNvPr>
          <p:cNvSpPr/>
          <p:nvPr/>
        </p:nvSpPr>
        <p:spPr>
          <a:xfrm>
            <a:off x="5685547" y="5476314"/>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29" name="Arrow: Right 48">
            <a:extLst>
              <a:ext uri="{FF2B5EF4-FFF2-40B4-BE49-F238E27FC236}">
                <a16:creationId xmlns:a16="http://schemas.microsoft.com/office/drawing/2014/main" id="{1DEF709E-3AE2-753E-B7E9-857B8865B2F3}"/>
              </a:ext>
            </a:extLst>
          </p:cNvPr>
          <p:cNvSpPr/>
          <p:nvPr/>
        </p:nvSpPr>
        <p:spPr>
          <a:xfrm>
            <a:off x="7500786" y="5538027"/>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30" name="Arrow: Right 50">
            <a:extLst>
              <a:ext uri="{FF2B5EF4-FFF2-40B4-BE49-F238E27FC236}">
                <a16:creationId xmlns:a16="http://schemas.microsoft.com/office/drawing/2014/main" id="{7BC890F9-4DCA-A32A-652F-23A89B7D5850}"/>
              </a:ext>
            </a:extLst>
          </p:cNvPr>
          <p:cNvSpPr/>
          <p:nvPr/>
        </p:nvSpPr>
        <p:spPr>
          <a:xfrm>
            <a:off x="7542419" y="4391424"/>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31" name="Arrow: Right 52">
            <a:extLst>
              <a:ext uri="{FF2B5EF4-FFF2-40B4-BE49-F238E27FC236}">
                <a16:creationId xmlns:a16="http://schemas.microsoft.com/office/drawing/2014/main" id="{1BF9DC78-D9AB-7FEC-E83B-AA512537A795}"/>
              </a:ext>
            </a:extLst>
          </p:cNvPr>
          <p:cNvSpPr/>
          <p:nvPr/>
        </p:nvSpPr>
        <p:spPr>
          <a:xfrm>
            <a:off x="7510579" y="3529629"/>
            <a:ext cx="212652" cy="179313"/>
          </a:xfrm>
          <a:custGeom>
            <a:avLst>
              <a:gd name="f0" fmla="val 12493"/>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32" name="TextBox 54">
            <a:extLst>
              <a:ext uri="{FF2B5EF4-FFF2-40B4-BE49-F238E27FC236}">
                <a16:creationId xmlns:a16="http://schemas.microsoft.com/office/drawing/2014/main" id="{806B6768-984E-CDBB-5282-B3642B9A10BF}"/>
              </a:ext>
            </a:extLst>
          </p:cNvPr>
          <p:cNvSpPr txBox="1"/>
          <p:nvPr/>
        </p:nvSpPr>
        <p:spPr>
          <a:xfrm>
            <a:off x="10999381" y="6397078"/>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Yustina</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48936-7F8E-5236-9614-C731EBB7FABE}"/>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56AFF7B-AACB-D428-9575-05284D3A02AD}"/>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F5EB5B58-BCAA-4AA0-9105-6F8BD5092F51}"/>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46D4D837-578F-811E-09C5-7861F1197B9D}"/>
              </a:ext>
            </a:extLst>
          </p:cNvPr>
          <p:cNvSpPr txBox="1"/>
          <p:nvPr/>
        </p:nvSpPr>
        <p:spPr>
          <a:xfrm>
            <a:off x="1280626" y="466279"/>
            <a:ext cx="6368905"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BA2169"/>
                </a:solidFill>
                <a:uFillTx/>
                <a:latin typeface="Arial" pitchFamily="34"/>
                <a:cs typeface="Arial" pitchFamily="34"/>
              </a:rPr>
              <a:t>4.1</a:t>
            </a:r>
            <a:r>
              <a:rPr lang="en-US" sz="2000" b="1" i="0" u="none" strike="noStrike" kern="1200" cap="none" spc="0" baseline="0">
                <a:solidFill>
                  <a:srgbClr val="000000"/>
                </a:solidFill>
                <a:uFillTx/>
                <a:latin typeface="Arial" pitchFamily="34"/>
                <a:cs typeface="Arial" pitchFamily="34"/>
              </a:rPr>
              <a:t> Real-World Case Study Analysis</a:t>
            </a:r>
            <a:endParaRPr lang="en-GB" sz="1050" b="0" i="0" u="none" strike="noStrike" kern="1200" cap="none" spc="0" baseline="0">
              <a:solidFill>
                <a:srgbClr val="000000"/>
              </a:solidFill>
              <a:uFillTx/>
              <a:latin typeface="Arial" pitchFamily="34"/>
              <a:cs typeface="Arial" pitchFamily="34"/>
            </a:endParaRPr>
          </a:p>
        </p:txBody>
      </p:sp>
      <p:graphicFrame>
        <p:nvGraphicFramePr>
          <p:cNvPr id="6" name="Table 8">
            <a:extLst>
              <a:ext uri="{FF2B5EF4-FFF2-40B4-BE49-F238E27FC236}">
                <a16:creationId xmlns:a16="http://schemas.microsoft.com/office/drawing/2014/main" id="{2D283E60-39E3-41B6-7C75-463A76A60B40}"/>
              </a:ext>
            </a:extLst>
          </p:cNvPr>
          <p:cNvGraphicFramePr>
            <a:graphicFrameLocks noGrp="1"/>
          </p:cNvGraphicFramePr>
          <p:nvPr/>
        </p:nvGraphicFramePr>
        <p:xfrm>
          <a:off x="616150" y="960129"/>
          <a:ext cx="10303495" cy="5851218"/>
        </p:xfrm>
        <a:graphic>
          <a:graphicData uri="http://schemas.openxmlformats.org/drawingml/2006/table">
            <a:tbl>
              <a:tblPr firstRow="1" bandRow="1">
                <a:effectLst/>
                <a:tableStyleId>{2D5ABB26-0587-4C30-8999-92F81FD0307C}</a:tableStyleId>
              </a:tblPr>
              <a:tblGrid>
                <a:gridCol w="2575873">
                  <a:extLst>
                    <a:ext uri="{9D8B030D-6E8A-4147-A177-3AD203B41FA5}">
                      <a16:colId xmlns:a16="http://schemas.microsoft.com/office/drawing/2014/main" val="3042367302"/>
                    </a:ext>
                  </a:extLst>
                </a:gridCol>
                <a:gridCol w="2575873">
                  <a:extLst>
                    <a:ext uri="{9D8B030D-6E8A-4147-A177-3AD203B41FA5}">
                      <a16:colId xmlns:a16="http://schemas.microsoft.com/office/drawing/2014/main" val="3315542594"/>
                    </a:ext>
                  </a:extLst>
                </a:gridCol>
                <a:gridCol w="2575873">
                  <a:extLst>
                    <a:ext uri="{9D8B030D-6E8A-4147-A177-3AD203B41FA5}">
                      <a16:colId xmlns:a16="http://schemas.microsoft.com/office/drawing/2014/main" val="1722721731"/>
                    </a:ext>
                  </a:extLst>
                </a:gridCol>
                <a:gridCol w="2575873">
                  <a:extLst>
                    <a:ext uri="{9D8B030D-6E8A-4147-A177-3AD203B41FA5}">
                      <a16:colId xmlns:a16="http://schemas.microsoft.com/office/drawing/2014/main" val="3117518795"/>
                    </a:ext>
                  </a:extLst>
                </a:gridCol>
              </a:tblGrid>
              <a:tr h="700101">
                <a:tc>
                  <a:txBody>
                    <a:bodyPr/>
                    <a:lstStyle/>
                    <a:p>
                      <a:pPr lvl="0" algn="ctr"/>
                      <a:r>
                        <a:rPr lang="en-GB" sz="1600" b="1">
                          <a:solidFill>
                            <a:srgbClr val="000000"/>
                          </a:solidFill>
                          <a:latin typeface="Arial" pitchFamily="34"/>
                          <a:cs typeface="Arial" pitchFamily="34"/>
                        </a:rPr>
                        <a:t>Company</a:t>
                      </a:r>
                    </a:p>
                  </a:txBody>
                  <a:tcPr/>
                </a:tc>
                <a:tc>
                  <a:txBody>
                    <a:bodyPr/>
                    <a:lstStyle/>
                    <a:p>
                      <a:pPr marL="0" marR="0" lvl="0" indent="0" algn="ctr" defTabSz="914400" rtl="0" fontAlgn="auto" hangingPunct="1">
                        <a:lnSpc>
                          <a:spcPct val="100000"/>
                        </a:lnSpc>
                        <a:spcBef>
                          <a:spcPts val="0"/>
                        </a:spcBef>
                        <a:spcAft>
                          <a:spcPts val="0"/>
                        </a:spcAft>
                        <a:buNone/>
                        <a:tabLst/>
                      </a:pPr>
                      <a:r>
                        <a:rPr lang="en-GB" sz="1600" b="1" cap="none" spc="0">
                          <a:solidFill>
                            <a:srgbClr val="000000"/>
                          </a:solidFill>
                          <a:latin typeface="Arial" pitchFamily="34"/>
                          <a:cs typeface="Arial" pitchFamily="34"/>
                        </a:rPr>
                        <a:t>Challenge</a:t>
                      </a:r>
                    </a:p>
                    <a:p>
                      <a:pPr lvl="0"/>
                      <a:endParaRPr lang="en-GB"/>
                    </a:p>
                  </a:txBody>
                  <a:tcPr/>
                </a:tc>
                <a:tc>
                  <a:txBody>
                    <a:bodyPr/>
                    <a:lstStyle/>
                    <a:p>
                      <a:pPr lvl="0" algn="ctr"/>
                      <a:r>
                        <a:rPr lang="en-GB" sz="1600" b="1">
                          <a:solidFill>
                            <a:srgbClr val="000000"/>
                          </a:solidFill>
                          <a:latin typeface="Arial" pitchFamily="34"/>
                          <a:cs typeface="Arial" pitchFamily="34"/>
                        </a:rPr>
                        <a:t>Solution</a:t>
                      </a:r>
                    </a:p>
                  </a:txBody>
                  <a:tcPr/>
                </a:tc>
                <a:tc>
                  <a:txBody>
                    <a:bodyPr/>
                    <a:lstStyle/>
                    <a:p>
                      <a:pPr marL="0" marR="0" lvl="0" indent="0" algn="ctr" defTabSz="914400" rtl="0" fontAlgn="auto" hangingPunct="1">
                        <a:lnSpc>
                          <a:spcPct val="100000"/>
                        </a:lnSpc>
                        <a:spcBef>
                          <a:spcPts val="0"/>
                        </a:spcBef>
                        <a:spcAft>
                          <a:spcPts val="0"/>
                        </a:spcAft>
                        <a:buNone/>
                        <a:tabLst/>
                      </a:pPr>
                      <a:r>
                        <a:rPr lang="en-GB" sz="1600" b="1" cap="none" spc="0">
                          <a:solidFill>
                            <a:srgbClr val="000000"/>
                          </a:solidFill>
                          <a:latin typeface="Arial" pitchFamily="34"/>
                          <a:cs typeface="Arial" pitchFamily="34"/>
                        </a:rPr>
                        <a:t>Ethical Issue</a:t>
                      </a:r>
                    </a:p>
                    <a:p>
                      <a:pPr lvl="0"/>
                      <a:endParaRPr lang="en-GB"/>
                    </a:p>
                  </a:txBody>
                  <a:tcPr/>
                </a:tc>
                <a:extLst>
                  <a:ext uri="{0D108BD9-81ED-4DB2-BD59-A6C34878D82A}">
                    <a16:rowId xmlns:a16="http://schemas.microsoft.com/office/drawing/2014/main" val="1839596157"/>
                  </a:ext>
                </a:extLst>
              </a:tr>
              <a:tr h="1733592">
                <a:tc>
                  <a:txBody>
                    <a:bodyPr/>
                    <a:lstStyle/>
                    <a:p>
                      <a:pPr lvl="0" algn="ctr"/>
                      <a:endParaRPr lang="en-GB" b="1">
                        <a:solidFill>
                          <a:srgbClr val="0070C0"/>
                        </a:solidFill>
                        <a:latin typeface="Arial" pitchFamily="34"/>
                        <a:cs typeface="Arial" pitchFamily="34"/>
                      </a:endParaRPr>
                    </a:p>
                    <a:p>
                      <a:pPr lvl="0" algn="ctr"/>
                      <a:r>
                        <a:rPr lang="en-GB" b="1">
                          <a:solidFill>
                            <a:srgbClr val="0070C0"/>
                          </a:solidFill>
                          <a:latin typeface="Arial" pitchFamily="34"/>
                          <a:cs typeface="Arial" pitchFamily="34"/>
                        </a:rPr>
                        <a:t>Nestle</a:t>
                      </a:r>
                    </a:p>
                  </a:txBody>
                  <a:tcPr/>
                </a:tc>
                <a:tc>
                  <a:txBody>
                    <a:bodyPr/>
                    <a:lstStyle/>
                    <a:p>
                      <a:pPr marL="285750" lvl="0" indent="-285750">
                        <a:buSzPct val="100000"/>
                        <a:buFont typeface="Wingdings" pitchFamily="2"/>
                        <a:buChar char="Ø"/>
                      </a:pPr>
                      <a:r>
                        <a:rPr lang="en-GB" sz="1600">
                          <a:solidFill>
                            <a:srgbClr val="594487"/>
                          </a:solidFill>
                        </a:rPr>
                        <a:t>Managing global operations</a:t>
                      </a:r>
                    </a:p>
                    <a:p>
                      <a:pPr marL="285750" lvl="0" indent="-285750">
                        <a:buSzPct val="100000"/>
                        <a:buFont typeface="Wingdings" pitchFamily="2"/>
                        <a:buChar char="Ø"/>
                      </a:pPr>
                      <a:r>
                        <a:rPr lang="en-GB" sz="1600">
                          <a:solidFill>
                            <a:srgbClr val="594487"/>
                          </a:solidFill>
                        </a:rPr>
                        <a:t>Inventory</a:t>
                      </a:r>
                    </a:p>
                    <a:p>
                      <a:pPr marL="285750" lvl="0" indent="-285750">
                        <a:buSzPct val="100000"/>
                        <a:buFont typeface="Wingdings" pitchFamily="2"/>
                        <a:buChar char="Ø"/>
                      </a:pPr>
                      <a:r>
                        <a:rPr lang="en-GB" sz="1600">
                          <a:solidFill>
                            <a:srgbClr val="594487"/>
                          </a:solidFill>
                        </a:rPr>
                        <a:t>Supply chains across many countries</a:t>
                      </a:r>
                      <a:endParaRPr lang="en-GB" sz="1600">
                        <a:solidFill>
                          <a:srgbClr val="594487"/>
                        </a:solidFill>
                        <a:latin typeface="Arial" pitchFamily="34"/>
                        <a:cs typeface="Arial" pitchFamily="34"/>
                      </a:endParaRPr>
                    </a:p>
                  </a:txBody>
                  <a:tcPr/>
                </a:tc>
                <a:tc>
                  <a:txBody>
                    <a:bodyPr/>
                    <a:lstStyle/>
                    <a:p>
                      <a:pPr marL="285750" lvl="0" indent="-285750">
                        <a:buSzPct val="100000"/>
                        <a:buFont typeface="Wingdings" pitchFamily="2"/>
                        <a:buChar char="Ø"/>
                      </a:pPr>
                      <a:r>
                        <a:rPr lang="en-GB" sz="1600">
                          <a:solidFill>
                            <a:srgbClr val="7C1646"/>
                          </a:solidFill>
                        </a:rPr>
                        <a:t>Implemented SAP ERP</a:t>
                      </a:r>
                    </a:p>
                    <a:p>
                      <a:pPr marL="285750" lvl="0" indent="-285750">
                        <a:buSzPct val="100000"/>
                        <a:buFont typeface="Wingdings" pitchFamily="2"/>
                        <a:buChar char="Ø"/>
                      </a:pPr>
                      <a:r>
                        <a:rPr lang="en-GB" sz="1600">
                          <a:solidFill>
                            <a:srgbClr val="7C1646"/>
                          </a:solidFill>
                        </a:rPr>
                        <a:t>Integrate finance, procurement, inventory, and production</a:t>
                      </a:r>
                    </a:p>
                    <a:p>
                      <a:pPr marL="285750" lvl="0" indent="-285750">
                        <a:buSzPct val="100000"/>
                        <a:buFont typeface="Wingdings" pitchFamily="2"/>
                        <a:buChar char="Ø"/>
                      </a:pPr>
                      <a:r>
                        <a:rPr lang="en-GB" sz="1600">
                          <a:solidFill>
                            <a:srgbClr val="7C1646"/>
                          </a:solidFill>
                        </a:rPr>
                        <a:t>TPS records daily  transactions</a:t>
                      </a:r>
                      <a:endParaRPr lang="en-GB" sz="1600">
                        <a:solidFill>
                          <a:srgbClr val="7C1646"/>
                        </a:solidFill>
                        <a:latin typeface="Arial" pitchFamily="34"/>
                        <a:cs typeface="Arial" pitchFamily="34"/>
                      </a:endParaRPr>
                    </a:p>
                  </a:txBody>
                  <a:tcPr/>
                </a:tc>
                <a:tc>
                  <a:txBody>
                    <a:bodyPr/>
                    <a:lstStyle/>
                    <a:p>
                      <a:pPr marL="285750" lvl="0" indent="-285750">
                        <a:buSzPct val="100000"/>
                        <a:buFont typeface="Wingdings" pitchFamily="2"/>
                        <a:buChar char="Ø"/>
                      </a:pPr>
                      <a:r>
                        <a:rPr lang="en-GB" sz="1600">
                          <a:solidFill>
                            <a:srgbClr val="0070C0"/>
                          </a:solidFill>
                        </a:rPr>
                        <a:t>Protecting business data</a:t>
                      </a:r>
                    </a:p>
                    <a:p>
                      <a:pPr marL="285750" lvl="0" indent="-285750">
                        <a:buSzPct val="100000"/>
                        <a:buFont typeface="Wingdings" pitchFamily="2"/>
                        <a:buChar char="Ø"/>
                      </a:pPr>
                      <a:r>
                        <a:rPr lang="en-GB" sz="1600">
                          <a:solidFill>
                            <a:srgbClr val="0070C0"/>
                          </a:solidFill>
                        </a:rPr>
                        <a:t>Maintaining cybersecurity</a:t>
                      </a:r>
                    </a:p>
                    <a:p>
                      <a:pPr marL="285750" lvl="0" indent="-285750">
                        <a:buSzPct val="100000"/>
                        <a:buFont typeface="Wingdings" pitchFamily="2"/>
                        <a:buChar char="Ø"/>
                      </a:pPr>
                      <a:r>
                        <a:rPr lang="en-GB" sz="1600">
                          <a:solidFill>
                            <a:srgbClr val="0070C0"/>
                          </a:solidFill>
                        </a:rPr>
                        <a:t>Ensuring employees are trained to use the system securely</a:t>
                      </a:r>
                      <a:endParaRPr lang="en-GB" sz="1600">
                        <a:solidFill>
                          <a:srgbClr val="0070C0"/>
                        </a:solidFill>
                        <a:latin typeface="Arial" pitchFamily="34"/>
                        <a:cs typeface="Arial" pitchFamily="34"/>
                      </a:endParaRPr>
                    </a:p>
                  </a:txBody>
                  <a:tcPr/>
                </a:tc>
                <a:extLst>
                  <a:ext uri="{0D108BD9-81ED-4DB2-BD59-A6C34878D82A}">
                    <a16:rowId xmlns:a16="http://schemas.microsoft.com/office/drawing/2014/main" val="3959164441"/>
                  </a:ext>
                </a:extLst>
              </a:tr>
              <a:tr h="1733592">
                <a:tc>
                  <a:txBody>
                    <a:bodyPr/>
                    <a:lstStyle/>
                    <a:p>
                      <a:pPr lvl="0" algn="ctr"/>
                      <a:endParaRPr lang="en-GB" b="1">
                        <a:solidFill>
                          <a:srgbClr val="C00000"/>
                        </a:solidFill>
                        <a:latin typeface="Arial" pitchFamily="34"/>
                        <a:cs typeface="Arial" pitchFamily="34"/>
                      </a:endParaRPr>
                    </a:p>
                    <a:p>
                      <a:pPr lvl="0" algn="ctr"/>
                      <a:r>
                        <a:rPr lang="en-GB" b="1">
                          <a:solidFill>
                            <a:srgbClr val="C00000"/>
                          </a:solidFill>
                          <a:latin typeface="Arial" pitchFamily="34"/>
                          <a:cs typeface="Arial" pitchFamily="34"/>
                        </a:rPr>
                        <a:t>Coca-Cola</a:t>
                      </a:r>
                    </a:p>
                  </a:txBody>
                  <a:tcPr/>
                </a:tc>
                <a:tc>
                  <a:txBody>
                    <a:bodyPr/>
                    <a:lstStyle/>
                    <a:p>
                      <a:pPr marL="285750" lvl="0" indent="-285750">
                        <a:buSzPct val="100000"/>
                        <a:buFont typeface="Wingdings" pitchFamily="2"/>
                        <a:buChar char="Ø"/>
                      </a:pPr>
                      <a:r>
                        <a:rPr lang="en-GB" sz="1600">
                          <a:solidFill>
                            <a:srgbClr val="800000"/>
                          </a:solidFill>
                        </a:rPr>
                        <a:t>Managing customer relationships</a:t>
                      </a:r>
                    </a:p>
                    <a:p>
                      <a:pPr marL="285750" lvl="0" indent="-285750">
                        <a:buSzPct val="100000"/>
                        <a:buFont typeface="Wingdings" pitchFamily="2"/>
                        <a:buChar char="Ø"/>
                      </a:pPr>
                      <a:r>
                        <a:rPr lang="en-GB" sz="1600">
                          <a:solidFill>
                            <a:srgbClr val="800000"/>
                          </a:solidFill>
                        </a:rPr>
                        <a:t>Increasing customer loyalty</a:t>
                      </a:r>
                      <a:endParaRPr lang="en-GB" sz="1600">
                        <a:solidFill>
                          <a:srgbClr val="800000"/>
                        </a:solidFill>
                        <a:latin typeface="Arial" pitchFamily="34"/>
                        <a:cs typeface="Arial" pitchFamily="34"/>
                      </a:endParaRPr>
                    </a:p>
                  </a:txBody>
                  <a:tcPr/>
                </a:tc>
                <a:tc>
                  <a:txBody>
                    <a:bodyPr/>
                    <a:lstStyle/>
                    <a:p>
                      <a:pPr marL="285750" lvl="0" indent="-285750">
                        <a:buSzPct val="100000"/>
                        <a:buFont typeface="Wingdings" pitchFamily="2"/>
                        <a:buChar char="Ø"/>
                      </a:pPr>
                      <a:r>
                        <a:rPr lang="en-GB" sz="1600">
                          <a:solidFill>
                            <a:srgbClr val="0070C0"/>
                          </a:solidFill>
                        </a:rPr>
                        <a:t>Uses Salesforce CRM </a:t>
                      </a:r>
                    </a:p>
                    <a:p>
                      <a:pPr marL="285750" lvl="0" indent="-285750">
                        <a:buSzPct val="100000"/>
                        <a:buFont typeface="Wingdings" pitchFamily="2"/>
                        <a:buChar char="Ø"/>
                      </a:pPr>
                      <a:r>
                        <a:rPr lang="en-GB" sz="1600">
                          <a:solidFill>
                            <a:srgbClr val="0070C0"/>
                          </a:solidFill>
                        </a:rPr>
                        <a:t>Manage customer information and personalised marketing</a:t>
                      </a:r>
                    </a:p>
                    <a:p>
                      <a:pPr marL="285750" lvl="0" indent="-285750">
                        <a:buSzPct val="100000"/>
                        <a:buFont typeface="Wingdings" pitchFamily="2"/>
                        <a:buChar char="Ø"/>
                      </a:pPr>
                      <a:r>
                        <a:rPr lang="en-GB" sz="1600">
                          <a:solidFill>
                            <a:srgbClr val="0070C0"/>
                          </a:solidFill>
                        </a:rPr>
                        <a:t>TPS records customer purchases and sales transactions</a:t>
                      </a:r>
                      <a:endParaRPr lang="en-GB" sz="1600">
                        <a:solidFill>
                          <a:srgbClr val="0070C0"/>
                        </a:solidFill>
                        <a:latin typeface="Arial" pitchFamily="34"/>
                        <a:cs typeface="Arial" pitchFamily="34"/>
                      </a:endParaRPr>
                    </a:p>
                  </a:txBody>
                  <a:tcPr/>
                </a:tc>
                <a:tc>
                  <a:txBody>
                    <a:bodyPr/>
                    <a:lstStyle/>
                    <a:p>
                      <a:pPr marL="285750" lvl="0" indent="-285750">
                        <a:buSzPct val="100000"/>
                        <a:buFont typeface="Wingdings" pitchFamily="2"/>
                        <a:buChar char="Ø"/>
                      </a:pPr>
                      <a:r>
                        <a:rPr lang="en-GB" sz="1600">
                          <a:solidFill>
                            <a:srgbClr val="002060"/>
                          </a:solidFill>
                        </a:rPr>
                        <a:t>Protecting customer privacy</a:t>
                      </a:r>
                    </a:p>
                    <a:p>
                      <a:pPr marL="285750" lvl="0" indent="-285750">
                        <a:buSzPct val="100000"/>
                        <a:buFont typeface="Wingdings" pitchFamily="2"/>
                        <a:buChar char="Ø"/>
                      </a:pPr>
                      <a:r>
                        <a:rPr lang="en-GB" sz="1600">
                          <a:solidFill>
                            <a:srgbClr val="002060"/>
                          </a:solidFill>
                        </a:rPr>
                        <a:t>Complying with GDPR</a:t>
                      </a:r>
                    </a:p>
                    <a:p>
                      <a:pPr marL="285750" lvl="0" indent="-285750">
                        <a:buSzPct val="100000"/>
                        <a:buFont typeface="Wingdings" pitchFamily="2"/>
                        <a:buChar char="Ø"/>
                      </a:pPr>
                      <a:r>
                        <a:rPr lang="en-GB" sz="1600">
                          <a:solidFill>
                            <a:srgbClr val="002060"/>
                          </a:solidFill>
                        </a:rPr>
                        <a:t>Collecting and using customer data responsibly</a:t>
                      </a:r>
                      <a:endParaRPr lang="en-GB" sz="1600">
                        <a:solidFill>
                          <a:srgbClr val="002060"/>
                        </a:solidFill>
                        <a:latin typeface="Arial" pitchFamily="34"/>
                        <a:cs typeface="Arial" pitchFamily="34"/>
                      </a:endParaRPr>
                    </a:p>
                  </a:txBody>
                  <a:tcPr/>
                </a:tc>
                <a:extLst>
                  <a:ext uri="{0D108BD9-81ED-4DB2-BD59-A6C34878D82A}">
                    <a16:rowId xmlns:a16="http://schemas.microsoft.com/office/drawing/2014/main" val="2789273635"/>
                  </a:ext>
                </a:extLst>
              </a:tr>
              <a:tr h="1500219">
                <a:tc>
                  <a:txBody>
                    <a:bodyPr/>
                    <a:lstStyle/>
                    <a:p>
                      <a:pPr lvl="0" algn="ctr"/>
                      <a:endParaRPr lang="en-GB" b="1">
                        <a:solidFill>
                          <a:srgbClr val="C00000"/>
                        </a:solidFill>
                        <a:latin typeface="Arial" pitchFamily="34"/>
                        <a:cs typeface="Arial" pitchFamily="34"/>
                      </a:endParaRPr>
                    </a:p>
                    <a:p>
                      <a:pPr lvl="0" algn="ctr"/>
                      <a:r>
                        <a:rPr lang="en-GB" b="1">
                          <a:solidFill>
                            <a:srgbClr val="C00000"/>
                          </a:solidFill>
                          <a:latin typeface="Arial" pitchFamily="34"/>
                          <a:cs typeface="Arial" pitchFamily="34"/>
                        </a:rPr>
                        <a:t>Te</a:t>
                      </a:r>
                      <a:r>
                        <a:rPr lang="en-GB" b="1">
                          <a:solidFill>
                            <a:srgbClr val="0070C0"/>
                          </a:solidFill>
                          <a:latin typeface="Arial" pitchFamily="34"/>
                          <a:cs typeface="Arial" pitchFamily="34"/>
                        </a:rPr>
                        <a:t>sco</a:t>
                      </a:r>
                    </a:p>
                  </a:txBody>
                  <a:tcPr/>
                </a:tc>
                <a:tc>
                  <a:txBody>
                    <a:bodyPr/>
                    <a:lstStyle/>
                    <a:p>
                      <a:pPr marL="285750" lvl="0" indent="-285750">
                        <a:buSzPct val="100000"/>
                        <a:buFont typeface="Wingdings" pitchFamily="2"/>
                        <a:buChar char="Ø"/>
                      </a:pPr>
                      <a:r>
                        <a:rPr lang="en-GB" sz="1600"/>
                        <a:t>Forecasting customer demand</a:t>
                      </a:r>
                    </a:p>
                    <a:p>
                      <a:pPr marL="285750" lvl="0" indent="-285750">
                        <a:buSzPct val="100000"/>
                        <a:buFont typeface="Wingdings" pitchFamily="2"/>
                        <a:buChar char="Ø"/>
                      </a:pPr>
                      <a:r>
                        <a:rPr lang="en-GB" sz="1600"/>
                        <a:t>Reducing inventory waste</a:t>
                      </a:r>
                    </a:p>
                  </a:txBody>
                  <a:tcPr/>
                </a:tc>
                <a:tc>
                  <a:txBody>
                    <a:bodyPr/>
                    <a:lstStyle/>
                    <a:p>
                      <a:pPr marL="285750" lvl="0" indent="-285750">
                        <a:buSzPct val="100000"/>
                        <a:buFont typeface="Wingdings" pitchFamily="2"/>
                        <a:buChar char="Ø"/>
                      </a:pPr>
                      <a:r>
                        <a:rPr lang="en-GB" sz="1600">
                          <a:solidFill>
                            <a:srgbClr val="800000"/>
                          </a:solidFill>
                        </a:rPr>
                        <a:t>Uses Microsoft Power BI</a:t>
                      </a:r>
                    </a:p>
                    <a:p>
                      <a:pPr marL="285750" lvl="0" indent="-285750">
                        <a:buSzPct val="100000"/>
                        <a:buFont typeface="Wingdings" pitchFamily="2"/>
                        <a:buChar char="Ø"/>
                      </a:pPr>
                      <a:r>
                        <a:rPr lang="en-GB" sz="1600">
                          <a:solidFill>
                            <a:srgbClr val="800000"/>
                          </a:solidFill>
                        </a:rPr>
                        <a:t>Analyse sales trends and support forecasting</a:t>
                      </a:r>
                    </a:p>
                    <a:p>
                      <a:pPr marL="285750" lvl="0" indent="-285750">
                        <a:buSzPct val="100000"/>
                        <a:buFont typeface="Wingdings" pitchFamily="2"/>
                        <a:buChar char="Ø"/>
                      </a:pPr>
                      <a:r>
                        <a:rPr lang="en-GB" sz="1600">
                          <a:solidFill>
                            <a:srgbClr val="800000"/>
                          </a:solidFill>
                        </a:rPr>
                        <a:t>TPS records every checkout transaction</a:t>
                      </a:r>
                    </a:p>
                  </a:txBody>
                  <a:tcPr/>
                </a:tc>
                <a:tc>
                  <a:txBody>
                    <a:bodyPr/>
                    <a:lstStyle/>
                    <a:p>
                      <a:pPr marL="285750" lvl="0" indent="-285750">
                        <a:buSzPct val="100000"/>
                        <a:buFont typeface="Wingdings" pitchFamily="2"/>
                        <a:buChar char="Ø"/>
                      </a:pPr>
                      <a:r>
                        <a:rPr lang="en-GB" sz="1600">
                          <a:solidFill>
                            <a:srgbClr val="006600"/>
                          </a:solidFill>
                        </a:rPr>
                        <a:t>Ensuring data accuracy</a:t>
                      </a:r>
                    </a:p>
                    <a:p>
                      <a:pPr marL="285750" lvl="0" indent="-285750">
                        <a:buSzPct val="100000"/>
                        <a:buFont typeface="Wingdings" pitchFamily="2"/>
                        <a:buChar char="Ø"/>
                      </a:pPr>
                      <a:r>
                        <a:rPr lang="en-GB" sz="1600">
                          <a:solidFill>
                            <a:srgbClr val="006600"/>
                          </a:solidFill>
                        </a:rPr>
                        <a:t>Protecting customer information</a:t>
                      </a:r>
                    </a:p>
                    <a:p>
                      <a:pPr marL="285750" lvl="0" indent="-285750">
                        <a:buSzPct val="100000"/>
                        <a:buFont typeface="Wingdings" pitchFamily="2"/>
                        <a:buChar char="Ø"/>
                      </a:pPr>
                      <a:r>
                        <a:rPr lang="en-GB" sz="1600">
                          <a:solidFill>
                            <a:srgbClr val="006600"/>
                          </a:solidFill>
                        </a:rPr>
                        <a:t>Reducing bias in data analytics and AI-supported decisions</a:t>
                      </a:r>
                      <a:endParaRPr lang="en-GB" sz="1600">
                        <a:solidFill>
                          <a:srgbClr val="006600"/>
                        </a:solidFill>
                        <a:latin typeface="Arial" pitchFamily="34"/>
                        <a:cs typeface="Arial" pitchFamily="34"/>
                      </a:endParaRPr>
                    </a:p>
                  </a:txBody>
                  <a:tcPr/>
                </a:tc>
                <a:extLst>
                  <a:ext uri="{0D108BD9-81ED-4DB2-BD59-A6C34878D82A}">
                    <a16:rowId xmlns:a16="http://schemas.microsoft.com/office/drawing/2014/main" val="2067382705"/>
                  </a:ext>
                </a:extLst>
              </a:tr>
            </a:tbl>
          </a:graphicData>
        </a:graphic>
      </p:graphicFrame>
      <p:sp>
        <p:nvSpPr>
          <p:cNvPr id="7" name="Arrow: Right 9">
            <a:extLst>
              <a:ext uri="{FF2B5EF4-FFF2-40B4-BE49-F238E27FC236}">
                <a16:creationId xmlns:a16="http://schemas.microsoft.com/office/drawing/2014/main" id="{B27F9AFD-3167-2F30-E14D-2F1C69C6C72B}"/>
              </a:ext>
            </a:extLst>
          </p:cNvPr>
          <p:cNvSpPr/>
          <p:nvPr/>
        </p:nvSpPr>
        <p:spPr>
          <a:xfrm>
            <a:off x="2554879" y="5674117"/>
            <a:ext cx="312532" cy="154176"/>
          </a:xfrm>
          <a:custGeom>
            <a:avLst>
              <a:gd name="f0" fmla="val 16272"/>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FFF"/>
          </a:soli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8" name="Arrow: Right 11">
            <a:extLst>
              <a:ext uri="{FF2B5EF4-FFF2-40B4-BE49-F238E27FC236}">
                <a16:creationId xmlns:a16="http://schemas.microsoft.com/office/drawing/2014/main" id="{B76C1959-8793-1C5B-71C3-DB8CA185049A}"/>
              </a:ext>
            </a:extLst>
          </p:cNvPr>
          <p:cNvSpPr/>
          <p:nvPr/>
        </p:nvSpPr>
        <p:spPr>
          <a:xfrm>
            <a:off x="2711141" y="3879433"/>
            <a:ext cx="312532" cy="154176"/>
          </a:xfrm>
          <a:custGeom>
            <a:avLst>
              <a:gd name="f0" fmla="val 16272"/>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FFF"/>
          </a:soli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9" name="Arrow: Right 13">
            <a:extLst>
              <a:ext uri="{FF2B5EF4-FFF2-40B4-BE49-F238E27FC236}">
                <a16:creationId xmlns:a16="http://schemas.microsoft.com/office/drawing/2014/main" id="{AFF370C3-9B5A-664C-3C8C-2E1F0D56EBA7}"/>
              </a:ext>
            </a:extLst>
          </p:cNvPr>
          <p:cNvSpPr/>
          <p:nvPr/>
        </p:nvSpPr>
        <p:spPr>
          <a:xfrm>
            <a:off x="2462561" y="2034037"/>
            <a:ext cx="312532" cy="154176"/>
          </a:xfrm>
          <a:custGeom>
            <a:avLst>
              <a:gd name="f0" fmla="val 16272"/>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FFFFFF"/>
          </a:soli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Gill Sans MT"/>
            </a:endParaRPr>
          </a:p>
        </p:txBody>
      </p:sp>
      <p:sp>
        <p:nvSpPr>
          <p:cNvPr id="10" name="TextBox 17">
            <a:extLst>
              <a:ext uri="{FF2B5EF4-FFF2-40B4-BE49-F238E27FC236}">
                <a16:creationId xmlns:a16="http://schemas.microsoft.com/office/drawing/2014/main" id="{178AFA61-576B-0CEA-590A-E96C6AEB5FE7}"/>
              </a:ext>
            </a:extLst>
          </p:cNvPr>
          <p:cNvSpPr txBox="1"/>
          <p:nvPr/>
        </p:nvSpPr>
        <p:spPr>
          <a:xfrm>
            <a:off x="10999381" y="6397078"/>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Yustina</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F74C5-D1A1-DF54-3838-C95E17CF5A44}"/>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24A4EFBE-11AA-C5CE-097E-271B3E3FFA4C}"/>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AE22C924-38CC-824C-D57E-ECEAB3D36A54}"/>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F4F874EF-8566-D594-D66E-DCBB03FA2168}"/>
              </a:ext>
            </a:extLst>
          </p:cNvPr>
          <p:cNvSpPr txBox="1"/>
          <p:nvPr/>
        </p:nvSpPr>
        <p:spPr>
          <a:xfrm>
            <a:off x="1701213" y="877183"/>
            <a:ext cx="6342324"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BA2169"/>
                </a:solidFill>
                <a:uFillTx/>
                <a:latin typeface="Arial" pitchFamily="34"/>
                <a:cs typeface="Arial" pitchFamily="34"/>
              </a:rPr>
              <a:t>4.2 </a:t>
            </a:r>
            <a:r>
              <a:rPr lang="en-GB" sz="2000" b="1" i="0" u="none" strike="noStrike" kern="1200" cap="none" spc="0" baseline="0">
                <a:solidFill>
                  <a:srgbClr val="000000"/>
                </a:solidFill>
                <a:uFillTx/>
                <a:latin typeface="Arial" pitchFamily="34"/>
                <a:cs typeface="Arial" pitchFamily="34"/>
              </a:rPr>
              <a:t>Business Impact Of Information Systems</a:t>
            </a:r>
          </a:p>
        </p:txBody>
      </p:sp>
      <p:sp>
        <p:nvSpPr>
          <p:cNvPr id="6" name="Rectangle: Rounded Corners 6">
            <a:extLst>
              <a:ext uri="{FF2B5EF4-FFF2-40B4-BE49-F238E27FC236}">
                <a16:creationId xmlns:a16="http://schemas.microsoft.com/office/drawing/2014/main" id="{577DDE02-83E5-7922-DFAB-2FC155B31EF5}"/>
              </a:ext>
            </a:extLst>
          </p:cNvPr>
          <p:cNvSpPr/>
          <p:nvPr/>
        </p:nvSpPr>
        <p:spPr>
          <a:xfrm>
            <a:off x="2112931" y="2278895"/>
            <a:ext cx="1993602" cy="56883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Nestlé</a:t>
            </a:r>
          </a:p>
        </p:txBody>
      </p:sp>
      <p:sp>
        <p:nvSpPr>
          <p:cNvPr id="7" name="Rectangle: Rounded Corners 8">
            <a:extLst>
              <a:ext uri="{FF2B5EF4-FFF2-40B4-BE49-F238E27FC236}">
                <a16:creationId xmlns:a16="http://schemas.microsoft.com/office/drawing/2014/main" id="{B088AF56-5024-27A1-CB9D-2AE500879461}"/>
              </a:ext>
            </a:extLst>
          </p:cNvPr>
          <p:cNvSpPr/>
          <p:nvPr/>
        </p:nvSpPr>
        <p:spPr>
          <a:xfrm>
            <a:off x="4881231" y="2278895"/>
            <a:ext cx="1993602" cy="56883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C00000"/>
                </a:solidFill>
                <a:uFillTx/>
                <a:latin typeface="Arial" pitchFamily="34"/>
                <a:cs typeface="Arial" pitchFamily="34"/>
              </a:rPr>
              <a:t>Coca-Cola</a:t>
            </a:r>
          </a:p>
        </p:txBody>
      </p:sp>
      <p:sp>
        <p:nvSpPr>
          <p:cNvPr id="8" name="Rectangle: Rounded Corners 10">
            <a:extLst>
              <a:ext uri="{FF2B5EF4-FFF2-40B4-BE49-F238E27FC236}">
                <a16:creationId xmlns:a16="http://schemas.microsoft.com/office/drawing/2014/main" id="{1D20878D-3413-38DA-E01F-12F50D48BB5D}"/>
              </a:ext>
            </a:extLst>
          </p:cNvPr>
          <p:cNvSpPr/>
          <p:nvPr/>
        </p:nvSpPr>
        <p:spPr>
          <a:xfrm>
            <a:off x="7649532" y="2278895"/>
            <a:ext cx="1993602" cy="568839"/>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15F9A"/>
                </a:solidFill>
                <a:uFillTx/>
                <a:latin typeface="Arial" pitchFamily="34"/>
                <a:cs typeface="Arial" pitchFamily="34"/>
              </a:rPr>
              <a:t>Te</a:t>
            </a:r>
            <a:r>
              <a:rPr lang="en-GB" sz="1800" b="1" i="0" u="none" strike="noStrike" kern="1200" cap="none" spc="0" baseline="0">
                <a:solidFill>
                  <a:srgbClr val="C00000"/>
                </a:solidFill>
                <a:uFillTx/>
                <a:latin typeface="Arial" pitchFamily="34"/>
                <a:cs typeface="Arial" pitchFamily="34"/>
              </a:rPr>
              <a:t>sco</a:t>
            </a:r>
          </a:p>
        </p:txBody>
      </p:sp>
      <p:sp>
        <p:nvSpPr>
          <p:cNvPr id="9" name="Rectangle: Rounded Corners 12">
            <a:extLst>
              <a:ext uri="{FF2B5EF4-FFF2-40B4-BE49-F238E27FC236}">
                <a16:creationId xmlns:a16="http://schemas.microsoft.com/office/drawing/2014/main" id="{A8F1708B-943D-DA77-E03B-532273D9AAC3}"/>
              </a:ext>
            </a:extLst>
          </p:cNvPr>
          <p:cNvSpPr/>
          <p:nvPr/>
        </p:nvSpPr>
        <p:spPr>
          <a:xfrm>
            <a:off x="1798085" y="3087992"/>
            <a:ext cx="2623285" cy="339661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0" compatLnSpc="1">
            <a:noAutofit/>
          </a:bodyPr>
          <a:lstStyle/>
          <a:p>
            <a:pPr marL="400050" marR="0" lvl="0" indent="-4000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Reduced operational costs</a:t>
            </a:r>
          </a:p>
          <a:p>
            <a:pPr marL="400050" marR="0" lvl="0" indent="-4000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Improved inventory management</a:t>
            </a:r>
          </a:p>
          <a:p>
            <a:pPr marL="400050" marR="0" lvl="0" indent="-4000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Enhanced supply chain efficiency</a:t>
            </a:r>
          </a:p>
          <a:p>
            <a:pPr marL="400050" marR="0" lvl="0" indent="-4000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Faster decision-making through  ERP and TPS data</a:t>
            </a:r>
          </a:p>
        </p:txBody>
      </p:sp>
      <p:sp>
        <p:nvSpPr>
          <p:cNvPr id="10" name="Rectangle: Rounded Corners 18">
            <a:extLst>
              <a:ext uri="{FF2B5EF4-FFF2-40B4-BE49-F238E27FC236}">
                <a16:creationId xmlns:a16="http://schemas.microsoft.com/office/drawing/2014/main" id="{805FD465-1C12-993F-7E90-A2E70797323B}"/>
              </a:ext>
            </a:extLst>
          </p:cNvPr>
          <p:cNvSpPr/>
          <p:nvPr/>
        </p:nvSpPr>
        <p:spPr>
          <a:xfrm>
            <a:off x="4566385" y="3083868"/>
            <a:ext cx="2623285" cy="339661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0" compatLnSpc="1">
            <a:no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Increased customer satisfaction</a:t>
            </a: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Improved customer retention</a:t>
            </a: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Enhanced personalised marketing</a:t>
            </a:r>
          </a:p>
          <a:p>
            <a:pPr marL="285750" marR="0" lvl="0" indent="-285750" algn="l" defTabSz="4572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Boosted sales performance using CRM and TPS</a:t>
            </a:r>
          </a:p>
        </p:txBody>
      </p:sp>
      <p:sp>
        <p:nvSpPr>
          <p:cNvPr id="11" name="Rectangle: Rounded Corners 20">
            <a:extLst>
              <a:ext uri="{FF2B5EF4-FFF2-40B4-BE49-F238E27FC236}">
                <a16:creationId xmlns:a16="http://schemas.microsoft.com/office/drawing/2014/main" id="{B152015D-EF36-9A76-B4A1-A5F6A09D81CE}"/>
              </a:ext>
            </a:extLst>
          </p:cNvPr>
          <p:cNvSpPr/>
          <p:nvPr/>
        </p:nvSpPr>
        <p:spPr>
          <a:xfrm>
            <a:off x="7334695" y="3083868"/>
            <a:ext cx="2623285" cy="3396611"/>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0" compatLnSpc="1">
            <a:no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Improved demand forecasting</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Reduced inventory waste</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Increased operational efficiency</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Faster strategic decision-making through Power BI and TPS</a:t>
            </a:r>
          </a:p>
        </p:txBody>
      </p:sp>
      <p:sp>
        <p:nvSpPr>
          <p:cNvPr id="12" name="Rectangle: Rounded Corners 21">
            <a:extLst>
              <a:ext uri="{FF2B5EF4-FFF2-40B4-BE49-F238E27FC236}">
                <a16:creationId xmlns:a16="http://schemas.microsoft.com/office/drawing/2014/main" id="{FBB4AA7D-7E2C-4452-FCF8-F95CB0FCA500}"/>
              </a:ext>
            </a:extLst>
          </p:cNvPr>
          <p:cNvSpPr/>
          <p:nvPr/>
        </p:nvSpPr>
        <p:spPr>
          <a:xfrm>
            <a:off x="3778099" y="1555421"/>
            <a:ext cx="4199857" cy="507546"/>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gradFill>
            <a:gsLst>
              <a:gs pos="0">
                <a:srgbClr val="D6D9E5"/>
              </a:gs>
              <a:gs pos="100000">
                <a:srgbClr val="929DC0">
                  <a:alpha val="92000"/>
                </a:srgbClr>
              </a:gs>
            </a:gsLst>
            <a:lin ang="5400000"/>
          </a:gradFill>
          <a:ln w="9528" cap="flat">
            <a:solidFill>
              <a:srgbClr val="586EA6"/>
            </a:solidFill>
            <a:prstDash val="solid"/>
            <a:miter/>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262626"/>
                </a:solidFill>
                <a:uFillTx/>
                <a:latin typeface="Arial" pitchFamily="34"/>
                <a:cs typeface="Arial" pitchFamily="34"/>
              </a:rPr>
              <a:t>Impact on Business Performance</a:t>
            </a:r>
          </a:p>
        </p:txBody>
      </p:sp>
      <p:sp>
        <p:nvSpPr>
          <p:cNvPr id="13" name="TextBox 23">
            <a:extLst>
              <a:ext uri="{FF2B5EF4-FFF2-40B4-BE49-F238E27FC236}">
                <a16:creationId xmlns:a16="http://schemas.microsoft.com/office/drawing/2014/main" id="{1EA687BC-40EC-7B54-4E8B-6A81CD5D225C}"/>
              </a:ext>
            </a:extLst>
          </p:cNvPr>
          <p:cNvSpPr txBox="1"/>
          <p:nvPr/>
        </p:nvSpPr>
        <p:spPr>
          <a:xfrm>
            <a:off x="10999381" y="6397078"/>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Yustina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3417B-59D1-BF49-F734-2820BE77DB5D}"/>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9CA5B0C-8222-2F00-534C-146D244DD127}"/>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2364FCDB-6142-8C45-D707-FE660D533983}"/>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5">
            <a:extLst>
              <a:ext uri="{FF2B5EF4-FFF2-40B4-BE49-F238E27FC236}">
                <a16:creationId xmlns:a16="http://schemas.microsoft.com/office/drawing/2014/main" id="{82B17AF2-E5C2-74EF-0679-0637A34491DB}"/>
              </a:ext>
            </a:extLst>
          </p:cNvPr>
          <p:cNvSpPr txBox="1"/>
          <p:nvPr/>
        </p:nvSpPr>
        <p:spPr>
          <a:xfrm>
            <a:off x="1441944" y="456285"/>
            <a:ext cx="498031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CC0066"/>
                </a:solidFill>
                <a:uFillTx/>
                <a:latin typeface="Arial" pitchFamily="34"/>
                <a:cs typeface="Arial" pitchFamily="34"/>
              </a:rPr>
              <a:t>4.3</a:t>
            </a:r>
            <a:r>
              <a:rPr lang="en-GB" sz="2000" b="1" i="0" u="none" strike="noStrike" kern="1200" cap="none" spc="0" baseline="0">
                <a:solidFill>
                  <a:srgbClr val="000000"/>
                </a:solidFill>
                <a:uFillTx/>
                <a:latin typeface="Arial" pitchFamily="34"/>
                <a:cs typeface="Arial" pitchFamily="34"/>
              </a:rPr>
              <a:t> Key Takeaways</a:t>
            </a:r>
          </a:p>
        </p:txBody>
      </p:sp>
      <p:sp>
        <p:nvSpPr>
          <p:cNvPr id="6" name="Subtitle 2">
            <a:extLst>
              <a:ext uri="{FF2B5EF4-FFF2-40B4-BE49-F238E27FC236}">
                <a16:creationId xmlns:a16="http://schemas.microsoft.com/office/drawing/2014/main" id="{4A0C546A-C94E-992D-18B5-FD689BCCE17F}"/>
              </a:ext>
            </a:extLst>
          </p:cNvPr>
          <p:cNvSpPr/>
          <p:nvPr/>
        </p:nvSpPr>
        <p:spPr>
          <a:xfrm>
            <a:off x="1441944" y="1202408"/>
            <a:ext cx="9875913" cy="5371386"/>
          </a:xfrm>
          <a:prstGeom prst="rect">
            <a:avLst/>
          </a:prstGeom>
          <a:noFill/>
          <a:ln cap="flat">
            <a:noFill/>
            <a:prstDash val="solid"/>
          </a:ln>
        </p:spPr>
        <p:txBody>
          <a:bodyPr vert="horz" wrap="square" lIns="91440" tIns="45720" rIns="91440" bIns="45720" anchor="t" anchorCtr="0" compatLnSpc="1">
            <a:normAutofit/>
          </a:bodyPr>
          <a:lstStyle/>
          <a:p>
            <a:pPr marL="0" marR="0" lvl="0" indent="0" algn="l" defTabSz="914400" rtl="0" fontAlgn="auto" hangingPunct="1">
              <a:lnSpc>
                <a:spcPct val="70000"/>
              </a:lnSpc>
              <a:spcBef>
                <a:spcPts val="1000"/>
              </a:spcBef>
              <a:spcAft>
                <a:spcPts val="0"/>
              </a:spcAft>
              <a:buNone/>
              <a:tabLst/>
              <a:defRPr sz="1800" b="0" i="0" u="none" strike="noStrike" kern="0" cap="none" spc="0" baseline="0">
                <a:solidFill>
                  <a:srgbClr val="000000"/>
                </a:solidFill>
                <a:uFillTx/>
              </a:defRPr>
            </a:pPr>
            <a:r>
              <a:rPr lang="en-GB" sz="1900" b="1" i="0" u="none" strike="noStrike" kern="1200" cap="none" spc="0" baseline="0">
                <a:solidFill>
                  <a:srgbClr val="215F9A"/>
                </a:solidFill>
                <a:uFillTx/>
                <a:latin typeface="Arial" pitchFamily="34"/>
                <a:cs typeface="Arial" pitchFamily="34"/>
              </a:rPr>
              <a:t>NESTLE :</a:t>
            </a:r>
          </a:p>
          <a:p>
            <a:pPr marL="0" marR="0" lvl="0" indent="0" algn="l" defTabSz="914400" rtl="0" fontAlgn="auto" hangingPunct="1">
              <a:lnSpc>
                <a:spcPct val="70000"/>
              </a:lnSpc>
              <a:spcBef>
                <a:spcPts val="1000"/>
              </a:spcBef>
              <a:spcAft>
                <a:spcPts val="0"/>
              </a:spcAft>
              <a:buNone/>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rial" pitchFamily="34"/>
              <a:cs typeface="Arial" pitchFamily="34"/>
            </a:endParaRPr>
          </a:p>
          <a:p>
            <a:pPr marL="342900" marR="0" lvl="0" indent="-3429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SAP ERP integrates global business operations, while TPS records daily business transactions.</a:t>
            </a:r>
          </a:p>
          <a:p>
            <a:pPr marL="342900" marR="0" lvl="0" indent="-3429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The combination improves efficiency, productivity, and decision-making.</a:t>
            </a:r>
          </a:p>
          <a:p>
            <a:pPr marL="342900" marR="0" lvl="0" indent="-3429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Strong cybersecurity and employee training are essential. </a:t>
            </a:r>
          </a:p>
          <a:p>
            <a:pPr marL="342900" marR="0" lvl="0" indent="-3429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endParaRPr lang="en-GB" sz="21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1000"/>
              </a:spcBef>
              <a:spcAft>
                <a:spcPts val="0"/>
              </a:spcAft>
              <a:buNone/>
              <a:tabLst/>
              <a:defRPr sz="1800" b="0" i="0" u="none" strike="noStrike" kern="0" cap="none" spc="0" baseline="0">
                <a:solidFill>
                  <a:srgbClr val="000000"/>
                </a:solidFill>
                <a:uFillTx/>
              </a:defRPr>
            </a:pPr>
            <a:r>
              <a:rPr lang="en-GB" sz="1900" b="1" i="0" u="none" strike="noStrike" kern="1200" cap="none" spc="0" baseline="0">
                <a:solidFill>
                  <a:srgbClr val="C00000"/>
                </a:solidFill>
                <a:uFillTx/>
                <a:latin typeface="Arial" pitchFamily="34"/>
                <a:cs typeface="Arial" pitchFamily="34"/>
              </a:rPr>
              <a:t>COCA-COLA:</a:t>
            </a: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endParaRPr lang="en-GB" sz="1600" b="1"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Salesforce CRM helps build stronger customer relationships using TPS sales data. </a:t>
            </a:r>
            <a:endParaRPr lang="en-US" sz="16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Personalised marketing improves customer loyalty and business growth. </a:t>
            </a:r>
            <a:endParaRPr lang="en-US" sz="16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Customer information must be protected and managed responsibly. </a:t>
            </a: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endParaRPr lang="en-GB" sz="19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1000"/>
              </a:spcBef>
              <a:spcAft>
                <a:spcPts val="0"/>
              </a:spcAft>
              <a:buNone/>
              <a:tabLst/>
              <a:defRPr sz="1800" b="0" i="0" u="none" strike="noStrike" kern="0" cap="none" spc="0" baseline="0">
                <a:solidFill>
                  <a:srgbClr val="000000"/>
                </a:solidFill>
                <a:uFillTx/>
              </a:defRPr>
            </a:pPr>
            <a:r>
              <a:rPr lang="en-GB" sz="1900" b="1" i="0" u="none" strike="noStrike" kern="1200" cap="none" spc="0" baseline="0">
                <a:solidFill>
                  <a:srgbClr val="C00000"/>
                </a:solidFill>
                <a:uFillTx/>
                <a:latin typeface="Arial" pitchFamily="34"/>
                <a:cs typeface="Arial" pitchFamily="34"/>
              </a:rPr>
              <a:t>TE</a:t>
            </a:r>
            <a:r>
              <a:rPr lang="en-GB" sz="1900" b="1" i="0" u="none" strike="noStrike" kern="1200" cap="none" spc="0" baseline="0">
                <a:solidFill>
                  <a:srgbClr val="215F9A"/>
                </a:solidFill>
                <a:uFillTx/>
                <a:latin typeface="Arial" pitchFamily="34"/>
                <a:cs typeface="Arial" pitchFamily="34"/>
              </a:rPr>
              <a:t>SCO :</a:t>
            </a:r>
          </a:p>
          <a:p>
            <a:pPr marL="0" marR="0" lvl="0" indent="0" algn="l" defTabSz="914400" rtl="0" fontAlgn="auto" hangingPunct="1">
              <a:lnSpc>
                <a:spcPct val="70000"/>
              </a:lnSpc>
              <a:spcBef>
                <a:spcPts val="1000"/>
              </a:spcBef>
              <a:spcAft>
                <a:spcPts val="0"/>
              </a:spcAft>
              <a:buNone/>
              <a:tabLst/>
              <a:defRPr sz="1800" b="0" i="0" u="none" strike="noStrike" kern="0" cap="none" spc="0" baseline="0">
                <a:solidFill>
                  <a:srgbClr val="000000"/>
                </a:solidFill>
                <a:uFillTx/>
              </a:defRPr>
            </a:pPr>
            <a:endParaRPr lang="en-GB" sz="2100" b="1"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Power BI transforms TPS transaction data into useful business insights. </a:t>
            </a: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Better forecasting reduces waste and improves operational performance. </a:t>
            </a:r>
            <a:endParaRPr lang="en-US" sz="1600" b="0" i="0" u="none" strike="noStrike" kern="1200" cap="none" spc="0" baseline="0">
              <a:solidFill>
                <a:srgbClr val="000000"/>
              </a:solidFill>
              <a:uFillTx/>
              <a:latin typeface="Arial" pitchFamily="34"/>
              <a:cs typeface="Arial" pitchFamily="34"/>
            </a:endParaRPr>
          </a:p>
          <a:p>
            <a:pPr marL="457200" marR="0" lvl="0" indent="-457200" algn="l" defTabSz="914400" rtl="0" fontAlgn="auto" hangingPunct="1">
              <a:lnSpc>
                <a:spcPct val="70000"/>
              </a:lnSpc>
              <a:spcBef>
                <a:spcPts val="100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Organisations should ensure accurate, secure, and ethical use of business data.</a:t>
            </a:r>
          </a:p>
          <a:p>
            <a:pPr marL="342900" marR="0" lvl="0" indent="-342900" algn="l" defTabSz="914400" rtl="0" fontAlgn="auto" hangingPunct="1">
              <a:lnSpc>
                <a:spcPct val="70000"/>
              </a:lnSpc>
              <a:spcBef>
                <a:spcPts val="1000"/>
              </a:spcBef>
              <a:spcAft>
                <a:spcPts val="0"/>
              </a:spcAft>
              <a:buSzPct val="100000"/>
              <a:buFont typeface="Wingdings" pitchFamily="2"/>
              <a:buChar char="v"/>
              <a:tabLst/>
              <a:defRPr sz="1800" b="0" i="0" u="none" strike="noStrike" kern="0" cap="none" spc="0" baseline="0">
                <a:solidFill>
                  <a:srgbClr val="000000"/>
                </a:solidFill>
                <a:uFillTx/>
              </a:defRPr>
            </a:pPr>
            <a:endParaRPr lang="en-US" sz="1300" b="0" i="0" u="none" strike="noStrike" kern="1200" cap="none" spc="0" baseline="0">
              <a:solidFill>
                <a:srgbClr val="000000"/>
              </a:solidFill>
              <a:uFillTx/>
              <a:latin typeface="Arial" pitchFamily="34"/>
              <a:cs typeface="Arial" pitchFamily="34"/>
            </a:endParaRPr>
          </a:p>
          <a:p>
            <a:pPr marL="342900" marR="0" lvl="0" indent="-342900" algn="l" defTabSz="914400" rtl="0" fontAlgn="auto" hangingPunct="1">
              <a:lnSpc>
                <a:spcPct val="70000"/>
              </a:lnSpc>
              <a:spcBef>
                <a:spcPts val="1000"/>
              </a:spcBef>
              <a:spcAft>
                <a:spcPts val="0"/>
              </a:spcAft>
              <a:buSzPct val="100000"/>
              <a:buFont typeface="Wingdings" pitchFamily="2"/>
              <a:buChar char="v"/>
              <a:tabLst/>
              <a:defRPr sz="1800" b="0" i="0" u="none" strike="noStrike" kern="0" cap="none" spc="0" baseline="0">
                <a:solidFill>
                  <a:srgbClr val="000000"/>
                </a:solidFill>
                <a:uFillTx/>
              </a:defRPr>
            </a:pPr>
            <a:endParaRPr lang="en-US" sz="1300" b="0" i="0" u="none" strike="noStrike" kern="1200" cap="none" spc="0" baseline="0">
              <a:solidFill>
                <a:srgbClr val="000000"/>
              </a:solidFill>
              <a:uFillTx/>
              <a:latin typeface="Arial" pitchFamily="34"/>
              <a:cs typeface="Arial" pitchFamily="34"/>
            </a:endParaRPr>
          </a:p>
          <a:p>
            <a:pPr marL="342900" marR="0" lvl="0" indent="-342900" algn="l" defTabSz="914400" rtl="0" fontAlgn="auto" hangingPunct="1">
              <a:lnSpc>
                <a:spcPct val="70000"/>
              </a:lnSpc>
              <a:spcBef>
                <a:spcPts val="1000"/>
              </a:spcBef>
              <a:spcAft>
                <a:spcPts val="0"/>
              </a:spcAft>
              <a:buSzPct val="100000"/>
              <a:buFont typeface="Wingdings" pitchFamily="2"/>
              <a:buChar char="§"/>
              <a:tabLst/>
              <a:defRPr sz="1800" b="0" i="0" u="none" strike="noStrike" kern="0" cap="none" spc="0" baseline="0">
                <a:solidFill>
                  <a:srgbClr val="000000"/>
                </a:solidFill>
                <a:uFillTx/>
              </a:defRPr>
            </a:pPr>
            <a:endParaRPr lang="en-US" sz="1300" b="0" i="0" u="none" strike="noStrike" kern="1200" cap="none" spc="0" baseline="0">
              <a:solidFill>
                <a:srgbClr val="000000"/>
              </a:solidFill>
              <a:uFillTx/>
              <a:latin typeface="Arial" pitchFamily="34"/>
              <a:cs typeface="Arial" pitchFamily="34"/>
            </a:endParaRPr>
          </a:p>
          <a:p>
            <a:pPr marL="342900" marR="0" lvl="0" indent="-342900" algn="ctr" defTabSz="914400" rtl="0" fontAlgn="auto" hangingPunct="1">
              <a:lnSpc>
                <a:spcPct val="70000"/>
              </a:lnSpc>
              <a:spcBef>
                <a:spcPts val="1000"/>
              </a:spcBef>
              <a:spcAft>
                <a:spcPts val="0"/>
              </a:spcAft>
              <a:buSzPct val="100000"/>
              <a:buFont typeface="Wingdings" pitchFamily="2"/>
              <a:buChar char="Ø"/>
              <a:tabLst/>
              <a:defRPr sz="1800" b="0" i="0" u="none" strike="noStrike" kern="0" cap="none" spc="0" baseline="0">
                <a:solidFill>
                  <a:srgbClr val="000000"/>
                </a:solidFill>
                <a:uFillTx/>
              </a:defRPr>
            </a:pPr>
            <a:endParaRPr lang="en-GB" sz="1300" b="0" i="0" u="none" strike="noStrike" kern="1200" cap="none" spc="0" baseline="0">
              <a:solidFill>
                <a:srgbClr val="000000"/>
              </a:solidFill>
              <a:uFillTx/>
              <a:latin typeface="Aptos"/>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B5334-CFAC-4A2D-4263-1A28ACED6489}"/>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47026B1-5962-7B84-BBE8-E8AFD2709964}"/>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69D26AC0-4CF8-58DB-0E4B-0173F31288E1}"/>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4">
            <a:extLst>
              <a:ext uri="{FF2B5EF4-FFF2-40B4-BE49-F238E27FC236}">
                <a16:creationId xmlns:a16="http://schemas.microsoft.com/office/drawing/2014/main" id="{FF57115C-0D1C-5137-2EAE-2F2B3E26B3FA}"/>
              </a:ext>
            </a:extLst>
          </p:cNvPr>
          <p:cNvSpPr txBox="1"/>
          <p:nvPr/>
        </p:nvSpPr>
        <p:spPr>
          <a:xfrm>
            <a:off x="2017742" y="977109"/>
            <a:ext cx="3299008"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Conclusion</a:t>
            </a:r>
          </a:p>
        </p:txBody>
      </p:sp>
      <p:sp>
        <p:nvSpPr>
          <p:cNvPr id="6" name="TextBox 7">
            <a:extLst>
              <a:ext uri="{FF2B5EF4-FFF2-40B4-BE49-F238E27FC236}">
                <a16:creationId xmlns:a16="http://schemas.microsoft.com/office/drawing/2014/main" id="{3C2DC590-F473-D6D5-6C4C-8A29CBC426F2}"/>
              </a:ext>
            </a:extLst>
          </p:cNvPr>
          <p:cNvSpPr txBox="1"/>
          <p:nvPr/>
        </p:nvSpPr>
        <p:spPr>
          <a:xfrm>
            <a:off x="2017742" y="1714070"/>
            <a:ext cx="8064559" cy="10772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Information systems help organisations improve efficiency, support decision-making, and achieve business goals. The cases of Nestlé, Coca-Cola, and Tesco show how ERP, CRM, and BI systems create business value. However, organisations must ensure data security, privacy, and ethical use of information.</a:t>
            </a:r>
          </a:p>
        </p:txBody>
      </p:sp>
      <p:sp>
        <p:nvSpPr>
          <p:cNvPr id="7" name="TextBox 8">
            <a:extLst>
              <a:ext uri="{FF2B5EF4-FFF2-40B4-BE49-F238E27FC236}">
                <a16:creationId xmlns:a16="http://schemas.microsoft.com/office/drawing/2014/main" id="{4E82BA62-181B-320C-3A87-7C25B73629A0}"/>
              </a:ext>
            </a:extLst>
          </p:cNvPr>
          <p:cNvSpPr txBox="1"/>
          <p:nvPr/>
        </p:nvSpPr>
        <p:spPr>
          <a:xfrm>
            <a:off x="2017742" y="3165341"/>
            <a:ext cx="2354726"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Recommendation</a:t>
            </a:r>
          </a:p>
        </p:txBody>
      </p:sp>
      <p:sp>
        <p:nvSpPr>
          <p:cNvPr id="8" name="TextBox 10">
            <a:extLst>
              <a:ext uri="{FF2B5EF4-FFF2-40B4-BE49-F238E27FC236}">
                <a16:creationId xmlns:a16="http://schemas.microsoft.com/office/drawing/2014/main" id="{90049996-54F3-84E3-A4C5-0B9427BABA64}"/>
              </a:ext>
            </a:extLst>
          </p:cNvPr>
          <p:cNvSpPr txBox="1"/>
          <p:nvPr/>
        </p:nvSpPr>
        <p:spPr>
          <a:xfrm>
            <a:off x="2017742" y="3165341"/>
            <a:ext cx="8981017" cy="310853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Organisations should select the information system that best aligns with their business objectives and operational requirements. ERP is suitable for managing business processes, CRM supports customer relationship management, while BI helps organisations analyse data and make informed decisions.</a:t>
            </a: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Implement strong cybersecurity and data protection measures.</a:t>
            </a: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Provide regular employee training to ensure effective system use.</a:t>
            </a: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endParaRPr lang="en-GB" sz="1600" b="0" i="0" u="none" strike="noStrike" kern="1200" cap="none" spc="0" baseline="0">
              <a:solidFill>
                <a:srgbClr val="000000"/>
              </a:solidFill>
              <a:uFillTx/>
              <a:latin typeface="Arial" pitchFamily="34"/>
              <a:cs typeface="Arial" pitchFamily="34"/>
            </a:endParaRPr>
          </a:p>
          <a:p>
            <a:pPr marL="285750" marR="0" lvl="0" indent="-285750" algn="l" defTabSz="457200" rtl="0" fontAlgn="auto" hangingPunct="1">
              <a:lnSpc>
                <a:spcPct val="100000"/>
              </a:lnSpc>
              <a:spcBef>
                <a:spcPts val="0"/>
              </a:spcBef>
              <a:spcAft>
                <a:spcPts val="0"/>
              </a:spcAft>
              <a:buSzPct val="100000"/>
              <a:buFont typeface="Wingdings" pitchFamily="2"/>
              <a:buChar char="ü"/>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Ensure the ethical and responsible handling of business and customer data.</a:t>
            </a:r>
          </a:p>
        </p:txBody>
      </p:sp>
      <p:sp>
        <p:nvSpPr>
          <p:cNvPr id="9" name="TextBox 12">
            <a:extLst>
              <a:ext uri="{FF2B5EF4-FFF2-40B4-BE49-F238E27FC236}">
                <a16:creationId xmlns:a16="http://schemas.microsoft.com/office/drawing/2014/main" id="{1CB9B2E1-1048-46DE-3C13-34FAE0B16CF5}"/>
              </a:ext>
            </a:extLst>
          </p:cNvPr>
          <p:cNvSpPr txBox="1"/>
          <p:nvPr/>
        </p:nvSpPr>
        <p:spPr>
          <a:xfrm>
            <a:off x="11232773" y="6397078"/>
            <a:ext cx="191844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70C0"/>
                </a:solidFill>
                <a:uFillTx/>
                <a:latin typeface="Amasis MT Pro Medium" pitchFamily="18"/>
                <a:cs typeface="Arial" pitchFamily="34"/>
              </a:rPr>
              <a:t>Zie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AAB70-1B86-8DA1-F7C0-55D84954FE1E}"/>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EAA8362-6C7C-075F-7AE3-A029DC185D56}"/>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877667C7-1155-EF71-5159-B620C3494E29}"/>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sp>
        <p:nvSpPr>
          <p:cNvPr id="5" name="TextBox 3">
            <a:extLst>
              <a:ext uri="{FF2B5EF4-FFF2-40B4-BE49-F238E27FC236}">
                <a16:creationId xmlns:a16="http://schemas.microsoft.com/office/drawing/2014/main" id="{C3BB06A2-27FD-E28A-91EF-6C9293BEB12A}"/>
              </a:ext>
            </a:extLst>
          </p:cNvPr>
          <p:cNvSpPr txBox="1"/>
          <p:nvPr/>
        </p:nvSpPr>
        <p:spPr>
          <a:xfrm>
            <a:off x="1280626" y="471510"/>
            <a:ext cx="3812983"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pitchFamily="34"/>
                <a:cs typeface="Arial" pitchFamily="34"/>
              </a:rPr>
              <a:t>Reference List</a:t>
            </a:r>
          </a:p>
        </p:txBody>
      </p:sp>
      <p:sp>
        <p:nvSpPr>
          <p:cNvPr id="6" name="TextBox 6">
            <a:extLst>
              <a:ext uri="{FF2B5EF4-FFF2-40B4-BE49-F238E27FC236}">
                <a16:creationId xmlns:a16="http://schemas.microsoft.com/office/drawing/2014/main" id="{4A61975D-C1F3-449E-4038-B066A5644518}"/>
              </a:ext>
            </a:extLst>
          </p:cNvPr>
          <p:cNvSpPr txBox="1"/>
          <p:nvPr/>
        </p:nvSpPr>
        <p:spPr>
          <a:xfrm>
            <a:off x="1137147" y="1165411"/>
            <a:ext cx="10106213" cy="5321140"/>
          </a:xfrm>
          <a:prstGeom prst="rect">
            <a:avLst/>
          </a:prstGeom>
          <a:noFill/>
          <a:ln cap="flat">
            <a:noFill/>
          </a:ln>
        </p:spPr>
        <p:txBody>
          <a:bodyPr vert="horz" wrap="square" lIns="91440" tIns="45720" rIns="91440" bIns="45720" anchor="t" anchorCtr="0" compatLnSpc="1">
            <a:spAutoFit/>
          </a:bodyPr>
          <a:lstStyle/>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Arfaoui, S., Mezrioui, A., &amp; Belmekki, A. (2020). A methodology for assuring privacy by design in information systems</a:t>
            </a:r>
            <a:r>
              <a:rPr lang="en-GB" sz="1200" b="0" i="1" u="none" strike="noStrike" kern="1200" cap="none" spc="0" baseline="0">
                <a:solidFill>
                  <a:srgbClr val="000000"/>
                </a:solidFill>
                <a:uFillTx/>
                <a:latin typeface="Arial" pitchFamily="34"/>
                <a:cs typeface="Arial" pitchFamily="34"/>
              </a:rPr>
              <a:t>. International Journal of Communication Networks and Information Security</a:t>
            </a:r>
            <a:r>
              <a:rPr lang="en-GB" sz="1200" b="0" i="0" u="none" strike="noStrike" kern="1200" cap="none" spc="0" baseline="0">
                <a:solidFill>
                  <a:srgbClr val="000000"/>
                </a:solidFill>
                <a:uFillTx/>
                <a:latin typeface="Arial" pitchFamily="34"/>
                <a:cs typeface="Arial" pitchFamily="34"/>
              </a:rPr>
              <a:t>, 12(3), 364–375.</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Howard, C., &amp; Hargiss, K. (2017). </a:t>
            </a:r>
            <a:r>
              <a:rPr lang="en-GB" sz="1200" b="0" i="1" u="none" strike="noStrike" kern="1200" cap="none" spc="0" baseline="0">
                <a:solidFill>
                  <a:srgbClr val="000000"/>
                </a:solidFill>
                <a:uFillTx/>
                <a:latin typeface="Arial" pitchFamily="34"/>
                <a:cs typeface="Arial" pitchFamily="34"/>
              </a:rPr>
              <a:t>Strategic information systems and technologies in modern organizations </a:t>
            </a:r>
            <a:r>
              <a:rPr lang="en-GB" sz="1200" b="0" i="0" u="none" strike="noStrike" kern="1200" cap="none" spc="0" baseline="0">
                <a:solidFill>
                  <a:srgbClr val="000000"/>
                </a:solidFill>
                <a:uFillTx/>
                <a:latin typeface="Arial" pitchFamily="34"/>
                <a:cs typeface="Arial" pitchFamily="34"/>
              </a:rPr>
              <a:t>(1st ed.). IGI Global Scientific Publishing. https://doi.org/10.4018/978-1-5225-1680-4</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Kunal, Singh, P., &amp; Hirani, N. (2022). A cohesive relation between cybersecurity and information security. </a:t>
            </a:r>
            <a:r>
              <a:rPr lang="en-GB" sz="1200" b="0" i="1" u="none" strike="noStrike" kern="1200" cap="none" spc="0" baseline="0">
                <a:solidFill>
                  <a:srgbClr val="000000"/>
                </a:solidFill>
                <a:uFillTx/>
                <a:latin typeface="Arial" pitchFamily="34"/>
                <a:cs typeface="Arial" pitchFamily="34"/>
              </a:rPr>
              <a:t>In 2022 IEEE 3rd Global Conference for Advancement in Technology (GCAT) </a:t>
            </a:r>
            <a:r>
              <a:rPr lang="en-GB" sz="1200" b="0" i="0" u="none" strike="noStrike" kern="1200" cap="none" spc="0" baseline="0">
                <a:solidFill>
                  <a:srgbClr val="000000"/>
                </a:solidFill>
                <a:uFillTx/>
                <a:latin typeface="Arial" pitchFamily="34"/>
                <a:cs typeface="Arial" pitchFamily="34"/>
              </a:rPr>
              <a:t>(pp. 1–6). https://doi.org/10.1109/GCAT55367.2022.9972023</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Nour, M. A. (2012). An integrative framework for customer relationship management: Towards a systems view. </a:t>
            </a:r>
            <a:r>
              <a:rPr lang="en-GB" sz="1200" b="0" i="1" u="none" strike="noStrike" kern="1200" cap="none" spc="0" baseline="0">
                <a:solidFill>
                  <a:srgbClr val="000000"/>
                </a:solidFill>
                <a:uFillTx/>
                <a:latin typeface="Arial" pitchFamily="34"/>
                <a:cs typeface="Arial" pitchFamily="34"/>
              </a:rPr>
              <a:t>International Journal of Business Information Systems</a:t>
            </a:r>
            <a:r>
              <a:rPr lang="en-GB" sz="1200" b="0" i="0" u="none" strike="noStrike" kern="1200" cap="none" spc="0" baseline="0">
                <a:solidFill>
                  <a:srgbClr val="000000"/>
                </a:solidFill>
                <a:uFillTx/>
                <a:latin typeface="Arial" pitchFamily="34"/>
                <a:cs typeface="Arial" pitchFamily="34"/>
              </a:rPr>
              <a:t>, 9(1), 26–50. https://doi.org/10.1504/IJBIS.2012.044454</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Paradice, D., Freeman, D., Hao, J., Lee, J., &amp; Hall, D. (2018). A review of ethical issue considerations in the information systems research literature. </a:t>
            </a:r>
            <a:r>
              <a:rPr lang="en-GB" sz="1200" b="0" i="1" u="none" strike="noStrike" kern="1200" cap="none" spc="0" baseline="0">
                <a:solidFill>
                  <a:srgbClr val="000000"/>
                </a:solidFill>
                <a:uFillTx/>
                <a:latin typeface="Arial" pitchFamily="34"/>
                <a:cs typeface="Arial" pitchFamily="34"/>
              </a:rPr>
              <a:t>Foundations and Trends® in Information Systems</a:t>
            </a:r>
            <a:r>
              <a:rPr lang="en-GB" sz="1200" b="0" i="0" u="none" strike="noStrike" kern="1200" cap="none" spc="0" baseline="0">
                <a:solidFill>
                  <a:srgbClr val="000000"/>
                </a:solidFill>
                <a:uFillTx/>
                <a:latin typeface="Arial" pitchFamily="34"/>
                <a:cs typeface="Arial" pitchFamily="34"/>
              </a:rPr>
              <a:t>, 6(2). https://doi.org/10.1561/2900000012</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Shaul, L., &amp; Tauber, D. (2013). Critical success factors in enterprise resource planning systems: Review of the last decade</a:t>
            </a:r>
            <a:r>
              <a:rPr lang="en-GB" sz="1200" b="0" i="1" u="none" strike="noStrike" kern="1200" cap="none" spc="0" baseline="0">
                <a:solidFill>
                  <a:srgbClr val="000000"/>
                </a:solidFill>
                <a:uFillTx/>
                <a:latin typeface="Arial" pitchFamily="34"/>
                <a:cs typeface="Arial" pitchFamily="34"/>
              </a:rPr>
              <a:t>. ACM Computing Surveys,</a:t>
            </a:r>
            <a:r>
              <a:rPr lang="en-GB" sz="1200" b="0" i="0" u="none" strike="noStrike" kern="1200" cap="none" spc="0" baseline="0">
                <a:solidFill>
                  <a:srgbClr val="000000"/>
                </a:solidFill>
                <a:uFillTx/>
                <a:latin typeface="Arial" pitchFamily="34"/>
                <a:cs typeface="Arial" pitchFamily="34"/>
              </a:rPr>
              <a:t> 45(4), 1–39. https://doi.org/10.1145/2501654.2501669</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Tashtoush, L. (2021). The role of information systems capabilities in enhancing the organizational performance. </a:t>
            </a:r>
            <a:r>
              <a:rPr lang="en-GB" sz="1200" b="0" i="1" u="none" strike="noStrike" kern="1200" cap="none" spc="0" baseline="0">
                <a:solidFill>
                  <a:srgbClr val="000000"/>
                </a:solidFill>
                <a:uFillTx/>
                <a:latin typeface="Arial" pitchFamily="34"/>
                <a:cs typeface="Arial" pitchFamily="34"/>
              </a:rPr>
              <a:t>Journal of Information Systems and Informatics</a:t>
            </a:r>
            <a:r>
              <a:rPr lang="en-GB" sz="1200" b="0" i="0" u="none" strike="noStrike" kern="1200" cap="none" spc="0" baseline="0">
                <a:solidFill>
                  <a:srgbClr val="000000"/>
                </a:solidFill>
                <a:uFillTx/>
                <a:latin typeface="Arial" pitchFamily="34"/>
                <a:cs typeface="Arial" pitchFamily="34"/>
              </a:rPr>
              <a:t>, 3(2), 303–328. https://doi.org/10.33557/journalisi.v3i2.129</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Watson, H. J., &amp; Wixom, B. H. (2007). The current state of business intelligence. </a:t>
            </a:r>
            <a:r>
              <a:rPr lang="en-GB" sz="1200" b="0" i="1" u="none" strike="noStrike" kern="1200" cap="none" spc="0" baseline="0">
                <a:solidFill>
                  <a:srgbClr val="000000"/>
                </a:solidFill>
                <a:uFillTx/>
                <a:latin typeface="Arial" pitchFamily="34"/>
                <a:cs typeface="Arial" pitchFamily="34"/>
              </a:rPr>
              <a:t>Computer, 40(9), 96–99</a:t>
            </a:r>
            <a:r>
              <a:rPr lang="en-GB" sz="1200" b="0" i="0" u="none" strike="noStrike" kern="1200" cap="none" spc="0" baseline="0">
                <a:solidFill>
                  <a:srgbClr val="000000"/>
                </a:solidFill>
                <a:uFillTx/>
                <a:latin typeface="Arial" pitchFamily="34"/>
                <a:cs typeface="Arial" pitchFamily="34"/>
              </a:rPr>
              <a:t>. https://doi.org/10.1109/MC.2007.331</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Zhang, J. (2011). Ethical issues in information systems. </a:t>
            </a:r>
            <a:r>
              <a:rPr lang="en-GB" sz="1200" b="0" i="1" u="none" strike="noStrike" kern="1200" cap="none" spc="0" baseline="0">
                <a:solidFill>
                  <a:srgbClr val="000000"/>
                </a:solidFill>
                <a:uFillTx/>
                <a:latin typeface="Arial" pitchFamily="34"/>
                <a:cs typeface="Arial" pitchFamily="34"/>
              </a:rPr>
              <a:t>In 2011 International Conference on Information Technology, Computer Engineering and Management Sciences </a:t>
            </a:r>
            <a:r>
              <a:rPr lang="en-GB" sz="1200" b="0" i="0" u="none" strike="noStrike" kern="1200" cap="none" spc="0" baseline="0">
                <a:solidFill>
                  <a:srgbClr val="000000"/>
                </a:solidFill>
                <a:uFillTx/>
                <a:latin typeface="Arial" pitchFamily="34"/>
                <a:cs typeface="Arial" pitchFamily="34"/>
              </a:rPr>
              <a:t>(Vol. 3, pp. 321–323). https://doi.org/10.1109/ICM.2011.24</a:t>
            </a:r>
          </a:p>
          <a:p>
            <a:pPr marL="171450" marR="0" lvl="0" indent="-171450" algn="l" defTabSz="4572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rial" pitchFamily="34"/>
                <a:cs typeface="Arial" pitchFamily="34"/>
              </a:rPr>
              <a:t>Zohry, A. F., &amp; Al-Dhubaibi Ahmed, A. S. (2024). Optimizing business performance through effective accounting information systems: The role of system competence and information quality. </a:t>
            </a:r>
            <a:r>
              <a:rPr lang="en-GB" sz="1200" b="0" i="1" u="none" strike="noStrike" kern="1200" cap="none" spc="0" baseline="0">
                <a:solidFill>
                  <a:srgbClr val="000000"/>
                </a:solidFill>
                <a:uFillTx/>
                <a:latin typeface="Arial" pitchFamily="34"/>
                <a:cs typeface="Arial" pitchFamily="34"/>
              </a:rPr>
              <a:t>Journal of Risk and Financial Management</a:t>
            </a:r>
            <a:r>
              <a:rPr lang="en-GB" sz="1200" b="0" i="0" u="none" strike="noStrike" kern="1200" cap="none" spc="0" baseline="0">
                <a:solidFill>
                  <a:srgbClr val="000000"/>
                </a:solidFill>
                <a:uFillTx/>
                <a:latin typeface="Arial" pitchFamily="34"/>
                <a:cs typeface="Arial" pitchFamily="34"/>
              </a:rPr>
              <a:t>, 17(11), 515.</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8FEB-EC29-6A33-A3F8-0B5C4380397E}"/>
              </a:ext>
            </a:extLst>
          </p:cNvPr>
          <p:cNvSpPr txBox="1">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5C2949FA-DD4B-0196-4F78-05777B3C9D56}"/>
              </a:ext>
            </a:extLst>
          </p:cNvPr>
          <p:cNvSpPr txBox="1">
            <a:spLocks noGrp="1"/>
          </p:cNvSpPr>
          <p:nvPr>
            <p:ph type="subTitle" idx="1"/>
          </p:nvPr>
        </p:nvSpPr>
        <p:spPr/>
        <p:txBody>
          <a:bodyPr/>
          <a:lstStyle/>
          <a:p>
            <a:endParaRPr lang="en-GB"/>
          </a:p>
        </p:txBody>
      </p:sp>
      <p:pic>
        <p:nvPicPr>
          <p:cNvPr id="4" name="Picture 5" descr="Story pin image">
            <a:extLst>
              <a:ext uri="{FF2B5EF4-FFF2-40B4-BE49-F238E27FC236}">
                <a16:creationId xmlns:a16="http://schemas.microsoft.com/office/drawing/2014/main" id="{D2623F94-3612-C6FC-59D9-5333C82EB30A}"/>
              </a:ext>
            </a:extLst>
          </p:cNvPr>
          <p:cNvPicPr>
            <a:picLocks noChangeAspect="1"/>
          </p:cNvPicPr>
          <p:nvPr/>
        </p:nvPicPr>
        <p:blipFill>
          <a:blip r:embed="rId2"/>
          <a:stretch>
            <a:fillRect/>
          </a:stretch>
        </p:blipFill>
        <p:spPr>
          <a:xfrm rot="5400013">
            <a:off x="2659647" y="-2669486"/>
            <a:ext cx="6872712" cy="12192006"/>
          </a:xfrm>
          <a:prstGeom prst="rect">
            <a:avLst/>
          </a:prstGeom>
          <a:noFill/>
          <a:ln cap="flat">
            <a:noFill/>
          </a:ln>
        </p:spPr>
      </p:pic>
      <p:pic>
        <p:nvPicPr>
          <p:cNvPr id="5" name="Picture 3" descr="Story pin image">
            <a:extLst>
              <a:ext uri="{FF2B5EF4-FFF2-40B4-BE49-F238E27FC236}">
                <a16:creationId xmlns:a16="http://schemas.microsoft.com/office/drawing/2014/main" id="{5EFB94BF-B3C6-03CA-61AC-30FCC966A660}"/>
              </a:ext>
            </a:extLst>
          </p:cNvPr>
          <p:cNvPicPr>
            <a:picLocks noChangeAspect="1"/>
          </p:cNvPicPr>
          <p:nvPr/>
        </p:nvPicPr>
        <p:blipFill>
          <a:blip r:embed="rId3"/>
          <a:stretch>
            <a:fillRect/>
          </a:stretch>
        </p:blipFill>
        <p:spPr>
          <a:xfrm>
            <a:off x="3227292" y="1094481"/>
            <a:ext cx="4961214" cy="4961214"/>
          </a:xfrm>
          <a:prstGeom prst="rect">
            <a:avLst/>
          </a:prstGeom>
          <a:noFill/>
          <a:ln cap="flat">
            <a:noFill/>
          </a:ln>
        </p:spPr>
      </p:pic>
    </p:spTree>
  </p:cSld>
  <p:clrMapOvr>
    <a:masterClrMapping/>
  </p:clrMapOvr>
</p:sld>
</file>

<file path=ppt/theme/theme1.xml><?xml version="1.0" encoding="utf-8"?>
<a:theme xmlns:a="http://schemas.openxmlformats.org/drawingml/2006/main" name="Gallery">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TM10001114%5b%5bfn=Gallery%5d%5d</Template>
  <TotalTime>0</TotalTime>
  <Words>2069</Words>
  <Application>Microsoft Office PowerPoint</Application>
  <PresentationFormat>Widescreen</PresentationFormat>
  <Paragraphs>381</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Amasis MT Pro Medium</vt:lpstr>
      <vt:lpstr>Aptos</vt:lpstr>
      <vt:lpstr>Arial</vt:lpstr>
      <vt:lpstr>Gill Sans MT</vt:lpstr>
      <vt:lpstr>Wingdings</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Regina Abdoli (2428653)</dc:creator>
  <cp:lastModifiedBy>Regina Abdoli (2428653)</cp:lastModifiedBy>
  <cp:revision>63</cp:revision>
  <dcterms:created xsi:type="dcterms:W3CDTF">2026-07-11T21:14:59Z</dcterms:created>
  <dcterms:modified xsi:type="dcterms:W3CDTF">2026-07-15T19:13:15Z</dcterms:modified>
</cp:coreProperties>
</file>