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367" r:id="rId5"/>
    <p:sldId id="296" r:id="rId6"/>
    <p:sldId id="337" r:id="rId7"/>
    <p:sldId id="407" r:id="rId8"/>
    <p:sldId id="705" r:id="rId9"/>
    <p:sldId id="706" r:id="rId10"/>
    <p:sldId id="643" r:id="rId11"/>
    <p:sldId id="394" r:id="rId12"/>
    <p:sldId id="398" r:id="rId13"/>
    <p:sldId id="399" r:id="rId14"/>
    <p:sldId id="400" r:id="rId15"/>
    <p:sldId id="644" r:id="rId16"/>
    <p:sldId id="401" r:id="rId17"/>
    <p:sldId id="417" r:id="rId18"/>
    <p:sldId id="420" r:id="rId19"/>
    <p:sldId id="410" r:id="rId20"/>
    <p:sldId id="647" r:id="rId21"/>
    <p:sldId id="411" r:id="rId22"/>
    <p:sldId id="418" r:id="rId23"/>
    <p:sldId id="642" r:id="rId24"/>
    <p:sldId id="713" r:id="rId25"/>
    <p:sldId id="392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301"/>
    <a:srgbClr val="009A46"/>
    <a:srgbClr val="0033CC"/>
    <a:srgbClr val="FFE9E5"/>
    <a:srgbClr val="FFFFF3"/>
    <a:srgbClr val="FFFFD9"/>
    <a:srgbClr val="FABE00"/>
    <a:srgbClr val="FBD3C5"/>
    <a:srgbClr val="FAC9B8"/>
    <a:srgbClr val="F8B3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02" autoAdjust="0"/>
    <p:restoredTop sz="93443" autoAdjust="0"/>
  </p:normalViewPr>
  <p:slideViewPr>
    <p:cSldViewPr>
      <p:cViewPr varScale="1">
        <p:scale>
          <a:sx n="67" d="100"/>
          <a:sy n="67" d="100"/>
        </p:scale>
        <p:origin x="1374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F221D5-5BBA-49FC-A83F-1EE48997347F}" type="doc">
      <dgm:prSet loTypeId="urn:microsoft.com/office/officeart/2005/8/layout/hChevron3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0644B9B8-FB50-44D9-977F-39880D9C39B0}">
      <dgm:prSet phldrT="[Text]"/>
      <dgm:spPr/>
      <dgm:t>
        <a:bodyPr/>
        <a:lstStyle/>
        <a:p>
          <a:r>
            <a:rPr lang="en-US" b="1" dirty="0"/>
            <a:t>1. Discover yourself</a:t>
          </a:r>
        </a:p>
      </dgm:t>
    </dgm:pt>
    <dgm:pt modelId="{358EDD82-6F08-4943-8127-24A109F7A02F}" type="parTrans" cxnId="{6D37B8DC-0AA1-4DFB-B13A-B007FA9E39BE}">
      <dgm:prSet/>
      <dgm:spPr/>
      <dgm:t>
        <a:bodyPr/>
        <a:lstStyle/>
        <a:p>
          <a:endParaRPr lang="en-US"/>
        </a:p>
      </dgm:t>
    </dgm:pt>
    <dgm:pt modelId="{36C1941A-A911-441E-964A-EAAA0F6914C3}" type="sibTrans" cxnId="{6D37B8DC-0AA1-4DFB-B13A-B007FA9E39BE}">
      <dgm:prSet/>
      <dgm:spPr/>
      <dgm:t>
        <a:bodyPr/>
        <a:lstStyle/>
        <a:p>
          <a:endParaRPr lang="en-US"/>
        </a:p>
      </dgm:t>
    </dgm:pt>
    <dgm:pt modelId="{ACEB2A28-4960-4A01-89F8-1857559F9646}">
      <dgm:prSet phldrT="[Text]"/>
      <dgm:spPr/>
      <dgm:t>
        <a:bodyPr/>
        <a:lstStyle/>
        <a:p>
          <a:r>
            <a:rPr lang="en-US" b="1" dirty="0"/>
            <a:t>2. Explore options</a:t>
          </a:r>
        </a:p>
      </dgm:t>
    </dgm:pt>
    <dgm:pt modelId="{5F3859C6-58EB-4AB3-9695-6CE1754A40A5}" type="parTrans" cxnId="{2AE94830-618E-43EB-8CF8-8E7F27DA20CD}">
      <dgm:prSet/>
      <dgm:spPr/>
      <dgm:t>
        <a:bodyPr/>
        <a:lstStyle/>
        <a:p>
          <a:endParaRPr lang="en-US"/>
        </a:p>
      </dgm:t>
    </dgm:pt>
    <dgm:pt modelId="{B98896C1-1082-4713-9621-DD5FC72B2C19}" type="sibTrans" cxnId="{2AE94830-618E-43EB-8CF8-8E7F27DA20CD}">
      <dgm:prSet/>
      <dgm:spPr/>
      <dgm:t>
        <a:bodyPr/>
        <a:lstStyle/>
        <a:p>
          <a:endParaRPr lang="en-US"/>
        </a:p>
      </dgm:t>
    </dgm:pt>
    <dgm:pt modelId="{AD3419F4-47C3-431D-BA61-374E904E3137}">
      <dgm:prSet phldrT="[Text]"/>
      <dgm:spPr/>
      <dgm:t>
        <a:bodyPr/>
        <a:lstStyle/>
        <a:p>
          <a:r>
            <a:rPr lang="en-US" b="1" dirty="0"/>
            <a:t>3. Make choices</a:t>
          </a:r>
        </a:p>
      </dgm:t>
    </dgm:pt>
    <dgm:pt modelId="{BB1B055A-62F0-46B4-8F6D-88569F61E262}" type="parTrans" cxnId="{214F319A-F7CF-4A68-8BAE-9429AFF721CD}">
      <dgm:prSet/>
      <dgm:spPr/>
      <dgm:t>
        <a:bodyPr/>
        <a:lstStyle/>
        <a:p>
          <a:endParaRPr lang="en-US"/>
        </a:p>
      </dgm:t>
    </dgm:pt>
    <dgm:pt modelId="{5084DDC2-9F6C-4168-95BC-62C35B598ADA}" type="sibTrans" cxnId="{214F319A-F7CF-4A68-8BAE-9429AFF721CD}">
      <dgm:prSet/>
      <dgm:spPr/>
      <dgm:t>
        <a:bodyPr/>
        <a:lstStyle/>
        <a:p>
          <a:endParaRPr lang="en-US"/>
        </a:p>
      </dgm:t>
    </dgm:pt>
    <dgm:pt modelId="{486BDAFE-C89D-4E00-B810-4AA983D483D4}">
      <dgm:prSet/>
      <dgm:spPr/>
      <dgm:t>
        <a:bodyPr/>
        <a:lstStyle/>
        <a:p>
          <a:r>
            <a:rPr lang="en-US" b="1" dirty="0"/>
            <a:t>4. Take Action</a:t>
          </a:r>
        </a:p>
      </dgm:t>
    </dgm:pt>
    <dgm:pt modelId="{019060B1-EF00-4EF7-B9D9-01EAB9E9DC13}" type="parTrans" cxnId="{69F075FE-0C9A-4E1F-9D30-1443F7E17E95}">
      <dgm:prSet/>
      <dgm:spPr/>
      <dgm:t>
        <a:bodyPr/>
        <a:lstStyle/>
        <a:p>
          <a:endParaRPr lang="en-US"/>
        </a:p>
      </dgm:t>
    </dgm:pt>
    <dgm:pt modelId="{E5BE1907-A0A8-4671-B7A8-FC07A77CD4BE}" type="sibTrans" cxnId="{69F075FE-0C9A-4E1F-9D30-1443F7E17E95}">
      <dgm:prSet/>
      <dgm:spPr/>
      <dgm:t>
        <a:bodyPr/>
        <a:lstStyle/>
        <a:p>
          <a:endParaRPr lang="en-US"/>
        </a:p>
      </dgm:t>
    </dgm:pt>
    <dgm:pt modelId="{DF4BE8A6-0368-4D77-A291-5E3B5A49C949}" type="pres">
      <dgm:prSet presAssocID="{5AF221D5-5BBA-49FC-A83F-1EE48997347F}" presName="Name0" presStyleCnt="0">
        <dgm:presLayoutVars>
          <dgm:dir/>
          <dgm:resizeHandles val="exact"/>
        </dgm:presLayoutVars>
      </dgm:prSet>
      <dgm:spPr/>
    </dgm:pt>
    <dgm:pt modelId="{A7C2EA38-3190-4AB5-A72F-F8CC6D209E72}" type="pres">
      <dgm:prSet presAssocID="{0644B9B8-FB50-44D9-977F-39880D9C39B0}" presName="parTxOnly" presStyleLbl="node1" presStyleIdx="0" presStyleCnt="4">
        <dgm:presLayoutVars>
          <dgm:bulletEnabled val="1"/>
        </dgm:presLayoutVars>
      </dgm:prSet>
      <dgm:spPr/>
    </dgm:pt>
    <dgm:pt modelId="{49CBB12A-65C9-4E26-8707-8B00EAC0DFE1}" type="pres">
      <dgm:prSet presAssocID="{36C1941A-A911-441E-964A-EAAA0F6914C3}" presName="parSpace" presStyleCnt="0"/>
      <dgm:spPr/>
    </dgm:pt>
    <dgm:pt modelId="{9B4898A3-0B35-4DB5-9360-1548509A389B}" type="pres">
      <dgm:prSet presAssocID="{ACEB2A28-4960-4A01-89F8-1857559F9646}" presName="parTxOnly" presStyleLbl="node1" presStyleIdx="1" presStyleCnt="4">
        <dgm:presLayoutVars>
          <dgm:bulletEnabled val="1"/>
        </dgm:presLayoutVars>
      </dgm:prSet>
      <dgm:spPr/>
    </dgm:pt>
    <dgm:pt modelId="{BA830461-EB41-43A6-BB1D-DE46B4A1EB4A}" type="pres">
      <dgm:prSet presAssocID="{B98896C1-1082-4713-9621-DD5FC72B2C19}" presName="parSpace" presStyleCnt="0"/>
      <dgm:spPr/>
    </dgm:pt>
    <dgm:pt modelId="{A738D4A3-5C80-477A-8A8F-503F9605FFC0}" type="pres">
      <dgm:prSet presAssocID="{AD3419F4-47C3-431D-BA61-374E904E3137}" presName="parTxOnly" presStyleLbl="node1" presStyleIdx="2" presStyleCnt="4">
        <dgm:presLayoutVars>
          <dgm:bulletEnabled val="1"/>
        </dgm:presLayoutVars>
      </dgm:prSet>
      <dgm:spPr/>
    </dgm:pt>
    <dgm:pt modelId="{A3897076-F071-4917-9FB5-0A140A297D8E}" type="pres">
      <dgm:prSet presAssocID="{5084DDC2-9F6C-4168-95BC-62C35B598ADA}" presName="parSpace" presStyleCnt="0"/>
      <dgm:spPr/>
    </dgm:pt>
    <dgm:pt modelId="{B31CED1A-F156-43D5-84D5-37E746953BCF}" type="pres">
      <dgm:prSet presAssocID="{486BDAFE-C89D-4E00-B810-4AA983D483D4}" presName="parTxOnly" presStyleLbl="node1" presStyleIdx="3" presStyleCnt="4">
        <dgm:presLayoutVars>
          <dgm:bulletEnabled val="1"/>
        </dgm:presLayoutVars>
      </dgm:prSet>
      <dgm:spPr/>
    </dgm:pt>
  </dgm:ptLst>
  <dgm:cxnLst>
    <dgm:cxn modelId="{4901BB06-87D4-4870-9C12-B6D686E1F5A7}" type="presOf" srcId="{5AF221D5-5BBA-49FC-A83F-1EE48997347F}" destId="{DF4BE8A6-0368-4D77-A291-5E3B5A49C949}" srcOrd="0" destOrd="0" presId="urn:microsoft.com/office/officeart/2005/8/layout/hChevron3"/>
    <dgm:cxn modelId="{2AE94830-618E-43EB-8CF8-8E7F27DA20CD}" srcId="{5AF221D5-5BBA-49FC-A83F-1EE48997347F}" destId="{ACEB2A28-4960-4A01-89F8-1857559F9646}" srcOrd="1" destOrd="0" parTransId="{5F3859C6-58EB-4AB3-9695-6CE1754A40A5}" sibTransId="{B98896C1-1082-4713-9621-DD5FC72B2C19}"/>
    <dgm:cxn modelId="{0D61ED5B-9B95-443D-BDFA-7D196A9E7FBD}" type="presOf" srcId="{0644B9B8-FB50-44D9-977F-39880D9C39B0}" destId="{A7C2EA38-3190-4AB5-A72F-F8CC6D209E72}" srcOrd="0" destOrd="0" presId="urn:microsoft.com/office/officeart/2005/8/layout/hChevron3"/>
    <dgm:cxn modelId="{C1954862-4923-41E7-B252-D04F79C1155B}" type="presOf" srcId="{486BDAFE-C89D-4E00-B810-4AA983D483D4}" destId="{B31CED1A-F156-43D5-84D5-37E746953BCF}" srcOrd="0" destOrd="0" presId="urn:microsoft.com/office/officeart/2005/8/layout/hChevron3"/>
    <dgm:cxn modelId="{D6ADED59-1D08-424A-AA6F-84837E7B5E45}" type="presOf" srcId="{AD3419F4-47C3-431D-BA61-374E904E3137}" destId="{A738D4A3-5C80-477A-8A8F-503F9605FFC0}" srcOrd="0" destOrd="0" presId="urn:microsoft.com/office/officeart/2005/8/layout/hChevron3"/>
    <dgm:cxn modelId="{F755F97B-97E8-424E-80C5-494DA020EFEE}" type="presOf" srcId="{ACEB2A28-4960-4A01-89F8-1857559F9646}" destId="{9B4898A3-0B35-4DB5-9360-1548509A389B}" srcOrd="0" destOrd="0" presId="urn:microsoft.com/office/officeart/2005/8/layout/hChevron3"/>
    <dgm:cxn modelId="{214F319A-F7CF-4A68-8BAE-9429AFF721CD}" srcId="{5AF221D5-5BBA-49FC-A83F-1EE48997347F}" destId="{AD3419F4-47C3-431D-BA61-374E904E3137}" srcOrd="2" destOrd="0" parTransId="{BB1B055A-62F0-46B4-8F6D-88569F61E262}" sibTransId="{5084DDC2-9F6C-4168-95BC-62C35B598ADA}"/>
    <dgm:cxn modelId="{6D37B8DC-0AA1-4DFB-B13A-B007FA9E39BE}" srcId="{5AF221D5-5BBA-49FC-A83F-1EE48997347F}" destId="{0644B9B8-FB50-44D9-977F-39880D9C39B0}" srcOrd="0" destOrd="0" parTransId="{358EDD82-6F08-4943-8127-24A109F7A02F}" sibTransId="{36C1941A-A911-441E-964A-EAAA0F6914C3}"/>
    <dgm:cxn modelId="{69F075FE-0C9A-4E1F-9D30-1443F7E17E95}" srcId="{5AF221D5-5BBA-49FC-A83F-1EE48997347F}" destId="{486BDAFE-C89D-4E00-B810-4AA983D483D4}" srcOrd="3" destOrd="0" parTransId="{019060B1-EF00-4EF7-B9D9-01EAB9E9DC13}" sibTransId="{E5BE1907-A0A8-4671-B7A8-FC07A77CD4BE}"/>
    <dgm:cxn modelId="{E1383C3F-B4A1-4689-BBC3-4FDCAE81F0A0}" type="presParOf" srcId="{DF4BE8A6-0368-4D77-A291-5E3B5A49C949}" destId="{A7C2EA38-3190-4AB5-A72F-F8CC6D209E72}" srcOrd="0" destOrd="0" presId="urn:microsoft.com/office/officeart/2005/8/layout/hChevron3"/>
    <dgm:cxn modelId="{9CF917C1-5FFF-4DA8-96AC-D16EF4728D90}" type="presParOf" srcId="{DF4BE8A6-0368-4D77-A291-5E3B5A49C949}" destId="{49CBB12A-65C9-4E26-8707-8B00EAC0DFE1}" srcOrd="1" destOrd="0" presId="urn:microsoft.com/office/officeart/2005/8/layout/hChevron3"/>
    <dgm:cxn modelId="{FD9E7E58-6236-4AC9-833F-353D8762523C}" type="presParOf" srcId="{DF4BE8A6-0368-4D77-A291-5E3B5A49C949}" destId="{9B4898A3-0B35-4DB5-9360-1548509A389B}" srcOrd="2" destOrd="0" presId="urn:microsoft.com/office/officeart/2005/8/layout/hChevron3"/>
    <dgm:cxn modelId="{D183974E-AA5A-489A-BEE1-E7EA01A65882}" type="presParOf" srcId="{DF4BE8A6-0368-4D77-A291-5E3B5A49C949}" destId="{BA830461-EB41-43A6-BB1D-DE46B4A1EB4A}" srcOrd="3" destOrd="0" presId="urn:microsoft.com/office/officeart/2005/8/layout/hChevron3"/>
    <dgm:cxn modelId="{6115FD65-7BC5-4016-A74F-0D07BB9E08E6}" type="presParOf" srcId="{DF4BE8A6-0368-4D77-A291-5E3B5A49C949}" destId="{A738D4A3-5C80-477A-8A8F-503F9605FFC0}" srcOrd="4" destOrd="0" presId="urn:microsoft.com/office/officeart/2005/8/layout/hChevron3"/>
    <dgm:cxn modelId="{23F89B58-F487-4422-BCE0-5B35F36EE6FF}" type="presParOf" srcId="{DF4BE8A6-0368-4D77-A291-5E3B5A49C949}" destId="{A3897076-F071-4917-9FB5-0A140A297D8E}" srcOrd="5" destOrd="0" presId="urn:microsoft.com/office/officeart/2005/8/layout/hChevron3"/>
    <dgm:cxn modelId="{F7106BD2-3D71-47DC-BB90-FF11B8B06E07}" type="presParOf" srcId="{DF4BE8A6-0368-4D77-A291-5E3B5A49C949}" destId="{B31CED1A-F156-43D5-84D5-37E746953BCF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C2EA38-3190-4AB5-A72F-F8CC6D209E72}">
      <dsp:nvSpPr>
        <dsp:cNvPr id="0" name=""/>
        <dsp:cNvSpPr/>
      </dsp:nvSpPr>
      <dsp:spPr>
        <a:xfrm>
          <a:off x="2411" y="316716"/>
          <a:ext cx="2419052" cy="967620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7348" tIns="58674" rIns="29337" bIns="5867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1. Discover yourself</a:t>
          </a:r>
        </a:p>
      </dsp:txBody>
      <dsp:txXfrm>
        <a:off x="2411" y="316716"/>
        <a:ext cx="2177147" cy="967620"/>
      </dsp:txXfrm>
    </dsp:sp>
    <dsp:sp modelId="{9B4898A3-0B35-4DB5-9360-1548509A389B}">
      <dsp:nvSpPr>
        <dsp:cNvPr id="0" name=""/>
        <dsp:cNvSpPr/>
      </dsp:nvSpPr>
      <dsp:spPr>
        <a:xfrm>
          <a:off x="1937652" y="316716"/>
          <a:ext cx="2419052" cy="967620"/>
        </a:xfrm>
        <a:prstGeom prst="chevron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58674" rIns="29337" bIns="5867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2. Explore options</a:t>
          </a:r>
        </a:p>
      </dsp:txBody>
      <dsp:txXfrm>
        <a:off x="2421462" y="316716"/>
        <a:ext cx="1451432" cy="967620"/>
      </dsp:txXfrm>
    </dsp:sp>
    <dsp:sp modelId="{A738D4A3-5C80-477A-8A8F-503F9605FFC0}">
      <dsp:nvSpPr>
        <dsp:cNvPr id="0" name=""/>
        <dsp:cNvSpPr/>
      </dsp:nvSpPr>
      <dsp:spPr>
        <a:xfrm>
          <a:off x="3872894" y="316716"/>
          <a:ext cx="2419052" cy="967620"/>
        </a:xfrm>
        <a:prstGeom prst="chevron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58674" rIns="29337" bIns="5867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3. Make choices</a:t>
          </a:r>
        </a:p>
      </dsp:txBody>
      <dsp:txXfrm>
        <a:off x="4356704" y="316716"/>
        <a:ext cx="1451432" cy="967620"/>
      </dsp:txXfrm>
    </dsp:sp>
    <dsp:sp modelId="{B31CED1A-F156-43D5-84D5-37E746953BCF}">
      <dsp:nvSpPr>
        <dsp:cNvPr id="0" name=""/>
        <dsp:cNvSpPr/>
      </dsp:nvSpPr>
      <dsp:spPr>
        <a:xfrm>
          <a:off x="5808136" y="316716"/>
          <a:ext cx="2419052" cy="967620"/>
        </a:xfrm>
        <a:prstGeom prst="chevron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011" tIns="58674" rIns="29337" bIns="5867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4. Take Action</a:t>
          </a:r>
        </a:p>
      </dsp:txBody>
      <dsp:txXfrm>
        <a:off x="6291946" y="316716"/>
        <a:ext cx="1451432" cy="9676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7/22/2026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94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128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3416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FB8ED0-1FB0-D6FF-D64C-83E09C30C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D79272-2500-3B38-A5BD-2B05E68983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4960F9-676F-D4BE-99E4-27EBE073D2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CEDEF5-6E66-68F3-A38A-5D53A714FD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2041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4300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762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https://youtu.be/HnhmW0PZieg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397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8B2A78BE-EF62-4395-914A-1D7B89858EA8}" type="datetime1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EEC40-3FE5-4CD2-9E0B-CE6B8F5025AA}" type="datetime1">
              <a:rPr lang="en-GB" smtClean="0"/>
              <a:t>22/07/2026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BE32A-FDF4-4760-B678-57EFFA346B74}" type="datetime1">
              <a:rPr lang="en-GB" smtClean="0"/>
              <a:t>22/07/2026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248E3-FB56-4948-B917-548811D8BA97}" type="datetime1">
              <a:rPr lang="en-GB" smtClean="0"/>
              <a:t>22/07/2026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50A72-8D79-4642-85E1-410FF9BD8C3A}" type="datetime1">
              <a:rPr lang="en-GB" smtClean="0"/>
              <a:t>22/07/2026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3432-F20D-4DCA-BCA8-3DA5424657B9}" type="datetime1">
              <a:rPr lang="en-GB" smtClean="0"/>
              <a:t>22/07/2026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EF904-78EC-4818-BF43-E29A05D80FEB}" type="datetime1">
              <a:rPr lang="en-GB" smtClean="0"/>
              <a:t>22/07/2026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8F4B-A341-4EB8-B295-2DCF9A74FF97}" type="datetime1">
              <a:rPr lang="en-GB" smtClean="0"/>
              <a:t>22/07/2026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BE495-5E7A-4058-B29D-0911935A97C2}" type="datetime1">
              <a:rPr lang="en-GB" smtClean="0"/>
              <a:t>22/07/2026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F46C-664F-4561-BB7A-7B9905E689B7}" type="datetime1">
              <a:rPr lang="en-GB" smtClean="0"/>
              <a:t>22/07/2026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82829-1844-42B5-B4FF-2A3661DEF061}" type="datetime1">
              <a:rPr lang="en-GB" smtClean="0"/>
              <a:t>22/07/2026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C82E6-618C-437B-A045-BD4BEEABD696}" type="datetime1">
              <a:rPr lang="en-GB" smtClean="0"/>
              <a:t>22/07/2026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GNjf_Lps9LA?feature=oembed" TargetMode="Externa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wc.co.uk/careers/early-careers/employability-hub.html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nhmW0PZie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HnhmW0PZieg?feature=oembed" TargetMode="Externa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m4JwBJmGiI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rk.ac.uk/admin/hr/learning-and-development/career-development/professional-careers/understand-yourself/" TargetMode="External"/><Relationship Id="rId2" Type="http://schemas.openxmlformats.org/officeDocument/2006/relationships/hyperlink" Target="https://www.cipd.org/uk/learning/cpd/about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1124744"/>
            <a:ext cx="8712968" cy="4824536"/>
          </a:xfrm>
        </p:spPr>
        <p:txBody>
          <a:bodyPr>
            <a:normAutofit/>
          </a:bodyPr>
          <a:lstStyle/>
          <a:p>
            <a:r>
              <a:rPr lang="en-GB" sz="3100" b="1" dirty="0">
                <a:solidFill>
                  <a:schemeClr val="bg1">
                    <a:lumMod val="95000"/>
                  </a:schemeClr>
                </a:solidFill>
              </a:rPr>
              <a:t>Employability and Career Development</a:t>
            </a:r>
            <a:br>
              <a:rPr lang="en-GB" sz="31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100" b="1" dirty="0">
                <a:solidFill>
                  <a:schemeClr val="bg1">
                    <a:lumMod val="95000"/>
                  </a:schemeClr>
                </a:solidFill>
              </a:rPr>
              <a:t>(LCLM4005) – </a:t>
            </a:r>
            <a:r>
              <a:rPr lang="en-GB" sz="3100" b="1" dirty="0">
                <a:solidFill>
                  <a:srgbClr val="0000FF"/>
                </a:solidFill>
              </a:rPr>
              <a:t>June 2026</a:t>
            </a:r>
            <a:br>
              <a:rPr lang="en-GB" sz="3100" b="1" dirty="0">
                <a:solidFill>
                  <a:srgbClr val="FFFF00"/>
                </a:solidFill>
              </a:rPr>
            </a:br>
            <a:br>
              <a:rPr lang="en-GB" sz="4000" b="1" dirty="0">
                <a:solidFill>
                  <a:srgbClr val="FFFF00"/>
                </a:solidFill>
              </a:rPr>
            </a:br>
            <a:r>
              <a:rPr lang="en-GB" sz="4000" b="1" dirty="0">
                <a:solidFill>
                  <a:schemeClr val="bg1"/>
                </a:solidFill>
              </a:rPr>
              <a:t>Session 9: </a:t>
            </a:r>
            <a:r>
              <a:rPr lang="en-GB" altLang="en-US" sz="4000" b="1" dirty="0">
                <a:solidFill>
                  <a:srgbClr val="FFFF00"/>
                </a:solidFill>
              </a:rPr>
              <a:t>Career Development</a:t>
            </a:r>
            <a:endParaRPr lang="en-GB" altLang="en-US" sz="4000" dirty="0">
              <a:solidFill>
                <a:srgbClr val="FFFF0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10DBD40-A291-294C-0250-C2A15A47A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420B8B-819D-4DFD-901D-562A0832BB99}" type="slidenum">
              <a:rPr lang="en-GB" altLang="en-US" smtClean="0"/>
              <a:pPr>
                <a:defRPr/>
              </a:pPr>
              <a:t>1</a:t>
            </a:fld>
            <a:endParaRPr lang="en-GB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EDB976-4B47-B94A-66DD-985A88E3E95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01563144"/>
              </p:ext>
            </p:extLst>
          </p:nvPr>
        </p:nvGraphicFramePr>
        <p:xfrm>
          <a:off x="179512" y="404663"/>
          <a:ext cx="8784976" cy="58742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4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308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385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Week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Topic of focus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5007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1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  <a:cs typeface="Arial" panose="020B0604020202020204" pitchFamily="34" charset="0"/>
                        </a:rPr>
                        <a:t>Introduction to the module and Personal Development Plans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3310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2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Self-Awareness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4367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3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Exploring Employment Opportunities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4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Recruitment and Selection Process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5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CV and Cover Letter Writing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6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Job Interview Preparation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+mn-lt"/>
                        </a:rPr>
                        <a:t>7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0070C0"/>
                          </a:solidFill>
                          <a:latin typeface="+mn-lt"/>
                        </a:rPr>
                        <a:t>Present Task 1 in class (Mock Interviews)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8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>
                          <a:latin typeface="+mn-lt"/>
                        </a:rPr>
                        <a:t>Employment Legislation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b="1" dirty="0">
                          <a:highlight>
                            <a:srgbClr val="FFFF00"/>
                          </a:highlight>
                          <a:latin typeface="+mn-lt"/>
                        </a:rPr>
                        <a:t>9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highlight>
                            <a:srgbClr val="FFFF00"/>
                          </a:highlight>
                          <a:latin typeface="+mn-lt"/>
                        </a:rPr>
                        <a:t>Career Development 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7294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+mn-lt"/>
                        </a:rPr>
                        <a:t>10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+mn-lt"/>
                        </a:rPr>
                        <a:t>Alternative Pathways to Consider upon Graduation + Revision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7294">
                <a:tc>
                  <a:txBody>
                    <a:bodyPr/>
                    <a:lstStyle/>
                    <a:p>
                      <a:endParaRPr lang="en-GB" sz="2000" dirty="0">
                        <a:latin typeface="+mn-lt"/>
                      </a:endParaRPr>
                    </a:p>
                  </a:txBody>
                  <a:tcPr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0070C0"/>
                          </a:solidFill>
                          <a:latin typeface="+mn-lt"/>
                        </a:rPr>
                        <a:t>Submit Task 2 via Moodle (Portfolio of Written Tasks) </a:t>
                      </a:r>
                    </a:p>
                  </a:txBody>
                  <a:tcPr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0570390"/>
                  </a:ext>
                </a:extLst>
              </a:tr>
            </a:tbl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7F2F6A-8212-64E1-3645-CB3A39EA6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D008CC-411C-4A94-9D35-0CA0AC97D97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8255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/>
              <a:t>Session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344" y="1686331"/>
            <a:ext cx="8610128" cy="413305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altLang="en-US" sz="2800" dirty="0"/>
              <a:t>Understand </a:t>
            </a:r>
            <a:r>
              <a:rPr lang="en-GB" sz="2800" dirty="0"/>
              <a:t>how to </a:t>
            </a:r>
            <a:r>
              <a:rPr lang="en-GB" sz="2800" b="1" dirty="0">
                <a:solidFill>
                  <a:srgbClr val="0070C0"/>
                </a:solidFill>
              </a:rPr>
              <a:t>create a career development plan</a:t>
            </a:r>
            <a:endParaRPr lang="en-GB" altLang="en-US" sz="2800" b="1" dirty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GB" alt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GB" altLang="en-US" sz="2800" dirty="0"/>
              <a:t>Identify </a:t>
            </a:r>
            <a:r>
              <a:rPr lang="en-GB" altLang="en-US" sz="2800" b="1" dirty="0">
                <a:solidFill>
                  <a:srgbClr val="0070C0"/>
                </a:solidFill>
              </a:rPr>
              <a:t>ways of developing a career</a:t>
            </a:r>
            <a:r>
              <a:rPr lang="en-GB" altLang="en-US" sz="2800" dirty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GB" alt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GB" altLang="en-US" sz="2800" dirty="0"/>
              <a:t>Consider </a:t>
            </a:r>
            <a:r>
              <a:rPr lang="en-GB" altLang="en-US" sz="2800" b="1" dirty="0">
                <a:solidFill>
                  <a:srgbClr val="0070C0"/>
                </a:solidFill>
              </a:rPr>
              <a:t>the</a:t>
            </a:r>
            <a:r>
              <a:rPr lang="en-GB" altLang="en-US" sz="2800" dirty="0"/>
              <a:t> </a:t>
            </a:r>
            <a:r>
              <a:rPr lang="en-GB" altLang="en-US" sz="2800" b="1" dirty="0">
                <a:solidFill>
                  <a:srgbClr val="0070C0"/>
                </a:solidFill>
              </a:rPr>
              <a:t>importance of CPD</a:t>
            </a:r>
            <a:r>
              <a:rPr lang="en-GB" altLang="en-US" sz="2800" dirty="0"/>
              <a:t> in your career</a:t>
            </a:r>
            <a:endParaRPr lang="en-GB" altLang="en-US" sz="2800" b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80427C-28C8-7F56-B585-B8DAA8F49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38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6CB4AE-D2E8-659E-33DD-B2F15DF2AB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97DE672-9583-AA08-C1D8-6E074CC05593}"/>
              </a:ext>
            </a:extLst>
          </p:cNvPr>
          <p:cNvSpPr txBox="1">
            <a:spLocks/>
          </p:cNvSpPr>
          <p:nvPr/>
        </p:nvSpPr>
        <p:spPr>
          <a:xfrm>
            <a:off x="1259632" y="1340768"/>
            <a:ext cx="6330998" cy="3312368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sz="8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Creating a career development plan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173A3C-C4EB-59D0-C018-436B2702B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379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3F593-3EFF-715B-E6C9-E63814A2CC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9000" dirty="0"/>
              <a:t>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E7717B-6BFE-6D78-26AD-C8B257D54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8DCBD42-DDDD-BD74-3D01-9C13BA7B6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 anchor="t">
            <a:normAutofit/>
          </a:bodyPr>
          <a:lstStyle/>
          <a:p>
            <a:r>
              <a:rPr lang="en-US" sz="4000" b="1" dirty="0"/>
              <a:t>What is career development?</a:t>
            </a:r>
          </a:p>
        </p:txBody>
      </p:sp>
    </p:spTree>
    <p:extLst>
      <p:ext uri="{BB962C8B-B14F-4D97-AF65-F5344CB8AC3E}">
        <p14:creationId xmlns:p14="http://schemas.microsoft.com/office/powerpoint/2010/main" val="3065483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9729D1-BC82-243B-4023-BC2CEE81C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46B7ED1-ED4D-3EE7-0D35-12446D493C8D}"/>
              </a:ext>
            </a:extLst>
          </p:cNvPr>
          <p:cNvSpPr/>
          <p:nvPr/>
        </p:nvSpPr>
        <p:spPr>
          <a:xfrm>
            <a:off x="6043914" y="3140968"/>
            <a:ext cx="2743010" cy="3528392"/>
          </a:xfrm>
          <a:prstGeom prst="roundRect">
            <a:avLst/>
          </a:prstGeom>
          <a:solidFill>
            <a:srgbClr val="FFE9E5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500" dirty="0">
              <a:solidFill>
                <a:schemeClr val="tx1"/>
              </a:solidFill>
            </a:endParaRPr>
          </a:p>
          <a:p>
            <a:endParaRPr lang="en-GB" sz="15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46F8534-F80F-4868-FB5A-EAABD634FAE4}"/>
              </a:ext>
            </a:extLst>
          </p:cNvPr>
          <p:cNvSpPr/>
          <p:nvPr/>
        </p:nvSpPr>
        <p:spPr>
          <a:xfrm>
            <a:off x="325834" y="3140968"/>
            <a:ext cx="2743010" cy="352839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381900-A1E3-A910-3A49-E4BC42CA9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9687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/>
              <a:t>Career Development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8B5E53-BA62-C228-CA3B-A56B99F960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127" y="1182687"/>
            <a:ext cx="8594353" cy="42048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/>
              <a:t>Career planning will help </a:t>
            </a:r>
            <a:r>
              <a:rPr lang="en-GB" sz="2200" b="1" dirty="0"/>
              <a:t>shape (and reshape) your personal brand</a:t>
            </a:r>
            <a:r>
              <a:rPr lang="en-GB" sz="2200" dirty="0"/>
              <a:t>. </a:t>
            </a:r>
          </a:p>
          <a:p>
            <a:endParaRPr lang="en-GB" sz="2200" dirty="0"/>
          </a:p>
          <a:p>
            <a:pPr marL="0" indent="0">
              <a:buNone/>
            </a:pPr>
            <a:r>
              <a:rPr lang="en-GB" sz="2200" dirty="0"/>
              <a:t>Can you name each famous figure and identify their personal brand?</a:t>
            </a:r>
          </a:p>
        </p:txBody>
      </p:sp>
      <p:sp>
        <p:nvSpPr>
          <p:cNvPr id="4" name="AutoShape 7" descr="Close with solid fill">
            <a:extLst>
              <a:ext uri="{FF2B5EF4-FFF2-40B4-BE49-F238E27FC236}">
                <a16:creationId xmlns:a16="http://schemas.microsoft.com/office/drawing/2014/main" id="{DCD71DC7-2A99-57DF-E959-15B7B764A25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995025" y="-8842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Close with solid fill">
            <a:extLst>
              <a:ext uri="{FF2B5EF4-FFF2-40B4-BE49-F238E27FC236}">
                <a16:creationId xmlns:a16="http://schemas.microsoft.com/office/drawing/2014/main" id="{A9DAFAD7-5880-7036-446A-82469860F92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455400" y="-8842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04A1F0B-8CBC-A6B5-DF37-C20E08D88916}"/>
              </a:ext>
            </a:extLst>
          </p:cNvPr>
          <p:cNvSpPr/>
          <p:nvPr/>
        </p:nvSpPr>
        <p:spPr>
          <a:xfrm>
            <a:off x="3184874" y="3140968"/>
            <a:ext cx="2743010" cy="352839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9" name="AutoShape 4">
            <a:extLst>
              <a:ext uri="{FF2B5EF4-FFF2-40B4-BE49-F238E27FC236}">
                <a16:creationId xmlns:a16="http://schemas.microsoft.com/office/drawing/2014/main" id="{7DCBEE6E-6A13-7EAF-8A37-CA828CFB53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id="{9D6D99B0-6D56-C340-6FBF-B5F10C0381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100" y="3271246"/>
            <a:ext cx="1870557" cy="1714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27B6590A-9D67-48FD-CD93-198F5783CA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7" r="16001"/>
          <a:stretch>
            <a:fillRect/>
          </a:stretch>
        </p:blipFill>
        <p:spPr bwMode="auto">
          <a:xfrm>
            <a:off x="761794" y="3271246"/>
            <a:ext cx="1943657" cy="1714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5CBBB31F-D176-CE7A-9031-953308FF79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03" r="6738"/>
          <a:stretch>
            <a:fillRect/>
          </a:stretch>
        </p:blipFill>
        <p:spPr bwMode="auto">
          <a:xfrm>
            <a:off x="6480140" y="3270231"/>
            <a:ext cx="1870558" cy="171551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91AF00C-149C-8B2C-CBE7-941CC53B4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937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allAtOnce" animBg="1"/>
      <p:bldP spid="6" grpId="0" uiExpand="1" build="allAtOnce" animBg="1"/>
      <p:bldP spid="7" grpId="0" uiExpand="1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F8CC5-3883-E94A-63D7-3ED7C4064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1E65005-B07C-28EA-CC9C-829ED0215AFB}"/>
              </a:ext>
            </a:extLst>
          </p:cNvPr>
          <p:cNvSpPr txBox="1">
            <a:spLocks/>
          </p:cNvSpPr>
          <p:nvPr/>
        </p:nvSpPr>
        <p:spPr>
          <a:xfrm>
            <a:off x="1259632" y="1340768"/>
            <a:ext cx="6330998" cy="3312368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sz="8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Ways of developing a career</a:t>
            </a:r>
          </a:p>
          <a:p>
            <a:pPr marL="0" indent="0" algn="ctr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endParaRPr lang="en-GB" sz="86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A9F6BE9-841E-DCDA-2925-A196CD120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62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2078586"/>
              </p:ext>
            </p:extLst>
          </p:nvPr>
        </p:nvGraphicFramePr>
        <p:xfrm>
          <a:off x="457200" y="836712"/>
          <a:ext cx="8229600" cy="1601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0B39FE45-5180-0565-DE9D-66B1BDD6EB89}"/>
              </a:ext>
            </a:extLst>
          </p:cNvPr>
          <p:cNvSpPr txBox="1">
            <a:spLocks/>
          </p:cNvSpPr>
          <p:nvPr/>
        </p:nvSpPr>
        <p:spPr>
          <a:xfrm>
            <a:off x="539552" y="-15298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Career Development Process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5EAEF4-4DA4-A112-9331-EC8D03932121}"/>
              </a:ext>
            </a:extLst>
          </p:cNvPr>
          <p:cNvSpPr txBox="1"/>
          <p:nvPr/>
        </p:nvSpPr>
        <p:spPr>
          <a:xfrm>
            <a:off x="143508" y="2564904"/>
            <a:ext cx="8856984" cy="401648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33CC"/>
            </a:solidFill>
          </a:ln>
        </p:spPr>
        <p:txBody>
          <a:bodyPr wrap="square" rtlCol="0">
            <a:spAutoFit/>
          </a:bodyPr>
          <a:lstStyle/>
          <a:p>
            <a:r>
              <a:rPr lang="en-GB" sz="1700" dirty="0" err="1"/>
              <a:t>wk1</a:t>
            </a:r>
            <a:r>
              <a:rPr lang="en-GB" sz="1700" dirty="0"/>
              <a:t>: </a:t>
            </a:r>
            <a:r>
              <a:rPr lang="en-GB" sz="1700" b="1" dirty="0"/>
              <a:t>Personal Development Plans </a:t>
            </a:r>
            <a:r>
              <a:rPr lang="en-GB" sz="1700" dirty="0">
                <a:sym typeface="Wingdings" panose="05000000000000000000" pitchFamily="2" charset="2"/>
              </a:rPr>
              <a:t></a:t>
            </a:r>
            <a:r>
              <a:rPr lang="en-GB" sz="1700" dirty="0"/>
              <a:t> self-assessment quiz, SMART goals</a:t>
            </a:r>
          </a:p>
          <a:p>
            <a:endParaRPr lang="en-GB" sz="1700" dirty="0"/>
          </a:p>
          <a:p>
            <a:r>
              <a:rPr lang="en-GB" sz="1700" dirty="0" err="1"/>
              <a:t>wk2</a:t>
            </a:r>
            <a:r>
              <a:rPr lang="en-GB" sz="1700" dirty="0"/>
              <a:t>: </a:t>
            </a:r>
            <a:r>
              <a:rPr lang="en-GB" sz="1700" b="1" dirty="0"/>
              <a:t>Self-Awareness</a:t>
            </a:r>
            <a:r>
              <a:rPr lang="en-GB" sz="1700" dirty="0"/>
              <a:t> </a:t>
            </a:r>
            <a:r>
              <a:rPr lang="en-GB" sz="1700" dirty="0">
                <a:sym typeface="Wingdings" panose="05000000000000000000" pitchFamily="2" charset="2"/>
              </a:rPr>
              <a:t> SWOT, Johari Window, p</a:t>
            </a:r>
            <a:r>
              <a:rPr lang="en-GB" sz="1700" dirty="0"/>
              <a:t>ersonality tests, learning styles</a:t>
            </a:r>
          </a:p>
          <a:p>
            <a:endParaRPr lang="en-GB" sz="1700" dirty="0"/>
          </a:p>
          <a:p>
            <a:r>
              <a:rPr lang="en-GB" sz="1700" dirty="0" err="1"/>
              <a:t>wk3</a:t>
            </a:r>
            <a:r>
              <a:rPr lang="en-GB" sz="1700" dirty="0"/>
              <a:t>: </a:t>
            </a:r>
            <a:r>
              <a:rPr lang="en-GB" sz="1700" b="1" dirty="0"/>
              <a:t>Career Planning </a:t>
            </a:r>
            <a:r>
              <a:rPr lang="en-GB" sz="1700" dirty="0">
                <a:sym typeface="Wingdings" panose="05000000000000000000" pitchFamily="2" charset="2"/>
              </a:rPr>
              <a:t> individual vs. organisational, future of workplaces, creating a PDP</a:t>
            </a:r>
            <a:endParaRPr lang="en-GB" sz="1700" dirty="0"/>
          </a:p>
          <a:p>
            <a:endParaRPr lang="en-GB" sz="1700" dirty="0"/>
          </a:p>
          <a:p>
            <a:r>
              <a:rPr lang="en-GB" sz="1700" dirty="0" err="1"/>
              <a:t>wk4</a:t>
            </a:r>
            <a:r>
              <a:rPr lang="en-GB" sz="1700" dirty="0"/>
              <a:t>: </a:t>
            </a:r>
            <a:r>
              <a:rPr lang="en-GB" sz="1700" b="1" dirty="0"/>
              <a:t>Recruitment and Selection Process </a:t>
            </a:r>
            <a:r>
              <a:rPr lang="en-GB" sz="1700" dirty="0">
                <a:sym typeface="Wingdings" panose="05000000000000000000" pitchFamily="2" charset="2"/>
              </a:rPr>
              <a:t> legislation, workplace policies </a:t>
            </a:r>
            <a:endParaRPr lang="en-GB" sz="1700" dirty="0"/>
          </a:p>
          <a:p>
            <a:endParaRPr lang="en-GB" sz="1700" dirty="0"/>
          </a:p>
          <a:p>
            <a:r>
              <a:rPr lang="en-GB" sz="1700" dirty="0" err="1"/>
              <a:t>wk5</a:t>
            </a:r>
            <a:r>
              <a:rPr lang="en-GB" sz="1700" dirty="0"/>
              <a:t>: </a:t>
            </a:r>
            <a:r>
              <a:rPr lang="en-GB" sz="1700" b="1" dirty="0"/>
              <a:t>CV and Cover Letter Writing </a:t>
            </a:r>
            <a:r>
              <a:rPr lang="en-GB" sz="1700" dirty="0">
                <a:sym typeface="Wingdings" panose="05000000000000000000" pitchFamily="2" charset="2"/>
              </a:rPr>
              <a:t> stylistics and formatting, business writing  </a:t>
            </a:r>
            <a:endParaRPr lang="en-GB" sz="1700" dirty="0"/>
          </a:p>
          <a:p>
            <a:endParaRPr lang="en-GB" sz="1700" dirty="0"/>
          </a:p>
          <a:p>
            <a:r>
              <a:rPr lang="en-GB" sz="1700" dirty="0" err="1"/>
              <a:t>wk6</a:t>
            </a:r>
            <a:r>
              <a:rPr lang="en-GB" sz="1700" dirty="0"/>
              <a:t>: </a:t>
            </a:r>
            <a:r>
              <a:rPr lang="en-GB" sz="1700" b="1" dirty="0"/>
              <a:t>Job Interview Practice </a:t>
            </a:r>
            <a:r>
              <a:rPr lang="en-GB" sz="1700" dirty="0">
                <a:sym typeface="Wingdings" panose="05000000000000000000" pitchFamily="2" charset="2"/>
              </a:rPr>
              <a:t> promoting your personal brand, professional alignment </a:t>
            </a:r>
            <a:endParaRPr lang="en-GB" sz="1700" dirty="0"/>
          </a:p>
          <a:p>
            <a:endParaRPr lang="en-GB" sz="1700" dirty="0"/>
          </a:p>
          <a:p>
            <a:r>
              <a:rPr lang="en-GB" sz="1700" dirty="0" err="1"/>
              <a:t>wk7</a:t>
            </a:r>
            <a:r>
              <a:rPr lang="en-GB" sz="1700" dirty="0"/>
              <a:t>: </a:t>
            </a:r>
            <a:r>
              <a:rPr lang="en-GB" sz="1700" b="1" dirty="0"/>
              <a:t>Interview Assessment </a:t>
            </a:r>
            <a:r>
              <a:rPr lang="en-GB" sz="1700" dirty="0">
                <a:sym typeface="Wingdings" panose="05000000000000000000" pitchFamily="2" charset="2"/>
              </a:rPr>
              <a:t> post-interview reflective practice</a:t>
            </a:r>
          </a:p>
          <a:p>
            <a:endParaRPr lang="en-GB" sz="1700" dirty="0">
              <a:sym typeface="Wingdings" panose="05000000000000000000" pitchFamily="2" charset="2"/>
            </a:endParaRPr>
          </a:p>
          <a:p>
            <a:r>
              <a:rPr lang="en-GB" sz="1700" dirty="0" err="1">
                <a:sym typeface="Wingdings" panose="05000000000000000000" pitchFamily="2" charset="2"/>
              </a:rPr>
              <a:t>wk8</a:t>
            </a:r>
            <a:r>
              <a:rPr lang="en-GB" sz="1700" dirty="0">
                <a:sym typeface="Wingdings" panose="05000000000000000000" pitchFamily="2" charset="2"/>
              </a:rPr>
              <a:t>: </a:t>
            </a:r>
            <a:r>
              <a:rPr lang="en-GB" sz="1700" b="1" dirty="0">
                <a:sym typeface="Wingdings" panose="05000000000000000000" pitchFamily="2" charset="2"/>
              </a:rPr>
              <a:t>Employment Legislation </a:t>
            </a:r>
            <a:r>
              <a:rPr lang="en-GB" sz="1700" dirty="0">
                <a:sym typeface="Wingdings" panose="05000000000000000000" pitchFamily="2" charset="2"/>
              </a:rPr>
              <a:t> applying regulations to practice in the workplace</a:t>
            </a:r>
            <a:endParaRPr lang="en-GB" sz="17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C4E9998-4F88-7353-E9F9-1BBD3D335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897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5116"/>
            <a:ext cx="8229600" cy="691656"/>
          </a:xfrm>
        </p:spPr>
        <p:txBody>
          <a:bodyPr anchor="t">
            <a:noAutofit/>
          </a:bodyPr>
          <a:lstStyle/>
          <a:p>
            <a:r>
              <a:rPr lang="en-GB" sz="4000" b="1" dirty="0"/>
              <a:t>Career development process</a:t>
            </a:r>
          </a:p>
        </p:txBody>
      </p:sp>
      <p:sp>
        <p:nvSpPr>
          <p:cNvPr id="14" name="Down Arrow Callout 13"/>
          <p:cNvSpPr/>
          <p:nvPr/>
        </p:nvSpPr>
        <p:spPr>
          <a:xfrm>
            <a:off x="183778" y="1457758"/>
            <a:ext cx="1656538" cy="1128499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rgbClr val="C00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SWOT analysis</a:t>
            </a:r>
          </a:p>
        </p:txBody>
      </p:sp>
      <p:sp>
        <p:nvSpPr>
          <p:cNvPr id="16" name="Down Arrow Callout 15"/>
          <p:cNvSpPr/>
          <p:nvPr/>
        </p:nvSpPr>
        <p:spPr>
          <a:xfrm>
            <a:off x="1976335" y="1457758"/>
            <a:ext cx="1668287" cy="1128499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Feedback from others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78070" y="1074037"/>
            <a:ext cx="5165930" cy="447814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b="1" dirty="0"/>
          </a:p>
          <a:p>
            <a:endParaRPr lang="en-GB" sz="190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253F0824-94D8-61C3-1AD6-765752FB483B}"/>
              </a:ext>
            </a:extLst>
          </p:cNvPr>
          <p:cNvGrpSpPr/>
          <p:nvPr/>
        </p:nvGrpSpPr>
        <p:grpSpPr>
          <a:xfrm>
            <a:off x="107504" y="5805264"/>
            <a:ext cx="2419052" cy="967620"/>
            <a:chOff x="2411" y="316716"/>
            <a:chExt cx="2419052" cy="967620"/>
          </a:xfrm>
        </p:grpSpPr>
        <p:sp>
          <p:nvSpPr>
            <p:cNvPr id="6" name="Arrow: Pentagon 5">
              <a:extLst>
                <a:ext uri="{FF2B5EF4-FFF2-40B4-BE49-F238E27FC236}">
                  <a16:creationId xmlns:a16="http://schemas.microsoft.com/office/drawing/2014/main" id="{CB12BAF3-E117-B588-2179-F0049080A271}"/>
                </a:ext>
              </a:extLst>
            </p:cNvPr>
            <p:cNvSpPr/>
            <p:nvPr/>
          </p:nvSpPr>
          <p:spPr>
            <a:xfrm>
              <a:off x="2411" y="316716"/>
              <a:ext cx="2419052" cy="967620"/>
            </a:xfrm>
            <a:prstGeom prst="homePlat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7" name="Arrow: Pentagon 4">
              <a:extLst>
                <a:ext uri="{FF2B5EF4-FFF2-40B4-BE49-F238E27FC236}">
                  <a16:creationId xmlns:a16="http://schemas.microsoft.com/office/drawing/2014/main" id="{33AF7BE1-87DC-A1A2-A477-F7FA9951F58C}"/>
                </a:ext>
              </a:extLst>
            </p:cNvPr>
            <p:cNvSpPr txBox="1"/>
            <p:nvPr/>
          </p:nvSpPr>
          <p:spPr>
            <a:xfrm>
              <a:off x="2411" y="316716"/>
              <a:ext cx="2177147" cy="9676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44018" tIns="72009" rIns="36005" bIns="72009" numCol="1" spcCol="1270" anchor="ctr" anchorCtr="0">
              <a:noAutofit/>
            </a:bodyPr>
            <a:lstStyle/>
            <a:p>
              <a:pPr marL="0" lvl="0" indent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/>
                <a:t>1. Discover yourself</a:t>
              </a:r>
            </a:p>
          </p:txBody>
        </p:sp>
      </p:grpSp>
      <p:sp>
        <p:nvSpPr>
          <p:cNvPr id="12" name="Down Arrow Callout 13">
            <a:extLst>
              <a:ext uri="{FF2B5EF4-FFF2-40B4-BE49-F238E27FC236}">
                <a16:creationId xmlns:a16="http://schemas.microsoft.com/office/drawing/2014/main" id="{7E3C11E5-9731-1904-3DF8-C5D0631E10C3}"/>
              </a:ext>
            </a:extLst>
          </p:cNvPr>
          <p:cNvSpPr/>
          <p:nvPr/>
        </p:nvSpPr>
        <p:spPr>
          <a:xfrm>
            <a:off x="183778" y="2885427"/>
            <a:ext cx="1656538" cy="1128499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chemeClr val="accent6">
              <a:lumMod val="75000"/>
            </a:schemeClr>
          </a:solidFill>
          <a:ln>
            <a:solidFill>
              <a:srgbClr val="009A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Johari Window</a:t>
            </a:r>
          </a:p>
        </p:txBody>
      </p:sp>
      <p:sp>
        <p:nvSpPr>
          <p:cNvPr id="13" name="Down Arrow Callout 15">
            <a:extLst>
              <a:ext uri="{FF2B5EF4-FFF2-40B4-BE49-F238E27FC236}">
                <a16:creationId xmlns:a16="http://schemas.microsoft.com/office/drawing/2014/main" id="{51248DB0-87FA-42C8-6E97-8E06520D7532}"/>
              </a:ext>
            </a:extLst>
          </p:cNvPr>
          <p:cNvSpPr/>
          <p:nvPr/>
        </p:nvSpPr>
        <p:spPr>
          <a:xfrm>
            <a:off x="1976334" y="2885427"/>
            <a:ext cx="1668287" cy="1128499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rgbClr val="009A46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Personality tests</a:t>
            </a:r>
          </a:p>
        </p:txBody>
      </p:sp>
      <p:sp>
        <p:nvSpPr>
          <p:cNvPr id="18" name="Down Arrow Callout 15">
            <a:extLst>
              <a:ext uri="{FF2B5EF4-FFF2-40B4-BE49-F238E27FC236}">
                <a16:creationId xmlns:a16="http://schemas.microsoft.com/office/drawing/2014/main" id="{48FE029D-D779-CB66-200C-C183BD5D6EC6}"/>
              </a:ext>
            </a:extLst>
          </p:cNvPr>
          <p:cNvSpPr/>
          <p:nvPr/>
        </p:nvSpPr>
        <p:spPr>
          <a:xfrm>
            <a:off x="1043608" y="4293096"/>
            <a:ext cx="1668287" cy="1128499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rgbClr val="00B0F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Learning Styles</a:t>
            </a:r>
          </a:p>
        </p:txBody>
      </p:sp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BECEADD6-044B-DF81-BAE4-6A12A6D20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248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06851" y="1353628"/>
            <a:ext cx="5006953" cy="4093428"/>
          </a:xfrm>
          <a:prstGeom prst="rect">
            <a:avLst/>
          </a:prstGeom>
          <a:solidFill>
            <a:srgbClr val="FFE9E5"/>
          </a:solidFill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454" y="85702"/>
            <a:ext cx="8229600" cy="606994"/>
          </a:xfrm>
        </p:spPr>
        <p:txBody>
          <a:bodyPr anchor="t">
            <a:normAutofit/>
          </a:bodyPr>
          <a:lstStyle/>
          <a:p>
            <a:r>
              <a:rPr lang="en-GB" sz="3200" b="1" dirty="0"/>
              <a:t>Career development process</a:t>
            </a:r>
          </a:p>
        </p:txBody>
      </p:sp>
      <p:sp>
        <p:nvSpPr>
          <p:cNvPr id="14" name="Down Arrow Callout 13"/>
          <p:cNvSpPr/>
          <p:nvPr/>
        </p:nvSpPr>
        <p:spPr>
          <a:xfrm>
            <a:off x="5533041" y="1831285"/>
            <a:ext cx="1656104" cy="1085710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chemeClr val="accent6">
              <a:lumMod val="75000"/>
            </a:schemeClr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Decide on one career for life?</a:t>
            </a:r>
          </a:p>
        </p:txBody>
      </p:sp>
      <p:sp>
        <p:nvSpPr>
          <p:cNvPr id="15" name="Up Arrow Callout 14"/>
          <p:cNvSpPr/>
          <p:nvPr/>
        </p:nvSpPr>
        <p:spPr>
          <a:xfrm>
            <a:off x="7273175" y="3135642"/>
            <a:ext cx="1656104" cy="1085710"/>
          </a:xfrm>
          <a:prstGeom prst="upArrowCallout">
            <a:avLst>
              <a:gd name="adj1" fmla="val 157142"/>
              <a:gd name="adj2" fmla="val 78571"/>
              <a:gd name="adj3" fmla="val 30096"/>
              <a:gd name="adj4" fmla="val 69904"/>
            </a:avLst>
          </a:prstGeom>
          <a:solidFill>
            <a:srgbClr val="7030A0"/>
          </a:solidFill>
          <a:ln>
            <a:solidFill>
              <a:srgbClr val="FFC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Focus on the  next step(s)</a:t>
            </a:r>
          </a:p>
        </p:txBody>
      </p:sp>
      <p:sp>
        <p:nvSpPr>
          <p:cNvPr id="16" name="Down Arrow Callout 15"/>
          <p:cNvSpPr/>
          <p:nvPr/>
        </p:nvSpPr>
        <p:spPr>
          <a:xfrm>
            <a:off x="7260274" y="1823244"/>
            <a:ext cx="1656104" cy="1093751"/>
          </a:xfrm>
          <a:prstGeom prst="downArrowCallout">
            <a:avLst>
              <a:gd name="adj1" fmla="val 184012"/>
              <a:gd name="adj2" fmla="val 92006"/>
              <a:gd name="adj3" fmla="val 35911"/>
              <a:gd name="adj4" fmla="val 64977"/>
            </a:avLst>
          </a:prstGeom>
          <a:solidFill>
            <a:srgbClr val="0070C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Be flexible</a:t>
            </a:r>
          </a:p>
          <a:p>
            <a:pPr algn="ctr"/>
            <a:r>
              <a:rPr lang="en-GB" dirty="0"/>
              <a:t>(with a plan B in place)?</a:t>
            </a:r>
          </a:p>
        </p:txBody>
      </p:sp>
      <p:sp>
        <p:nvSpPr>
          <p:cNvPr id="17" name="Up Arrow Callout 16"/>
          <p:cNvSpPr/>
          <p:nvPr/>
        </p:nvSpPr>
        <p:spPr>
          <a:xfrm>
            <a:off x="6398618" y="4509120"/>
            <a:ext cx="1669005" cy="1085709"/>
          </a:xfrm>
          <a:prstGeom prst="upArrowCallout">
            <a:avLst>
              <a:gd name="adj1" fmla="val 157142"/>
              <a:gd name="adj2" fmla="val 78571"/>
              <a:gd name="adj3" fmla="val 30096"/>
              <a:gd name="adj4" fmla="val 69904"/>
            </a:avLst>
          </a:prstGeom>
          <a:solidFill>
            <a:srgbClr val="009A46"/>
          </a:solidFill>
          <a:ln>
            <a:solidFill>
              <a:srgbClr val="00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/>
              <a:t>Expect and plan for uncertainty</a:t>
            </a:r>
          </a:p>
          <a:p>
            <a:pPr algn="ctr"/>
            <a:endParaRPr lang="en-GB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9027410-B3F7-BD3F-1DBF-E9428CDB5E1B}"/>
              </a:ext>
            </a:extLst>
          </p:cNvPr>
          <p:cNvGrpSpPr/>
          <p:nvPr/>
        </p:nvGrpSpPr>
        <p:grpSpPr>
          <a:xfrm>
            <a:off x="69103" y="5804678"/>
            <a:ext cx="2419052" cy="967620"/>
            <a:chOff x="1937652" y="316716"/>
            <a:chExt cx="2419052" cy="967620"/>
          </a:xfrm>
        </p:grpSpPr>
        <p:sp>
          <p:nvSpPr>
            <p:cNvPr id="5" name="Arrow: Chevron 4">
              <a:extLst>
                <a:ext uri="{FF2B5EF4-FFF2-40B4-BE49-F238E27FC236}">
                  <a16:creationId xmlns:a16="http://schemas.microsoft.com/office/drawing/2014/main" id="{B9732D30-CCCA-52F0-1834-4E72CECFF8EB}"/>
                </a:ext>
              </a:extLst>
            </p:cNvPr>
            <p:cNvSpPr/>
            <p:nvPr/>
          </p:nvSpPr>
          <p:spPr>
            <a:xfrm>
              <a:off x="1937652" y="316716"/>
              <a:ext cx="2419052" cy="967620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1488257"/>
                <a:satOff val="8966"/>
                <a:lumOff val="719"/>
                <a:alphaOff val="0"/>
              </a:schemeClr>
            </a:fillRef>
            <a:effectRef idx="0">
              <a:schemeClr val="accent4">
                <a:hueOff val="-1488257"/>
                <a:satOff val="8966"/>
                <a:lumOff val="71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b="1"/>
            </a:p>
          </p:txBody>
        </p:sp>
        <p:sp>
          <p:nvSpPr>
            <p:cNvPr id="8" name="Arrow: Chevron 4">
              <a:extLst>
                <a:ext uri="{FF2B5EF4-FFF2-40B4-BE49-F238E27FC236}">
                  <a16:creationId xmlns:a16="http://schemas.microsoft.com/office/drawing/2014/main" id="{A510E235-BF8A-0616-9D4F-20736AC44AEF}"/>
                </a:ext>
              </a:extLst>
            </p:cNvPr>
            <p:cNvSpPr txBox="1"/>
            <p:nvPr/>
          </p:nvSpPr>
          <p:spPr>
            <a:xfrm>
              <a:off x="2421462" y="316716"/>
              <a:ext cx="1451432" cy="9676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8014" tIns="72009" rIns="36005" bIns="72009" numCol="1" spcCol="1270" anchor="ctr" anchorCtr="0">
              <a:noAutofit/>
            </a:bodyPr>
            <a:lstStyle/>
            <a:p>
              <a:pPr marL="0" lvl="0" indent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b="1" kern="1200" dirty="0"/>
                <a:t>2. Explore options</a:t>
              </a:r>
            </a:p>
          </p:txBody>
        </p:sp>
      </p:grpSp>
      <p:sp>
        <p:nvSpPr>
          <p:cNvPr id="11" name="Up Arrow Callout 10"/>
          <p:cNvSpPr/>
          <p:nvPr/>
        </p:nvSpPr>
        <p:spPr>
          <a:xfrm>
            <a:off x="5533041" y="3135642"/>
            <a:ext cx="1656104" cy="1085710"/>
          </a:xfrm>
          <a:prstGeom prst="upArrowCallout">
            <a:avLst>
              <a:gd name="adj1" fmla="val 180011"/>
              <a:gd name="adj2" fmla="val 90006"/>
              <a:gd name="adj3" fmla="val 30096"/>
              <a:gd name="adj4" fmla="val 69904"/>
            </a:avLst>
          </a:prstGeom>
          <a:solidFill>
            <a:srgbClr val="C000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Look for opportunities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9C1AC-D6EE-F0AD-79F5-210EAEAEB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35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/>
          <a:p>
            <a:r>
              <a:rPr lang="en-GB" sz="3200" b="1" dirty="0"/>
              <a:t>Career development process</a:t>
            </a:r>
          </a:p>
        </p:txBody>
      </p:sp>
      <p:sp>
        <p:nvSpPr>
          <p:cNvPr id="14" name="Down Arrow Callout 13"/>
          <p:cNvSpPr/>
          <p:nvPr/>
        </p:nvSpPr>
        <p:spPr>
          <a:xfrm>
            <a:off x="6444208" y="1988840"/>
            <a:ext cx="1668129" cy="1143000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rgbClr val="C00000"/>
          </a:solidFill>
          <a:ln>
            <a:solidFill>
              <a:srgbClr val="009A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Cognitive approach</a:t>
            </a:r>
          </a:p>
        </p:txBody>
      </p:sp>
      <p:sp>
        <p:nvSpPr>
          <p:cNvPr id="15" name="Up Arrow Callout 14"/>
          <p:cNvSpPr/>
          <p:nvPr/>
        </p:nvSpPr>
        <p:spPr>
          <a:xfrm>
            <a:off x="6444208" y="3392409"/>
            <a:ext cx="1668129" cy="1143000"/>
          </a:xfrm>
          <a:prstGeom prst="upArrowCallout">
            <a:avLst>
              <a:gd name="adj1" fmla="val 157142"/>
              <a:gd name="adj2" fmla="val 78571"/>
              <a:gd name="adj3" fmla="val 30096"/>
              <a:gd name="adj4" fmla="val 69904"/>
            </a:avLst>
          </a:prstGeom>
          <a:solidFill>
            <a:srgbClr val="009A46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Intuitive Approach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F1F2A9B-D243-DAB3-DDCA-AC96E080ECCF}"/>
              </a:ext>
            </a:extLst>
          </p:cNvPr>
          <p:cNvGrpSpPr/>
          <p:nvPr/>
        </p:nvGrpSpPr>
        <p:grpSpPr>
          <a:xfrm>
            <a:off x="107504" y="5770384"/>
            <a:ext cx="2419052" cy="967620"/>
            <a:chOff x="3872894" y="316716"/>
            <a:chExt cx="2419052" cy="967620"/>
          </a:xfrm>
        </p:grpSpPr>
        <p:sp>
          <p:nvSpPr>
            <p:cNvPr id="7" name="Arrow: Chevron 6">
              <a:extLst>
                <a:ext uri="{FF2B5EF4-FFF2-40B4-BE49-F238E27FC236}">
                  <a16:creationId xmlns:a16="http://schemas.microsoft.com/office/drawing/2014/main" id="{0846F21C-FFA3-EECD-31AF-172873FFCD87}"/>
                </a:ext>
              </a:extLst>
            </p:cNvPr>
            <p:cNvSpPr/>
            <p:nvPr/>
          </p:nvSpPr>
          <p:spPr>
            <a:xfrm>
              <a:off x="3872894" y="316716"/>
              <a:ext cx="2419052" cy="967620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2976513"/>
                <a:satOff val="17933"/>
                <a:lumOff val="1437"/>
                <a:alphaOff val="0"/>
              </a:schemeClr>
            </a:fillRef>
            <a:effectRef idx="0">
              <a:schemeClr val="accent4">
                <a:hueOff val="-2976513"/>
                <a:satOff val="17933"/>
                <a:lumOff val="14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b="1"/>
            </a:p>
          </p:txBody>
        </p:sp>
        <p:sp>
          <p:nvSpPr>
            <p:cNvPr id="8" name="Arrow: Chevron 4">
              <a:extLst>
                <a:ext uri="{FF2B5EF4-FFF2-40B4-BE49-F238E27FC236}">
                  <a16:creationId xmlns:a16="http://schemas.microsoft.com/office/drawing/2014/main" id="{A0993C17-834C-7E49-94C2-3138AF0FF259}"/>
                </a:ext>
              </a:extLst>
            </p:cNvPr>
            <p:cNvSpPr txBox="1"/>
            <p:nvPr/>
          </p:nvSpPr>
          <p:spPr>
            <a:xfrm>
              <a:off x="4356704" y="316716"/>
              <a:ext cx="1451432" cy="9676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8014" tIns="72009" rIns="36005" bIns="72009" numCol="1" spcCol="1270" anchor="ctr" anchorCtr="0">
              <a:noAutofit/>
            </a:bodyPr>
            <a:lstStyle/>
            <a:p>
              <a:pPr marL="0" lvl="0" indent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/>
                <a:t>3. Make choices</a:t>
              </a: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5289B5BB-ABC5-0DA0-79EB-40BEAA1C9B55}"/>
              </a:ext>
            </a:extLst>
          </p:cNvPr>
          <p:cNvSpPr txBox="1"/>
          <p:nvPr/>
        </p:nvSpPr>
        <p:spPr>
          <a:xfrm>
            <a:off x="251520" y="1085895"/>
            <a:ext cx="4994052" cy="44012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C19090-EAC6-6BB6-D523-154B7623E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082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0B0FE-4333-CA39-1A18-F42C15E8F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947"/>
            <a:ext cx="9144000" cy="1143000"/>
          </a:xfrm>
        </p:spPr>
        <p:txBody>
          <a:bodyPr>
            <a:noAutofit/>
          </a:bodyPr>
          <a:lstStyle/>
          <a:p>
            <a:r>
              <a:rPr lang="en-GB" sz="3500" b="1" dirty="0"/>
              <a:t>Discuss: How do you overcome self-doubt? </a:t>
            </a:r>
          </a:p>
        </p:txBody>
      </p:sp>
      <p:pic>
        <p:nvPicPr>
          <p:cNvPr id="5" name="Online Media 4" title="Overcoming Self Doubt in 40 Seconds">
            <a:hlinkClick r:id="" action="ppaction://media"/>
            <a:extLst>
              <a:ext uri="{FF2B5EF4-FFF2-40B4-BE49-F238E27FC236}">
                <a16:creationId xmlns:a16="http://schemas.microsoft.com/office/drawing/2014/main" id="{148DF8B8-C503-846B-A9FC-830EE47177E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07504" y="1124744"/>
            <a:ext cx="3600400" cy="453650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20E020-5832-7DD5-91B2-211067E29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12</a:t>
            </a:fld>
            <a:endParaRPr lang="en-GB"/>
          </a:p>
        </p:txBody>
      </p:sp>
      <p:sp>
        <p:nvSpPr>
          <p:cNvPr id="6" name="Up Arrow Callout 3">
            <a:extLst>
              <a:ext uri="{FF2B5EF4-FFF2-40B4-BE49-F238E27FC236}">
                <a16:creationId xmlns:a16="http://schemas.microsoft.com/office/drawing/2014/main" id="{8DF873E8-B3B2-8D9C-FA3A-325A7C2CA0A2}"/>
              </a:ext>
            </a:extLst>
          </p:cNvPr>
          <p:cNvSpPr/>
          <p:nvPr/>
        </p:nvSpPr>
        <p:spPr>
          <a:xfrm>
            <a:off x="5940152" y="3717032"/>
            <a:ext cx="1512168" cy="900000"/>
          </a:xfrm>
          <a:prstGeom prst="upArrowCallout">
            <a:avLst>
              <a:gd name="adj1" fmla="val 157142"/>
              <a:gd name="adj2" fmla="val 78571"/>
              <a:gd name="adj3" fmla="val 30096"/>
              <a:gd name="adj4" fmla="val 69904"/>
            </a:avLst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Growth mindset</a:t>
            </a:r>
          </a:p>
        </p:txBody>
      </p:sp>
      <p:sp>
        <p:nvSpPr>
          <p:cNvPr id="7" name="Down Arrow Callout 3">
            <a:extLst>
              <a:ext uri="{FF2B5EF4-FFF2-40B4-BE49-F238E27FC236}">
                <a16:creationId xmlns:a16="http://schemas.microsoft.com/office/drawing/2014/main" id="{EFE27342-48A2-0B69-E6F5-94729E6D76B2}"/>
              </a:ext>
            </a:extLst>
          </p:cNvPr>
          <p:cNvSpPr/>
          <p:nvPr/>
        </p:nvSpPr>
        <p:spPr>
          <a:xfrm>
            <a:off x="5940152" y="2132856"/>
            <a:ext cx="1512168" cy="900000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rgbClr val="0070C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Fixed mindset</a:t>
            </a:r>
          </a:p>
        </p:txBody>
      </p:sp>
      <p:sp>
        <p:nvSpPr>
          <p:cNvPr id="12" name="Arrow: Chevron 11">
            <a:extLst>
              <a:ext uri="{FF2B5EF4-FFF2-40B4-BE49-F238E27FC236}">
                <a16:creationId xmlns:a16="http://schemas.microsoft.com/office/drawing/2014/main" id="{3451830A-789D-9F10-A55B-6B32D80FD7D0}"/>
              </a:ext>
            </a:extLst>
          </p:cNvPr>
          <p:cNvSpPr/>
          <p:nvPr/>
        </p:nvSpPr>
        <p:spPr>
          <a:xfrm>
            <a:off x="107504" y="5770384"/>
            <a:ext cx="2419052" cy="967620"/>
          </a:xfrm>
          <a:prstGeom prst="chevron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-2976513"/>
              <a:satOff val="17933"/>
              <a:lumOff val="1437"/>
              <a:alphaOff val="0"/>
            </a:schemeClr>
          </a:fillRef>
          <a:effectRef idx="0">
            <a:schemeClr val="accent4">
              <a:hueOff val="-2976513"/>
              <a:satOff val="17933"/>
              <a:lumOff val="1437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Arrow: Chevron 4">
            <a:extLst>
              <a:ext uri="{FF2B5EF4-FFF2-40B4-BE49-F238E27FC236}">
                <a16:creationId xmlns:a16="http://schemas.microsoft.com/office/drawing/2014/main" id="{BAB11A5F-C24B-0B6B-D7AD-20AD9D53C121}"/>
              </a:ext>
            </a:extLst>
          </p:cNvPr>
          <p:cNvSpPr txBox="1"/>
          <p:nvPr/>
        </p:nvSpPr>
        <p:spPr>
          <a:xfrm>
            <a:off x="591314" y="5770384"/>
            <a:ext cx="1451432" cy="96762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08014" tIns="72009" rIns="36005" bIns="72009" numCol="1" spcCol="1270" anchor="ctr" anchorCtr="0">
            <a:noAutofit/>
          </a:bodyPr>
          <a:lstStyle/>
          <a:p>
            <a:pPr marL="0" lvl="0" indent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400" b="1" kern="1200" dirty="0"/>
              <a:t>3. Make choices</a:t>
            </a:r>
          </a:p>
        </p:txBody>
      </p:sp>
    </p:spTree>
    <p:extLst>
      <p:ext uri="{BB962C8B-B14F-4D97-AF65-F5344CB8AC3E}">
        <p14:creationId xmlns:p14="http://schemas.microsoft.com/office/powerpoint/2010/main" val="78346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1134"/>
          </a:xfrm>
        </p:spPr>
        <p:txBody>
          <a:bodyPr anchor="t">
            <a:normAutofit/>
          </a:bodyPr>
          <a:lstStyle/>
          <a:p>
            <a:r>
              <a:rPr lang="en-GB" sz="3200" b="1" dirty="0"/>
              <a:t>Career development process</a:t>
            </a:r>
          </a:p>
        </p:txBody>
      </p:sp>
      <p:sp>
        <p:nvSpPr>
          <p:cNvPr id="11" name="Up Arrow Callout 10"/>
          <p:cNvSpPr/>
          <p:nvPr/>
        </p:nvSpPr>
        <p:spPr>
          <a:xfrm>
            <a:off x="5170481" y="3574982"/>
            <a:ext cx="1440000" cy="900000"/>
          </a:xfrm>
          <a:prstGeom prst="upArrowCallout">
            <a:avLst>
              <a:gd name="adj1" fmla="val 157142"/>
              <a:gd name="adj2" fmla="val 78571"/>
              <a:gd name="adj3" fmla="val 30096"/>
              <a:gd name="adj4" fmla="val 69904"/>
            </a:avLst>
          </a:prstGeom>
          <a:solidFill>
            <a:srgbClr val="0070C0"/>
          </a:solidFill>
          <a:ln>
            <a:solidFill>
              <a:srgbClr val="FFC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b="1" dirty="0"/>
              <a:t>Networking</a:t>
            </a:r>
          </a:p>
        </p:txBody>
      </p:sp>
      <p:sp>
        <p:nvSpPr>
          <p:cNvPr id="14" name="Down Arrow Callout 13"/>
          <p:cNvSpPr/>
          <p:nvPr/>
        </p:nvSpPr>
        <p:spPr>
          <a:xfrm>
            <a:off x="7437998" y="2331128"/>
            <a:ext cx="1440000" cy="900000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rgbClr val="C00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b="1" dirty="0"/>
              <a:t>Work experience</a:t>
            </a:r>
          </a:p>
        </p:txBody>
      </p:sp>
      <p:sp>
        <p:nvSpPr>
          <p:cNvPr id="16" name="Down Arrow Callout 15"/>
          <p:cNvSpPr/>
          <p:nvPr/>
        </p:nvSpPr>
        <p:spPr>
          <a:xfrm>
            <a:off x="5980998" y="1331100"/>
            <a:ext cx="1975378" cy="900000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rgbClr val="00206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b="1" dirty="0"/>
              <a:t>Volunteering</a:t>
            </a:r>
          </a:p>
        </p:txBody>
      </p:sp>
      <p:sp>
        <p:nvSpPr>
          <p:cNvPr id="17" name="Up Arrow Callout 16"/>
          <p:cNvSpPr/>
          <p:nvPr/>
        </p:nvSpPr>
        <p:spPr>
          <a:xfrm>
            <a:off x="5980998" y="4581128"/>
            <a:ext cx="1975378" cy="900000"/>
          </a:xfrm>
          <a:prstGeom prst="upArrowCallout">
            <a:avLst>
              <a:gd name="adj1" fmla="val 157142"/>
              <a:gd name="adj2" fmla="val 78571"/>
              <a:gd name="adj3" fmla="val 30096"/>
              <a:gd name="adj4" fmla="val 69904"/>
            </a:avLst>
          </a:prstGeom>
          <a:solidFill>
            <a:srgbClr val="7030A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b="1" dirty="0"/>
              <a:t>Apprenticeships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6793" y="1328990"/>
            <a:ext cx="4680520" cy="409342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10" name="Down Arrow Callout 9"/>
          <p:cNvSpPr/>
          <p:nvPr/>
        </p:nvSpPr>
        <p:spPr>
          <a:xfrm>
            <a:off x="5170481" y="2325010"/>
            <a:ext cx="1440000" cy="900000"/>
          </a:xfrm>
          <a:prstGeom prst="downArrowCallout">
            <a:avLst>
              <a:gd name="adj1" fmla="val 160000"/>
              <a:gd name="adj2" fmla="val 80000"/>
              <a:gd name="adj3" fmla="val 35911"/>
              <a:gd name="adj4" fmla="val 64977"/>
            </a:avLst>
          </a:prstGeom>
          <a:solidFill>
            <a:srgbClr val="FABE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b="1" dirty="0"/>
              <a:t>Apply for jobs</a:t>
            </a:r>
          </a:p>
        </p:txBody>
      </p:sp>
      <p:sp>
        <p:nvSpPr>
          <p:cNvPr id="15" name="Up Arrow Callout 14"/>
          <p:cNvSpPr/>
          <p:nvPr/>
        </p:nvSpPr>
        <p:spPr>
          <a:xfrm>
            <a:off x="7437998" y="3574982"/>
            <a:ext cx="1440000" cy="900000"/>
          </a:xfrm>
          <a:prstGeom prst="upArrowCallout">
            <a:avLst>
              <a:gd name="adj1" fmla="val 157142"/>
              <a:gd name="adj2" fmla="val 78571"/>
              <a:gd name="adj3" fmla="val 30096"/>
              <a:gd name="adj4" fmla="val 69904"/>
            </a:avLst>
          </a:prstGeom>
          <a:solidFill>
            <a:srgbClr val="00B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00" b="1" dirty="0">
                <a:solidFill>
                  <a:schemeClr val="bg1"/>
                </a:solidFill>
              </a:rPr>
              <a:t>Further studies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3EB076A3-A916-E28E-129F-5B5361203172}"/>
              </a:ext>
            </a:extLst>
          </p:cNvPr>
          <p:cNvGrpSpPr/>
          <p:nvPr/>
        </p:nvGrpSpPr>
        <p:grpSpPr>
          <a:xfrm>
            <a:off x="107504" y="5805264"/>
            <a:ext cx="2419052" cy="967620"/>
            <a:chOff x="5808136" y="316716"/>
            <a:chExt cx="2419052" cy="967620"/>
          </a:xfrm>
        </p:grpSpPr>
        <p:sp>
          <p:nvSpPr>
            <p:cNvPr id="6" name="Arrow: Chevron 5">
              <a:extLst>
                <a:ext uri="{FF2B5EF4-FFF2-40B4-BE49-F238E27FC236}">
                  <a16:creationId xmlns:a16="http://schemas.microsoft.com/office/drawing/2014/main" id="{D52BC168-574E-34ED-3B1C-7A0339F1703B}"/>
                </a:ext>
              </a:extLst>
            </p:cNvPr>
            <p:cNvSpPr/>
            <p:nvPr/>
          </p:nvSpPr>
          <p:spPr>
            <a:xfrm>
              <a:off x="5808136" y="316716"/>
              <a:ext cx="2419052" cy="967620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b="1"/>
            </a:p>
          </p:txBody>
        </p:sp>
        <p:sp>
          <p:nvSpPr>
            <p:cNvPr id="7" name="Arrow: Chevron 4">
              <a:extLst>
                <a:ext uri="{FF2B5EF4-FFF2-40B4-BE49-F238E27FC236}">
                  <a16:creationId xmlns:a16="http://schemas.microsoft.com/office/drawing/2014/main" id="{57C70205-4723-8A4B-C57D-5758E6DC6FF1}"/>
                </a:ext>
              </a:extLst>
            </p:cNvPr>
            <p:cNvSpPr txBox="1"/>
            <p:nvPr/>
          </p:nvSpPr>
          <p:spPr>
            <a:xfrm>
              <a:off x="6291946" y="316716"/>
              <a:ext cx="1451432" cy="9676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8014" tIns="72009" rIns="36005" bIns="72009" numCol="1" spcCol="1270" anchor="ctr" anchorCtr="0">
              <a:noAutofit/>
            </a:bodyPr>
            <a:lstStyle/>
            <a:p>
              <a:pPr marL="0" lvl="0" indent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/>
                <a:t>4. Take Action</a:t>
              </a:r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189BE9-ED28-A752-5146-707B280B5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8105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E5E0E-53F6-6336-2CF9-943D38B2E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Developing Employability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F770D-A9AB-FCDE-873F-2DC59A593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600201"/>
            <a:ext cx="9001000" cy="39170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100" dirty="0">
                <a:hlinkClick r:id="rId2"/>
              </a:rPr>
              <a:t>https://www.pwc.co.uk/careers/early-careers/employability-hub.html</a:t>
            </a:r>
            <a:endParaRPr lang="en-GB" sz="2100" dirty="0"/>
          </a:p>
          <a:p>
            <a:endParaRPr lang="en-GB" dirty="0"/>
          </a:p>
          <a:p>
            <a:r>
              <a:rPr lang="en-GB" sz="2200" dirty="0"/>
              <a:t>Visit the (Price Water Coopers (PWC) website and explore its Employability Hub. </a:t>
            </a:r>
          </a:p>
          <a:p>
            <a:endParaRPr lang="en-GB" sz="2200" dirty="0"/>
          </a:p>
          <a:p>
            <a:r>
              <a:rPr lang="en-GB" sz="2200" dirty="0"/>
              <a:t>Identify how the Hub encourages employees to develop their employability skills.</a:t>
            </a:r>
          </a:p>
          <a:p>
            <a:endParaRPr lang="en-GB" sz="2200" dirty="0"/>
          </a:p>
          <a:p>
            <a:r>
              <a:rPr lang="en-GB" sz="2200" dirty="0"/>
              <a:t>You may also discover ways of developing your own employability skills via this Hub.</a:t>
            </a:r>
          </a:p>
          <a:p>
            <a:endParaRPr lang="en-GB" dirty="0"/>
          </a:p>
        </p:txBody>
      </p:sp>
      <p:sp>
        <p:nvSpPr>
          <p:cNvPr id="5" name="Arrow: Chevron 4">
            <a:extLst>
              <a:ext uri="{FF2B5EF4-FFF2-40B4-BE49-F238E27FC236}">
                <a16:creationId xmlns:a16="http://schemas.microsoft.com/office/drawing/2014/main" id="{E0DC3DFD-0E0A-BC87-09DE-09455BCED295}"/>
              </a:ext>
            </a:extLst>
          </p:cNvPr>
          <p:cNvSpPr txBox="1"/>
          <p:nvPr/>
        </p:nvSpPr>
        <p:spPr>
          <a:xfrm>
            <a:off x="591314" y="5805264"/>
            <a:ext cx="1451432" cy="96762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08014" tIns="72009" rIns="36005" bIns="72009" numCol="1" spcCol="1270" anchor="ctr" anchorCtr="0">
            <a:noAutofit/>
          </a:bodyPr>
          <a:lstStyle/>
          <a:p>
            <a:pPr marL="0" lvl="0" indent="0"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700" kern="1200" dirty="0"/>
              <a:t>Take Action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04FCE8A-4AC0-871D-9388-133E2F8594BF}"/>
              </a:ext>
            </a:extLst>
          </p:cNvPr>
          <p:cNvGrpSpPr/>
          <p:nvPr/>
        </p:nvGrpSpPr>
        <p:grpSpPr>
          <a:xfrm>
            <a:off x="107504" y="5805264"/>
            <a:ext cx="2419052" cy="967620"/>
            <a:chOff x="5808136" y="316716"/>
            <a:chExt cx="2419052" cy="967620"/>
          </a:xfrm>
        </p:grpSpPr>
        <p:sp>
          <p:nvSpPr>
            <p:cNvPr id="7" name="Arrow: Chevron 6">
              <a:extLst>
                <a:ext uri="{FF2B5EF4-FFF2-40B4-BE49-F238E27FC236}">
                  <a16:creationId xmlns:a16="http://schemas.microsoft.com/office/drawing/2014/main" id="{8259C0CB-83EC-B02E-3D42-53F686184263}"/>
                </a:ext>
              </a:extLst>
            </p:cNvPr>
            <p:cNvSpPr/>
            <p:nvPr/>
          </p:nvSpPr>
          <p:spPr>
            <a:xfrm>
              <a:off x="5808136" y="316716"/>
              <a:ext cx="2419052" cy="967620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-4464770"/>
                <a:satOff val="26899"/>
                <a:lumOff val="2156"/>
                <a:alphaOff val="0"/>
              </a:schemeClr>
            </a:fillRef>
            <a:effectRef idx="0">
              <a:schemeClr val="accent4">
                <a:hueOff val="-4464770"/>
                <a:satOff val="26899"/>
                <a:lumOff val="2156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 b="1"/>
            </a:p>
          </p:txBody>
        </p:sp>
        <p:sp>
          <p:nvSpPr>
            <p:cNvPr id="8" name="Arrow: Chevron 4">
              <a:extLst>
                <a:ext uri="{FF2B5EF4-FFF2-40B4-BE49-F238E27FC236}">
                  <a16:creationId xmlns:a16="http://schemas.microsoft.com/office/drawing/2014/main" id="{5CBE3A46-C93E-B5BB-1302-A3C435C01C8C}"/>
                </a:ext>
              </a:extLst>
            </p:cNvPr>
            <p:cNvSpPr txBox="1"/>
            <p:nvPr/>
          </p:nvSpPr>
          <p:spPr>
            <a:xfrm>
              <a:off x="6291946" y="316716"/>
              <a:ext cx="1451432" cy="96762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8014" tIns="72009" rIns="36005" bIns="72009" numCol="1" spcCol="1270" anchor="ctr" anchorCtr="0">
              <a:noAutofit/>
            </a:bodyPr>
            <a:lstStyle/>
            <a:p>
              <a:pPr marL="0" lvl="0" indent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b="1" kern="1200" dirty="0"/>
                <a:t>4. Take Action</a:t>
              </a:r>
            </a:p>
          </p:txBody>
        </p:sp>
      </p:grp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C560D-FC14-C499-A2E5-5551F1987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077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BD1CA-2DFA-BDD1-9DB0-69CE25774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C8D8878-F43F-3E61-67E3-1EBB2400606C}"/>
              </a:ext>
            </a:extLst>
          </p:cNvPr>
          <p:cNvSpPr txBox="1">
            <a:spLocks/>
          </p:cNvSpPr>
          <p:nvPr/>
        </p:nvSpPr>
        <p:spPr>
          <a:xfrm>
            <a:off x="1259632" y="1340768"/>
            <a:ext cx="6330998" cy="3312368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sz="8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The importance of CPD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95BC474-C195-CCC7-0ACB-7B88CB87DF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8962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51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/>
              <a:t>What is </a:t>
            </a:r>
            <a:r>
              <a:rPr lang="en-GB" sz="4000" b="1" dirty="0" err="1"/>
              <a:t>CPD</a:t>
            </a:r>
            <a:r>
              <a:rPr lang="en-GB" sz="4000" b="1" dirty="0"/>
              <a:t>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0C6143-B14F-48BF-AEB9-27A0888211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003" y="1470484"/>
            <a:ext cx="8569965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500" dirty="0"/>
              <a:t>Watch the upcoming recording and consider these points:</a:t>
            </a:r>
          </a:p>
          <a:p>
            <a:pPr marL="0" indent="0">
              <a:buNone/>
            </a:pPr>
            <a:endParaRPr lang="en-GB" sz="2500" dirty="0"/>
          </a:p>
          <a:p>
            <a:pPr marL="514350" indent="-514350">
              <a:buFont typeface="+mj-lt"/>
              <a:buAutoNum type="arabicPeriod"/>
            </a:pPr>
            <a:r>
              <a:rPr lang="en-GB" sz="2500" dirty="0"/>
              <a:t>What are the </a:t>
            </a:r>
            <a:r>
              <a:rPr lang="en-GB" sz="2500" b="1" dirty="0"/>
              <a:t>benefits</a:t>
            </a:r>
            <a:r>
              <a:rPr lang="en-GB" sz="2500" dirty="0"/>
              <a:t> of engaging in </a:t>
            </a:r>
            <a:r>
              <a:rPr lang="en-GB" sz="2500" dirty="0" err="1"/>
              <a:t>CPD</a:t>
            </a:r>
            <a:r>
              <a:rPr lang="en-GB" sz="2500" dirty="0"/>
              <a:t>?</a:t>
            </a:r>
          </a:p>
          <a:p>
            <a:pPr marL="514350" indent="-514350">
              <a:buFont typeface="+mj-lt"/>
              <a:buAutoNum type="arabicPeriod"/>
            </a:pPr>
            <a:endParaRPr lang="en-GB" sz="2500" dirty="0"/>
          </a:p>
          <a:p>
            <a:pPr marL="514350" indent="-514350">
              <a:buFont typeface="+mj-lt"/>
              <a:buAutoNum type="arabicPeriod"/>
            </a:pPr>
            <a:r>
              <a:rPr lang="en-GB" sz="2500" dirty="0"/>
              <a:t>What is the </a:t>
            </a:r>
            <a:r>
              <a:rPr lang="en-GB" sz="2500" b="1" dirty="0"/>
              <a:t>process</a:t>
            </a:r>
            <a:r>
              <a:rPr lang="en-GB" sz="2500" dirty="0"/>
              <a:t> to follow?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CFA2BB2-CAE7-4D31-A041-DF6E615C2F37}"/>
              </a:ext>
            </a:extLst>
          </p:cNvPr>
          <p:cNvSpPr/>
          <p:nvPr/>
        </p:nvSpPr>
        <p:spPr>
          <a:xfrm>
            <a:off x="179512" y="4653136"/>
            <a:ext cx="86764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hlinkClick r:id="rId3"/>
              </a:rPr>
              <a:t>1317) Continuing Professional Development (</a:t>
            </a:r>
            <a:r>
              <a:rPr lang="en-GB" sz="2400" dirty="0" err="1">
                <a:hlinkClick r:id="rId3"/>
              </a:rPr>
              <a:t>CPD</a:t>
            </a:r>
            <a:r>
              <a:rPr lang="en-GB" sz="2400" dirty="0">
                <a:hlinkClick r:id="rId3"/>
              </a:rPr>
              <a:t>) - YouTube</a:t>
            </a:r>
            <a:endParaRPr lang="en-GB" sz="24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DC6D3F5-1503-CADA-62EE-B14375C2E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16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0C6D94-DB8B-15B3-BD68-F2F4B66A6A6A}"/>
              </a:ext>
            </a:extLst>
          </p:cNvPr>
          <p:cNvSpPr txBox="1"/>
          <p:nvPr/>
        </p:nvSpPr>
        <p:spPr>
          <a:xfrm>
            <a:off x="7993901" y="5240544"/>
            <a:ext cx="864096" cy="369332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02:10</a:t>
            </a:r>
          </a:p>
        </p:txBody>
      </p:sp>
    </p:spTree>
    <p:extLst>
      <p:ext uri="{BB962C8B-B14F-4D97-AF65-F5344CB8AC3E}">
        <p14:creationId xmlns:p14="http://schemas.microsoft.com/office/powerpoint/2010/main" val="2524777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nline Media 4" title="Continuing Professional Development (CPD)">
            <a:hlinkClick r:id="" action="ppaction://media"/>
            <a:extLst>
              <a:ext uri="{FF2B5EF4-FFF2-40B4-BE49-F238E27FC236}">
                <a16:creationId xmlns:a16="http://schemas.microsoft.com/office/drawing/2014/main" id="{7F4AC4B0-6084-2092-AFCC-0690F5B50CA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rcRect l="12845" r="1182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4" name="Slide Number Placeholder 3" hidden="1">
            <a:extLst>
              <a:ext uri="{FF2B5EF4-FFF2-40B4-BE49-F238E27FC236}">
                <a16:creationId xmlns:a16="http://schemas.microsoft.com/office/drawing/2014/main" id="{33353146-91A9-432D-7653-3F016B740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772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9AE44A3-173B-DD18-C9AD-0DC8C8886CB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dm4JwBJmGiI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25922" y="8519"/>
            <a:ext cx="9169922" cy="685800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CC9F818-42B2-D23B-E05B-3C9E9B2CE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7730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B8FFE-2549-C895-51F4-852CD84B4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Further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8E4FC-CCA1-7E1F-EDDA-8B1D86B78B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hlinkClick r:id="rId2"/>
              </a:rPr>
              <a:t>https://www.cipd.org/uk/learning/cpd/about/</a:t>
            </a:r>
            <a:endParaRPr lang="en-GB" sz="2800" dirty="0"/>
          </a:p>
          <a:p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>
                <a:hlinkClick r:id="rId3"/>
              </a:rPr>
              <a:t>https://www.york.ac.uk/admin/hr/learning-and-development/career-development/professional-careers/understand-yourself/</a:t>
            </a:r>
            <a:endParaRPr lang="en-GB" sz="2800" dirty="0"/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1B72CD-2C5E-2250-57E5-BF3268EAF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0800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6C587-6147-C185-B91C-76D65459C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DDA6D7-C845-FA6F-79A0-8AA8A6447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772816"/>
            <a:ext cx="4752528" cy="3888432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altLang="en-US" dirty="0"/>
              <a:t>We have understood </a:t>
            </a:r>
            <a:r>
              <a:rPr lang="en-GB" dirty="0"/>
              <a:t>how to </a:t>
            </a:r>
            <a:r>
              <a:rPr lang="en-GB" b="1" dirty="0">
                <a:solidFill>
                  <a:srgbClr val="0070C0"/>
                </a:solidFill>
              </a:rPr>
              <a:t>create a career development plan</a:t>
            </a:r>
            <a:endParaRPr lang="en-GB" altLang="en-US" b="1" dirty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en-GB" altLang="en-US" dirty="0"/>
          </a:p>
          <a:p>
            <a:pPr marL="514350" indent="-514350">
              <a:buFont typeface="+mj-lt"/>
              <a:buAutoNum type="arabicPeriod"/>
            </a:pPr>
            <a:r>
              <a:rPr lang="en-GB" altLang="en-US" dirty="0"/>
              <a:t>We have identified </a:t>
            </a:r>
            <a:r>
              <a:rPr lang="en-GB" altLang="en-US" b="1" dirty="0">
                <a:solidFill>
                  <a:srgbClr val="0070C0"/>
                </a:solidFill>
              </a:rPr>
              <a:t>ways of developing a career</a:t>
            </a:r>
            <a:r>
              <a:rPr lang="en-GB" altLang="en-US" dirty="0"/>
              <a:t>.</a:t>
            </a:r>
          </a:p>
          <a:p>
            <a:pPr marL="514350" indent="-514350">
              <a:buFont typeface="+mj-lt"/>
              <a:buAutoNum type="arabicPeriod"/>
            </a:pPr>
            <a:endParaRPr lang="en-GB" altLang="en-US" dirty="0"/>
          </a:p>
          <a:p>
            <a:pPr marL="514350" indent="-514350">
              <a:buFont typeface="+mj-lt"/>
              <a:buAutoNum type="arabicPeriod"/>
            </a:pPr>
            <a:r>
              <a:rPr lang="en-GB" altLang="en-US" dirty="0"/>
              <a:t>We have considered </a:t>
            </a:r>
            <a:r>
              <a:rPr lang="en-GB" altLang="en-US" b="1" dirty="0">
                <a:solidFill>
                  <a:srgbClr val="0070C0"/>
                </a:solidFill>
              </a:rPr>
              <a:t>the</a:t>
            </a:r>
            <a:r>
              <a:rPr lang="en-GB" altLang="en-US" dirty="0"/>
              <a:t> </a:t>
            </a:r>
            <a:r>
              <a:rPr lang="en-GB" altLang="en-US" b="1" dirty="0">
                <a:solidFill>
                  <a:srgbClr val="0070C0"/>
                </a:solidFill>
              </a:rPr>
              <a:t>importance of </a:t>
            </a:r>
            <a:r>
              <a:rPr lang="en-GB" altLang="en-US" b="1" dirty="0" err="1">
                <a:solidFill>
                  <a:srgbClr val="0070C0"/>
                </a:solidFill>
              </a:rPr>
              <a:t>CPD</a:t>
            </a:r>
            <a:r>
              <a:rPr lang="en-GB" altLang="en-US" dirty="0"/>
              <a:t> in a career</a:t>
            </a:r>
            <a:endParaRPr lang="en-GB" altLang="en-US" b="1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07F4F2-132E-567E-B0C3-AA7F29B53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3FA86A4C-C648-2C7B-5FFF-30B8B061D0A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112" y="2132856"/>
            <a:ext cx="2895600" cy="2111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E52CFE0-4990-B9C7-F9ED-DC68F94AE3CA}"/>
              </a:ext>
            </a:extLst>
          </p:cNvPr>
          <p:cNvSpPr/>
          <p:nvPr/>
        </p:nvSpPr>
        <p:spPr>
          <a:xfrm>
            <a:off x="5791200" y="4555976"/>
            <a:ext cx="2895600" cy="1080120"/>
          </a:xfrm>
          <a:prstGeom prst="rect">
            <a:avLst/>
          </a:prstGeom>
          <a:solidFill>
            <a:srgbClr val="FFBFBD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n-GB" b="1" dirty="0">
                <a:solidFill>
                  <a:schemeClr val="tx1"/>
                </a:solidFill>
              </a:rPr>
              <a:t>You will now complete a Knowledge Check Quiz</a:t>
            </a:r>
          </a:p>
        </p:txBody>
      </p:sp>
    </p:spTree>
    <p:extLst>
      <p:ext uri="{BB962C8B-B14F-4D97-AF65-F5344CB8AC3E}">
        <p14:creationId xmlns:p14="http://schemas.microsoft.com/office/powerpoint/2010/main" val="33314436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E2D4666-2D19-8D52-4E38-38EAF1881A5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D42BE5-0BA6-D363-7A49-AC5667642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68262"/>
            <a:ext cx="8928992" cy="6721475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2200" b="1" dirty="0">
                <a:solidFill>
                  <a:srgbClr val="0070C0"/>
                </a:solidFill>
              </a:rPr>
              <a:t>Task 1 (400 words): </a:t>
            </a:r>
            <a:r>
              <a:rPr lang="en-GB" sz="2200" dirty="0"/>
              <a:t>select and compare</a:t>
            </a:r>
            <a:r>
              <a:rPr lang="en-GB" sz="2200" b="1" dirty="0"/>
              <a:t> two adverts. </a:t>
            </a:r>
            <a:r>
              <a:rPr lang="en-GB" sz="2200" dirty="0"/>
              <a:t>Identify the </a:t>
            </a:r>
            <a:r>
              <a:rPr lang="en-GB" sz="2200" b="1" dirty="0"/>
              <a:t>key skills and knowledge required</a:t>
            </a:r>
            <a:r>
              <a:rPr lang="en-GB" sz="2200" dirty="0"/>
              <a:t> for your selected profession. Highlight the common skills and knowledge areas across these </a:t>
            </a:r>
            <a:r>
              <a:rPr lang="en-GB" sz="2200" u="sng" dirty="0"/>
              <a:t>two</a:t>
            </a:r>
            <a:r>
              <a:rPr lang="en-GB" sz="2200" dirty="0"/>
              <a:t> adverts. Select one</a:t>
            </a:r>
            <a:r>
              <a:rPr lang="en-GB" sz="2200" b="1" dirty="0"/>
              <a:t> </a:t>
            </a:r>
            <a:r>
              <a:rPr lang="en-GB" sz="2200" dirty="0"/>
              <a:t>of those shared skills and explain why this</a:t>
            </a:r>
            <a:r>
              <a:rPr lang="en-GB" sz="2200" b="1" dirty="0"/>
              <a:t> </a:t>
            </a:r>
            <a:r>
              <a:rPr lang="en-GB" sz="2200" dirty="0"/>
              <a:t>skill is </a:t>
            </a:r>
            <a:r>
              <a:rPr lang="en-GB" sz="2200" b="1" dirty="0"/>
              <a:t>important for your profession</a:t>
            </a:r>
            <a:r>
              <a:rPr lang="en-GB" sz="2200" dirty="0"/>
              <a:t>. </a:t>
            </a:r>
          </a:p>
          <a:p>
            <a:pPr marL="0" indent="0">
              <a:spcBef>
                <a:spcPts val="0"/>
              </a:spcBef>
              <a:buNone/>
            </a:pPr>
            <a:endParaRPr lang="en-GB" sz="2200" b="1" dirty="0">
              <a:solidFill>
                <a:srgbClr val="00B0F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2200" b="1" dirty="0">
                <a:solidFill>
                  <a:srgbClr val="0070C0"/>
                </a:solidFill>
                <a:highlight>
                  <a:srgbClr val="FBD3C5"/>
                </a:highlight>
              </a:rPr>
              <a:t>Task 2 (800 words)</a:t>
            </a:r>
            <a:r>
              <a:rPr lang="en-GB" sz="2200" b="1" dirty="0">
                <a:solidFill>
                  <a:srgbClr val="0070C0"/>
                </a:solidFill>
              </a:rPr>
              <a:t>:</a:t>
            </a:r>
            <a:r>
              <a:rPr lang="en-GB" sz="2200" dirty="0">
                <a:solidFill>
                  <a:srgbClr val="0070C0"/>
                </a:solidFill>
              </a:rPr>
              <a:t> </a:t>
            </a:r>
            <a:r>
              <a:rPr lang="en-GB" sz="2200" dirty="0"/>
              <a:t>conduct a </a:t>
            </a:r>
            <a:r>
              <a:rPr lang="en-GB" sz="2200" b="1" dirty="0"/>
              <a:t>reflective</a:t>
            </a:r>
            <a:r>
              <a:rPr lang="en-GB" sz="2200" dirty="0"/>
              <a:t> </a:t>
            </a:r>
            <a:r>
              <a:rPr lang="en-GB" sz="2200" b="1" dirty="0"/>
              <a:t>self-assessment</a:t>
            </a:r>
            <a:r>
              <a:rPr lang="en-GB" sz="2200" dirty="0"/>
              <a:t> to identify your personal strengths and areas for further development. Use a self-assessment tool in the form of a </a:t>
            </a:r>
            <a:r>
              <a:rPr lang="en-GB" sz="2200" b="1" dirty="0"/>
              <a:t>SWOT analysis</a:t>
            </a:r>
            <a:r>
              <a:rPr lang="en-GB" sz="2200" dirty="0"/>
              <a:t>. Provide </a:t>
            </a:r>
            <a:r>
              <a:rPr lang="en-GB" sz="2200" b="1" dirty="0"/>
              <a:t>examples</a:t>
            </a:r>
            <a:r>
              <a:rPr lang="en-GB" sz="2200" dirty="0"/>
              <a:t> of your readiness for employability and personal advancement (including academic  achievements; work experience; extracurricular activities; feedback from peers and mentors). </a:t>
            </a:r>
            <a:endParaRPr lang="en-GB" sz="2200" b="1" dirty="0"/>
          </a:p>
          <a:p>
            <a:pPr marL="0" indent="0">
              <a:spcBef>
                <a:spcPts val="0"/>
              </a:spcBef>
              <a:buNone/>
            </a:pPr>
            <a:endParaRPr lang="en-GB" sz="2200" b="1" dirty="0">
              <a:solidFill>
                <a:srgbClr val="0070C0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2200" b="1" dirty="0">
                <a:solidFill>
                  <a:srgbClr val="0070C0"/>
                </a:solidFill>
              </a:rPr>
              <a:t>Task 3 (300 words):</a:t>
            </a:r>
            <a:r>
              <a:rPr lang="en-GB" sz="2200" dirty="0">
                <a:solidFill>
                  <a:srgbClr val="0070C0"/>
                </a:solidFill>
              </a:rPr>
              <a:t> </a:t>
            </a:r>
            <a:r>
              <a:rPr lang="en-GB" sz="2200" dirty="0"/>
              <a:t>set </a:t>
            </a:r>
            <a:r>
              <a:rPr lang="en-GB" sz="2200" b="1" dirty="0"/>
              <a:t>employment goals </a:t>
            </a:r>
            <a:r>
              <a:rPr lang="en-GB" sz="2200" dirty="0"/>
              <a:t>based on the weaknesses identified in your self-assessment. Identify these goals (both short-term and long-term), then explain why they are important to you and how they align with your career aspirations. Create a </a:t>
            </a:r>
            <a:r>
              <a:rPr lang="en-GB" sz="2200" b="1" dirty="0"/>
              <a:t>personal development plan </a:t>
            </a:r>
            <a:r>
              <a:rPr lang="en-GB" sz="2200" dirty="0"/>
              <a:t>which outlines specific actions you will take to address your weaknesses. State realistic timelines, resources needed and how progress shall be measured.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E95EED-6BC6-2B40-C82A-06387AA51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237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CD38A-EC06-493E-9B98-829245F70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5293"/>
            <a:ext cx="8229600" cy="1143000"/>
          </a:xfrm>
        </p:spPr>
        <p:txBody>
          <a:bodyPr>
            <a:normAutofit/>
          </a:bodyPr>
          <a:lstStyle/>
          <a:p>
            <a:r>
              <a:rPr lang="en-GB" altLang="en-US" sz="4000" b="1" dirty="0">
                <a:cs typeface="Arial" panose="020B0604020202020204" pitchFamily="34" charset="0"/>
              </a:rPr>
              <a:t>Reference List</a:t>
            </a:r>
            <a:endParaRPr lang="en-GB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116B1-DDE8-460C-BF5D-D162B458B4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3917032"/>
          </a:xfrm>
        </p:spPr>
        <p:txBody>
          <a:bodyPr>
            <a:normAutofit fontScale="85000" lnSpcReduction="20000"/>
          </a:bodyPr>
          <a:lstStyle/>
          <a:p>
            <a:pPr marL="117475" indent="0">
              <a:spcBef>
                <a:spcPct val="0"/>
              </a:spcBef>
              <a:buFont typeface="Arial" charset="0"/>
              <a:buNone/>
            </a:pPr>
            <a:endParaRPr lang="en-GB" altLang="en-US" sz="2900" dirty="0">
              <a:cs typeface="Arial" charset="0"/>
            </a:endParaRPr>
          </a:p>
          <a:p>
            <a:pPr marL="117475" indent="0">
              <a:spcBef>
                <a:spcPct val="0"/>
              </a:spcBef>
              <a:buFont typeface="Arial" charset="0"/>
              <a:buNone/>
            </a:pPr>
            <a:endParaRPr lang="en-GB" altLang="en-US" sz="2900" dirty="0">
              <a:cs typeface="Arial" charset="0"/>
            </a:endParaRPr>
          </a:p>
          <a:p>
            <a:pPr marL="117475" indent="0">
              <a:spcBef>
                <a:spcPct val="0"/>
              </a:spcBef>
              <a:buNone/>
            </a:pPr>
            <a:r>
              <a:rPr lang="en-GB" sz="2900" dirty="0" err="1"/>
              <a:t>Neugebauer</a:t>
            </a:r>
            <a:r>
              <a:rPr lang="en-GB" sz="2900" dirty="0"/>
              <a:t>, J. and Evans-Brain, J. (2022) </a:t>
            </a:r>
            <a:r>
              <a:rPr lang="en-GB" sz="2900" i="1" dirty="0"/>
              <a:t>Employability: Making the Most of Your Career Development</a:t>
            </a:r>
            <a:r>
              <a:rPr lang="en-GB" sz="2900" dirty="0"/>
              <a:t>. Croydon: SAGE.</a:t>
            </a:r>
          </a:p>
          <a:p>
            <a:pPr marL="117475" indent="0">
              <a:spcBef>
                <a:spcPct val="0"/>
              </a:spcBef>
              <a:buNone/>
            </a:pPr>
            <a:endParaRPr lang="en-GB" altLang="en-US" sz="2900" dirty="0">
              <a:cs typeface="Arial" charset="0"/>
            </a:endParaRPr>
          </a:p>
          <a:p>
            <a:pPr marL="117475" indent="0">
              <a:spcBef>
                <a:spcPct val="0"/>
              </a:spcBef>
              <a:buNone/>
            </a:pPr>
            <a:r>
              <a:rPr lang="en-GB" altLang="en-US" sz="2900" dirty="0">
                <a:cs typeface="Arial" charset="0"/>
              </a:rPr>
              <a:t>Morgan, P. (2024) </a:t>
            </a:r>
            <a:r>
              <a:rPr lang="en-GB" altLang="en-US" sz="2900" i="1" dirty="0">
                <a:cs typeface="Arial" charset="0"/>
              </a:rPr>
              <a:t>The Business Student’s Guide To Study And Employability.</a:t>
            </a:r>
            <a:r>
              <a:rPr lang="en-GB" altLang="en-US" sz="2900" dirty="0">
                <a:cs typeface="Arial" charset="0"/>
              </a:rPr>
              <a:t> London: Sage Publications Ltd</a:t>
            </a:r>
          </a:p>
          <a:p>
            <a:pPr marL="117475" indent="0">
              <a:spcBef>
                <a:spcPct val="0"/>
              </a:spcBef>
              <a:buFont typeface="Arial" charset="0"/>
              <a:buNone/>
            </a:pPr>
            <a:endParaRPr lang="en-GB" altLang="en-US" sz="2900" dirty="0">
              <a:cs typeface="Arial" charset="0"/>
            </a:endParaRPr>
          </a:p>
          <a:p>
            <a:pPr marL="117475" indent="0">
              <a:spcBef>
                <a:spcPct val="0"/>
              </a:spcBef>
              <a:buFont typeface="Arial" charset="0"/>
              <a:buNone/>
            </a:pPr>
            <a:endParaRPr lang="en-GB" altLang="en-US" sz="2900" dirty="0">
              <a:cs typeface="Arial" charset="0"/>
            </a:endParaRPr>
          </a:p>
          <a:p>
            <a:pPr marL="117475" indent="0">
              <a:spcBef>
                <a:spcPct val="0"/>
              </a:spcBef>
              <a:buFont typeface="Arial" charset="0"/>
              <a:buNone/>
            </a:pPr>
            <a:r>
              <a:rPr lang="en-GB" altLang="en-US" sz="2900" dirty="0">
                <a:cs typeface="Arial" charset="0"/>
              </a:rPr>
              <a:t>Torrington, D. and Hall, L. (1998) </a:t>
            </a:r>
            <a:r>
              <a:rPr lang="en-GB" altLang="en-US" sz="2900" i="1" dirty="0">
                <a:cs typeface="Arial" charset="0"/>
              </a:rPr>
              <a:t>Human Resource Management</a:t>
            </a:r>
            <a:r>
              <a:rPr lang="en-GB" altLang="en-US" sz="2900" dirty="0">
                <a:cs typeface="Arial" charset="0"/>
              </a:rPr>
              <a:t>. London: Prentice Hall Europe.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C48EB2-A2BC-62C6-9B0A-F88C9A49A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297260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43371</TotalTime>
  <Words>863</Words>
  <Application>Microsoft Office PowerPoint</Application>
  <PresentationFormat>On-screen Show (4:3)</PresentationFormat>
  <Paragraphs>244</Paragraphs>
  <Slides>22</Slides>
  <Notes>7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Myriad Pro</vt:lpstr>
      <vt:lpstr>Wingdings</vt:lpstr>
      <vt:lpstr>20140311PresentationUWTSDTemplate</vt:lpstr>
      <vt:lpstr>Employability and Career Development (LCLM4005) – June 2026  Session 9: Career Development</vt:lpstr>
      <vt:lpstr>PowerPoint Presentation</vt:lpstr>
      <vt:lpstr>Session Aims</vt:lpstr>
      <vt:lpstr>PowerPoint Presentation</vt:lpstr>
      <vt:lpstr>What is career development?</vt:lpstr>
      <vt:lpstr>Career Development Planning</vt:lpstr>
      <vt:lpstr>PowerPoint Presentation</vt:lpstr>
      <vt:lpstr>PowerPoint Presentation</vt:lpstr>
      <vt:lpstr>Career development process</vt:lpstr>
      <vt:lpstr>Career development process</vt:lpstr>
      <vt:lpstr>Career development process</vt:lpstr>
      <vt:lpstr>Discuss: How do you overcome self-doubt? </vt:lpstr>
      <vt:lpstr>Career development process</vt:lpstr>
      <vt:lpstr>Developing Employability skills</vt:lpstr>
      <vt:lpstr>PowerPoint Presentation</vt:lpstr>
      <vt:lpstr>What is CPD?</vt:lpstr>
      <vt:lpstr>PowerPoint Presentation</vt:lpstr>
      <vt:lpstr>PowerPoint Presentation</vt:lpstr>
      <vt:lpstr>Further Research</vt:lpstr>
      <vt:lpstr>Recap</vt:lpstr>
      <vt:lpstr>PowerPoint Presentation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IG</cp:lastModifiedBy>
  <cp:revision>294</cp:revision>
  <dcterms:created xsi:type="dcterms:W3CDTF">2015-04-14T15:21:28Z</dcterms:created>
  <dcterms:modified xsi:type="dcterms:W3CDTF">2026-07-21T23:28:30Z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