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6" r:id="rId4"/>
    <p:sldId id="268" r:id="rId5"/>
    <p:sldId id="264" r:id="rId6"/>
    <p:sldId id="271" r:id="rId7"/>
    <p:sldId id="26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1655" autoAdjust="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Notes to presenter: </a:t>
            </a:r>
          </a:p>
          <a:p>
            <a:r>
              <a:rPr lang="en-US" i="1" dirty="0"/>
              <a:t>What is your purpose for sharing this reflection</a:t>
            </a:r>
            <a:r>
              <a:rPr lang="en-US" i="1" baseline="0" dirty="0"/>
              <a:t>?</a:t>
            </a:r>
          </a:p>
          <a:p>
            <a:r>
              <a:rPr lang="en-US" i="1" baseline="0" dirty="0"/>
              <a:t>Is it at the end of a unit or project?  </a:t>
            </a:r>
          </a:p>
          <a:p>
            <a:r>
              <a:rPr lang="en-US" i="1" baseline="0" dirty="0"/>
              <a:t>Are you sharing this reflection, at the attainment of a learning goal you set for yourself?  </a:t>
            </a:r>
          </a:p>
          <a:p>
            <a:r>
              <a:rPr lang="en-US" i="1" baseline="0" dirty="0"/>
              <a:t>Is it at the end of a course?  </a:t>
            </a:r>
          </a:p>
          <a:p>
            <a:endParaRPr lang="en-US" baseline="0" dirty="0"/>
          </a:p>
          <a:p>
            <a:r>
              <a:rPr lang="en-US" baseline="0" dirty="0"/>
              <a:t>State your purpose for the reflection or even the purpose of the learning experience or learning goal.  Be clear and be specific in stating your purpose.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734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91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41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steps will you be taking as a result of this learning experience?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Did you learn from any failed experiences?  How will you do things differently?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advice will you give to others so they can learn from your experiences?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can you share what you learned with a real-world audience?  </a:t>
            </a:r>
          </a:p>
          <a:p>
            <a:endParaRPr lang="en-US" dirty="0"/>
          </a:p>
          <a:p>
            <a:r>
              <a:rPr lang="en-US" b="1" dirty="0"/>
              <a:t>Some examples of next steps might be: </a:t>
            </a:r>
          </a:p>
          <a:p>
            <a:pPr marL="228600" indent="-228600">
              <a:buAutoNum type="arabicPeriod"/>
            </a:pPr>
            <a:r>
              <a:rPr lang="en-US" dirty="0"/>
              <a:t>After</a:t>
            </a:r>
            <a:r>
              <a:rPr lang="en-US" baseline="0" dirty="0"/>
              <a:t> delivering my first persuasive presentation, I am thinking about joining the debate team.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making my first film, I’m considering entering it in our school film festival or local film festival.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connecting with this career expert, I’d like to do some research on that career field because it sounds interesting to me.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share your next steps.  It also helps to add some video content to explain your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571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US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12/5/2022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r>
              <a:rPr lang="en-US" dirty="0"/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940500"/>
          </a:xfrm>
        </p:spPr>
        <p:txBody>
          <a:bodyPr>
            <a:normAutofit/>
          </a:bodyPr>
          <a:lstStyle/>
          <a:p>
            <a:r>
              <a:rPr lang="en-US" sz="2800" dirty="0"/>
              <a:t>Rima Begum</a:t>
            </a:r>
          </a:p>
          <a:p>
            <a:r>
              <a:rPr lang="en-US" sz="2800" dirty="0"/>
              <a:t>2119503 BMIH4006</a:t>
            </a:r>
          </a:p>
          <a:p>
            <a:r>
              <a:rPr lang="en-US" sz="2800" dirty="0"/>
              <a:t>Ffion </a:t>
            </a:r>
            <a:r>
              <a:rPr lang="en-US" sz="2800" dirty="0" err="1"/>
              <a:t>Cumberpatch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1030" name="Picture 6" descr="How Hotel Owners Can Strengthen Employee Engagement">
            <a:extLst>
              <a:ext uri="{FF2B5EF4-FFF2-40B4-BE49-F238E27FC236}">
                <a16:creationId xmlns:a16="http://schemas.microsoft.com/office/drawing/2014/main" id="{80E22142-D645-3F1E-407A-D7C7CE2660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361" y="257193"/>
            <a:ext cx="4955458" cy="220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E30B-392D-4691-8125-129E25AAA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2A41D-6B6E-4DD0-A7BD-E8CA00126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345" y="2585794"/>
            <a:ext cx="9962462" cy="414631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dirty="0"/>
              <a:t>Why Engagement is important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Types of engagement framework 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How this is effective?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Conclusion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Reference</a:t>
            </a:r>
          </a:p>
          <a:p>
            <a:pPr marL="0" indent="0" algn="ctr">
              <a:buNone/>
            </a:pPr>
            <a:r>
              <a:rPr lang="en-US" dirty="0"/>
              <a:t> 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843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Why engagement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24921" y="2249787"/>
            <a:ext cx="10267079" cy="4426784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Productivity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Customer Satisfaction</a:t>
            </a:r>
          </a:p>
          <a:p>
            <a:pPr marL="0" indent="0" algn="ctr">
              <a:buNone/>
            </a:pPr>
            <a:endParaRPr lang="en-US" sz="2000" dirty="0"/>
          </a:p>
          <a:p>
            <a:pPr algn="ctr"/>
            <a:r>
              <a:rPr lang="en-US" sz="2000" dirty="0"/>
              <a:t>Employee Retention</a:t>
            </a:r>
          </a:p>
          <a:p>
            <a:pPr marL="0" indent="0" algn="ctr">
              <a:buNone/>
            </a:pPr>
            <a:endParaRPr lang="en-US" sz="2000" dirty="0"/>
          </a:p>
          <a:p>
            <a:pPr algn="ctr"/>
            <a:r>
              <a:rPr lang="en-US" sz="2000" dirty="0"/>
              <a:t>Company Culture</a:t>
            </a:r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5207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963BF4-5EF0-4B10-A953-8996C5CCB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/>
              <a:t>Types of engagement framework</a:t>
            </a:r>
          </a:p>
        </p:txBody>
      </p:sp>
      <p:pic>
        <p:nvPicPr>
          <p:cNvPr id="3" name="Graphic 2" descr="Process icon">
            <a:extLst>
              <a:ext uri="{FF2B5EF4-FFF2-40B4-BE49-F238E27FC236}">
                <a16:creationId xmlns:a16="http://schemas.microsoft.com/office/drawing/2014/main" id="{8E2745DB-112B-4F89-83B6-D6D7F6F670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5231" y="4780607"/>
            <a:ext cx="952500" cy="952500"/>
          </a:xfrm>
          <a:prstGeom prst="rect">
            <a:avLst/>
          </a:prstGeom>
        </p:spPr>
      </p:pic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5253EC5C-BFD1-1A83-5758-D76BFA3058FC}"/>
              </a:ext>
            </a:extLst>
          </p:cNvPr>
          <p:cNvSpPr txBox="1">
            <a:spLocks/>
          </p:cNvSpPr>
          <p:nvPr/>
        </p:nvSpPr>
        <p:spPr>
          <a:xfrm>
            <a:off x="788893" y="1555433"/>
            <a:ext cx="10126338" cy="28035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Action planning </a:t>
            </a:r>
          </a:p>
          <a:p>
            <a:r>
              <a:rPr lang="en-US" dirty="0"/>
              <a:t>Theoretical </a:t>
            </a:r>
          </a:p>
          <a:p>
            <a:r>
              <a:rPr lang="en-US" dirty="0"/>
              <a:t>Management competency </a:t>
            </a:r>
          </a:p>
          <a:p>
            <a:r>
              <a:rPr lang="en-US" dirty="0"/>
              <a:t>Measurement</a:t>
            </a:r>
          </a:p>
          <a:p>
            <a:r>
              <a:rPr lang="en-US" dirty="0"/>
              <a:t>survey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CF75CEF7-3994-55E2-472E-8ED07D52580A}"/>
              </a:ext>
            </a:extLst>
          </p:cNvPr>
          <p:cNvSpPr txBox="1">
            <a:spLocks/>
          </p:cNvSpPr>
          <p:nvPr/>
        </p:nvSpPr>
        <p:spPr>
          <a:xfrm>
            <a:off x="4925064" y="1488135"/>
            <a:ext cx="6942667" cy="376872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Theoretical Example by William Kahn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There are 3 main components to employee engagement these include; meaningfulness – employee finds value in the company's mission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safety – employee feels comfortable sharing opinions and behaving naturally 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Availability – employee feels capable mentally, physically, technically and emotionally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457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2C4B6-A44A-491A-9345-D554EBE1B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anchor="ctr">
            <a:normAutofit/>
          </a:bodyPr>
          <a:lstStyle/>
          <a:p>
            <a:r>
              <a:rPr lang="en-US" dirty="0"/>
              <a:t>How is this effective?</a:t>
            </a:r>
          </a:p>
        </p:txBody>
      </p:sp>
      <p:pic>
        <p:nvPicPr>
          <p:cNvPr id="2050" name="Picture 2" descr="Employee Engagement at Work: Definition &amp; Examples">
            <a:extLst>
              <a:ext uri="{FF2B5EF4-FFF2-40B4-BE49-F238E27FC236}">
                <a16:creationId xmlns:a16="http://schemas.microsoft.com/office/drawing/2014/main" id="{4A6E4C9B-2473-0F2F-D5A0-625557BB37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08960" y="2161725"/>
            <a:ext cx="6612599" cy="37026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4AD6AD-5004-CC62-3672-11B5FF202AD0}"/>
              </a:ext>
            </a:extLst>
          </p:cNvPr>
          <p:cNvSpPr txBox="1"/>
          <p:nvPr/>
        </p:nvSpPr>
        <p:spPr>
          <a:xfrm>
            <a:off x="3108959" y="5992837"/>
            <a:ext cx="6612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(Gupta, 2022)</a:t>
            </a:r>
          </a:p>
        </p:txBody>
      </p:sp>
    </p:spTree>
    <p:extLst>
      <p:ext uri="{BB962C8B-B14F-4D97-AF65-F5344CB8AC3E}">
        <p14:creationId xmlns:p14="http://schemas.microsoft.com/office/powerpoint/2010/main" val="4089456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0 Tips on How to Write a Conclusion">
            <a:extLst>
              <a:ext uri="{FF2B5EF4-FFF2-40B4-BE49-F238E27FC236}">
                <a16:creationId xmlns:a16="http://schemas.microsoft.com/office/drawing/2014/main" id="{383D46B5-1C7C-8CF3-CE6D-F2D0044A8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6934" y="2407212"/>
            <a:ext cx="8247213" cy="3599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26647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2A5814-BC40-4A37-9064-C44C73C883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Workday Blog. (2018).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How William Kahn Revolutionized Employee Engagement at Work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https://blog.workday.com/en-us/2018/how-william-kahn-revolutionized-employee-engagement-work.html.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Gupta, V. (2022).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50+ Employee Engagement Statistics &amp; Trends for 2022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https://5minutesseo.com/statistics/employee-engagement-statistics/.</a:t>
            </a:r>
          </a:p>
          <a:p>
            <a:pPr>
              <a:lnSpc>
                <a:spcPct val="100000"/>
              </a:lnSpc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Qualtrics. (n.d.).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Employee Engagement: Definition &amp; Best Practices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https://www.qualtrics.com/uk/experience-management/employee/engagement/?rid=ip&amp;prevsite=en&amp;newsite=uk&amp;geo=GB&amp;geomatch=uk [Accessed 25 Nov. 2022].</a:t>
            </a:r>
          </a:p>
          <a:p>
            <a:pPr>
              <a:lnSpc>
                <a:spcPct val="100000"/>
              </a:lnSpc>
            </a:pPr>
            <a:endParaRPr lang="en-US" sz="1200" u="sng" dirty="0"/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421116_win32_fixed.potx" id="{FA6E73D7-AB4D-470A-BC20-4A5DAA7F1483}" vid="{121C5919-B768-4EE0-B81A-4F293224EA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Reflection on learning </Template>
  <TotalTime>210</TotalTime>
  <Words>768</Words>
  <Application>Microsoft Office PowerPoint</Application>
  <PresentationFormat>Widescreen</PresentationFormat>
  <Paragraphs>83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Segoe UI</vt:lpstr>
      <vt:lpstr>Times New Roman</vt:lpstr>
      <vt:lpstr>Trebuchet MS</vt:lpstr>
      <vt:lpstr>Berlin</vt:lpstr>
      <vt:lpstr>Employee Engagement</vt:lpstr>
      <vt:lpstr>Introduction</vt:lpstr>
      <vt:lpstr>Why engagement is important?</vt:lpstr>
      <vt:lpstr>Types of engagement framework</vt:lpstr>
      <vt:lpstr>How is this effective?</vt:lpstr>
      <vt:lpstr>PowerPoint Presentation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Engagement</dc:title>
  <dc:creator>abdul sobur</dc:creator>
  <cp:lastModifiedBy>abdul sobur</cp:lastModifiedBy>
  <cp:revision>9</cp:revision>
  <dcterms:created xsi:type="dcterms:W3CDTF">2022-11-25T00:02:59Z</dcterms:created>
  <dcterms:modified xsi:type="dcterms:W3CDTF">2022-12-05T00:47:02Z</dcterms:modified>
</cp:coreProperties>
</file>