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7" r:id="rId1"/>
  </p:sldMasterIdLst>
  <p:notesMasterIdLst>
    <p:notesMasterId r:id="rId22"/>
  </p:notesMasterIdLst>
  <p:sldIdLst>
    <p:sldId id="342" r:id="rId2"/>
    <p:sldId id="344" r:id="rId3"/>
    <p:sldId id="345" r:id="rId4"/>
    <p:sldId id="346" r:id="rId5"/>
    <p:sldId id="362" r:id="rId6"/>
    <p:sldId id="347" r:id="rId7"/>
    <p:sldId id="348" r:id="rId8"/>
    <p:sldId id="349" r:id="rId9"/>
    <p:sldId id="358" r:id="rId10"/>
    <p:sldId id="350" r:id="rId11"/>
    <p:sldId id="354" r:id="rId12"/>
    <p:sldId id="355" r:id="rId13"/>
    <p:sldId id="356" r:id="rId14"/>
    <p:sldId id="357" r:id="rId15"/>
    <p:sldId id="352" r:id="rId16"/>
    <p:sldId id="353" r:id="rId17"/>
    <p:sldId id="359" r:id="rId18"/>
    <p:sldId id="360" r:id="rId19"/>
    <p:sldId id="364" r:id="rId20"/>
    <p:sldId id="363" r:id="rId21"/>
  </p:sldIdLst>
  <p:sldSz cx="9144000" cy="6858000" type="screen4x3"/>
  <p:notesSz cx="6858000" cy="9144000"/>
  <p:defaultTex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08" autoAdjust="0"/>
    <p:restoredTop sz="85882" autoAdjust="0"/>
  </p:normalViewPr>
  <p:slideViewPr>
    <p:cSldViewPr snapToGrid="0">
      <p:cViewPr varScale="1">
        <p:scale>
          <a:sx n="100" d="100"/>
          <a:sy n="100" d="100"/>
        </p:scale>
        <p:origin x="1980"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C8A80C8-50A7-4CC3-9885-5AFF03C8F852}" type="datetimeFigureOut">
              <a:rPr lang="en-US" smtClean="0"/>
              <a:pPr/>
              <a:t>9/6/2016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576438-6346-47F6-A737-6F0D0286FB86}" type="slidenum">
              <a:rPr lang="en-GB" smtClean="0"/>
              <a:pPr/>
              <a:t>‹#›</a:t>
            </a:fld>
            <a:endParaRPr lang="en-GB"/>
          </a:p>
        </p:txBody>
      </p:sp>
    </p:spTree>
    <p:extLst>
      <p:ext uri="{BB962C8B-B14F-4D97-AF65-F5344CB8AC3E}">
        <p14:creationId xmlns:p14="http://schemas.microsoft.com/office/powerpoint/2010/main" val="4202182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pPr>
              <a:defRPr/>
            </a:pPr>
            <a:fld id="{92B46943-A522-44A0-AA89-FC1774BE7C92}" type="slidenum">
              <a:rPr lang="en-US" altLang="zh-CN" smtClean="0"/>
              <a:pPr>
                <a:defRPr/>
              </a:pPr>
              <a:t>‹#›</a:t>
            </a:fld>
            <a:endParaRPr lang="en-US" altLang="zh-C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729D8D22-BB2E-4C5E-B6BB-22EB27B8E87F}" type="slidenum">
              <a:rPr lang="en-US" altLang="zh-CN" smtClean="0"/>
              <a:pPr>
                <a:defRPr/>
              </a:pPr>
              <a:t>‹#›</a:t>
            </a:fld>
            <a:endParaRPr lang="en-US" altLang="zh-C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pPr>
              <a:defRPr/>
            </a:pPr>
            <a:fld id="{CADFECB9-8468-4217-AB80-91630E71464B}" type="slidenum">
              <a:rPr lang="en-US" altLang="zh-CN" smtClean="0"/>
              <a:pPr>
                <a:defRPr/>
              </a:pPr>
              <a:t>‹#›</a:t>
            </a:fld>
            <a:endParaRPr lang="en-US" altLang="zh-C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484784"/>
            <a:ext cx="4038600" cy="529060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4784"/>
            <a:ext cx="4038600" cy="529060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pPr>
              <a:defRPr/>
            </a:pPr>
            <a:fld id="{8C349DFA-D17A-408F-A9B9-5EAD8BBBCCD2}" type="slidenum">
              <a:rPr lang="en-US" altLang="zh-CN" smtClean="0"/>
              <a:pPr>
                <a:defRPr/>
              </a:pPr>
              <a:t>‹#›</a:t>
            </a:fld>
            <a:endParaRPr lang="en-US" altLang="zh-C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pPr>
              <a:defRPr/>
            </a:pPr>
            <a:fld id="{D390E47F-3F28-48DA-B214-03B3FE44635A}" type="slidenum">
              <a:rPr lang="en-US" altLang="zh-CN" smtClean="0"/>
              <a:pPr>
                <a:defRPr/>
              </a:pPr>
              <a:t>‹#›</a:t>
            </a:fld>
            <a:endParaRPr lang="en-US" altLang="zh-C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5" name="Slide Number Placeholder 4"/>
          <p:cNvSpPr>
            <a:spLocks noGrp="1"/>
          </p:cNvSpPr>
          <p:nvPr>
            <p:ph type="sldNum" sz="quarter" idx="12"/>
          </p:nvPr>
        </p:nvSpPr>
        <p:spPr>
          <a:xfrm>
            <a:off x="8174736" y="2272"/>
            <a:ext cx="762000" cy="365760"/>
          </a:xfrm>
        </p:spPr>
        <p:txBody>
          <a:bodyPr/>
          <a:lstStyle/>
          <a:p>
            <a:pPr>
              <a:defRPr/>
            </a:pPr>
            <a:fld id="{F88E87AE-9710-4B00-AABB-8F2F4953B9CE}" type="slidenum">
              <a:rPr lang="en-US" altLang="zh-CN" smtClean="0"/>
              <a:pPr>
                <a:defRPr/>
              </a:pPr>
              <a:t>‹#›</a:t>
            </a:fld>
            <a:endParaRPr lang="en-US" altLang="zh-C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74DB75E7-7623-4098-8BCD-2846159C16C0}" type="slidenum">
              <a:rPr lang="en-US" altLang="zh-CN" smtClean="0"/>
              <a:pPr>
                <a:defRPr/>
              </a:pPr>
              <a:t>‹#›</a:t>
            </a:fld>
            <a:endParaRPr lang="en-US" altLang="zh-C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pPr>
              <a:defRPr/>
            </a:pPr>
            <a:fld id="{B42D7946-AA5C-4DA8-BC2C-DEA296650563}" type="slidenum">
              <a:rPr lang="en-US" altLang="zh-CN" smtClean="0"/>
              <a:pPr>
                <a:defRPr/>
              </a:pPr>
              <a:t>‹#›</a:t>
            </a:fld>
            <a:endParaRPr lang="en-US" altLang="zh-C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pPr>
              <a:defRPr/>
            </a:pPr>
            <a:fld id="{223BE0E7-00EF-45E6-B94B-06241F820675}" type="slidenum">
              <a:rPr lang="en-US" altLang="zh-CN" smtClean="0"/>
              <a:pPr>
                <a:defRPr/>
              </a:pPr>
              <a:t>‹#›</a:t>
            </a:fld>
            <a:endParaRPr lang="en-US" altLang="zh-C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46F2AE2A-73F1-4FDD-B68F-C0625C7D3F39}" type="slidenum">
              <a:rPr lang="en-US" altLang="zh-CN" smtClean="0"/>
              <a:pPr>
                <a:defRPr/>
              </a:pPr>
              <a:t>‹#›</a:t>
            </a:fld>
            <a:endParaRPr lang="en-US" altLang="zh-C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548FE71A-CA92-4F2B-80FC-C11CA466A3B8}" type="slidenum">
              <a:rPr lang="en-US" altLang="zh-CN" smtClean="0"/>
              <a:pPr>
                <a:defRPr/>
              </a:pPr>
              <a:t>‹#›</a:t>
            </a:fld>
            <a:endParaRPr lang="en-US" altLang="zh-C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484784"/>
            <a:ext cx="8229600" cy="5089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pPr>
              <a:defRPr/>
            </a:pPr>
            <a:fld id="{B6B896B6-5CB1-4C13-A60E-9B186566BB52}" type="slidenum">
              <a:rPr lang="en-US" altLang="zh-CN" smtClean="0"/>
              <a:pPr>
                <a:defRPr/>
              </a:pPr>
              <a:t>‹#›</a:t>
            </a:fld>
            <a:endParaRPr lang="en-US" altLang="zh-CN"/>
          </a:p>
        </p:txBody>
      </p:sp>
    </p:spTree>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Lst>
  <p:hf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computerethicsinstitute.org/"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qinetiq.com/about-us/corporate-governance/Documents/QinetiQ-Group-Code-of-Conduc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Systems Analysis &amp; Design</a:t>
            </a:r>
            <a:endParaRPr lang="en-GB" dirty="0"/>
          </a:p>
        </p:txBody>
      </p:sp>
      <p:sp>
        <p:nvSpPr>
          <p:cNvPr id="3" name="Subtitle 2"/>
          <p:cNvSpPr>
            <a:spLocks noGrp="1"/>
          </p:cNvSpPr>
          <p:nvPr>
            <p:ph type="subTitle" idx="1"/>
          </p:nvPr>
        </p:nvSpPr>
        <p:spPr/>
        <p:txBody>
          <a:bodyPr>
            <a:normAutofit fontScale="92500" lnSpcReduction="10000"/>
          </a:bodyPr>
          <a:lstStyle/>
          <a:p>
            <a:r>
              <a:rPr lang="en-GB" dirty="0" smtClean="0"/>
              <a:t>M1X8613/M5X8918</a:t>
            </a:r>
          </a:p>
          <a:p>
            <a:r>
              <a:rPr lang="en-GB" dirty="0" smtClean="0"/>
              <a:t>Lecture </a:t>
            </a:r>
            <a:r>
              <a:rPr lang="en-GB" dirty="0"/>
              <a:t>4</a:t>
            </a:r>
            <a:endParaRPr lang="en-GB" dirty="0" smtClean="0"/>
          </a:p>
          <a:p>
            <a:r>
              <a:rPr lang="en-GB" dirty="0" err="1" smtClean="0"/>
              <a:t>Cyberethics</a:t>
            </a:r>
            <a:endParaRPr lang="en-GB" dirty="0" smtClean="0"/>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a:t>
            </a:r>
            <a:r>
              <a:rPr lang="en-GB" dirty="0" err="1" smtClean="0"/>
              <a:t>Cyberethics</a:t>
            </a:r>
            <a:r>
              <a:rPr lang="en-GB" dirty="0" smtClean="0"/>
              <a:t>?</a:t>
            </a:r>
            <a:endParaRPr lang="en-GB" dirty="0"/>
          </a:p>
        </p:txBody>
      </p:sp>
      <p:sp>
        <p:nvSpPr>
          <p:cNvPr id="3" name="Content Placeholder 2"/>
          <p:cNvSpPr>
            <a:spLocks noGrp="1"/>
          </p:cNvSpPr>
          <p:nvPr>
            <p:ph idx="1"/>
          </p:nvPr>
        </p:nvSpPr>
        <p:spPr>
          <a:xfrm>
            <a:off x="457200" y="1472043"/>
            <a:ext cx="8229600" cy="4855003"/>
          </a:xfrm>
        </p:spPr>
        <p:txBody>
          <a:bodyPr>
            <a:normAutofit fontScale="92500" lnSpcReduction="20000"/>
          </a:bodyPr>
          <a:lstStyle/>
          <a:p>
            <a:pPr>
              <a:lnSpc>
                <a:spcPct val="90000"/>
              </a:lnSpc>
            </a:pPr>
            <a:r>
              <a:rPr lang="en-US" i="1" dirty="0" err="1" smtClean="0">
                <a:cs typeface="Times New Roman" pitchFamily="18" charset="0"/>
              </a:rPr>
              <a:t>Cyberethics</a:t>
            </a:r>
            <a:r>
              <a:rPr lang="en-US" dirty="0" smtClean="0">
                <a:cs typeface="Times New Roman" pitchFamily="18" charset="0"/>
              </a:rPr>
              <a:t> is the study of moral, legal, and social issues involving </a:t>
            </a:r>
            <a:r>
              <a:rPr lang="en-US" dirty="0" err="1" smtClean="0">
                <a:cs typeface="Times New Roman" pitchFamily="18" charset="0"/>
              </a:rPr>
              <a:t>cybertechnology</a:t>
            </a:r>
            <a:r>
              <a:rPr lang="en-US" dirty="0" smtClean="0">
                <a:cs typeface="Times New Roman" pitchFamily="18" charset="0"/>
              </a:rPr>
              <a:t>. </a:t>
            </a:r>
          </a:p>
          <a:p>
            <a:pPr>
              <a:lnSpc>
                <a:spcPct val="90000"/>
              </a:lnSpc>
            </a:pPr>
            <a:r>
              <a:rPr lang="en-US" dirty="0" smtClean="0">
                <a:cs typeface="Times New Roman" pitchFamily="18" charset="0"/>
              </a:rPr>
              <a:t>It examines the impact that </a:t>
            </a:r>
            <a:r>
              <a:rPr lang="en-US" dirty="0" err="1" smtClean="0">
                <a:cs typeface="Times New Roman" pitchFamily="18" charset="0"/>
              </a:rPr>
              <a:t>cybertechnology</a:t>
            </a:r>
            <a:r>
              <a:rPr lang="en-US" dirty="0" smtClean="0">
                <a:cs typeface="Times New Roman" pitchFamily="18" charset="0"/>
              </a:rPr>
              <a:t> has for our social, legal, and moral systems.</a:t>
            </a:r>
          </a:p>
          <a:p>
            <a:pPr>
              <a:lnSpc>
                <a:spcPct val="90000"/>
              </a:lnSpc>
            </a:pPr>
            <a:r>
              <a:rPr lang="en-US" dirty="0" smtClean="0">
                <a:cs typeface="Times New Roman" pitchFamily="18" charset="0"/>
              </a:rPr>
              <a:t>It also evaluates the social policies and laws that have been framed in response to issues generated by the development and use of </a:t>
            </a:r>
            <a:r>
              <a:rPr lang="en-US" dirty="0" err="1" smtClean="0">
                <a:cs typeface="Times New Roman" pitchFamily="18" charset="0"/>
              </a:rPr>
              <a:t>cybertechnology</a:t>
            </a:r>
            <a:r>
              <a:rPr lang="en-US" dirty="0" smtClean="0">
                <a:cs typeface="Times New Roman" pitchFamily="18" charset="0"/>
              </a:rPr>
              <a:t>.  </a:t>
            </a:r>
          </a:p>
          <a:p>
            <a:r>
              <a:rPr lang="en-US" i="1" dirty="0" err="1" smtClean="0"/>
              <a:t>Cyberethics</a:t>
            </a:r>
            <a:r>
              <a:rPr lang="en-US" i="1" dirty="0" smtClean="0"/>
              <a:t> </a:t>
            </a:r>
            <a:r>
              <a:rPr lang="en-US" dirty="0" smtClean="0"/>
              <a:t>is a more accurate label than </a:t>
            </a:r>
            <a:r>
              <a:rPr lang="en-US" i="1" dirty="0" smtClean="0"/>
              <a:t>computer ethics</a:t>
            </a:r>
            <a:r>
              <a:rPr lang="en-US" dirty="0" smtClean="0"/>
              <a:t>, which might suggest the study of ethical issues limited to computing machines, or to computing professionals.</a:t>
            </a:r>
          </a:p>
          <a:p>
            <a:r>
              <a:rPr lang="en-US" dirty="0" smtClean="0"/>
              <a:t>It is more accurate than </a:t>
            </a:r>
            <a:r>
              <a:rPr lang="en-US" i="1" dirty="0" smtClean="0"/>
              <a:t>Internet ethics</a:t>
            </a:r>
            <a:r>
              <a:rPr lang="en-US" dirty="0" smtClean="0"/>
              <a:t>, which is limited only to ethical issues affecting computer networks.</a:t>
            </a:r>
          </a:p>
          <a:p>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2</a:t>
            </a:fld>
            <a:endParaRPr lang="en-US" altLang="zh-CN"/>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909606023"/>
              </p:ext>
            </p:extLst>
          </p:nvPr>
        </p:nvGraphicFramePr>
        <p:xfrm>
          <a:off x="501445" y="719897"/>
          <a:ext cx="8229600" cy="5577840"/>
        </p:xfrm>
        <a:graphic>
          <a:graphicData uri="http://schemas.openxmlformats.org/drawingml/2006/table">
            <a:tbl>
              <a:tblPr firstRow="1">
                <a:tableStyleId>{073A0DAA-6AF3-43AB-8588-CEC1D06C72B9}</a:tableStyleId>
              </a:tblPr>
              <a:tblGrid>
                <a:gridCol w="840658"/>
                <a:gridCol w="1578077"/>
                <a:gridCol w="2566220"/>
                <a:gridCol w="3244645"/>
              </a:tblGrid>
              <a:tr h="37084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dirty="0" smtClean="0">
                          <a:ln>
                            <a:noFill/>
                          </a:ln>
                          <a:effectLst/>
                        </a:rPr>
                        <a:t>Phase </a:t>
                      </a:r>
                      <a:endParaRPr kumimoji="0" lang="en-US" sz="1600" b="0" i="0" u="none" strike="noStrike" cap="none" normalizeH="0" baseline="0" dirty="0" smtClean="0">
                        <a:ln>
                          <a:noFill/>
                        </a:ln>
                        <a:solidFill>
                          <a:schemeClr val="tx1"/>
                        </a:solidFill>
                        <a:effectLst/>
                        <a:latin typeface="Tahoma" pitchFamily="34" charset="0"/>
                      </a:endParaRPr>
                    </a:p>
                  </a:txBody>
                  <a:tcPr horzOverflow="overflow"/>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Time Period </a:t>
                      </a:r>
                      <a:endParaRPr kumimoji="0" lang="en-US" sz="1600" b="0" i="0" u="none" strike="noStrike" cap="none" normalizeH="0" baseline="0" smtClean="0">
                        <a:ln>
                          <a:noFill/>
                        </a:ln>
                        <a:solidFill>
                          <a:schemeClr val="tx1"/>
                        </a:solidFill>
                        <a:effectLst/>
                        <a:latin typeface="Tahoma" pitchFamily="34" charset="0"/>
                      </a:endParaRPr>
                    </a:p>
                  </a:txBody>
                  <a:tcPr horzOverflow="overflow"/>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Technological Features</a:t>
                      </a:r>
                      <a:endParaRPr kumimoji="0" lang="en-US" sz="1600" b="0" i="0" u="none" strike="noStrike" cap="none" normalizeH="0" baseline="0" smtClean="0">
                        <a:ln>
                          <a:noFill/>
                        </a:ln>
                        <a:solidFill>
                          <a:srgbClr val="000000"/>
                        </a:solidFill>
                        <a:effectLst/>
                        <a:latin typeface="Tahoma" pitchFamily="34" charset="0"/>
                        <a:cs typeface="Times New Roman" pitchFamily="18" charset="0"/>
                      </a:endParaRPr>
                    </a:p>
                  </a:txBody>
                  <a:tcPr horzOverflow="overflow"/>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Associated Issues</a:t>
                      </a:r>
                      <a:endParaRPr kumimoji="0" lang="en-US" sz="1600" b="0" i="0" u="none" strike="noStrike" cap="none" normalizeH="0" baseline="0" smtClean="0">
                        <a:ln>
                          <a:noFill/>
                        </a:ln>
                        <a:solidFill>
                          <a:srgbClr val="000000"/>
                        </a:solidFill>
                        <a:effectLst/>
                        <a:latin typeface="Tahoma" pitchFamily="34" charset="0"/>
                        <a:cs typeface="Times New Roman" pitchFamily="18" charset="0"/>
                      </a:endParaRPr>
                    </a:p>
                  </a:txBody>
                  <a:tcPr horzOverflow="overflow"/>
                </a:tc>
              </a:tr>
              <a:tr h="370840">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1</a:t>
                      </a:r>
                      <a:endParaRPr kumimoji="0" lang="en-US" sz="1600" b="0" i="0" u="none" strike="noStrike" cap="none" normalizeH="0" baseline="0" smtClean="0">
                        <a:ln>
                          <a:noFill/>
                        </a:ln>
                        <a:solidFill>
                          <a:schemeClr val="tx1"/>
                        </a:solidFill>
                        <a:effectLst/>
                        <a:latin typeface="Tahoma" pitchFamily="34" charset="0"/>
                      </a:endParaRPr>
                    </a:p>
                  </a:txBody>
                  <a:tcPr horzOverflow="overflow"/>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1950s-1960s </a:t>
                      </a:r>
                      <a:endParaRPr kumimoji="0" lang="en-US" sz="1600" b="0" i="0" u="none" strike="noStrike" cap="none" normalizeH="0" baseline="0" smtClean="0">
                        <a:ln>
                          <a:noFill/>
                        </a:ln>
                        <a:solidFill>
                          <a:schemeClr val="tx1"/>
                        </a:solidFill>
                        <a:effectLst/>
                        <a:latin typeface="Tahoma" pitchFamily="34" charset="0"/>
                      </a:endParaRPr>
                    </a:p>
                  </a:txBody>
                  <a:tcPr horzOverflow="overflow"/>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dirty="0" smtClean="0">
                          <a:ln>
                            <a:noFill/>
                          </a:ln>
                          <a:effectLst/>
                        </a:rPr>
                        <a:t>Stand-alone machines (large mainframe computers) </a:t>
                      </a:r>
                      <a:endParaRPr kumimoji="0" lang="en-US" sz="1600" b="0" i="0" u="none" strike="noStrike" cap="none" normalizeH="0" baseline="0" dirty="0" smtClean="0">
                        <a:ln>
                          <a:noFill/>
                        </a:ln>
                        <a:solidFill>
                          <a:schemeClr val="tx1"/>
                        </a:solidFill>
                        <a:effectLst/>
                        <a:latin typeface="Tahoma" pitchFamily="34" charset="0"/>
                      </a:endParaRPr>
                    </a:p>
                  </a:txBody>
                  <a:tcPr horzOverflow="overflow"/>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Artificial intelligence (AI), database privacy ("Big Brother") </a:t>
                      </a:r>
                      <a:endParaRPr kumimoji="0" lang="en-US" sz="1600" b="0" i="0" u="none" strike="noStrike" cap="none" normalizeH="0" baseline="0" smtClean="0">
                        <a:ln>
                          <a:noFill/>
                        </a:ln>
                        <a:solidFill>
                          <a:schemeClr val="tx1"/>
                        </a:solidFill>
                        <a:effectLst/>
                        <a:latin typeface="Tahoma" pitchFamily="34" charset="0"/>
                      </a:endParaRPr>
                    </a:p>
                  </a:txBody>
                  <a:tcPr horzOverflow="overflow"/>
                </a:tc>
              </a:tr>
              <a:tr h="370840">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2</a:t>
                      </a:r>
                      <a:endParaRPr kumimoji="0" lang="en-US" sz="1600" b="0" i="0" u="none" strike="noStrike" cap="none" normalizeH="0" baseline="0" smtClean="0">
                        <a:ln>
                          <a:noFill/>
                        </a:ln>
                        <a:solidFill>
                          <a:schemeClr val="tx1"/>
                        </a:solidFill>
                        <a:effectLst/>
                        <a:latin typeface="Tahoma" pitchFamily="34" charset="0"/>
                        <a:cs typeface="Times New Roman" pitchFamily="18" charset="0"/>
                      </a:endParaRPr>
                    </a:p>
                  </a:txBody>
                  <a:tcPr horzOverflow="overflow"/>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1970s-1980s</a:t>
                      </a:r>
                      <a:endParaRPr kumimoji="0" lang="en-US" sz="1600" b="0" i="0" u="none" strike="noStrike" cap="none" normalizeH="0" baseline="0" smtClean="0">
                        <a:ln>
                          <a:noFill/>
                        </a:ln>
                        <a:solidFill>
                          <a:srgbClr val="000000"/>
                        </a:solidFill>
                        <a:effectLst/>
                        <a:latin typeface="Tahoma" pitchFamily="34" charset="0"/>
                        <a:cs typeface="Times New Roman" pitchFamily="18" charset="0"/>
                      </a:endParaRPr>
                    </a:p>
                  </a:txBody>
                  <a:tcPr horzOverflow="overflow"/>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dirty="0" smtClean="0">
                          <a:ln>
                            <a:noFill/>
                          </a:ln>
                          <a:effectLst/>
                        </a:rPr>
                        <a:t>Minicomputers and PCs interconnected via privately owned networks</a:t>
                      </a:r>
                      <a:endParaRPr kumimoji="0" lang="en-US" sz="1600" b="0" i="0" u="none" strike="noStrike" cap="none" normalizeH="0" baseline="0" dirty="0" smtClean="0">
                        <a:ln>
                          <a:noFill/>
                        </a:ln>
                        <a:solidFill>
                          <a:srgbClr val="000000"/>
                        </a:solidFill>
                        <a:effectLst/>
                        <a:latin typeface="Tahoma" pitchFamily="34" charset="0"/>
                        <a:cs typeface="Times New Roman" pitchFamily="18" charset="0"/>
                      </a:endParaRPr>
                    </a:p>
                  </a:txBody>
                  <a:tcPr horzOverflow="overflow"/>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Issues from Phase 1 plus concerns involving intellectual property and software piracy, computer crime, privacy and the exchange of records.</a:t>
                      </a:r>
                      <a:endParaRPr kumimoji="0" lang="en-US" sz="1600" b="0" i="0" u="none" strike="noStrike" cap="none" normalizeH="0" baseline="0" smtClean="0">
                        <a:ln>
                          <a:noFill/>
                        </a:ln>
                        <a:solidFill>
                          <a:schemeClr val="tx1"/>
                        </a:solidFill>
                        <a:effectLst/>
                        <a:latin typeface="Tahoma" pitchFamily="34" charset="0"/>
                      </a:endParaRPr>
                    </a:p>
                  </a:txBody>
                  <a:tcPr horzOverflow="overflow"/>
                </a:tc>
              </a:tr>
              <a:tr h="370840">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3</a:t>
                      </a:r>
                      <a:endParaRPr kumimoji="0" lang="en-US" sz="1600" b="0" i="0" u="none" strike="noStrike" cap="none" normalizeH="0" baseline="0" smtClean="0">
                        <a:ln>
                          <a:noFill/>
                        </a:ln>
                        <a:solidFill>
                          <a:schemeClr val="tx1"/>
                        </a:solidFill>
                        <a:effectLst/>
                        <a:latin typeface="Tahoma" pitchFamily="34" charset="0"/>
                      </a:endParaRPr>
                    </a:p>
                  </a:txBody>
                  <a:tcPr horzOverflow="overflow"/>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1990s-Present</a:t>
                      </a:r>
                      <a:endParaRPr kumimoji="0" lang="en-US" sz="1600" b="0" i="0" u="none" strike="noStrike" cap="none" normalizeH="0" baseline="0" smtClean="0">
                        <a:ln>
                          <a:noFill/>
                        </a:ln>
                        <a:solidFill>
                          <a:srgbClr val="000000"/>
                        </a:solidFill>
                        <a:effectLst/>
                        <a:latin typeface="Tahoma" pitchFamily="34" charset="0"/>
                        <a:cs typeface="Times New Roman" pitchFamily="18" charset="0"/>
                      </a:endParaRPr>
                    </a:p>
                  </a:txBody>
                  <a:tcPr horzOverflow="overflow"/>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Internet and World Wide Web </a:t>
                      </a:r>
                      <a:endParaRPr kumimoji="0" lang="en-US" sz="1600" b="0" i="0" u="none" strike="noStrike" cap="none" normalizeH="0" baseline="0" smtClean="0">
                        <a:ln>
                          <a:noFill/>
                        </a:ln>
                        <a:solidFill>
                          <a:schemeClr val="tx1"/>
                        </a:solidFill>
                        <a:effectLst/>
                        <a:latin typeface="Tahoma" pitchFamily="34" charset="0"/>
                      </a:endParaRPr>
                    </a:p>
                  </a:txBody>
                  <a:tcPr horzOverflow="overflow"/>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Issues from Phases 1 and 2 plus concerns about free speech, anonymity, legal jurisdiction, virtual communities, etc.</a:t>
                      </a:r>
                      <a:endParaRPr kumimoji="0" lang="en-US" sz="1600" b="0" i="0" u="none" strike="noStrike" cap="none" normalizeH="0" baseline="0" smtClean="0">
                        <a:ln>
                          <a:noFill/>
                        </a:ln>
                        <a:solidFill>
                          <a:schemeClr val="tx1"/>
                        </a:solidFill>
                        <a:effectLst/>
                        <a:latin typeface="Tahoma" pitchFamily="34" charset="0"/>
                      </a:endParaRPr>
                    </a:p>
                  </a:txBody>
                  <a:tcPr horzOverflow="overflow"/>
                </a:tc>
              </a:tr>
              <a:tr h="370840">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4</a:t>
                      </a:r>
                      <a:endParaRPr kumimoji="0" lang="en-US" sz="1600" b="0" i="0" u="none" strike="noStrike" cap="none" normalizeH="0" baseline="0" smtClean="0">
                        <a:ln>
                          <a:noFill/>
                        </a:ln>
                        <a:solidFill>
                          <a:schemeClr val="tx1"/>
                        </a:solidFill>
                        <a:effectLst/>
                        <a:latin typeface="Tahoma" pitchFamily="34" charset="0"/>
                        <a:cs typeface="Times New Roman" pitchFamily="18" charset="0"/>
                      </a:endParaRPr>
                    </a:p>
                  </a:txBody>
                  <a:tcPr horzOverflow="overflow"/>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Present to</a:t>
                      </a:r>
                    </a:p>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Near Future</a:t>
                      </a:r>
                      <a:endParaRPr kumimoji="0" lang="en-US" sz="1600" b="0" i="0" u="none" strike="noStrike" cap="none" normalizeH="0" baseline="0" smtClean="0">
                        <a:ln>
                          <a:noFill/>
                        </a:ln>
                        <a:solidFill>
                          <a:srgbClr val="000000"/>
                        </a:solidFill>
                        <a:effectLst/>
                        <a:latin typeface="Tahoma" pitchFamily="34" charset="0"/>
                        <a:cs typeface="Times New Roman" pitchFamily="18" charset="0"/>
                      </a:endParaRPr>
                    </a:p>
                  </a:txBody>
                  <a:tcPr horzOverflow="overflow"/>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smtClean="0">
                          <a:ln>
                            <a:noFill/>
                          </a:ln>
                          <a:effectLst/>
                        </a:rPr>
                        <a:t>Convergence of information and communication  technologies with nanotechnology research and genetic and genomic research, etc.</a:t>
                      </a:r>
                      <a:endParaRPr kumimoji="0" lang="en-US" sz="1600" b="0" i="0" u="none" strike="noStrike" cap="none" normalizeH="0" baseline="0" smtClean="0">
                        <a:ln>
                          <a:noFill/>
                        </a:ln>
                        <a:solidFill>
                          <a:schemeClr val="tx1"/>
                        </a:solidFill>
                        <a:effectLst/>
                        <a:latin typeface="Tahoma" pitchFamily="34" charset="0"/>
                      </a:endParaRPr>
                    </a:p>
                  </a:txBody>
                  <a:tcPr horzOverflow="overflow"/>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sz="1600" u="none" strike="noStrike" cap="none" normalizeH="0" baseline="0" dirty="0" smtClean="0">
                          <a:ln>
                            <a:noFill/>
                          </a:ln>
                          <a:effectLst/>
                        </a:rPr>
                        <a:t>Issues from Phases 1-3 plus concerns about artificial electronic agents ("bots") with decision-making capabilities, bionic chip implants, </a:t>
                      </a:r>
                      <a:r>
                        <a:rPr kumimoji="0" lang="en-US" sz="1600" u="none" strike="noStrike" cap="none" normalizeH="0" baseline="0" dirty="0" err="1" smtClean="0">
                          <a:ln>
                            <a:noFill/>
                          </a:ln>
                          <a:effectLst/>
                        </a:rPr>
                        <a:t>nanocomputing</a:t>
                      </a:r>
                      <a:r>
                        <a:rPr kumimoji="0" lang="en-US" sz="1600" u="none" strike="noStrike" cap="none" normalizeH="0" baseline="0" dirty="0" smtClean="0">
                          <a:ln>
                            <a:noFill/>
                          </a:ln>
                          <a:effectLst/>
                        </a:rPr>
                        <a:t> research, etc.</a:t>
                      </a:r>
                      <a:endParaRPr kumimoji="0" lang="en-US" sz="1600" b="0" i="0" u="none" strike="noStrike" cap="none" normalizeH="0" baseline="0" dirty="0" smtClean="0">
                        <a:ln>
                          <a:noFill/>
                        </a:ln>
                        <a:solidFill>
                          <a:srgbClr val="000000"/>
                        </a:solidFill>
                        <a:effectLst/>
                        <a:latin typeface="Tahoma" pitchFamily="34" charset="0"/>
                        <a:cs typeface="Times New Roman" pitchFamily="18" charset="0"/>
                      </a:endParaRPr>
                    </a:p>
                  </a:txBody>
                  <a:tcPr horzOverflow="overflow"/>
                </a:tc>
              </a:tr>
            </a:tbl>
          </a:graphicData>
        </a:graphic>
      </p:graphicFrame>
      <p:sp>
        <p:nvSpPr>
          <p:cNvPr id="5" name="Slide Number Placeholder 4"/>
          <p:cNvSpPr>
            <a:spLocks noGrp="1"/>
          </p:cNvSpPr>
          <p:nvPr>
            <p:ph type="sldNum" sz="quarter" idx="12"/>
          </p:nvPr>
        </p:nvSpPr>
        <p:spPr/>
        <p:txBody>
          <a:bodyPr/>
          <a:lstStyle/>
          <a:p>
            <a:pPr>
              <a:defRPr/>
            </a:pPr>
            <a:fld id="{729D8D22-BB2E-4C5E-B6BB-22EB27B8E87F}" type="slidenum">
              <a:rPr lang="en-US" altLang="zh-CN" smtClean="0"/>
              <a:pPr>
                <a:defRPr/>
              </a:pPr>
              <a:t>3</a:t>
            </a:fld>
            <a:endParaRPr lang="en-US" altLang="zh-CN"/>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Professional </a:t>
            </a:r>
            <a:r>
              <a:rPr lang="en-GB" dirty="0" smtClean="0"/>
              <a:t>Ethics </a:t>
            </a:r>
            <a:r>
              <a:rPr lang="en-GB" dirty="0" smtClean="0"/>
              <a:t>in Computing</a:t>
            </a:r>
            <a:endParaRPr lang="en-GB" dirty="0"/>
          </a:p>
        </p:txBody>
      </p:sp>
      <p:sp>
        <p:nvSpPr>
          <p:cNvPr id="3" name="Content Placeholder 2"/>
          <p:cNvSpPr>
            <a:spLocks noGrp="1"/>
          </p:cNvSpPr>
          <p:nvPr>
            <p:ph idx="1"/>
          </p:nvPr>
        </p:nvSpPr>
        <p:spPr>
          <a:xfrm>
            <a:off x="457200" y="1250825"/>
            <a:ext cx="8229600" cy="5607176"/>
          </a:xfrm>
        </p:spPr>
        <p:txBody>
          <a:bodyPr>
            <a:noAutofit/>
          </a:bodyPr>
          <a:lstStyle/>
          <a:p>
            <a:r>
              <a:rPr lang="en-US" sz="2400" dirty="0" smtClean="0">
                <a:cs typeface="Times New Roman" pitchFamily="18" charset="0"/>
              </a:rPr>
              <a:t>When applied to computing, </a:t>
            </a:r>
            <a:r>
              <a:rPr lang="en-US" sz="2400" i="1" dirty="0" smtClean="0">
                <a:cs typeface="Times New Roman" pitchFamily="18" charset="0"/>
              </a:rPr>
              <a:t>professional ethics</a:t>
            </a:r>
            <a:r>
              <a:rPr lang="en-US" sz="2400" dirty="0" smtClean="0">
                <a:cs typeface="Times New Roman" pitchFamily="18" charset="0"/>
              </a:rPr>
              <a:t> is a field of applied ethics concerned with moral issues that impact computer professionals. </a:t>
            </a:r>
          </a:p>
          <a:p>
            <a:r>
              <a:rPr lang="en-US" sz="2400" dirty="0" smtClean="0">
                <a:cs typeface="Times New Roman" pitchFamily="18" charset="0"/>
              </a:rPr>
              <a:t>All of the major professional bodies in computing have a code of ethics or a code of conduct</a:t>
            </a:r>
          </a:p>
          <a:p>
            <a:pPr lvl="1"/>
            <a:r>
              <a:rPr lang="en-GB" sz="2000" dirty="0" smtClean="0"/>
              <a:t>BCS – British Computer Society</a:t>
            </a:r>
          </a:p>
          <a:p>
            <a:pPr lvl="1"/>
            <a:r>
              <a:rPr lang="en-GB" sz="2000" dirty="0" smtClean="0"/>
              <a:t>ACM – Association for Computing Machinery (US)</a:t>
            </a:r>
          </a:p>
          <a:p>
            <a:pPr lvl="1"/>
            <a:r>
              <a:rPr lang="en-GB" sz="2000" dirty="0" smtClean="0"/>
              <a:t>IEEE – Institute for Electrical and Electronic Engineers (US</a:t>
            </a:r>
            <a:r>
              <a:rPr lang="en-GB" sz="2000" dirty="0" smtClean="0"/>
              <a:t>)</a:t>
            </a:r>
            <a:endParaRPr lang="en-GB" sz="2000" dirty="0" smtClean="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4</a:t>
            </a:fld>
            <a:endParaRPr lang="en-US" altLang="zh-CN"/>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Ethics in Computing</a:t>
            </a:r>
          </a:p>
        </p:txBody>
      </p:sp>
      <p:sp>
        <p:nvSpPr>
          <p:cNvPr id="3" name="Content Placeholder 2"/>
          <p:cNvSpPr>
            <a:spLocks noGrp="1"/>
          </p:cNvSpPr>
          <p:nvPr>
            <p:ph idx="1"/>
          </p:nvPr>
        </p:nvSpPr>
        <p:spPr/>
        <p:txBody>
          <a:bodyPr/>
          <a:lstStyle/>
          <a:p>
            <a:pPr>
              <a:lnSpc>
                <a:spcPct val="90000"/>
              </a:lnSpc>
            </a:pPr>
            <a:r>
              <a:rPr lang="en-US" sz="2400" dirty="0">
                <a:cs typeface="Times New Roman" pitchFamily="18" charset="0"/>
              </a:rPr>
              <a:t>Professional codes of ethics are often designed to motivate members of an association to behave in certain ways. </a:t>
            </a:r>
          </a:p>
          <a:p>
            <a:pPr>
              <a:lnSpc>
                <a:spcPct val="90000"/>
              </a:lnSpc>
            </a:pPr>
            <a:r>
              <a:rPr lang="en-US" sz="2400" dirty="0">
                <a:cs typeface="Times New Roman" pitchFamily="18" charset="0"/>
              </a:rPr>
              <a:t>Four primary functions of codes are to:</a:t>
            </a:r>
          </a:p>
          <a:p>
            <a:pPr lvl="1">
              <a:lnSpc>
                <a:spcPct val="90000"/>
              </a:lnSpc>
            </a:pPr>
            <a:r>
              <a:rPr lang="en-US" sz="2000" i="1" dirty="0">
                <a:cs typeface="Times New Roman" pitchFamily="18" charset="0"/>
              </a:rPr>
              <a:t>inspire</a:t>
            </a:r>
          </a:p>
          <a:p>
            <a:pPr lvl="1">
              <a:lnSpc>
                <a:spcPct val="90000"/>
              </a:lnSpc>
            </a:pPr>
            <a:r>
              <a:rPr lang="en-US" sz="2000" i="1" dirty="0">
                <a:cs typeface="Times New Roman" pitchFamily="18" charset="0"/>
              </a:rPr>
              <a:t>guide</a:t>
            </a:r>
            <a:r>
              <a:rPr lang="en-US" sz="2000" dirty="0">
                <a:cs typeface="Times New Roman" pitchFamily="18" charset="0"/>
              </a:rPr>
              <a:t> </a:t>
            </a:r>
          </a:p>
          <a:p>
            <a:pPr lvl="1">
              <a:lnSpc>
                <a:spcPct val="90000"/>
              </a:lnSpc>
            </a:pPr>
            <a:r>
              <a:rPr lang="en-US" sz="2000" i="1" dirty="0">
                <a:cs typeface="Times New Roman" pitchFamily="18" charset="0"/>
              </a:rPr>
              <a:t>educate</a:t>
            </a:r>
            <a:r>
              <a:rPr lang="en-US" sz="2000" dirty="0">
                <a:cs typeface="Times New Roman" pitchFamily="18" charset="0"/>
              </a:rPr>
              <a:t> </a:t>
            </a:r>
          </a:p>
          <a:p>
            <a:pPr lvl="1">
              <a:lnSpc>
                <a:spcPct val="90000"/>
              </a:lnSpc>
            </a:pPr>
            <a:r>
              <a:rPr lang="en-US" sz="2000" i="1" dirty="0">
                <a:cs typeface="Times New Roman" pitchFamily="18" charset="0"/>
              </a:rPr>
              <a:t>discipline </a:t>
            </a:r>
            <a:r>
              <a:rPr lang="en-US" sz="2000" dirty="0">
                <a:cs typeface="Times New Roman" pitchFamily="18" charset="0"/>
              </a:rPr>
              <a:t>the </a:t>
            </a:r>
            <a:r>
              <a:rPr lang="en-US" sz="2000" dirty="0" smtClean="0">
                <a:cs typeface="Times New Roman" pitchFamily="18" charset="0"/>
              </a:rPr>
              <a:t>members</a:t>
            </a:r>
            <a:endParaRPr lang="en-US" sz="2000" dirty="0">
              <a:cs typeface="Times New Roman" pitchFamily="18" charset="0"/>
            </a:endParaRPr>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5</a:t>
            </a:fld>
            <a:endParaRPr lang="en-US" altLang="zh-CN"/>
          </a:p>
        </p:txBody>
      </p:sp>
    </p:spTree>
    <p:extLst>
      <p:ext uri="{BB962C8B-B14F-4D97-AF65-F5344CB8AC3E}">
        <p14:creationId xmlns:p14="http://schemas.microsoft.com/office/powerpoint/2010/main" val="2919235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BCS Code of Conduct</a:t>
            </a:r>
            <a:endParaRPr lang="en-GB" dirty="0"/>
          </a:p>
        </p:txBody>
      </p:sp>
      <p:sp>
        <p:nvSpPr>
          <p:cNvPr id="3" name="Content Placeholder 2"/>
          <p:cNvSpPr>
            <a:spLocks noGrp="1"/>
          </p:cNvSpPr>
          <p:nvPr>
            <p:ph idx="1"/>
          </p:nvPr>
        </p:nvSpPr>
        <p:spPr/>
        <p:txBody>
          <a:bodyPr/>
          <a:lstStyle/>
          <a:p>
            <a:r>
              <a:rPr lang="en-GB" dirty="0" smtClean="0"/>
              <a:t>All BCS members are, as part of the conditions of membership, expected to follow the BCS Code of Conduct</a:t>
            </a:r>
          </a:p>
          <a:p>
            <a:r>
              <a:rPr lang="en-GB" dirty="0" smtClean="0"/>
              <a:t>This covers 4 main areas</a:t>
            </a:r>
          </a:p>
          <a:p>
            <a:pPr lvl="1"/>
            <a:r>
              <a:rPr lang="en-GB" dirty="0" smtClean="0"/>
              <a:t>Public interest</a:t>
            </a:r>
          </a:p>
          <a:p>
            <a:pPr lvl="1"/>
            <a:r>
              <a:rPr lang="en-GB" dirty="0" smtClean="0"/>
              <a:t>Professional Competence and Integrity</a:t>
            </a:r>
          </a:p>
          <a:p>
            <a:pPr lvl="1"/>
            <a:r>
              <a:rPr lang="en-GB" dirty="0" smtClean="0"/>
              <a:t>Duty to Relevant Authority</a:t>
            </a:r>
          </a:p>
          <a:p>
            <a:pPr lvl="1"/>
            <a:r>
              <a:rPr lang="en-GB" dirty="0" smtClean="0"/>
              <a:t>Duty to the Profession</a:t>
            </a:r>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6</a:t>
            </a:fld>
            <a:endParaRPr lang="en-US" altLang="zh-CN"/>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Public Interest</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dirty="0" smtClean="0"/>
              <a:t>You shall: </a:t>
            </a:r>
          </a:p>
          <a:p>
            <a:pPr marL="722376" indent="-457200">
              <a:buFont typeface="+mj-lt"/>
              <a:buAutoNum type="alphaLcPeriod"/>
            </a:pPr>
            <a:r>
              <a:rPr lang="en-GB" dirty="0" smtClean="0"/>
              <a:t>have due regard for public health, privacy, security and wellbeing of others and the environment. </a:t>
            </a:r>
          </a:p>
          <a:p>
            <a:pPr marL="722376" indent="-457200">
              <a:buFont typeface="+mj-lt"/>
              <a:buAutoNum type="alphaLcPeriod"/>
            </a:pPr>
            <a:r>
              <a:rPr lang="en-GB" dirty="0" smtClean="0"/>
              <a:t>have due regard for the legitimate rights of Third Parties.</a:t>
            </a:r>
          </a:p>
          <a:p>
            <a:pPr marL="722376" indent="-457200">
              <a:buFont typeface="+mj-lt"/>
              <a:buAutoNum type="alphaLcPeriod"/>
            </a:pPr>
            <a:r>
              <a:rPr lang="en-GB" dirty="0" smtClean="0"/>
              <a:t>conduct your professional activities without discrimination on the grounds of sex, sexual orientation, marital status, nationality, colour, race, ethnic origin, religion, age or disability, or of any other condition or requirement .</a:t>
            </a:r>
          </a:p>
          <a:p>
            <a:pPr marL="722376" indent="-457200">
              <a:buFont typeface="+mj-lt"/>
              <a:buAutoNum type="alphaLcPeriod"/>
            </a:pPr>
            <a:r>
              <a:rPr lang="en-GB" dirty="0" smtClean="0"/>
              <a:t>promote equal access to the benefits of IT and seek to promote the inclusion of all sectors in society wherever opportunities arise. </a:t>
            </a:r>
          </a:p>
          <a:p>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7</a:t>
            </a:fld>
            <a:endParaRPr lang="en-US" altLang="zh-CN"/>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Professional Competence &amp; Integrity</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sz="2600" dirty="0" smtClean="0"/>
              <a:t>You shall:</a:t>
            </a:r>
          </a:p>
          <a:p>
            <a:pPr marL="594360" indent="-457200">
              <a:buSzPct val="100000"/>
              <a:buFont typeface="+mj-lt"/>
              <a:buAutoNum type="alphaLcPeriod"/>
            </a:pPr>
            <a:r>
              <a:rPr lang="en-GB" dirty="0" smtClean="0"/>
              <a:t>only undertake to do work or provide a service that is within your professional competence. </a:t>
            </a:r>
          </a:p>
          <a:p>
            <a:pPr marL="594360" indent="-457200">
              <a:buSzPct val="100000"/>
              <a:buFont typeface="+mj-lt"/>
              <a:buAutoNum type="alphaLcPeriod"/>
            </a:pPr>
            <a:endParaRPr lang="en-GB" sz="800" dirty="0" smtClean="0"/>
          </a:p>
          <a:p>
            <a:pPr marL="594360" indent="-457200">
              <a:buSzPct val="100000"/>
              <a:buFont typeface="+mj-lt"/>
              <a:buAutoNum type="alphaLcPeriod"/>
            </a:pPr>
            <a:r>
              <a:rPr lang="en-GB" b="1" dirty="0" smtClean="0"/>
              <a:t>NOT </a:t>
            </a:r>
            <a:r>
              <a:rPr lang="en-GB" dirty="0" smtClean="0"/>
              <a:t>claim any level of competence that you do not possess.</a:t>
            </a:r>
          </a:p>
          <a:p>
            <a:pPr marL="594360" indent="-457200">
              <a:buSzPct val="100000"/>
              <a:buFont typeface="+mj-lt"/>
              <a:buAutoNum type="alphaLcPeriod"/>
            </a:pPr>
            <a:r>
              <a:rPr lang="en-GB" sz="800" dirty="0" smtClean="0"/>
              <a:t> </a:t>
            </a:r>
          </a:p>
          <a:p>
            <a:pPr marL="594360" indent="-457200">
              <a:buSzPct val="100000"/>
              <a:buFont typeface="+mj-lt"/>
              <a:buAutoNum type="alphaLcPeriod"/>
            </a:pPr>
            <a:r>
              <a:rPr lang="en-GB" dirty="0" smtClean="0"/>
              <a:t>develop your professional knowledge, skills and competence on a continuing basis, maintaining awareness of technological developments, procedures, and standards that are relevant to your field. </a:t>
            </a:r>
          </a:p>
          <a:p>
            <a:pPr marL="594360" indent="-457200">
              <a:buSzPct val="100000"/>
              <a:buFont typeface="+mj-lt"/>
              <a:buAutoNum type="alphaLcPeriod"/>
            </a:pPr>
            <a:endParaRPr lang="en-GB" sz="800" dirty="0" smtClean="0"/>
          </a:p>
          <a:p>
            <a:pPr marL="594360" indent="-457200">
              <a:buSzPct val="100000"/>
              <a:buFont typeface="+mj-lt"/>
              <a:buAutoNum type="alphaLcPeriod"/>
            </a:pPr>
            <a:r>
              <a:rPr lang="en-GB" dirty="0" smtClean="0"/>
              <a:t>ensure that you have the knowledge and understanding of Legislation and that you comply with such Legislation, in carrying out your professional responsibilities. </a:t>
            </a:r>
          </a:p>
          <a:p>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8</a:t>
            </a:fld>
            <a:endParaRPr lang="en-US" altLang="zh-CN"/>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Professional Competence &amp; Integrity (cont.)</a:t>
            </a:r>
            <a:endParaRPr lang="en-GB" sz="2800" dirty="0"/>
          </a:p>
        </p:txBody>
      </p:sp>
      <p:sp>
        <p:nvSpPr>
          <p:cNvPr id="3" name="Content Placeholder 2"/>
          <p:cNvSpPr>
            <a:spLocks noGrp="1"/>
          </p:cNvSpPr>
          <p:nvPr>
            <p:ph idx="1"/>
          </p:nvPr>
        </p:nvSpPr>
        <p:spPr/>
        <p:txBody>
          <a:bodyPr>
            <a:normAutofit/>
          </a:bodyPr>
          <a:lstStyle/>
          <a:p>
            <a:pPr>
              <a:buNone/>
            </a:pPr>
            <a:r>
              <a:rPr lang="en-GB" sz="2600" dirty="0" smtClean="0"/>
              <a:t>You shall:</a:t>
            </a:r>
          </a:p>
          <a:p>
            <a:pPr marL="594360" indent="-457200">
              <a:buSzPct val="100000"/>
              <a:buFont typeface="+mj-lt"/>
              <a:buAutoNum type="alphaLcPeriod" startAt="5"/>
            </a:pPr>
            <a:r>
              <a:rPr lang="en-GB" dirty="0" smtClean="0"/>
              <a:t>respect and value alternative viewpoints and, seek, accept and offer honest criticisms of work. </a:t>
            </a:r>
          </a:p>
          <a:p>
            <a:pPr marL="594360" indent="-457200">
              <a:buSzPct val="100000"/>
              <a:buFont typeface="+mj-lt"/>
              <a:buAutoNum type="alphaLcPeriod" startAt="5"/>
            </a:pPr>
            <a:endParaRPr lang="en-GB" sz="800" dirty="0" smtClean="0"/>
          </a:p>
          <a:p>
            <a:pPr marL="594360" indent="-457200">
              <a:buSzPct val="100000"/>
              <a:buFont typeface="+mj-lt"/>
              <a:buAutoNum type="alphaLcPeriod" startAt="5"/>
            </a:pPr>
            <a:r>
              <a:rPr lang="en-GB" dirty="0" smtClean="0"/>
              <a:t>avoid injuring others, their property, reputation, or employment by false or malicious or negligent action or inaction. </a:t>
            </a:r>
          </a:p>
          <a:p>
            <a:pPr marL="594360" indent="-457200">
              <a:buSzPct val="100000"/>
              <a:buFont typeface="+mj-lt"/>
              <a:buAutoNum type="alphaLcPeriod" startAt="5"/>
            </a:pPr>
            <a:endParaRPr lang="en-GB" sz="800" dirty="0" smtClean="0"/>
          </a:p>
          <a:p>
            <a:pPr marL="594360" indent="-457200">
              <a:buSzPct val="100000"/>
              <a:buFont typeface="+mj-lt"/>
              <a:buAutoNum type="alphaLcPeriod" startAt="5"/>
            </a:pPr>
            <a:r>
              <a:rPr lang="en-GB" dirty="0" smtClean="0"/>
              <a:t>reject and will not make any offer of bribery or unethical inducement. </a:t>
            </a:r>
          </a:p>
          <a:p>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9</a:t>
            </a:fld>
            <a:endParaRPr lang="en-US" altLang="zh-CN"/>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Duty to Relevant Authority</a:t>
            </a:r>
            <a:endParaRPr lang="en-GB" dirty="0"/>
          </a:p>
        </p:txBody>
      </p:sp>
      <p:sp>
        <p:nvSpPr>
          <p:cNvPr id="3" name="Content Placeholder 2"/>
          <p:cNvSpPr>
            <a:spLocks noGrp="1"/>
          </p:cNvSpPr>
          <p:nvPr>
            <p:ph idx="1"/>
          </p:nvPr>
        </p:nvSpPr>
        <p:spPr>
          <a:xfrm>
            <a:off x="457200" y="1327355"/>
            <a:ext cx="8229600" cy="5265173"/>
          </a:xfrm>
        </p:spPr>
        <p:txBody>
          <a:bodyPr>
            <a:normAutofit fontScale="92500"/>
          </a:bodyPr>
          <a:lstStyle/>
          <a:p>
            <a:pPr>
              <a:buNone/>
            </a:pPr>
            <a:r>
              <a:rPr lang="en-GB" sz="2600" dirty="0" smtClean="0"/>
              <a:t>You shall:</a:t>
            </a:r>
          </a:p>
          <a:p>
            <a:pPr marL="594360" indent="-457200">
              <a:buSzPct val="100000"/>
              <a:buFont typeface="+mj-lt"/>
              <a:buAutoNum type="alphaLcPeriod"/>
            </a:pPr>
            <a:r>
              <a:rPr lang="en-GB" dirty="0" smtClean="0"/>
              <a:t>carry out your professional responsibilities with due care and diligence in accordance with the Relevant Authority’s requirements whilst exercising your professional judgement at all times. </a:t>
            </a:r>
          </a:p>
          <a:p>
            <a:pPr marL="594360" indent="-457200">
              <a:buSzPct val="100000"/>
              <a:buFont typeface="+mj-lt"/>
              <a:buAutoNum type="alphaLcPeriod"/>
            </a:pPr>
            <a:endParaRPr lang="en-GB" sz="800" dirty="0" smtClean="0"/>
          </a:p>
          <a:p>
            <a:pPr marL="594360" indent="-457200">
              <a:buSzPct val="100000"/>
              <a:buFont typeface="+mj-lt"/>
              <a:buAutoNum type="alphaLcPeriod"/>
            </a:pPr>
            <a:r>
              <a:rPr lang="en-GB" dirty="0" smtClean="0"/>
              <a:t>seek to avoid any situation that may give rise to a conflict of interest between you and your Relevant Authority. </a:t>
            </a:r>
          </a:p>
          <a:p>
            <a:pPr marL="594360" indent="-457200">
              <a:buSzPct val="100000"/>
              <a:buFont typeface="+mj-lt"/>
              <a:buAutoNum type="alphaLcPeriod"/>
            </a:pPr>
            <a:endParaRPr lang="en-GB" sz="800" dirty="0" smtClean="0"/>
          </a:p>
          <a:p>
            <a:pPr marL="594360" indent="-457200">
              <a:buSzPct val="100000"/>
              <a:buFont typeface="+mj-lt"/>
              <a:buAutoNum type="alphaLcPeriod"/>
            </a:pPr>
            <a:r>
              <a:rPr lang="en-GB" dirty="0" smtClean="0"/>
              <a:t>accept professional responsibility for your work and for the work of colleagues who are defined in a given context as working under your supervision. </a:t>
            </a:r>
          </a:p>
          <a:p>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10</a:t>
            </a:fld>
            <a:endParaRPr lang="en-US" altLang="zh-CN"/>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Duty to Relevant Authority (cont.)</a:t>
            </a:r>
            <a:endParaRPr lang="en-GB" dirty="0"/>
          </a:p>
        </p:txBody>
      </p:sp>
      <p:sp>
        <p:nvSpPr>
          <p:cNvPr id="3" name="Content Placeholder 2"/>
          <p:cNvSpPr>
            <a:spLocks noGrp="1"/>
          </p:cNvSpPr>
          <p:nvPr>
            <p:ph idx="1"/>
          </p:nvPr>
        </p:nvSpPr>
        <p:spPr>
          <a:xfrm>
            <a:off x="427703" y="1398313"/>
            <a:ext cx="8229600" cy="5238461"/>
          </a:xfrm>
        </p:spPr>
        <p:txBody>
          <a:bodyPr>
            <a:normAutofit lnSpcReduction="10000"/>
          </a:bodyPr>
          <a:lstStyle/>
          <a:p>
            <a:pPr>
              <a:buNone/>
            </a:pPr>
            <a:r>
              <a:rPr lang="en-GB" sz="2600" dirty="0" smtClean="0"/>
              <a:t>You shall:</a:t>
            </a:r>
          </a:p>
          <a:p>
            <a:pPr marL="594360" indent="-457200">
              <a:buSzPct val="100000"/>
              <a:buFont typeface="+mj-lt"/>
              <a:buAutoNum type="alphaLcPeriod" startAt="4"/>
            </a:pPr>
            <a:r>
              <a:rPr lang="en-GB" b="1" dirty="0" smtClean="0"/>
              <a:t>NOT </a:t>
            </a:r>
            <a:r>
              <a:rPr lang="en-GB" dirty="0" smtClean="0"/>
              <a:t>disclose or authorise to be disclosed, or use for personal gain or to benefit a third party, confidential information except with the permission of your Relevant Authority, or as required by Legislation. </a:t>
            </a:r>
          </a:p>
          <a:p>
            <a:pPr marL="594360" indent="-457200">
              <a:buSzPct val="100000"/>
              <a:buFont typeface="+mj-lt"/>
              <a:buAutoNum type="alphaLcPeriod" startAt="4"/>
            </a:pPr>
            <a:endParaRPr lang="en-GB" sz="800" dirty="0" smtClean="0"/>
          </a:p>
          <a:p>
            <a:pPr marL="594360" indent="-457200">
              <a:buSzPct val="100000"/>
              <a:buFont typeface="+mj-lt"/>
              <a:buAutoNum type="alphaLcPeriod" startAt="4"/>
            </a:pPr>
            <a:r>
              <a:rPr lang="en-GB" dirty="0" smtClean="0"/>
              <a:t>NOT misrepresent or withhold information on the performance of products, systems or services (unless lawfully bound by a duty of confidentiality not to disclose such information), or take advantage of the lack of relevant knowledge or inexperience of others. </a:t>
            </a:r>
          </a:p>
          <a:p>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11</a:t>
            </a:fld>
            <a:endParaRPr lang="en-US" altLang="zh-CN"/>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Duty to the Profession</a:t>
            </a:r>
            <a:endParaRPr lang="en-GB" dirty="0"/>
          </a:p>
        </p:txBody>
      </p:sp>
      <p:sp>
        <p:nvSpPr>
          <p:cNvPr id="3" name="Content Placeholder 2"/>
          <p:cNvSpPr>
            <a:spLocks noGrp="1"/>
          </p:cNvSpPr>
          <p:nvPr>
            <p:ph idx="1"/>
          </p:nvPr>
        </p:nvSpPr>
        <p:spPr>
          <a:xfrm>
            <a:off x="457200" y="1238865"/>
            <a:ext cx="8229600" cy="5353663"/>
          </a:xfrm>
        </p:spPr>
        <p:txBody>
          <a:bodyPr>
            <a:normAutofit/>
          </a:bodyPr>
          <a:lstStyle/>
          <a:p>
            <a:pPr>
              <a:buNone/>
            </a:pPr>
            <a:r>
              <a:rPr lang="en-GB" sz="2600" dirty="0" smtClean="0"/>
              <a:t>You shall:</a:t>
            </a:r>
          </a:p>
          <a:p>
            <a:pPr marL="594360" indent="-457200">
              <a:buSzPct val="100000"/>
              <a:buFont typeface="+mj-lt"/>
              <a:buAutoNum type="alphaLcPeriod"/>
            </a:pPr>
            <a:r>
              <a:rPr lang="en-GB" dirty="0" smtClean="0"/>
              <a:t>accept your personal duty to uphold the reputation of the profession and not take any action which could bring the profession into disrepute. </a:t>
            </a:r>
          </a:p>
          <a:p>
            <a:pPr marL="594360" indent="-457200">
              <a:buSzPct val="100000"/>
              <a:buFont typeface="+mj-lt"/>
              <a:buAutoNum type="alphaLcPeriod"/>
            </a:pPr>
            <a:endParaRPr lang="en-GB" sz="800" dirty="0" smtClean="0"/>
          </a:p>
          <a:p>
            <a:pPr marL="594360" indent="-457200">
              <a:buSzPct val="100000"/>
              <a:buFont typeface="+mj-lt"/>
              <a:buAutoNum type="alphaLcPeriod"/>
            </a:pPr>
            <a:r>
              <a:rPr lang="en-GB" dirty="0" smtClean="0"/>
              <a:t>seek to improve professional standards through participation in their development, use and enforcement. </a:t>
            </a:r>
          </a:p>
          <a:p>
            <a:pPr marL="594360" indent="-457200">
              <a:buSzPct val="100000"/>
              <a:buFont typeface="+mj-lt"/>
              <a:buAutoNum type="alphaLcPeriod"/>
            </a:pPr>
            <a:endParaRPr lang="en-GB" sz="800" dirty="0" smtClean="0"/>
          </a:p>
          <a:p>
            <a:pPr marL="594360" indent="-457200">
              <a:buSzPct val="100000"/>
              <a:buFont typeface="+mj-lt"/>
              <a:buAutoNum type="alphaLcPeriod"/>
            </a:pPr>
            <a:r>
              <a:rPr lang="en-GB" dirty="0" smtClean="0"/>
              <a:t>uphold the reputation and good standing of BCS, the Chartered Institute for IT. </a:t>
            </a:r>
          </a:p>
          <a:p>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12</a:t>
            </a:fld>
            <a:endParaRPr lang="en-US" altLang="zh-CN"/>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Duty to the Profession</a:t>
            </a:r>
            <a:endParaRPr lang="en-GB" dirty="0"/>
          </a:p>
        </p:txBody>
      </p:sp>
      <p:sp>
        <p:nvSpPr>
          <p:cNvPr id="3" name="Content Placeholder 2"/>
          <p:cNvSpPr>
            <a:spLocks noGrp="1"/>
          </p:cNvSpPr>
          <p:nvPr>
            <p:ph idx="1"/>
          </p:nvPr>
        </p:nvSpPr>
        <p:spPr>
          <a:xfrm>
            <a:off x="457200" y="1413051"/>
            <a:ext cx="8229600" cy="5017235"/>
          </a:xfrm>
        </p:spPr>
        <p:txBody>
          <a:bodyPr>
            <a:normAutofit/>
          </a:bodyPr>
          <a:lstStyle/>
          <a:p>
            <a:pPr>
              <a:buNone/>
            </a:pPr>
            <a:r>
              <a:rPr lang="en-GB" sz="2600" dirty="0" smtClean="0"/>
              <a:t>You shall:</a:t>
            </a:r>
          </a:p>
          <a:p>
            <a:pPr marL="594360" indent="-457200">
              <a:buSzPct val="100000"/>
              <a:buFont typeface="+mj-lt"/>
              <a:buAutoNum type="alphaLcPeriod"/>
            </a:pPr>
            <a:r>
              <a:rPr lang="en-GB" dirty="0" smtClean="0"/>
              <a:t>accept your personal duty to uphold the reputation of the profession and not take any action which could bring the profession into disrepute. </a:t>
            </a:r>
          </a:p>
          <a:p>
            <a:pPr marL="594360" indent="-457200">
              <a:buSzPct val="100000"/>
              <a:buFont typeface="+mj-lt"/>
              <a:buAutoNum type="alphaLcPeriod"/>
            </a:pPr>
            <a:endParaRPr lang="en-GB" sz="800" dirty="0" smtClean="0"/>
          </a:p>
          <a:p>
            <a:pPr marL="594360" indent="-457200">
              <a:buSzPct val="100000"/>
              <a:buFont typeface="+mj-lt"/>
              <a:buAutoNum type="alphaLcPeriod"/>
            </a:pPr>
            <a:r>
              <a:rPr lang="en-GB" dirty="0" smtClean="0"/>
              <a:t>seek to improve professional standards through participation in their development, use and enforcement. </a:t>
            </a:r>
          </a:p>
          <a:p>
            <a:pPr marL="594360" indent="-457200">
              <a:buSzPct val="100000"/>
              <a:buFont typeface="+mj-lt"/>
              <a:buAutoNum type="alphaLcPeriod"/>
            </a:pPr>
            <a:endParaRPr lang="en-GB" sz="800" dirty="0" smtClean="0"/>
          </a:p>
          <a:p>
            <a:pPr marL="594360" indent="-457200">
              <a:buSzPct val="100000"/>
              <a:buFont typeface="+mj-lt"/>
              <a:buAutoNum type="alphaLcPeriod"/>
            </a:pPr>
            <a:r>
              <a:rPr lang="en-GB" dirty="0" smtClean="0"/>
              <a:t>uphold the reputation and good standing of BCS, the Chartered Institute for IT. </a:t>
            </a:r>
          </a:p>
          <a:p>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13</a:t>
            </a:fld>
            <a:endParaRPr lang="en-US" altLang="zh-CN"/>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Duty to the Profession (cont.)</a:t>
            </a:r>
            <a:endParaRPr lang="en-GB" dirty="0"/>
          </a:p>
        </p:txBody>
      </p:sp>
      <p:sp>
        <p:nvSpPr>
          <p:cNvPr id="3" name="Content Placeholder 2"/>
          <p:cNvSpPr>
            <a:spLocks noGrp="1"/>
          </p:cNvSpPr>
          <p:nvPr>
            <p:ph idx="1"/>
          </p:nvPr>
        </p:nvSpPr>
        <p:spPr>
          <a:xfrm>
            <a:off x="442452" y="1354063"/>
            <a:ext cx="8229600" cy="5341699"/>
          </a:xfrm>
        </p:spPr>
        <p:txBody>
          <a:bodyPr>
            <a:normAutofit/>
          </a:bodyPr>
          <a:lstStyle/>
          <a:p>
            <a:pPr>
              <a:buNone/>
            </a:pPr>
            <a:r>
              <a:rPr lang="en-GB" sz="2600" dirty="0" smtClean="0"/>
              <a:t>You shall:</a:t>
            </a:r>
          </a:p>
          <a:p>
            <a:pPr marL="594360" indent="-457200">
              <a:buSzPct val="100000"/>
              <a:buFont typeface="+mj-lt"/>
              <a:buAutoNum type="alphaLcPeriod" startAt="4"/>
            </a:pPr>
            <a:r>
              <a:rPr lang="en-GB" dirty="0" smtClean="0"/>
              <a:t>act with integrity and respect in your professional relationships with all members of BCS and with members of other professions with whom you work in a professional capacity. </a:t>
            </a:r>
          </a:p>
          <a:p>
            <a:pPr marL="594360" indent="-457200">
              <a:buSzPct val="100000"/>
              <a:buFont typeface="+mj-lt"/>
              <a:buAutoNum type="alphaLcPeriod" startAt="4"/>
            </a:pPr>
            <a:endParaRPr lang="en-GB" sz="800" dirty="0" smtClean="0"/>
          </a:p>
          <a:p>
            <a:pPr marL="594360" indent="-457200">
              <a:buSzPct val="100000"/>
              <a:buFont typeface="+mj-lt"/>
              <a:buAutoNum type="alphaLcPeriod" startAt="4"/>
            </a:pPr>
            <a:r>
              <a:rPr lang="en-GB" dirty="0" smtClean="0"/>
              <a:t>notify BCS if convicted of a criminal offence or upon becoming bankrupt or disqualified as a Company Director and in each case give details of the relevant jurisdiction. </a:t>
            </a:r>
          </a:p>
          <a:p>
            <a:pPr marL="594360" indent="-457200">
              <a:buSzPct val="100000"/>
              <a:buFont typeface="+mj-lt"/>
              <a:buAutoNum type="alphaLcPeriod" startAt="4"/>
            </a:pPr>
            <a:endParaRPr lang="en-GB" sz="800" dirty="0" smtClean="0"/>
          </a:p>
          <a:p>
            <a:pPr marL="594360" indent="-457200">
              <a:buSzPct val="100000"/>
              <a:buFont typeface="+mj-lt"/>
              <a:buAutoNum type="alphaLcPeriod" startAt="4"/>
            </a:pPr>
            <a:r>
              <a:rPr lang="en-GB" dirty="0" smtClean="0"/>
              <a:t>encourage and support fellow members in their professional development. </a:t>
            </a:r>
          </a:p>
          <a:p>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14</a:t>
            </a:fld>
            <a:endParaRPr lang="en-US" altLang="zh-CN"/>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Ten Commandments of </a:t>
            </a:r>
            <a:r>
              <a:rPr lang="en-GB" dirty="0" err="1" smtClean="0"/>
              <a:t>Cyberethics</a:t>
            </a:r>
            <a:endParaRPr lang="en-GB" dirty="0"/>
          </a:p>
        </p:txBody>
      </p:sp>
      <p:sp>
        <p:nvSpPr>
          <p:cNvPr id="3" name="Content Placeholder 2"/>
          <p:cNvSpPr>
            <a:spLocks noGrp="1"/>
          </p:cNvSpPr>
          <p:nvPr>
            <p:ph idx="1"/>
          </p:nvPr>
        </p:nvSpPr>
        <p:spPr>
          <a:xfrm>
            <a:off x="457200" y="1560532"/>
            <a:ext cx="8229600" cy="4958244"/>
          </a:xfrm>
        </p:spPr>
        <p:txBody>
          <a:bodyPr>
            <a:normAutofit fontScale="92500"/>
          </a:bodyPr>
          <a:lstStyle/>
          <a:p>
            <a:pPr>
              <a:buNone/>
            </a:pPr>
            <a:r>
              <a:rPr lang="en-GB" dirty="0" smtClean="0"/>
              <a:t>From the Computer Ethics Institute (</a:t>
            </a:r>
            <a:r>
              <a:rPr lang="en-GB" dirty="0" smtClean="0">
                <a:hlinkClick r:id="rId2"/>
              </a:rPr>
              <a:t>computerethicsinstitute.org</a:t>
            </a:r>
            <a:r>
              <a:rPr lang="en-GB" dirty="0" smtClean="0"/>
              <a:t>)</a:t>
            </a:r>
          </a:p>
          <a:p>
            <a:pPr>
              <a:buNone/>
            </a:pPr>
            <a:endParaRPr lang="en-GB" dirty="0" smtClean="0"/>
          </a:p>
          <a:p>
            <a:r>
              <a:rPr lang="en-GB" i="1" dirty="0" smtClean="0"/>
              <a:t>Thou </a:t>
            </a:r>
            <a:r>
              <a:rPr lang="en-GB" i="1" dirty="0" err="1" smtClean="0"/>
              <a:t>shalt</a:t>
            </a:r>
            <a:r>
              <a:rPr lang="en-GB" i="1" dirty="0" smtClean="0"/>
              <a:t> not</a:t>
            </a:r>
            <a:r>
              <a:rPr lang="en-GB" dirty="0" smtClean="0"/>
              <a:t> use a computer to harm other people.</a:t>
            </a:r>
          </a:p>
          <a:p>
            <a:endParaRPr lang="en-GB" sz="800" dirty="0" smtClean="0"/>
          </a:p>
          <a:p>
            <a:r>
              <a:rPr lang="en-GB" i="1" dirty="0" smtClean="0"/>
              <a:t>Thou </a:t>
            </a:r>
            <a:r>
              <a:rPr lang="en-GB" i="1" dirty="0" err="1" smtClean="0"/>
              <a:t>shalt</a:t>
            </a:r>
            <a:r>
              <a:rPr lang="en-GB" i="1" dirty="0" smtClean="0"/>
              <a:t> not </a:t>
            </a:r>
            <a:r>
              <a:rPr lang="en-GB" dirty="0" smtClean="0"/>
              <a:t>interfere with other people's computer work.</a:t>
            </a:r>
          </a:p>
          <a:p>
            <a:endParaRPr lang="en-GB" sz="800" dirty="0" smtClean="0"/>
          </a:p>
          <a:p>
            <a:r>
              <a:rPr lang="en-GB" i="1" dirty="0" smtClean="0"/>
              <a:t>Thou </a:t>
            </a:r>
            <a:r>
              <a:rPr lang="en-GB" i="1" dirty="0" err="1" smtClean="0"/>
              <a:t>shalt</a:t>
            </a:r>
            <a:r>
              <a:rPr lang="en-GB" i="1" dirty="0" smtClean="0"/>
              <a:t> not </a:t>
            </a:r>
            <a:r>
              <a:rPr lang="en-GB" dirty="0" smtClean="0"/>
              <a:t>snoop around in other people's computer files.</a:t>
            </a:r>
          </a:p>
          <a:p>
            <a:endParaRPr lang="en-GB" sz="800" dirty="0" smtClean="0"/>
          </a:p>
          <a:p>
            <a:r>
              <a:rPr lang="en-GB" i="1" dirty="0" smtClean="0"/>
              <a:t>Thou </a:t>
            </a:r>
            <a:r>
              <a:rPr lang="en-GB" i="1" dirty="0" err="1" smtClean="0"/>
              <a:t>shalt</a:t>
            </a:r>
            <a:r>
              <a:rPr lang="en-GB" i="1" dirty="0" smtClean="0"/>
              <a:t> not </a:t>
            </a:r>
            <a:r>
              <a:rPr lang="en-GB" dirty="0" smtClean="0"/>
              <a:t>use a computer to steal.</a:t>
            </a:r>
          </a:p>
          <a:p>
            <a:endParaRPr lang="en-GB" sz="800" dirty="0" smtClean="0"/>
          </a:p>
          <a:p>
            <a:r>
              <a:rPr lang="en-GB" i="1" dirty="0" smtClean="0"/>
              <a:t>Thou </a:t>
            </a:r>
            <a:r>
              <a:rPr lang="en-GB" i="1" dirty="0" err="1" smtClean="0"/>
              <a:t>shalt</a:t>
            </a:r>
            <a:r>
              <a:rPr lang="en-GB" i="1" dirty="0" smtClean="0"/>
              <a:t> not </a:t>
            </a:r>
            <a:r>
              <a:rPr lang="en-GB" dirty="0" smtClean="0"/>
              <a:t>use a computer to bear false witness.</a:t>
            </a:r>
          </a:p>
          <a:p>
            <a:pPr>
              <a:buNone/>
            </a:pPr>
            <a:endParaRPr lang="en-GB" dirty="0" smtClean="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15</a:t>
            </a:fld>
            <a:endParaRPr lang="en-US" altLang="zh-CN"/>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Ten Commandments of </a:t>
            </a:r>
            <a:r>
              <a:rPr lang="en-GB" dirty="0" err="1" smtClean="0"/>
              <a:t>Cyberethics</a:t>
            </a:r>
            <a:endParaRPr lang="en-GB" dirty="0"/>
          </a:p>
        </p:txBody>
      </p:sp>
      <p:sp>
        <p:nvSpPr>
          <p:cNvPr id="3" name="Content Placeholder 2"/>
          <p:cNvSpPr>
            <a:spLocks noGrp="1"/>
          </p:cNvSpPr>
          <p:nvPr>
            <p:ph idx="1"/>
          </p:nvPr>
        </p:nvSpPr>
        <p:spPr/>
        <p:txBody>
          <a:bodyPr>
            <a:normAutofit fontScale="85000" lnSpcReduction="10000"/>
          </a:bodyPr>
          <a:lstStyle/>
          <a:p>
            <a:pPr>
              <a:buNone/>
            </a:pPr>
            <a:r>
              <a:rPr lang="en-GB" dirty="0" smtClean="0"/>
              <a:t>(Continued…)</a:t>
            </a:r>
          </a:p>
          <a:p>
            <a:r>
              <a:rPr lang="en-GB" i="1" dirty="0" smtClean="0"/>
              <a:t>Thou </a:t>
            </a:r>
            <a:r>
              <a:rPr lang="en-GB" i="1" dirty="0" err="1" smtClean="0"/>
              <a:t>shalt</a:t>
            </a:r>
            <a:r>
              <a:rPr lang="en-GB" i="1" dirty="0" smtClean="0"/>
              <a:t> not </a:t>
            </a:r>
            <a:r>
              <a:rPr lang="en-GB" dirty="0" smtClean="0"/>
              <a:t>copy or use proprietary software for which you have not paid.</a:t>
            </a:r>
          </a:p>
          <a:p>
            <a:endParaRPr lang="en-GB" sz="800" dirty="0" smtClean="0"/>
          </a:p>
          <a:p>
            <a:r>
              <a:rPr lang="en-GB" i="1" dirty="0" smtClean="0"/>
              <a:t> Thou </a:t>
            </a:r>
            <a:r>
              <a:rPr lang="en-GB" i="1" dirty="0" err="1" smtClean="0"/>
              <a:t>shalt</a:t>
            </a:r>
            <a:r>
              <a:rPr lang="en-GB" i="1" dirty="0" smtClean="0"/>
              <a:t> not </a:t>
            </a:r>
            <a:r>
              <a:rPr lang="en-GB" dirty="0" smtClean="0"/>
              <a:t>use other people's computer resources without authorization or proper compensation. </a:t>
            </a:r>
          </a:p>
          <a:p>
            <a:endParaRPr lang="en-GB" sz="800" dirty="0" smtClean="0"/>
          </a:p>
          <a:p>
            <a:r>
              <a:rPr lang="en-GB" i="1" dirty="0" smtClean="0"/>
              <a:t>Thou </a:t>
            </a:r>
            <a:r>
              <a:rPr lang="en-GB" i="1" dirty="0" err="1" smtClean="0"/>
              <a:t>shalt</a:t>
            </a:r>
            <a:r>
              <a:rPr lang="en-GB" i="1" dirty="0" smtClean="0"/>
              <a:t> not </a:t>
            </a:r>
            <a:r>
              <a:rPr lang="en-GB" dirty="0" smtClean="0"/>
              <a:t>appropriate other people's intellectual output. </a:t>
            </a:r>
          </a:p>
          <a:p>
            <a:endParaRPr lang="en-GB" sz="800" dirty="0" smtClean="0"/>
          </a:p>
          <a:p>
            <a:r>
              <a:rPr lang="en-GB" i="1" dirty="0" smtClean="0"/>
              <a:t>Thou </a:t>
            </a:r>
            <a:r>
              <a:rPr lang="en-GB" i="1" dirty="0" err="1" smtClean="0"/>
              <a:t>shalt</a:t>
            </a:r>
            <a:r>
              <a:rPr lang="en-GB" i="1" dirty="0" smtClean="0"/>
              <a:t> </a:t>
            </a:r>
            <a:r>
              <a:rPr lang="en-GB" dirty="0" smtClean="0"/>
              <a:t>think about the social consequences of the program you are writing or the system you are designing. </a:t>
            </a:r>
          </a:p>
          <a:p>
            <a:endParaRPr lang="en-GB" sz="800" dirty="0" smtClean="0"/>
          </a:p>
          <a:p>
            <a:r>
              <a:rPr lang="en-GB" i="1" dirty="0" smtClean="0"/>
              <a:t>Thou </a:t>
            </a:r>
            <a:r>
              <a:rPr lang="en-GB" i="1" dirty="0" err="1" smtClean="0"/>
              <a:t>shalt</a:t>
            </a:r>
            <a:r>
              <a:rPr lang="en-GB" i="1" dirty="0" smtClean="0"/>
              <a:t> </a:t>
            </a:r>
            <a:r>
              <a:rPr lang="en-GB" dirty="0" smtClean="0"/>
              <a:t>always use a computer in ways that ensure consideration and respect for your fellow humans.</a:t>
            </a:r>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16</a:t>
            </a:fld>
            <a:endParaRPr lang="en-US" altLang="zh-CN"/>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Sustainability</a:t>
            </a:r>
            <a:endParaRPr lang="en-GB" dirty="0"/>
          </a:p>
        </p:txBody>
      </p:sp>
      <p:sp>
        <p:nvSpPr>
          <p:cNvPr id="3" name="Content Placeholder 2"/>
          <p:cNvSpPr>
            <a:spLocks noGrp="1"/>
          </p:cNvSpPr>
          <p:nvPr>
            <p:ph idx="1"/>
          </p:nvPr>
        </p:nvSpPr>
        <p:spPr/>
        <p:txBody>
          <a:bodyPr/>
          <a:lstStyle/>
          <a:p>
            <a:r>
              <a:rPr lang="en-GB" dirty="0" smtClean="0"/>
              <a:t>Within the professional competence &amp; integrity field it states</a:t>
            </a:r>
          </a:p>
          <a:p>
            <a:pPr marL="402336" lvl="1" indent="0">
              <a:buNone/>
            </a:pPr>
            <a:r>
              <a:rPr lang="en-GB" i="1" dirty="0"/>
              <a:t>avoid injuring others, their property, reputation, or employment by false or malicious or negligent action or </a:t>
            </a:r>
            <a:r>
              <a:rPr lang="en-GB" i="1" dirty="0" smtClean="0"/>
              <a:t>inaction</a:t>
            </a:r>
            <a:endParaRPr lang="en-GB" i="1" dirty="0"/>
          </a:p>
          <a:p>
            <a:r>
              <a:rPr lang="en-GB" dirty="0" smtClean="0"/>
              <a:t>This also applies on a global level</a:t>
            </a:r>
          </a:p>
          <a:p>
            <a:r>
              <a:rPr lang="en-GB" dirty="0" smtClean="0"/>
              <a:t>‘Injuring others’ includes the global community and future generations</a:t>
            </a:r>
          </a:p>
          <a:p>
            <a:r>
              <a:rPr lang="en-GB" dirty="0" smtClean="0"/>
              <a:t>Computer professionals must therefore also consider green issues within their field</a:t>
            </a:r>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17</a:t>
            </a:fld>
            <a:endParaRPr lang="en-US" altLang="zh-CN"/>
          </a:p>
        </p:txBody>
      </p:sp>
    </p:spTree>
    <p:extLst>
      <p:ext uri="{BB962C8B-B14F-4D97-AF65-F5344CB8AC3E}">
        <p14:creationId xmlns:p14="http://schemas.microsoft.com/office/powerpoint/2010/main" val="2712085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Factors</a:t>
            </a:r>
            <a:endParaRPr lang="en-GB" dirty="0"/>
          </a:p>
        </p:txBody>
      </p:sp>
      <p:sp>
        <p:nvSpPr>
          <p:cNvPr id="3" name="Content Placeholder 2"/>
          <p:cNvSpPr>
            <a:spLocks noGrp="1"/>
          </p:cNvSpPr>
          <p:nvPr>
            <p:ph idx="1"/>
          </p:nvPr>
        </p:nvSpPr>
        <p:spPr/>
        <p:txBody>
          <a:bodyPr/>
          <a:lstStyle/>
          <a:p>
            <a:r>
              <a:rPr lang="en-GB" dirty="0" smtClean="0"/>
              <a:t>Reduce power consumption</a:t>
            </a:r>
          </a:p>
          <a:p>
            <a:endParaRPr lang="en-GB" dirty="0" smtClean="0"/>
          </a:p>
          <a:p>
            <a:r>
              <a:rPr lang="en-GB" dirty="0" smtClean="0"/>
              <a:t>Consume less with what you have</a:t>
            </a:r>
          </a:p>
          <a:p>
            <a:endParaRPr lang="en-GB" dirty="0" smtClean="0"/>
          </a:p>
          <a:p>
            <a:r>
              <a:rPr lang="en-GB" dirty="0" smtClean="0"/>
              <a:t>Take less from the environment</a:t>
            </a:r>
          </a:p>
          <a:p>
            <a:endParaRPr lang="en-GB" dirty="0" smtClean="0"/>
          </a:p>
          <a:p>
            <a:r>
              <a:rPr lang="en-GB" dirty="0" smtClean="0"/>
              <a:t>Use IT to reduce carbon from other services and activities</a:t>
            </a:r>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18</a:t>
            </a:fld>
            <a:endParaRPr lang="en-US" altLang="zh-CN"/>
          </a:p>
        </p:txBody>
      </p:sp>
    </p:spTree>
    <p:extLst>
      <p:ext uri="{BB962C8B-B14F-4D97-AF65-F5344CB8AC3E}">
        <p14:creationId xmlns:p14="http://schemas.microsoft.com/office/powerpoint/2010/main" val="34235884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All This Neglect</a:t>
            </a:r>
            <a:endParaRPr lang="en-GB" dirty="0"/>
          </a:p>
        </p:txBody>
      </p:sp>
      <p:sp>
        <p:nvSpPr>
          <p:cNvPr id="3" name="Content Placeholder 2"/>
          <p:cNvSpPr>
            <a:spLocks noGrp="1"/>
          </p:cNvSpPr>
          <p:nvPr>
            <p:ph idx="1"/>
          </p:nvPr>
        </p:nvSpPr>
        <p:spPr/>
        <p:txBody>
          <a:bodyPr/>
          <a:lstStyle/>
          <a:p>
            <a:r>
              <a:rPr lang="en-GB" dirty="0" smtClean="0"/>
              <a:t>As one might anticipate, it’s all a bit light on the </a:t>
            </a:r>
            <a:r>
              <a:rPr lang="en-GB" b="1" i="1" dirty="0" smtClean="0"/>
              <a:t>people</a:t>
            </a:r>
            <a:r>
              <a:rPr lang="en-GB" dirty="0" smtClean="0"/>
              <a:t> element:</a:t>
            </a:r>
          </a:p>
          <a:p>
            <a:pPr lvl="1"/>
            <a:r>
              <a:rPr lang="en-GB" dirty="0" smtClean="0"/>
              <a:t>Equality, diversity and inclusion</a:t>
            </a:r>
          </a:p>
          <a:p>
            <a:pPr lvl="1"/>
            <a:r>
              <a:rPr lang="en-GB" dirty="0" smtClean="0"/>
              <a:t>Bullying and harassment</a:t>
            </a:r>
          </a:p>
          <a:p>
            <a:pPr lvl="1"/>
            <a:r>
              <a:rPr lang="en-GB" dirty="0" smtClean="0"/>
              <a:t>Health and safety</a:t>
            </a:r>
          </a:p>
          <a:p>
            <a:pPr lvl="1"/>
            <a:r>
              <a:rPr lang="en-GB" dirty="0" smtClean="0"/>
              <a:t>Drug, alcohol and substance abuse</a:t>
            </a:r>
          </a:p>
          <a:p>
            <a:pPr lvl="1"/>
            <a:r>
              <a:rPr lang="en-GB" dirty="0" smtClean="0"/>
              <a:t>Privacy and data protection </a:t>
            </a:r>
            <a:r>
              <a:rPr lang="en-GB" i="1" dirty="0" smtClean="0"/>
              <a:t>as a social right</a:t>
            </a:r>
            <a:endParaRPr lang="en-GB" dirty="0" smtClean="0"/>
          </a:p>
          <a:p>
            <a:r>
              <a:rPr lang="en-GB" dirty="0" smtClean="0"/>
              <a:t>Duty of care:  never assume anything</a:t>
            </a:r>
          </a:p>
          <a:p>
            <a:pPr lvl="1"/>
            <a:r>
              <a:rPr lang="en-GB" dirty="0" smtClean="0"/>
              <a:t>“Our people already know this”</a:t>
            </a:r>
          </a:p>
          <a:p>
            <a:pPr lvl="1"/>
            <a:r>
              <a:rPr lang="en-GB" dirty="0" smtClean="0"/>
              <a:t>“Everybody buys into the common principles”</a:t>
            </a:r>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19</a:t>
            </a:fld>
            <a:endParaRPr lang="en-US" altLang="zh-CN"/>
          </a:p>
        </p:txBody>
      </p:sp>
    </p:spTree>
    <p:extLst>
      <p:ext uri="{BB962C8B-B14F-4D97-AF65-F5344CB8AC3E}">
        <p14:creationId xmlns:p14="http://schemas.microsoft.com/office/powerpoint/2010/main" val="8136860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Relevance?</a:t>
            </a:r>
            <a:endParaRPr lang="en-GB" dirty="0"/>
          </a:p>
        </p:txBody>
      </p:sp>
      <p:sp>
        <p:nvSpPr>
          <p:cNvPr id="3" name="Content Placeholder 2"/>
          <p:cNvSpPr>
            <a:spLocks noGrp="1"/>
          </p:cNvSpPr>
          <p:nvPr>
            <p:ph idx="1"/>
          </p:nvPr>
        </p:nvSpPr>
        <p:spPr/>
        <p:txBody>
          <a:bodyPr/>
          <a:lstStyle/>
          <a:p>
            <a:r>
              <a:rPr lang="en-GB" dirty="0" smtClean="0"/>
              <a:t>Your organisation has its own code of conduct:</a:t>
            </a:r>
          </a:p>
          <a:p>
            <a:pPr marL="109728" indent="0">
              <a:buNone/>
            </a:pPr>
            <a:endParaRPr lang="en-GB" dirty="0"/>
          </a:p>
          <a:p>
            <a:pPr marL="109728" indent="0">
              <a:buNone/>
            </a:pPr>
            <a:r>
              <a:rPr lang="en-GB" dirty="0">
                <a:hlinkClick r:id="rId2"/>
              </a:rPr>
              <a:t>https://</a:t>
            </a:r>
            <a:r>
              <a:rPr lang="en-GB" dirty="0" smtClean="0">
                <a:hlinkClick r:id="rId2"/>
              </a:rPr>
              <a:t>www.qinetiq.com/about-us/corporate-governance/Documents/QinetiQ-Group-Code-of-Conduct.pdf</a:t>
            </a:r>
            <a:endParaRPr lang="en-GB" dirty="0" smtClean="0"/>
          </a:p>
          <a:p>
            <a:pPr marL="109728" indent="0">
              <a:buNone/>
            </a:pPr>
            <a:endParaRPr lang="en-GB" dirty="0"/>
          </a:p>
          <a:p>
            <a:r>
              <a:rPr lang="en-GB" dirty="0" smtClean="0"/>
              <a:t>Read it if you have not already done so</a:t>
            </a:r>
          </a:p>
          <a:p>
            <a:r>
              <a:rPr lang="en-GB" dirty="0" smtClean="0"/>
              <a:t>We will use aspects of it in the tutorial session</a:t>
            </a:r>
            <a:endParaRPr lang="en-GB" dirty="0"/>
          </a:p>
        </p:txBody>
      </p:sp>
      <p:sp>
        <p:nvSpPr>
          <p:cNvPr id="4" name="Slide Number Placeholder 3"/>
          <p:cNvSpPr>
            <a:spLocks noGrp="1"/>
          </p:cNvSpPr>
          <p:nvPr>
            <p:ph type="sldNum" sz="quarter" idx="12"/>
          </p:nvPr>
        </p:nvSpPr>
        <p:spPr/>
        <p:txBody>
          <a:bodyPr/>
          <a:lstStyle/>
          <a:p>
            <a:pPr>
              <a:defRPr/>
            </a:pPr>
            <a:fld id="{729D8D22-BB2E-4C5E-B6BB-22EB27B8E87F}" type="slidenum">
              <a:rPr lang="en-US" altLang="zh-CN" smtClean="0"/>
              <a:pPr>
                <a:defRPr/>
              </a:pPr>
              <a:t>20</a:t>
            </a:fld>
            <a:endParaRPr lang="en-US" altLang="zh-CN"/>
          </a:p>
        </p:txBody>
      </p:sp>
    </p:spTree>
    <p:extLst>
      <p:ext uri="{BB962C8B-B14F-4D97-AF65-F5344CB8AC3E}">
        <p14:creationId xmlns:p14="http://schemas.microsoft.com/office/powerpoint/2010/main" val="35533885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1149</TotalTime>
  <Words>1377</Words>
  <Application>Microsoft Office PowerPoint</Application>
  <PresentationFormat>On-screen Show (4:3)</PresentationFormat>
  <Paragraphs>181</Paragraphs>
  <Slides>20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宋体</vt:lpstr>
      <vt:lpstr>Arial</vt:lpstr>
      <vt:lpstr>Calibri</vt:lpstr>
      <vt:lpstr>Georgia</vt:lpstr>
      <vt:lpstr>Tahoma</vt:lpstr>
      <vt:lpstr>Times New Roman</vt:lpstr>
      <vt:lpstr>Trebuchet MS</vt:lpstr>
      <vt:lpstr>Wingdings</vt:lpstr>
      <vt:lpstr>Wingdings 2</vt:lpstr>
      <vt:lpstr>Nik2013</vt:lpstr>
      <vt:lpstr>Systems Analysis &amp; Design</vt:lpstr>
      <vt:lpstr>What is Cyberethics?</vt:lpstr>
      <vt:lpstr>PowerPoint Presentation</vt:lpstr>
      <vt:lpstr>Professional Ethics in Computing</vt:lpstr>
      <vt:lpstr>Professional Ethics in Computing</vt:lpstr>
      <vt:lpstr>BCS Code of Conduct</vt:lpstr>
      <vt:lpstr>Public Interest</vt:lpstr>
      <vt:lpstr>Professional Competence &amp; Integrity</vt:lpstr>
      <vt:lpstr>Professional Competence &amp; Integrity (cont.)</vt:lpstr>
      <vt:lpstr>Duty to Relevant Authority</vt:lpstr>
      <vt:lpstr>Duty to Relevant Authority (cont.)</vt:lpstr>
      <vt:lpstr>Duty to the Profession</vt:lpstr>
      <vt:lpstr>Duty to the Profession</vt:lpstr>
      <vt:lpstr>Duty to the Profession (cont.)</vt:lpstr>
      <vt:lpstr>Ten Commandments of Cyberethics</vt:lpstr>
      <vt:lpstr>Ten Commandments of Cyberethics</vt:lpstr>
      <vt:lpstr>Sustainability</vt:lpstr>
      <vt:lpstr>4 Factors</vt:lpstr>
      <vt:lpstr>What Does All This Neglect</vt:lpstr>
      <vt:lpstr>Relevance?</vt:lpstr>
    </vt:vector>
  </TitlesOfParts>
  <Company>Swansea Institute of Higher Education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fad-rp1</dc:creator>
  <cp:lastModifiedBy>John Rees</cp:lastModifiedBy>
  <cp:revision>165</cp:revision>
  <dcterms:created xsi:type="dcterms:W3CDTF">2009-09-29T11:00:00Z</dcterms:created>
  <dcterms:modified xsi:type="dcterms:W3CDTF">2016-09-06T12:50:16Z</dcterms:modified>
</cp:coreProperties>
</file>