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78" r:id="rId3"/>
    <p:sldId id="308" r:id="rId4"/>
    <p:sldId id="315" r:id="rId5"/>
    <p:sldId id="325" r:id="rId6"/>
    <p:sldId id="326" r:id="rId7"/>
    <p:sldId id="312" r:id="rId8"/>
    <p:sldId id="327" r:id="rId9"/>
    <p:sldId id="328" r:id="rId10"/>
    <p:sldId id="316" r:id="rId11"/>
    <p:sldId id="317" r:id="rId12"/>
    <p:sldId id="321" r:id="rId13"/>
    <p:sldId id="309" r:id="rId14"/>
    <p:sldId id="318" r:id="rId15"/>
    <p:sldId id="320" r:id="rId16"/>
    <p:sldId id="310" r:id="rId17"/>
    <p:sldId id="323" r:id="rId18"/>
    <p:sldId id="322" r:id="rId19"/>
    <p:sldId id="319" r:id="rId20"/>
    <p:sldId id="313" r:id="rId21"/>
    <p:sldId id="311" r:id="rId22"/>
    <p:sldId id="314" r:id="rId23"/>
    <p:sldId id="329" r:id="rId24"/>
    <p:sldId id="324"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0F10BA-0314-3528-501C-43DF6686988B}" v="2" dt="2025-02-06T14:02:18.6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6283" autoAdjust="0"/>
  </p:normalViewPr>
  <p:slideViewPr>
    <p:cSldViewPr>
      <p:cViewPr varScale="1">
        <p:scale>
          <a:sx n="112" d="100"/>
          <a:sy n="112" d="100"/>
        </p:scale>
        <p:origin x="144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F0E65-5AF2-49ED-A814-108E6A0168CC}"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928DBF23-DDF2-4354-BB96-EB3EBE0011D4}">
      <dgm:prSet phldrT="[Text]"/>
      <dgm:spPr/>
      <dgm:t>
        <a:bodyPr/>
        <a:lstStyle/>
        <a:p>
          <a:r>
            <a:rPr lang="en-GB" dirty="0"/>
            <a:t>.</a:t>
          </a:r>
        </a:p>
      </dgm:t>
    </dgm:pt>
    <dgm:pt modelId="{E52F117F-B61D-4BC2-B056-43C97C5D9DD7}" type="parTrans" cxnId="{E8E60F6E-3DDC-4B27-B03B-1DEDF50C3B0F}">
      <dgm:prSet/>
      <dgm:spPr/>
      <dgm:t>
        <a:bodyPr/>
        <a:lstStyle/>
        <a:p>
          <a:endParaRPr lang="en-GB"/>
        </a:p>
      </dgm:t>
    </dgm:pt>
    <dgm:pt modelId="{4EDD78EC-C1F2-40EA-8830-F43008AAF820}" type="sibTrans" cxnId="{E8E60F6E-3DDC-4B27-B03B-1DEDF50C3B0F}">
      <dgm:prSet/>
      <dgm:spPr/>
      <dgm:t>
        <a:bodyPr/>
        <a:lstStyle/>
        <a:p>
          <a:endParaRPr lang="en-GB"/>
        </a:p>
      </dgm:t>
    </dgm:pt>
    <dgm:pt modelId="{6251C3BB-D524-4A55-BB34-FB65C7BA8A8C}">
      <dgm:prSet phldrT="[Text]"/>
      <dgm:spPr/>
      <dgm:t>
        <a:bodyPr/>
        <a:lstStyle/>
        <a:p>
          <a:r>
            <a:rPr lang="en-GB" dirty="0"/>
            <a:t>Domain names </a:t>
          </a:r>
        </a:p>
      </dgm:t>
    </dgm:pt>
    <dgm:pt modelId="{9D05968D-9479-419E-BF1C-0089656665DE}" type="parTrans" cxnId="{BA49297E-9BC1-4C2D-A6B5-FCD5EEA2CFAC}">
      <dgm:prSet/>
      <dgm:spPr/>
      <dgm:t>
        <a:bodyPr/>
        <a:lstStyle/>
        <a:p>
          <a:endParaRPr lang="en-GB"/>
        </a:p>
      </dgm:t>
    </dgm:pt>
    <dgm:pt modelId="{1FD29E54-D6D9-4A19-99DA-D60C013757FC}" type="sibTrans" cxnId="{BA49297E-9BC1-4C2D-A6B5-FCD5EEA2CFAC}">
      <dgm:prSet/>
      <dgm:spPr/>
      <dgm:t>
        <a:bodyPr/>
        <a:lstStyle/>
        <a:p>
          <a:endParaRPr lang="en-GB"/>
        </a:p>
      </dgm:t>
    </dgm:pt>
    <dgm:pt modelId="{90704360-54DD-412E-A65A-59F988D7446D}">
      <dgm:prSet phldrT="[Text]"/>
      <dgm:spPr/>
      <dgm:t>
        <a:bodyPr/>
        <a:lstStyle/>
        <a:p>
          <a:r>
            <a:rPr lang="en-GB" dirty="0"/>
            <a:t>.</a:t>
          </a:r>
        </a:p>
      </dgm:t>
    </dgm:pt>
    <dgm:pt modelId="{BA0D0AC8-B490-4940-874C-A266B9032EA3}" type="parTrans" cxnId="{EC1DFDC3-1D97-4E02-84BA-3AB591AAE101}">
      <dgm:prSet/>
      <dgm:spPr/>
      <dgm:t>
        <a:bodyPr/>
        <a:lstStyle/>
        <a:p>
          <a:endParaRPr lang="en-GB"/>
        </a:p>
      </dgm:t>
    </dgm:pt>
    <dgm:pt modelId="{5FCADE38-115D-4180-B941-4490E28E9628}" type="sibTrans" cxnId="{EC1DFDC3-1D97-4E02-84BA-3AB591AAE101}">
      <dgm:prSet/>
      <dgm:spPr/>
      <dgm:t>
        <a:bodyPr/>
        <a:lstStyle/>
        <a:p>
          <a:endParaRPr lang="en-GB"/>
        </a:p>
      </dgm:t>
    </dgm:pt>
    <dgm:pt modelId="{B5349B78-403C-4333-90A1-E6ED9BB29F09}">
      <dgm:prSet phldrT="[Text]"/>
      <dgm:spPr/>
      <dgm:t>
        <a:bodyPr/>
        <a:lstStyle/>
        <a:p>
          <a:r>
            <a:rPr lang="en-GB" dirty="0"/>
            <a:t>Checking websites</a:t>
          </a:r>
        </a:p>
      </dgm:t>
    </dgm:pt>
    <dgm:pt modelId="{654CF0DF-269A-48F6-BD8E-E3051040BBE2}" type="parTrans" cxnId="{11D69ED2-EB11-4290-ABDF-DFC812D4D5AE}">
      <dgm:prSet/>
      <dgm:spPr/>
      <dgm:t>
        <a:bodyPr/>
        <a:lstStyle/>
        <a:p>
          <a:endParaRPr lang="en-GB"/>
        </a:p>
      </dgm:t>
    </dgm:pt>
    <dgm:pt modelId="{93072E25-A0E3-48F9-BD76-37EF311C41B7}" type="sibTrans" cxnId="{11D69ED2-EB11-4290-ABDF-DFC812D4D5AE}">
      <dgm:prSet/>
      <dgm:spPr/>
      <dgm:t>
        <a:bodyPr/>
        <a:lstStyle/>
        <a:p>
          <a:endParaRPr lang="en-GB"/>
        </a:p>
      </dgm:t>
    </dgm:pt>
    <dgm:pt modelId="{564F9AB0-2768-4621-83EA-9FB309A4AE89}">
      <dgm:prSet phldrT="[Text]"/>
      <dgm:spPr/>
      <dgm:t>
        <a:bodyPr/>
        <a:lstStyle/>
        <a:p>
          <a:r>
            <a:rPr lang="en-GB" dirty="0"/>
            <a:t>.</a:t>
          </a:r>
        </a:p>
      </dgm:t>
    </dgm:pt>
    <dgm:pt modelId="{48B73EBD-42D3-4C02-9A52-DC6E2B76FAD8}" type="parTrans" cxnId="{C07DCB4F-1DE6-4102-A607-CC068B8C3E5E}">
      <dgm:prSet/>
      <dgm:spPr/>
      <dgm:t>
        <a:bodyPr/>
        <a:lstStyle/>
        <a:p>
          <a:endParaRPr lang="en-GB"/>
        </a:p>
      </dgm:t>
    </dgm:pt>
    <dgm:pt modelId="{7E5E9A7C-6795-4D7C-8A6E-71DAA9844E04}" type="sibTrans" cxnId="{C07DCB4F-1DE6-4102-A607-CC068B8C3E5E}">
      <dgm:prSet/>
      <dgm:spPr/>
      <dgm:t>
        <a:bodyPr/>
        <a:lstStyle/>
        <a:p>
          <a:endParaRPr lang="en-GB"/>
        </a:p>
      </dgm:t>
    </dgm:pt>
    <dgm:pt modelId="{AA529468-11D9-4DDE-8039-1B11B6E455D7}">
      <dgm:prSet phldrT="[Text]"/>
      <dgm:spPr/>
      <dgm:t>
        <a:bodyPr/>
        <a:lstStyle/>
        <a:p>
          <a:r>
            <a:rPr lang="en-GB" dirty="0"/>
            <a:t>Spot misinformation</a:t>
          </a:r>
        </a:p>
      </dgm:t>
    </dgm:pt>
    <dgm:pt modelId="{4D9AEDD4-5905-4967-B838-1D49BBA77AE7}" type="parTrans" cxnId="{8427D517-F461-4A36-9EF7-54C37E1FA67A}">
      <dgm:prSet/>
      <dgm:spPr/>
      <dgm:t>
        <a:bodyPr/>
        <a:lstStyle/>
        <a:p>
          <a:endParaRPr lang="en-GB"/>
        </a:p>
      </dgm:t>
    </dgm:pt>
    <dgm:pt modelId="{ED1C7084-BECC-49CF-820F-91BFE2A42E6D}" type="sibTrans" cxnId="{8427D517-F461-4A36-9EF7-54C37E1FA67A}">
      <dgm:prSet/>
      <dgm:spPr/>
      <dgm:t>
        <a:bodyPr/>
        <a:lstStyle/>
        <a:p>
          <a:endParaRPr lang="en-GB"/>
        </a:p>
      </dgm:t>
    </dgm:pt>
    <dgm:pt modelId="{056FDD78-333A-4144-92F2-1324433C4BE7}" type="pres">
      <dgm:prSet presAssocID="{5AEF0E65-5AF2-49ED-A814-108E6A0168CC}" presName="Name0" presStyleCnt="0">
        <dgm:presLayoutVars>
          <dgm:dir/>
          <dgm:resizeHandles val="exact"/>
        </dgm:presLayoutVars>
      </dgm:prSet>
      <dgm:spPr/>
    </dgm:pt>
    <dgm:pt modelId="{9ED82C35-2333-4353-89B3-ADB853B17ADC}" type="pres">
      <dgm:prSet presAssocID="{928DBF23-DDF2-4354-BB96-EB3EBE0011D4}" presName="composite" presStyleCnt="0"/>
      <dgm:spPr/>
    </dgm:pt>
    <dgm:pt modelId="{8BAB243E-6EE6-4448-AC91-6FFAA4CFC50E}" type="pres">
      <dgm:prSet presAssocID="{928DBF23-DDF2-4354-BB96-EB3EBE0011D4}" presName="rect1" presStyleLbl="trAlignAcc1" presStyleIdx="0" presStyleCnt="3" custScaleY="131213">
        <dgm:presLayoutVars>
          <dgm:bulletEnabled val="1"/>
        </dgm:presLayoutVars>
      </dgm:prSet>
      <dgm:spPr/>
    </dgm:pt>
    <dgm:pt modelId="{2A880839-2BFC-4DF9-9C4B-BC185666A6A9}" type="pres">
      <dgm:prSet presAssocID="{928DBF23-DDF2-4354-BB96-EB3EBE0011D4}" presName="rect2"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Internet with solid fill"/>
        </a:ext>
      </dgm:extLst>
    </dgm:pt>
    <dgm:pt modelId="{D9624620-4E19-4B1C-B49C-212194901FDC}" type="pres">
      <dgm:prSet presAssocID="{4EDD78EC-C1F2-40EA-8830-F43008AAF820}" presName="sibTrans" presStyleCnt="0"/>
      <dgm:spPr/>
    </dgm:pt>
    <dgm:pt modelId="{D08A613F-5BA2-4A10-A228-5326A79D734E}" type="pres">
      <dgm:prSet presAssocID="{90704360-54DD-412E-A65A-59F988D7446D}" presName="composite" presStyleCnt="0"/>
      <dgm:spPr/>
    </dgm:pt>
    <dgm:pt modelId="{463D8898-A6FE-4D40-BFF1-F9DBF77E6639}" type="pres">
      <dgm:prSet presAssocID="{90704360-54DD-412E-A65A-59F988D7446D}" presName="rect1" presStyleLbl="trAlignAcc1" presStyleIdx="1" presStyleCnt="3" custScaleX="85246" custScaleY="136584" custLinFactNeighborX="-11974" custLinFactNeighborY="-6618">
        <dgm:presLayoutVars>
          <dgm:bulletEnabled val="1"/>
        </dgm:presLayoutVars>
      </dgm:prSet>
      <dgm:spPr/>
    </dgm:pt>
    <dgm:pt modelId="{885388FB-0A6B-4982-9EB0-EB8E4B5CADB2}" type="pres">
      <dgm:prSet presAssocID="{90704360-54DD-412E-A65A-59F988D7446D}" presName="rect2"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Checkbox Checked outline"/>
        </a:ext>
      </dgm:extLst>
    </dgm:pt>
    <dgm:pt modelId="{253614A9-B185-4F35-A9C0-485C1009544E}" type="pres">
      <dgm:prSet presAssocID="{5FCADE38-115D-4180-B941-4490E28E9628}" presName="sibTrans" presStyleCnt="0"/>
      <dgm:spPr/>
    </dgm:pt>
    <dgm:pt modelId="{61C8E2CB-B8F4-4B6A-8556-D078830634E3}" type="pres">
      <dgm:prSet presAssocID="{564F9AB0-2768-4621-83EA-9FB309A4AE89}" presName="composite" presStyleCnt="0"/>
      <dgm:spPr/>
    </dgm:pt>
    <dgm:pt modelId="{29B0578C-5451-4E4E-A7C3-0943006B2997}" type="pres">
      <dgm:prSet presAssocID="{564F9AB0-2768-4621-83EA-9FB309A4AE89}" presName="rect1" presStyleLbl="trAlignAcc1" presStyleIdx="2" presStyleCnt="3">
        <dgm:presLayoutVars>
          <dgm:bulletEnabled val="1"/>
        </dgm:presLayoutVars>
      </dgm:prSet>
      <dgm:spPr/>
    </dgm:pt>
    <dgm:pt modelId="{40AADB0B-2A81-4E5D-8356-E8BEDCF60534}" type="pres">
      <dgm:prSet presAssocID="{564F9AB0-2768-4621-83EA-9FB309A4AE89}" presName="rect2"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dgm:spPr>
      <dgm:extLst>
        <a:ext uri="{E40237B7-FDA0-4F09-8148-C483321AD2D9}">
          <dgm14:cNvPr xmlns:dgm14="http://schemas.microsoft.com/office/drawing/2010/diagram" id="0" name="" descr="Close with solid fill"/>
        </a:ext>
      </dgm:extLst>
    </dgm:pt>
  </dgm:ptLst>
  <dgm:cxnLst>
    <dgm:cxn modelId="{390D8712-EDFE-4303-A5C3-47EE35BED0E3}" type="presOf" srcId="{B5349B78-403C-4333-90A1-E6ED9BB29F09}" destId="{463D8898-A6FE-4D40-BFF1-F9DBF77E6639}" srcOrd="0" destOrd="1" presId="urn:microsoft.com/office/officeart/2008/layout/PictureStrips"/>
    <dgm:cxn modelId="{8427D517-F461-4A36-9EF7-54C37E1FA67A}" srcId="{564F9AB0-2768-4621-83EA-9FB309A4AE89}" destId="{AA529468-11D9-4DDE-8039-1B11B6E455D7}" srcOrd="0" destOrd="0" parTransId="{4D9AEDD4-5905-4967-B838-1D49BBA77AE7}" sibTransId="{ED1C7084-BECC-49CF-820F-91BFE2A42E6D}"/>
    <dgm:cxn modelId="{0332AA42-1040-454C-A45B-3BC4B149EA89}" type="presOf" srcId="{90704360-54DD-412E-A65A-59F988D7446D}" destId="{463D8898-A6FE-4D40-BFF1-F9DBF77E6639}" srcOrd="0" destOrd="0" presId="urn:microsoft.com/office/officeart/2008/layout/PictureStrips"/>
    <dgm:cxn modelId="{E8E60F6E-3DDC-4B27-B03B-1DEDF50C3B0F}" srcId="{5AEF0E65-5AF2-49ED-A814-108E6A0168CC}" destId="{928DBF23-DDF2-4354-BB96-EB3EBE0011D4}" srcOrd="0" destOrd="0" parTransId="{E52F117F-B61D-4BC2-B056-43C97C5D9DD7}" sibTransId="{4EDD78EC-C1F2-40EA-8830-F43008AAF820}"/>
    <dgm:cxn modelId="{C07DCB4F-1DE6-4102-A607-CC068B8C3E5E}" srcId="{5AEF0E65-5AF2-49ED-A814-108E6A0168CC}" destId="{564F9AB0-2768-4621-83EA-9FB309A4AE89}" srcOrd="2" destOrd="0" parTransId="{48B73EBD-42D3-4C02-9A52-DC6E2B76FAD8}" sibTransId="{7E5E9A7C-6795-4D7C-8A6E-71DAA9844E04}"/>
    <dgm:cxn modelId="{37DC2974-983E-444F-8EAF-A0E49D9920EC}" type="presOf" srcId="{6251C3BB-D524-4A55-BB34-FB65C7BA8A8C}" destId="{8BAB243E-6EE6-4448-AC91-6FFAA4CFC50E}" srcOrd="0" destOrd="1" presId="urn:microsoft.com/office/officeart/2008/layout/PictureStrips"/>
    <dgm:cxn modelId="{BA49297E-9BC1-4C2D-A6B5-FCD5EEA2CFAC}" srcId="{928DBF23-DDF2-4354-BB96-EB3EBE0011D4}" destId="{6251C3BB-D524-4A55-BB34-FB65C7BA8A8C}" srcOrd="0" destOrd="0" parTransId="{9D05968D-9479-419E-BF1C-0089656665DE}" sibTransId="{1FD29E54-D6D9-4A19-99DA-D60C013757FC}"/>
    <dgm:cxn modelId="{E5DDBD8B-6200-46D8-B5E1-172FC4A4E6B1}" type="presOf" srcId="{928DBF23-DDF2-4354-BB96-EB3EBE0011D4}" destId="{8BAB243E-6EE6-4448-AC91-6FFAA4CFC50E}" srcOrd="0" destOrd="0" presId="urn:microsoft.com/office/officeart/2008/layout/PictureStrips"/>
    <dgm:cxn modelId="{1095F2AD-14F7-47FE-B99F-330AB5A19FE6}" type="presOf" srcId="{AA529468-11D9-4DDE-8039-1B11B6E455D7}" destId="{29B0578C-5451-4E4E-A7C3-0943006B2997}" srcOrd="0" destOrd="1" presId="urn:microsoft.com/office/officeart/2008/layout/PictureStrips"/>
    <dgm:cxn modelId="{8262DDBA-1025-459C-935F-E4CC4376B34F}" type="presOf" srcId="{564F9AB0-2768-4621-83EA-9FB309A4AE89}" destId="{29B0578C-5451-4E4E-A7C3-0943006B2997}" srcOrd="0" destOrd="0" presId="urn:microsoft.com/office/officeart/2008/layout/PictureStrips"/>
    <dgm:cxn modelId="{EC1DFDC3-1D97-4E02-84BA-3AB591AAE101}" srcId="{5AEF0E65-5AF2-49ED-A814-108E6A0168CC}" destId="{90704360-54DD-412E-A65A-59F988D7446D}" srcOrd="1" destOrd="0" parTransId="{BA0D0AC8-B490-4940-874C-A266B9032EA3}" sibTransId="{5FCADE38-115D-4180-B941-4490E28E9628}"/>
    <dgm:cxn modelId="{11D69ED2-EB11-4290-ABDF-DFC812D4D5AE}" srcId="{90704360-54DD-412E-A65A-59F988D7446D}" destId="{B5349B78-403C-4333-90A1-E6ED9BB29F09}" srcOrd="0" destOrd="0" parTransId="{654CF0DF-269A-48F6-BD8E-E3051040BBE2}" sibTransId="{93072E25-A0E3-48F9-BD76-37EF311C41B7}"/>
    <dgm:cxn modelId="{136058EF-36AE-467E-BDBF-E026783EB514}" type="presOf" srcId="{5AEF0E65-5AF2-49ED-A814-108E6A0168CC}" destId="{056FDD78-333A-4144-92F2-1324433C4BE7}" srcOrd="0" destOrd="0" presId="urn:microsoft.com/office/officeart/2008/layout/PictureStrips"/>
    <dgm:cxn modelId="{C266ABE1-B1B6-41B8-B036-CE14D9685CF2}" type="presParOf" srcId="{056FDD78-333A-4144-92F2-1324433C4BE7}" destId="{9ED82C35-2333-4353-89B3-ADB853B17ADC}" srcOrd="0" destOrd="0" presId="urn:microsoft.com/office/officeart/2008/layout/PictureStrips"/>
    <dgm:cxn modelId="{1161035E-31CB-463D-A008-466891E45482}" type="presParOf" srcId="{9ED82C35-2333-4353-89B3-ADB853B17ADC}" destId="{8BAB243E-6EE6-4448-AC91-6FFAA4CFC50E}" srcOrd="0" destOrd="0" presId="urn:microsoft.com/office/officeart/2008/layout/PictureStrips"/>
    <dgm:cxn modelId="{8A6600E4-7751-4849-86E5-011C0F12A776}" type="presParOf" srcId="{9ED82C35-2333-4353-89B3-ADB853B17ADC}" destId="{2A880839-2BFC-4DF9-9C4B-BC185666A6A9}" srcOrd="1" destOrd="0" presId="urn:microsoft.com/office/officeart/2008/layout/PictureStrips"/>
    <dgm:cxn modelId="{764DDABF-3AB5-4D08-8880-C59970CD8221}" type="presParOf" srcId="{056FDD78-333A-4144-92F2-1324433C4BE7}" destId="{D9624620-4E19-4B1C-B49C-212194901FDC}" srcOrd="1" destOrd="0" presId="urn:microsoft.com/office/officeart/2008/layout/PictureStrips"/>
    <dgm:cxn modelId="{819FE478-AB34-48F8-87FC-92F9D0D6D1FB}" type="presParOf" srcId="{056FDD78-333A-4144-92F2-1324433C4BE7}" destId="{D08A613F-5BA2-4A10-A228-5326A79D734E}" srcOrd="2" destOrd="0" presId="urn:microsoft.com/office/officeart/2008/layout/PictureStrips"/>
    <dgm:cxn modelId="{550A6204-5A32-4D4B-A191-CC6E4FEA7A04}" type="presParOf" srcId="{D08A613F-5BA2-4A10-A228-5326A79D734E}" destId="{463D8898-A6FE-4D40-BFF1-F9DBF77E6639}" srcOrd="0" destOrd="0" presId="urn:microsoft.com/office/officeart/2008/layout/PictureStrips"/>
    <dgm:cxn modelId="{3CC4C6F2-B742-4021-8EEE-1938B42D91E3}" type="presParOf" srcId="{D08A613F-5BA2-4A10-A228-5326A79D734E}" destId="{885388FB-0A6B-4982-9EB0-EB8E4B5CADB2}" srcOrd="1" destOrd="0" presId="urn:microsoft.com/office/officeart/2008/layout/PictureStrips"/>
    <dgm:cxn modelId="{1386595F-CD60-436B-965E-156153E61CB6}" type="presParOf" srcId="{056FDD78-333A-4144-92F2-1324433C4BE7}" destId="{253614A9-B185-4F35-A9C0-485C1009544E}" srcOrd="3" destOrd="0" presId="urn:microsoft.com/office/officeart/2008/layout/PictureStrips"/>
    <dgm:cxn modelId="{45C93241-1013-4BD5-8B1A-DE1D984237DA}" type="presParOf" srcId="{056FDD78-333A-4144-92F2-1324433C4BE7}" destId="{61C8E2CB-B8F4-4B6A-8556-D078830634E3}" srcOrd="4" destOrd="0" presId="urn:microsoft.com/office/officeart/2008/layout/PictureStrips"/>
    <dgm:cxn modelId="{490C6ACC-FBAA-4B1F-9E49-14D48E38C1C1}" type="presParOf" srcId="{61C8E2CB-B8F4-4B6A-8556-D078830634E3}" destId="{29B0578C-5451-4E4E-A7C3-0943006B2997}" srcOrd="0" destOrd="0" presId="urn:microsoft.com/office/officeart/2008/layout/PictureStrips"/>
    <dgm:cxn modelId="{0483C494-5D22-46AF-9454-180C8A33052D}" type="presParOf" srcId="{61C8E2CB-B8F4-4B6A-8556-D078830634E3}" destId="{40AADB0B-2A81-4E5D-8356-E8BEDCF60534}"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B243E-6EE6-4448-AC91-6FFAA4CFC50E}">
      <dsp:nvSpPr>
        <dsp:cNvPr id="0" name=""/>
        <dsp:cNvSpPr/>
      </dsp:nvSpPr>
      <dsp:spPr>
        <a:xfrm>
          <a:off x="221345" y="38823"/>
          <a:ext cx="3506516" cy="1437814"/>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2213"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Domain names </a:t>
          </a:r>
        </a:p>
      </dsp:txBody>
      <dsp:txXfrm>
        <a:off x="221345" y="38823"/>
        <a:ext cx="3506516" cy="1437814"/>
      </dsp:txXfrm>
    </dsp:sp>
    <dsp:sp modelId="{2A880839-2BFC-4DF9-9C4B-BC185666A6A9}">
      <dsp:nvSpPr>
        <dsp:cNvPr id="0" name=""/>
        <dsp:cNvSpPr/>
      </dsp:nvSpPr>
      <dsp:spPr>
        <a:xfrm>
          <a:off x="75240" y="51557"/>
          <a:ext cx="767050" cy="11505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3D8898-A6FE-4D40-BFF1-F9DBF77E6639}">
      <dsp:nvSpPr>
        <dsp:cNvPr id="0" name=""/>
        <dsp:cNvSpPr/>
      </dsp:nvSpPr>
      <dsp:spPr>
        <a:xfrm>
          <a:off x="3856811" y="0"/>
          <a:ext cx="2989164" cy="1496668"/>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2213"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Checking websites</a:t>
          </a:r>
        </a:p>
      </dsp:txBody>
      <dsp:txXfrm>
        <a:off x="3856811" y="0"/>
        <a:ext cx="2989164" cy="1496668"/>
      </dsp:txXfrm>
    </dsp:sp>
    <dsp:sp modelId="{885388FB-0A6B-4982-9EB0-EB8E4B5CADB2}">
      <dsp:nvSpPr>
        <dsp:cNvPr id="0" name=""/>
        <dsp:cNvSpPr/>
      </dsp:nvSpPr>
      <dsp:spPr>
        <a:xfrm>
          <a:off x="3871901" y="51557"/>
          <a:ext cx="767050" cy="11505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B0578C-5451-4E4E-A7C3-0943006B2997}">
      <dsp:nvSpPr>
        <dsp:cNvPr id="0" name=""/>
        <dsp:cNvSpPr/>
      </dsp:nvSpPr>
      <dsp:spPr>
        <a:xfrm>
          <a:off x="1990337" y="1789752"/>
          <a:ext cx="3506516" cy="1095786"/>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42213"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Spot misinformation</a:t>
          </a:r>
        </a:p>
      </dsp:txBody>
      <dsp:txXfrm>
        <a:off x="1990337" y="1789752"/>
        <a:ext cx="3506516" cy="1095786"/>
      </dsp:txXfrm>
    </dsp:sp>
    <dsp:sp modelId="{40AADB0B-2A81-4E5D-8356-E8BEDCF60534}">
      <dsp:nvSpPr>
        <dsp:cNvPr id="0" name=""/>
        <dsp:cNvSpPr/>
      </dsp:nvSpPr>
      <dsp:spPr>
        <a:xfrm>
          <a:off x="1844233" y="1631471"/>
          <a:ext cx="767050" cy="11505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e9X4HiUsli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e9X4HiUsli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digital safety is a diverse and challenging area that we will introduce today, we are not providing legal advice or a full picture of all aspects of digital safety. </a:t>
            </a:r>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3</a:t>
            </a:fld>
            <a:endParaRPr lang="en-GB"/>
          </a:p>
        </p:txBody>
      </p:sp>
    </p:spTree>
    <p:extLst>
      <p:ext uri="{BB962C8B-B14F-4D97-AF65-F5344CB8AC3E}">
        <p14:creationId xmlns:p14="http://schemas.microsoft.com/office/powerpoint/2010/main" val="3920724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https://www.internetlivestats.com/ is a site which monitors internet usage live. Access the site and show the class how busy different platforms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may wish to share their own experience of being hacked or cloned.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4</a:t>
            </a:fld>
            <a:endParaRPr lang="en-GB"/>
          </a:p>
        </p:txBody>
      </p:sp>
    </p:spTree>
    <p:extLst>
      <p:ext uri="{BB962C8B-B14F-4D97-AF65-F5344CB8AC3E}">
        <p14:creationId xmlns:p14="http://schemas.microsoft.com/office/powerpoint/2010/main" val="424058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a Website? - How Websites Work</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384601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a Website? - How Websites Work</a:t>
            </a:r>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7</a:t>
            </a:fld>
            <a:endParaRPr lang="en-GB"/>
          </a:p>
        </p:txBody>
      </p:sp>
    </p:spTree>
    <p:extLst>
      <p:ext uri="{BB962C8B-B14F-4D97-AF65-F5344CB8AC3E}">
        <p14:creationId xmlns:p14="http://schemas.microsoft.com/office/powerpoint/2010/main" val="41134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Viruses and malware</a:t>
            </a:r>
          </a:p>
          <a:p>
            <a:r>
              <a:rPr lang="en-GB" dirty="0"/>
              <a:t>Malicious software created to intentionally invade or compromise your device, your apps, files or personal data. </a:t>
            </a:r>
          </a:p>
          <a:p>
            <a:endParaRPr lang="en-GB" dirty="0"/>
          </a:p>
          <a:p>
            <a:r>
              <a:rPr lang="en-GB" b="1" dirty="0"/>
              <a:t>Online scams</a:t>
            </a:r>
          </a:p>
          <a:p>
            <a:r>
              <a:rPr lang="en-GB" b="0" dirty="0"/>
              <a:t>These can occur via email, social media or via websites whereby a link may be send that looks reputable but leads to the user downloading a virus or malware without being aware. </a:t>
            </a:r>
          </a:p>
          <a:p>
            <a:endParaRPr lang="en-GB" b="0" dirty="0"/>
          </a:p>
          <a:p>
            <a:r>
              <a:rPr lang="en-GB" b="1" dirty="0"/>
              <a:t>Hackers</a:t>
            </a:r>
          </a:p>
          <a:p>
            <a:r>
              <a:rPr lang="en-GB" b="0" dirty="0"/>
              <a:t>Individuals or bots that observe your online activity and obtain access to your accounts either by guessing or recording password key strokes, or via personal information that allows the hacker to imitate the genuine user in order to gain bypass security measures (such as mother’s maiden name, date of birth or first pets name). </a:t>
            </a:r>
          </a:p>
        </p:txBody>
      </p:sp>
      <p:sp>
        <p:nvSpPr>
          <p:cNvPr id="4" name="Slide Number Placeholder 3"/>
          <p:cNvSpPr>
            <a:spLocks noGrp="1"/>
          </p:cNvSpPr>
          <p:nvPr>
            <p:ph type="sldNum" sz="quarter" idx="5"/>
          </p:nvPr>
        </p:nvSpPr>
        <p:spPr/>
        <p:txBody>
          <a:bodyPr/>
          <a:lstStyle/>
          <a:p>
            <a:fld id="{7167E901-B6D5-4CFA-9E41-93BABA613933}" type="slidenum">
              <a:rPr lang="en-GB" smtClean="0"/>
              <a:t>10</a:t>
            </a:fld>
            <a:endParaRPr lang="en-GB"/>
          </a:p>
        </p:txBody>
      </p:sp>
    </p:spTree>
    <p:extLst>
      <p:ext uri="{BB962C8B-B14F-4D97-AF65-F5344CB8AC3E}">
        <p14:creationId xmlns:p14="http://schemas.microsoft.com/office/powerpoint/2010/main" val="4176249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you surprised by the points raised in the video? </a:t>
            </a:r>
          </a:p>
          <a:p>
            <a:endParaRPr lang="en-GB" dirty="0"/>
          </a:p>
          <a:p>
            <a:endParaRPr lang="en-GB" dirty="0"/>
          </a:p>
          <a:p>
            <a:endParaRPr lang="en-GB" dirty="0"/>
          </a:p>
          <a:p>
            <a:r>
              <a:rPr lang="en-GB" dirty="0"/>
              <a:t>We will expand on personal information further later.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11</a:t>
            </a:fld>
            <a:endParaRPr lang="en-GB"/>
          </a:p>
        </p:txBody>
      </p:sp>
    </p:spTree>
    <p:extLst>
      <p:ext uri="{BB962C8B-B14F-4D97-AF65-F5344CB8AC3E}">
        <p14:creationId xmlns:p14="http://schemas.microsoft.com/office/powerpoint/2010/main" val="3791521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Virus protection on personal data is each student’s personal responsibility. The university has expansive virus protection when using onsite UWTSD computer usage which will prevent students from downloading apps or programmes.  </a:t>
            </a:r>
          </a:p>
        </p:txBody>
      </p:sp>
      <p:sp>
        <p:nvSpPr>
          <p:cNvPr id="4" name="Slide Number Placeholder 3"/>
          <p:cNvSpPr>
            <a:spLocks noGrp="1"/>
          </p:cNvSpPr>
          <p:nvPr>
            <p:ph type="sldNum" sz="quarter" idx="5"/>
          </p:nvPr>
        </p:nvSpPr>
        <p:spPr/>
        <p:txBody>
          <a:bodyPr/>
          <a:lstStyle/>
          <a:p>
            <a:fld id="{7167E901-B6D5-4CFA-9E41-93BABA613933}" type="slidenum">
              <a:rPr lang="en-GB" smtClean="0"/>
              <a:t>13</a:t>
            </a:fld>
            <a:endParaRPr lang="en-GB"/>
          </a:p>
        </p:txBody>
      </p:sp>
    </p:spTree>
    <p:extLst>
      <p:ext uri="{BB962C8B-B14F-4D97-AF65-F5344CB8AC3E}">
        <p14:creationId xmlns:p14="http://schemas.microsoft.com/office/powerpoint/2010/main" val="676433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https://www.youtube.com/watch?v=w2tW50CD6Aw </a:t>
            </a:r>
          </a:p>
          <a:p>
            <a:endParaRPr lang="en-GB" dirty="0"/>
          </a:p>
          <a:p>
            <a:r>
              <a:rPr lang="en-GB" dirty="0"/>
              <a:t>This short online video demonstrates how innocently people can be sharing information.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14</a:t>
            </a:fld>
            <a:endParaRPr lang="en-GB"/>
          </a:p>
        </p:txBody>
      </p:sp>
    </p:spTree>
    <p:extLst>
      <p:ext uri="{BB962C8B-B14F-4D97-AF65-F5344CB8AC3E}">
        <p14:creationId xmlns:p14="http://schemas.microsoft.com/office/powerpoint/2010/main" val="1027709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together - https://www.youtube.com/watch?v=yrjT8m0hcKU </a:t>
            </a:r>
          </a:p>
          <a:p>
            <a:endParaRPr lang="en-GB" dirty="0"/>
          </a:p>
          <a:p>
            <a:r>
              <a:rPr lang="en-GB" dirty="0"/>
              <a:t>Share the identify fraud website - https://www.cifas.org.uk/services/identity-protection </a:t>
            </a:r>
          </a:p>
        </p:txBody>
      </p:sp>
      <p:sp>
        <p:nvSpPr>
          <p:cNvPr id="4" name="Slide Number Placeholder 3"/>
          <p:cNvSpPr>
            <a:spLocks noGrp="1"/>
          </p:cNvSpPr>
          <p:nvPr>
            <p:ph type="sldNum" sz="quarter" idx="5"/>
          </p:nvPr>
        </p:nvSpPr>
        <p:spPr/>
        <p:txBody>
          <a:bodyPr/>
          <a:lstStyle/>
          <a:p>
            <a:fld id="{7167E901-B6D5-4CFA-9E41-93BABA613933}" type="slidenum">
              <a:rPr lang="en-GB" smtClean="0"/>
              <a:t>15</a:t>
            </a:fld>
            <a:endParaRPr lang="en-GB"/>
          </a:p>
        </p:txBody>
      </p:sp>
    </p:spTree>
    <p:extLst>
      <p:ext uri="{BB962C8B-B14F-4D97-AF65-F5344CB8AC3E}">
        <p14:creationId xmlns:p14="http://schemas.microsoft.com/office/powerpoint/2010/main" val="4052296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how passwords can be obtained fraudulently. </a:t>
            </a:r>
          </a:p>
          <a:p>
            <a:endParaRPr lang="en-GB" dirty="0"/>
          </a:p>
          <a:p>
            <a:r>
              <a:rPr lang="en-GB" dirty="0"/>
              <a:t>How else might you accidently reveal your password? Consider: </a:t>
            </a:r>
          </a:p>
          <a:p>
            <a:r>
              <a:rPr lang="en-GB" dirty="0"/>
              <a:t>-the use of family birthdays as passwords, </a:t>
            </a:r>
          </a:p>
          <a:p>
            <a:r>
              <a:rPr lang="en-GB" dirty="0"/>
              <a:t>-having the same passwords for all accounts, - </a:t>
            </a:r>
          </a:p>
          <a:p>
            <a:r>
              <a:rPr lang="en-GB" dirty="0"/>
              <a:t>using devices in public spaces such as cafes or on trains (people can look over your shoulder), have you password written down. </a:t>
            </a:r>
          </a:p>
        </p:txBody>
      </p:sp>
      <p:sp>
        <p:nvSpPr>
          <p:cNvPr id="4" name="Slide Number Placeholder 3"/>
          <p:cNvSpPr>
            <a:spLocks noGrp="1"/>
          </p:cNvSpPr>
          <p:nvPr>
            <p:ph type="sldNum" sz="quarter" idx="5"/>
          </p:nvPr>
        </p:nvSpPr>
        <p:spPr/>
        <p:txBody>
          <a:bodyPr/>
          <a:lstStyle/>
          <a:p>
            <a:fld id="{7167E901-B6D5-4CFA-9E41-93BABA613933}" type="slidenum">
              <a:rPr lang="en-GB" smtClean="0"/>
              <a:t>16</a:t>
            </a:fld>
            <a:endParaRPr lang="en-GB"/>
          </a:p>
        </p:txBody>
      </p:sp>
    </p:spTree>
    <p:extLst>
      <p:ext uri="{BB962C8B-B14F-4D97-AF65-F5344CB8AC3E}">
        <p14:creationId xmlns:p14="http://schemas.microsoft.com/office/powerpoint/2010/main" val="2272458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move the break to where this is most relevant. </a:t>
            </a:r>
          </a:p>
        </p:txBody>
      </p:sp>
      <p:sp>
        <p:nvSpPr>
          <p:cNvPr id="4" name="Slide Number Placeholder 3"/>
          <p:cNvSpPr>
            <a:spLocks noGrp="1"/>
          </p:cNvSpPr>
          <p:nvPr>
            <p:ph type="sldNum" sz="quarter" idx="5"/>
          </p:nvPr>
        </p:nvSpPr>
        <p:spPr/>
        <p:txBody>
          <a:bodyPr/>
          <a:lstStyle/>
          <a:p>
            <a:fld id="{7167E901-B6D5-4CFA-9E41-93BABA613933}" type="slidenum">
              <a:rPr lang="en-GB" smtClean="0"/>
              <a:t>17</a:t>
            </a:fld>
            <a:endParaRPr lang="en-GB"/>
          </a:p>
        </p:txBody>
      </p:sp>
    </p:spTree>
    <p:extLst>
      <p:ext uri="{BB962C8B-B14F-4D97-AF65-F5344CB8AC3E}">
        <p14:creationId xmlns:p14="http://schemas.microsoft.com/office/powerpoint/2010/main" val="876324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each in t. urn</a:t>
            </a:r>
          </a:p>
        </p:txBody>
      </p:sp>
      <p:sp>
        <p:nvSpPr>
          <p:cNvPr id="4" name="Slide Number Placeholder 3"/>
          <p:cNvSpPr>
            <a:spLocks noGrp="1"/>
          </p:cNvSpPr>
          <p:nvPr>
            <p:ph type="sldNum" sz="quarter" idx="5"/>
          </p:nvPr>
        </p:nvSpPr>
        <p:spPr/>
        <p:txBody>
          <a:bodyPr/>
          <a:lstStyle/>
          <a:p>
            <a:fld id="{7167E901-B6D5-4CFA-9E41-93BABA613933}" type="slidenum">
              <a:rPr lang="en-GB" smtClean="0"/>
              <a:t>18</a:t>
            </a:fld>
            <a:endParaRPr lang="en-GB"/>
          </a:p>
        </p:txBody>
      </p:sp>
    </p:spTree>
    <p:extLst>
      <p:ext uri="{BB962C8B-B14F-4D97-AF65-F5344CB8AC3E}">
        <p14:creationId xmlns:p14="http://schemas.microsoft.com/office/powerpoint/2010/main" val="23186998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to students what a ‘domain name’ is, how they would spot it in the URL address for a website and which ones from the list would be most reliable? </a:t>
            </a:r>
          </a:p>
          <a:p>
            <a:endParaRPr lang="en-GB" dirty="0"/>
          </a:p>
          <a:p>
            <a:r>
              <a:rPr lang="en-GB" dirty="0"/>
              <a:t>Highlight the additional importance of – https – to indicate a secure site.  </a:t>
            </a:r>
          </a:p>
        </p:txBody>
      </p:sp>
      <p:sp>
        <p:nvSpPr>
          <p:cNvPr id="4" name="Slide Number Placeholder 3"/>
          <p:cNvSpPr>
            <a:spLocks noGrp="1"/>
          </p:cNvSpPr>
          <p:nvPr>
            <p:ph type="sldNum" sz="quarter" idx="5"/>
          </p:nvPr>
        </p:nvSpPr>
        <p:spPr/>
        <p:txBody>
          <a:bodyPr/>
          <a:lstStyle/>
          <a:p>
            <a:fld id="{7167E901-B6D5-4CFA-9E41-93BABA613933}" type="slidenum">
              <a:rPr lang="en-GB" smtClean="0"/>
              <a:t>19</a:t>
            </a:fld>
            <a:endParaRPr lang="en-GB"/>
          </a:p>
        </p:txBody>
      </p:sp>
    </p:spTree>
    <p:extLst>
      <p:ext uri="{BB962C8B-B14F-4D97-AF65-F5344CB8AC3E}">
        <p14:creationId xmlns:p14="http://schemas.microsoft.com/office/powerpoint/2010/main" val="1342698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https://check.getsafeonline.org/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20</a:t>
            </a:fld>
            <a:endParaRPr lang="en-GB"/>
          </a:p>
        </p:txBody>
      </p:sp>
    </p:spTree>
    <p:extLst>
      <p:ext uri="{BB962C8B-B14F-4D97-AF65-F5344CB8AC3E}">
        <p14:creationId xmlns:p14="http://schemas.microsoft.com/office/powerpoint/2010/main" val="296582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Ted video on misinformation - https://www.youtube.com/watch?v=cSKGa_7XJkg </a:t>
            </a:r>
          </a:p>
          <a:p>
            <a:endParaRPr lang="en-GB" dirty="0"/>
          </a:p>
          <a:p>
            <a:r>
              <a:rPr lang="en-GB" dirty="0"/>
              <a:t>Longer Ted talk on Misinformation - https://www.youtube.com/watch?v=-7ORAKULel4 </a:t>
            </a:r>
          </a:p>
        </p:txBody>
      </p:sp>
      <p:sp>
        <p:nvSpPr>
          <p:cNvPr id="4" name="Slide Number Placeholder 3"/>
          <p:cNvSpPr>
            <a:spLocks noGrp="1"/>
          </p:cNvSpPr>
          <p:nvPr>
            <p:ph type="sldNum" sz="quarter" idx="5"/>
          </p:nvPr>
        </p:nvSpPr>
        <p:spPr/>
        <p:txBody>
          <a:bodyPr/>
          <a:lstStyle/>
          <a:p>
            <a:fld id="{7167E901-B6D5-4CFA-9E41-93BABA613933}" type="slidenum">
              <a:rPr lang="en-GB" smtClean="0"/>
              <a:t>21</a:t>
            </a:fld>
            <a:endParaRPr lang="en-GB"/>
          </a:p>
        </p:txBody>
      </p:sp>
    </p:spTree>
    <p:extLst>
      <p:ext uri="{BB962C8B-B14F-4D97-AF65-F5344CB8AC3E}">
        <p14:creationId xmlns:p14="http://schemas.microsoft.com/office/powerpoint/2010/main" val="36683238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will take between 30mins to 60 mins depending on ability of group and time available. </a:t>
            </a:r>
          </a:p>
          <a:p>
            <a:endParaRPr lang="en-GB" dirty="0"/>
          </a:p>
          <a:p>
            <a:r>
              <a:rPr lang="en-GB" dirty="0"/>
              <a:t>Use the activity to identify issues with knowledge and technical skill. </a:t>
            </a:r>
          </a:p>
        </p:txBody>
      </p:sp>
      <p:sp>
        <p:nvSpPr>
          <p:cNvPr id="4" name="Slide Number Placeholder 3"/>
          <p:cNvSpPr>
            <a:spLocks noGrp="1"/>
          </p:cNvSpPr>
          <p:nvPr>
            <p:ph type="sldNum" sz="quarter" idx="5"/>
          </p:nvPr>
        </p:nvSpPr>
        <p:spPr/>
        <p:txBody>
          <a:bodyPr/>
          <a:lstStyle/>
          <a:p>
            <a:fld id="{7167E901-B6D5-4CFA-9E41-93BABA613933}" type="slidenum">
              <a:rPr lang="en-GB" smtClean="0"/>
              <a:t>22</a:t>
            </a:fld>
            <a:endParaRPr lang="en-GB"/>
          </a:p>
        </p:txBody>
      </p:sp>
    </p:spTree>
    <p:extLst>
      <p:ext uri="{BB962C8B-B14F-4D97-AF65-F5344CB8AC3E}">
        <p14:creationId xmlns:p14="http://schemas.microsoft.com/office/powerpoint/2010/main" val="94022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strong technical skills. Engagement with information and formatting. </a:t>
            </a:r>
          </a:p>
          <a:p>
            <a:endParaRPr lang="en-GB" dirty="0"/>
          </a:p>
          <a:p>
            <a:r>
              <a:rPr lang="en-GB" dirty="0"/>
              <a:t>Allow for peer feedback. </a:t>
            </a:r>
          </a:p>
          <a:p>
            <a:endParaRPr lang="en-GB" dirty="0"/>
          </a:p>
          <a:p>
            <a:r>
              <a:rPr lang="en-GB" dirty="0"/>
              <a:t>Allow for reflection – what was easy, what was hard. </a:t>
            </a:r>
          </a:p>
        </p:txBody>
      </p:sp>
      <p:sp>
        <p:nvSpPr>
          <p:cNvPr id="4" name="Slide Number Placeholder 3"/>
          <p:cNvSpPr>
            <a:spLocks noGrp="1"/>
          </p:cNvSpPr>
          <p:nvPr>
            <p:ph type="sldNum" sz="quarter" idx="5"/>
          </p:nvPr>
        </p:nvSpPr>
        <p:spPr/>
        <p:txBody>
          <a:bodyPr/>
          <a:lstStyle/>
          <a:p>
            <a:fld id="{7167E901-B6D5-4CFA-9E41-93BABA613933}" type="slidenum">
              <a:rPr lang="en-GB" smtClean="0"/>
              <a:t>24</a:t>
            </a:fld>
            <a:endParaRPr lang="en-GB"/>
          </a:p>
        </p:txBody>
      </p:sp>
    </p:spTree>
    <p:extLst>
      <p:ext uri="{BB962C8B-B14F-4D97-AF65-F5344CB8AC3E}">
        <p14:creationId xmlns:p14="http://schemas.microsoft.com/office/powerpoint/2010/main" val="3968283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1.xml"/><Relationship Id="rId7" Type="http://schemas.openxmlformats.org/officeDocument/2006/relationships/image" Target="../media/image7.sv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e9X4HiUsliE?feature=oembed" TargetMode="External"/><Relationship Id="rId5" Type="http://schemas.openxmlformats.org/officeDocument/2006/relationships/image" Target="../media/image12.jpe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CV39QzFpJx4?feature=oembed"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w2tW50CD6Aw?feature=oembed" TargetMode="External"/><Relationship Id="rId4" Type="http://schemas.openxmlformats.org/officeDocument/2006/relationships/image" Target="../media/image14.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yrjT8m0hcKU?feature=oembed" TargetMode="Externa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vPJ6irUDmHI?feature=oembed" TargetMode="Externa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check.getsafeonline.or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cSKGa_7XJkg?feature=oembed" TargetMode="External"/><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video" Target="https://www.youtube.com/embed/lpZ4nQFHGW0?feature=oembed" TargetMode="External"/><Relationship Id="rId4" Type="http://schemas.openxmlformats.org/officeDocument/2006/relationships/image" Target="../media/image2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725960" y="1052736"/>
            <a:ext cx="7772400" cy="1512888"/>
          </a:xfrm>
        </p:spPr>
        <p:txBody>
          <a:bodyPr/>
          <a:lstStyle/>
          <a:p>
            <a:pPr eaLnBrk="1" hangingPunct="1"/>
            <a:r>
              <a:rPr lang="en-GB" altLang="en-US" dirty="0"/>
              <a:t>LCLM 4002</a:t>
            </a:r>
          </a:p>
        </p:txBody>
      </p:sp>
      <p:sp>
        <p:nvSpPr>
          <p:cNvPr id="6147" name="Subtitle 4"/>
          <p:cNvSpPr>
            <a:spLocks noGrp="1"/>
          </p:cNvSpPr>
          <p:nvPr>
            <p:ph type="subTitle" idx="1"/>
          </p:nvPr>
        </p:nvSpPr>
        <p:spPr>
          <a:xfrm>
            <a:off x="2411760" y="2132856"/>
            <a:ext cx="6400800" cy="3363913"/>
          </a:xfrm>
        </p:spPr>
        <p:txBody>
          <a:bodyPr/>
          <a:lstStyle/>
          <a:p>
            <a:pPr eaLnBrk="1" hangingPunct="1"/>
            <a:r>
              <a:rPr lang="en-GB" altLang="en-US" dirty="0">
                <a:solidFill>
                  <a:schemeClr val="tx1"/>
                </a:solidFill>
              </a:rPr>
              <a:t>Digital Skills</a:t>
            </a:r>
          </a:p>
          <a:p>
            <a:pPr eaLnBrk="1" hangingPunct="1"/>
            <a:r>
              <a:rPr lang="en-GB" altLang="en-US" dirty="0">
                <a:solidFill>
                  <a:schemeClr val="tx1"/>
                </a:solidFill>
              </a:rPr>
              <a:t>Week 5</a:t>
            </a:r>
          </a:p>
          <a:p>
            <a:pPr eaLnBrk="1" hangingPunct="1"/>
            <a:r>
              <a:rPr lang="en-GB" altLang="en-US" b="1" dirty="0">
                <a:solidFill>
                  <a:schemeClr val="bg1"/>
                </a:solidFill>
              </a:rPr>
              <a:t>Digital Safety and Critical Awareness</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dirty="0">
              <a:solidFill>
                <a:prstClr val="white"/>
              </a:solidFill>
              <a:latin typeface="Speak Pro" panose="020F0502020204030204"/>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5047500" y="1336573"/>
            <a:ext cx="3609804" cy="2621093"/>
          </a:xfrm>
          <a:solidFill>
            <a:schemeClr val="accent2">
              <a:lumMod val="60000"/>
              <a:lumOff val="40000"/>
            </a:schemeClr>
          </a:solidFill>
        </p:spPr>
        <p:txBody>
          <a:bodyPr>
            <a:normAutofit/>
          </a:bodyPr>
          <a:lstStyle/>
          <a:p>
            <a:r>
              <a:rPr lang="en-US" sz="4000" b="1" dirty="0"/>
              <a:t>Digital Safety</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5047500" y="4198966"/>
            <a:ext cx="3621826" cy="928962"/>
          </a:xfrm>
        </p:spPr>
        <p:txBody>
          <a:bodyPr>
            <a:normAutofit fontScale="92500"/>
          </a:bodyPr>
          <a:lstStyle/>
          <a:p>
            <a:r>
              <a:rPr lang="en-US" dirty="0"/>
              <a:t>Week 5 – LCLM4002</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 y="857257"/>
            <a:ext cx="4572000" cy="5143493"/>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03790" y="4078316"/>
            <a:ext cx="32918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4645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822960" y="1072203"/>
            <a:ext cx="7543800" cy="1088068"/>
          </a:xfrm>
        </p:spPr>
        <p:txBody>
          <a:bodyPr>
            <a:normAutofit/>
          </a:bodyPr>
          <a:lstStyle/>
          <a:p>
            <a:r>
              <a:rPr lang="en-US" dirty="0"/>
              <a:t>During this session… </a:t>
            </a:r>
          </a:p>
        </p:txBody>
      </p:sp>
      <p:grpSp>
        <p:nvGrpSpPr>
          <p:cNvPr id="24" name="Group 23">
            <a:extLst>
              <a:ext uri="{FF2B5EF4-FFF2-40B4-BE49-F238E27FC236}">
                <a16:creationId xmlns:a16="http://schemas.microsoft.com/office/drawing/2014/main" id="{0E0CF282-8CE1-4600-A609-DD3051382B18}"/>
              </a:ext>
            </a:extLst>
          </p:cNvPr>
          <p:cNvGrpSpPr/>
          <p:nvPr/>
        </p:nvGrpSpPr>
        <p:grpSpPr>
          <a:xfrm>
            <a:off x="849427" y="2686541"/>
            <a:ext cx="2235938" cy="2328751"/>
            <a:chOff x="1132569" y="2439054"/>
            <a:chExt cx="2981250" cy="3105001"/>
          </a:xfrm>
        </p:grpSpPr>
        <p:sp>
          <p:nvSpPr>
            <p:cNvPr id="15" name="Oval 14">
              <a:extLst>
                <a:ext uri="{FF2B5EF4-FFF2-40B4-BE49-F238E27FC236}">
                  <a16:creationId xmlns:a16="http://schemas.microsoft.com/office/drawing/2014/main" id="{945A48EC-A73D-4EF9-AA6F-0DF3546804C0}"/>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16" name="Rectangle 15" descr="Internet outline">
              <a:extLst>
                <a:ext uri="{FF2B5EF4-FFF2-40B4-BE49-F238E27FC236}">
                  <a16:creationId xmlns:a16="http://schemas.microsoft.com/office/drawing/2014/main" id="{F6FA72DA-4DB7-4AAA-80A5-6FE3AC4AB756}"/>
                </a:ext>
              </a:extLst>
            </p:cNvPr>
            <p:cNvSpPr/>
            <p:nvPr/>
          </p:nvSpPr>
          <p:spPr>
            <a:xfrm>
              <a:off x="2101475" y="2826617"/>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ADAD1F25-A016-491C-9FC8-F84B187C0265}"/>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Become more developed as a safe digital learner</a:t>
              </a:r>
            </a:p>
          </p:txBody>
        </p:sp>
      </p:grpSp>
      <p:grpSp>
        <p:nvGrpSpPr>
          <p:cNvPr id="25" name="Group 24">
            <a:extLst>
              <a:ext uri="{FF2B5EF4-FFF2-40B4-BE49-F238E27FC236}">
                <a16:creationId xmlns:a16="http://schemas.microsoft.com/office/drawing/2014/main" id="{B262F99C-AE63-4E76-8064-9B53F0BDA5B2}"/>
              </a:ext>
            </a:extLst>
          </p:cNvPr>
          <p:cNvGrpSpPr/>
          <p:nvPr/>
        </p:nvGrpSpPr>
        <p:grpSpPr>
          <a:xfrm>
            <a:off x="3476653" y="2686541"/>
            <a:ext cx="2235938" cy="2328751"/>
            <a:chOff x="4635537" y="2439054"/>
            <a:chExt cx="2981250" cy="3105001"/>
          </a:xfrm>
        </p:grpSpPr>
        <p:sp>
          <p:nvSpPr>
            <p:cNvPr id="18" name="Oval 17">
              <a:extLst>
                <a:ext uri="{FF2B5EF4-FFF2-40B4-BE49-F238E27FC236}">
                  <a16:creationId xmlns:a16="http://schemas.microsoft.com/office/drawing/2014/main" id="{97FCE90D-B21D-42FF-A4E1-427E93F2DCC0}"/>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19" name="Rectangle 18" descr="Shield Tick with solid fill">
              <a:extLst>
                <a:ext uri="{FF2B5EF4-FFF2-40B4-BE49-F238E27FC236}">
                  <a16:creationId xmlns:a16="http://schemas.microsoft.com/office/drawing/2014/main" id="{0DB6726A-B77D-4DA8-B0C4-FB0D85D7F54F}"/>
                </a:ext>
              </a:extLst>
            </p:cNvPr>
            <p:cNvSpPr/>
            <p:nvPr/>
          </p:nvSpPr>
          <p:spPr>
            <a:xfrm>
              <a:off x="5604444" y="2826617"/>
              <a:ext cx="1043437" cy="1043437"/>
            </a:xfrm>
            <a:prstGeom prst="rect">
              <a:avLst/>
            </a:prstGeom>
            <a:blipFill>
              <a:blip r:embed="rId6">
                <a:extLs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1443FF63-77A5-441F-A28B-55BA2B71A1BB}"/>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Understand how to protect your devices and your information online</a:t>
              </a:r>
            </a:p>
          </p:txBody>
        </p:sp>
      </p:grpSp>
      <p:grpSp>
        <p:nvGrpSpPr>
          <p:cNvPr id="26" name="Group 25">
            <a:extLst>
              <a:ext uri="{FF2B5EF4-FFF2-40B4-BE49-F238E27FC236}">
                <a16:creationId xmlns:a16="http://schemas.microsoft.com/office/drawing/2014/main" id="{126BD260-3BC9-4744-8E0E-11F2AFCD616F}"/>
              </a:ext>
            </a:extLst>
          </p:cNvPr>
          <p:cNvGrpSpPr/>
          <p:nvPr/>
        </p:nvGrpSpPr>
        <p:grpSpPr>
          <a:xfrm>
            <a:off x="6103879" y="2686541"/>
            <a:ext cx="2235938" cy="2328751"/>
            <a:chOff x="8138506" y="2439054"/>
            <a:chExt cx="2981250" cy="3105001"/>
          </a:xfrm>
        </p:grpSpPr>
        <p:sp>
          <p:nvSpPr>
            <p:cNvPr id="21" name="Oval 20">
              <a:extLst>
                <a:ext uri="{FF2B5EF4-FFF2-40B4-BE49-F238E27FC236}">
                  <a16:creationId xmlns:a16="http://schemas.microsoft.com/office/drawing/2014/main" id="{E320E318-6FAF-4A43-A32F-44CD78C36C10}"/>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22" name="Rectangle 21" descr="Newspaper with solid fill">
              <a:extLst>
                <a:ext uri="{FF2B5EF4-FFF2-40B4-BE49-F238E27FC236}">
                  <a16:creationId xmlns:a16="http://schemas.microsoft.com/office/drawing/2014/main" id="{04C014C3-B9EF-4609-A529-64BC243D8D51}"/>
                </a:ext>
              </a:extLst>
            </p:cNvPr>
            <p:cNvSpPr/>
            <p:nvPr/>
          </p:nvSpPr>
          <p:spPr>
            <a:xfrm>
              <a:off x="9107413" y="2826617"/>
              <a:ext cx="1043437" cy="1043437"/>
            </a:xfrm>
            <a:prstGeom prst="rect">
              <a:avLst/>
            </a:prstGeom>
            <a:blipFill>
              <a:blip r:embed="rId8">
                <a:extLst>
                  <a:ext uri="{96DAC541-7B7A-43D3-8B79-37D633B846F1}">
                    <asvg:svgBlip xmlns:asvg="http://schemas.microsoft.com/office/drawing/2016/SVG/main" r:embed="rId9"/>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3" name="Freeform: Shape 22">
              <a:extLst>
                <a:ext uri="{FF2B5EF4-FFF2-40B4-BE49-F238E27FC236}">
                  <a16:creationId xmlns:a16="http://schemas.microsoft.com/office/drawing/2014/main" id="{AACCE662-2A4B-4328-9CE8-982131500752}"/>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Develop a basic understanding of disinformation</a:t>
              </a:r>
            </a:p>
          </p:txBody>
        </p:sp>
      </p:grpSp>
    </p:spTree>
    <p:extLst>
      <p:ext uri="{BB962C8B-B14F-4D97-AF65-F5344CB8AC3E}">
        <p14:creationId xmlns:p14="http://schemas.microsoft.com/office/powerpoint/2010/main" val="317544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1E6E9-3B05-4677-9D89-8399ACA56A11}"/>
              </a:ext>
            </a:extLst>
          </p:cNvPr>
          <p:cNvSpPr>
            <a:spLocks noGrp="1"/>
          </p:cNvSpPr>
          <p:nvPr>
            <p:ph type="title"/>
          </p:nvPr>
        </p:nvSpPr>
        <p:spPr>
          <a:xfrm>
            <a:off x="457200" y="274638"/>
            <a:ext cx="8229600" cy="1143000"/>
          </a:xfrm>
          <a:solidFill>
            <a:schemeClr val="accent1">
              <a:lumMod val="60000"/>
              <a:lumOff val="40000"/>
            </a:schemeClr>
          </a:solidFill>
        </p:spPr>
        <p:txBody>
          <a:bodyPr vert="horz" wrap="square" lIns="91440" tIns="45720" rIns="91440" bIns="45720" numCol="1" anchor="ctr" anchorCtr="0" compatLnSpc="1">
            <a:prstTxWarp prst="textNoShape">
              <a:avLst/>
            </a:prstTxWarp>
            <a:normAutofit/>
          </a:bodyPr>
          <a:lstStyle/>
          <a:p>
            <a:r>
              <a:rPr lang="en-GB" dirty="0"/>
              <a:t>How busy is the internet? </a:t>
            </a:r>
            <a:br>
              <a:rPr lang="en-GB" dirty="0"/>
            </a:br>
            <a:r>
              <a:rPr lang="en-GB" sz="1300" b="1" dirty="0">
                <a:highlight>
                  <a:srgbClr val="FFFF00"/>
                </a:highlight>
              </a:rPr>
              <a:t>Scan the code and let us find out </a:t>
            </a:r>
          </a:p>
        </p:txBody>
      </p:sp>
      <p:sp>
        <p:nvSpPr>
          <p:cNvPr id="6" name="TextBox 5">
            <a:extLst>
              <a:ext uri="{FF2B5EF4-FFF2-40B4-BE49-F238E27FC236}">
                <a16:creationId xmlns:a16="http://schemas.microsoft.com/office/drawing/2014/main" id="{FCA7D7E1-6EE3-4666-8831-8C20466828F5}"/>
              </a:ext>
            </a:extLst>
          </p:cNvPr>
          <p:cNvSpPr txBox="1"/>
          <p:nvPr/>
        </p:nvSpPr>
        <p:spPr bwMode="auto">
          <a:xfrm>
            <a:off x="457200" y="1600201"/>
            <a:ext cx="4038600" cy="398904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a:lnSpc>
                <a:spcPct val="90000"/>
              </a:lnSpc>
              <a:spcBef>
                <a:spcPct val="20000"/>
              </a:spcBef>
              <a:buFont typeface="Wingdings" panose="05000000000000000000" pitchFamily="2" charset="2"/>
              <a:buChar char="Ø"/>
            </a:pPr>
            <a:r>
              <a:rPr lang="en-US" sz="2200" dirty="0">
                <a:latin typeface="+mn-lt"/>
                <a:cs typeface="+mn-cs"/>
              </a:rPr>
              <a:t>Everyday, billions of people worldwide access the internet. </a:t>
            </a:r>
          </a:p>
          <a:p>
            <a:pPr marL="342900" indent="-342900">
              <a:lnSpc>
                <a:spcPct val="90000"/>
              </a:lnSpc>
              <a:spcBef>
                <a:spcPct val="20000"/>
              </a:spcBef>
              <a:buFont typeface="Wingdings" panose="05000000000000000000" pitchFamily="2" charset="2"/>
              <a:buChar char="Ø"/>
            </a:pPr>
            <a:endParaRPr lang="en-US" sz="2200" dirty="0">
              <a:latin typeface="+mn-lt"/>
              <a:cs typeface="+mn-cs"/>
            </a:endParaRPr>
          </a:p>
          <a:p>
            <a:pPr marL="342900" indent="-342900">
              <a:lnSpc>
                <a:spcPct val="90000"/>
              </a:lnSpc>
              <a:spcBef>
                <a:spcPct val="20000"/>
              </a:spcBef>
              <a:buFont typeface="Wingdings" panose="05000000000000000000" pitchFamily="2" charset="2"/>
              <a:buChar char="Ø"/>
            </a:pPr>
            <a:r>
              <a:rPr lang="en-US" sz="2200" dirty="0">
                <a:latin typeface="+mn-lt"/>
                <a:cs typeface="+mn-cs"/>
              </a:rPr>
              <a:t>Every user, every click, every post, every download leaves a digital footprint that can be tracked. </a:t>
            </a:r>
          </a:p>
          <a:p>
            <a:pPr marL="342900" indent="-342900">
              <a:lnSpc>
                <a:spcPct val="90000"/>
              </a:lnSpc>
              <a:spcBef>
                <a:spcPct val="20000"/>
              </a:spcBef>
              <a:buFont typeface="Wingdings" panose="05000000000000000000" pitchFamily="2" charset="2"/>
              <a:buChar char="Ø"/>
            </a:pPr>
            <a:endParaRPr lang="en-US" sz="2200" dirty="0">
              <a:latin typeface="+mn-lt"/>
              <a:cs typeface="+mn-cs"/>
            </a:endParaRPr>
          </a:p>
          <a:p>
            <a:pPr marL="342900" indent="-342900">
              <a:lnSpc>
                <a:spcPct val="90000"/>
              </a:lnSpc>
              <a:spcBef>
                <a:spcPct val="20000"/>
              </a:spcBef>
              <a:buFont typeface="Wingdings" panose="05000000000000000000" pitchFamily="2" charset="2"/>
              <a:buChar char="Ø"/>
            </a:pPr>
            <a:r>
              <a:rPr lang="en-US" sz="2200" dirty="0">
                <a:latin typeface="+mn-lt"/>
                <a:cs typeface="+mn-cs"/>
              </a:rPr>
              <a:t>Have you ever thought that your active was being monitored? </a:t>
            </a:r>
          </a:p>
        </p:txBody>
      </p:sp>
      <p:pic>
        <p:nvPicPr>
          <p:cNvPr id="7" name="Content Placeholder 6">
            <a:extLst>
              <a:ext uri="{FF2B5EF4-FFF2-40B4-BE49-F238E27FC236}">
                <a16:creationId xmlns:a16="http://schemas.microsoft.com/office/drawing/2014/main" id="{90F7B9B8-3B6F-5BF2-2828-1493C34CDE75}"/>
              </a:ext>
            </a:extLst>
          </p:cNvPr>
          <p:cNvPicPr>
            <a:picLocks noGrp="1" noChangeAspect="1"/>
          </p:cNvPicPr>
          <p:nvPr>
            <p:ph sz="half" idx="2"/>
          </p:nvPr>
        </p:nvPicPr>
        <p:blipFill>
          <a:blip r:embed="rId3"/>
          <a:stretch>
            <a:fillRect/>
          </a:stretch>
        </p:blipFill>
        <p:spPr>
          <a:xfrm>
            <a:off x="4672980" y="1600201"/>
            <a:ext cx="3989040" cy="3989040"/>
          </a:xfrm>
          <a:noFill/>
        </p:spPr>
      </p:pic>
      <p:sp>
        <p:nvSpPr>
          <p:cNvPr id="12" name="Date Placeholder 4">
            <a:extLst>
              <a:ext uri="{FF2B5EF4-FFF2-40B4-BE49-F238E27FC236}">
                <a16:creationId xmlns:a16="http://schemas.microsoft.com/office/drawing/2014/main" id="{EF855295-381D-0A96-787E-8A8D43F8FFE5}"/>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06/02/2025</a:t>
            </a:fld>
            <a:endParaRPr lang="en-GB" altLang="en-US"/>
          </a:p>
        </p:txBody>
      </p:sp>
      <p:sp>
        <p:nvSpPr>
          <p:cNvPr id="14" name="Slide Number Placeholder 5">
            <a:extLst>
              <a:ext uri="{FF2B5EF4-FFF2-40B4-BE49-F238E27FC236}">
                <a16:creationId xmlns:a16="http://schemas.microsoft.com/office/drawing/2014/main" id="{51DFBD60-8D7D-2B83-0D1C-FAF5CA949357}"/>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4</a:t>
            </a:fld>
            <a:endParaRPr lang="en-GB" altLang="en-US"/>
          </a:p>
        </p:txBody>
      </p:sp>
    </p:spTree>
    <p:extLst>
      <p:ext uri="{BB962C8B-B14F-4D97-AF65-F5344CB8AC3E}">
        <p14:creationId xmlns:p14="http://schemas.microsoft.com/office/powerpoint/2010/main" val="107925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9EA1D-4530-2435-1A01-2AEB43EFD591}"/>
              </a:ext>
            </a:extLst>
          </p:cNvPr>
          <p:cNvSpPr>
            <a:spLocks noGrp="1"/>
          </p:cNvSpPr>
          <p:nvPr>
            <p:ph type="title"/>
          </p:nvPr>
        </p:nvSpPr>
        <p:spPr>
          <a:solidFill>
            <a:schemeClr val="accent1">
              <a:lumMod val="60000"/>
              <a:lumOff val="40000"/>
            </a:schemeClr>
          </a:solidFill>
        </p:spPr>
        <p:txBody>
          <a:bodyPr/>
          <a:lstStyle/>
          <a:p>
            <a:r>
              <a:rPr lang="en-GB" b="1" dirty="0"/>
              <a:t>What is the internet ?</a:t>
            </a:r>
          </a:p>
        </p:txBody>
      </p:sp>
      <p:sp>
        <p:nvSpPr>
          <p:cNvPr id="3" name="Content Placeholder 2">
            <a:extLst>
              <a:ext uri="{FF2B5EF4-FFF2-40B4-BE49-F238E27FC236}">
                <a16:creationId xmlns:a16="http://schemas.microsoft.com/office/drawing/2014/main" id="{F02366EC-F982-C5ED-D6B6-D49961B91122}"/>
              </a:ext>
            </a:extLst>
          </p:cNvPr>
          <p:cNvSpPr>
            <a:spLocks noGrp="1"/>
          </p:cNvSpPr>
          <p:nvPr>
            <p:ph idx="1"/>
          </p:nvPr>
        </p:nvSpPr>
        <p:spPr/>
        <p:txBody>
          <a:bodyPr/>
          <a:lstStyle/>
          <a:p>
            <a:r>
              <a:rPr lang="en-GB" sz="2800" dirty="0"/>
              <a:t>The internet is made up of </a:t>
            </a:r>
            <a:r>
              <a:rPr lang="en-GB" sz="2800" b="1" dirty="0"/>
              <a:t>WEBSITES</a:t>
            </a:r>
            <a:r>
              <a:rPr lang="en-GB" sz="2800" dirty="0"/>
              <a:t>, these can be famous names as Boots the Chemist ( Pharmacy and </a:t>
            </a:r>
            <a:r>
              <a:rPr lang="en-GB" sz="2800" dirty="0" err="1"/>
              <a:t>Toileteries</a:t>
            </a:r>
            <a:r>
              <a:rPr lang="en-GB" sz="2800" dirty="0"/>
              <a:t> shop), Amazon( Parcels and Books),Aldi)Food shop) and More </a:t>
            </a:r>
          </a:p>
          <a:p>
            <a:r>
              <a:rPr lang="en-GB" sz="2800" dirty="0"/>
              <a:t>These shops has a virtual shops that is on Internet. It sells all the same thing as in the physical shop – these virtual shops are called </a:t>
            </a:r>
            <a:r>
              <a:rPr lang="en-GB" sz="2800" b="1" dirty="0"/>
              <a:t>website </a:t>
            </a:r>
          </a:p>
        </p:txBody>
      </p:sp>
      <p:sp>
        <p:nvSpPr>
          <p:cNvPr id="4" name="Date Placeholder 3">
            <a:extLst>
              <a:ext uri="{FF2B5EF4-FFF2-40B4-BE49-F238E27FC236}">
                <a16:creationId xmlns:a16="http://schemas.microsoft.com/office/drawing/2014/main" id="{1031540F-95E2-3E85-DC87-7A61C482768A}"/>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C83CBAF2-5FF7-B3A6-90C6-F6F7B3C249C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083427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18651-43D8-96E1-CE14-FEC52FF23EF1}"/>
              </a:ext>
            </a:extLst>
          </p:cNvPr>
          <p:cNvSpPr>
            <a:spLocks noGrp="1"/>
          </p:cNvSpPr>
          <p:nvPr>
            <p:ph type="title"/>
          </p:nvPr>
        </p:nvSpPr>
        <p:spPr>
          <a:xfrm>
            <a:off x="0" y="122070"/>
            <a:ext cx="9144000" cy="1143000"/>
          </a:xfrm>
          <a:solidFill>
            <a:schemeClr val="accent1">
              <a:lumMod val="60000"/>
              <a:lumOff val="40000"/>
            </a:schemeClr>
          </a:solidFill>
        </p:spPr>
        <p:txBody>
          <a:bodyPr wrap="square" anchor="ctr">
            <a:normAutofit/>
          </a:bodyPr>
          <a:lstStyle/>
          <a:p>
            <a:r>
              <a:rPr lang="en-GB" b="1" dirty="0"/>
              <a:t>Website </a:t>
            </a:r>
          </a:p>
        </p:txBody>
      </p:sp>
      <p:pic>
        <p:nvPicPr>
          <p:cNvPr id="6" name="Content Placeholder 5" descr="A diagram of a website&#10;&#10;Description automatically generated">
            <a:extLst>
              <a:ext uri="{FF2B5EF4-FFF2-40B4-BE49-F238E27FC236}">
                <a16:creationId xmlns:a16="http://schemas.microsoft.com/office/drawing/2014/main" id="{F5375F93-526A-0A72-BA55-BE3E1327A283}"/>
              </a:ext>
            </a:extLst>
          </p:cNvPr>
          <p:cNvPicPr>
            <a:picLocks noGrp="1" noChangeAspect="1"/>
          </p:cNvPicPr>
          <p:nvPr>
            <p:ph idx="1"/>
          </p:nvPr>
        </p:nvPicPr>
        <p:blipFill>
          <a:blip r:embed="rId4"/>
          <a:stretch>
            <a:fillRect/>
          </a:stretch>
        </p:blipFill>
        <p:spPr>
          <a:xfrm>
            <a:off x="611561" y="1600201"/>
            <a:ext cx="3600400" cy="3917032"/>
          </a:xfrm>
          <a:prstGeom prst="rect">
            <a:avLst/>
          </a:prstGeom>
          <a:noFill/>
        </p:spPr>
      </p:pic>
      <p:sp>
        <p:nvSpPr>
          <p:cNvPr id="4" name="Date Placeholder 3">
            <a:extLst>
              <a:ext uri="{FF2B5EF4-FFF2-40B4-BE49-F238E27FC236}">
                <a16:creationId xmlns:a16="http://schemas.microsoft.com/office/drawing/2014/main" id="{895CBEB0-567E-154A-3113-F89BA37A4B6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06/02/2025</a:t>
            </a:fld>
            <a:endParaRPr lang="en-GB" altLang="en-US" sz="900"/>
          </a:p>
        </p:txBody>
      </p:sp>
      <p:sp>
        <p:nvSpPr>
          <p:cNvPr id="5" name="Slide Number Placeholder 4">
            <a:extLst>
              <a:ext uri="{FF2B5EF4-FFF2-40B4-BE49-F238E27FC236}">
                <a16:creationId xmlns:a16="http://schemas.microsoft.com/office/drawing/2014/main" id="{A8EE9D68-C98A-2226-414B-8C7909A11BE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7" name="Online Media 6" title="What is a Website? - How Websites Work">
            <a:hlinkClick r:id="" action="ppaction://media"/>
            <a:extLst>
              <a:ext uri="{FF2B5EF4-FFF2-40B4-BE49-F238E27FC236}">
                <a16:creationId xmlns:a16="http://schemas.microsoft.com/office/drawing/2014/main" id="{BA48FBB4-DE3C-1548-8BFF-29D2559132B8}"/>
              </a:ext>
            </a:extLst>
          </p:cNvPr>
          <p:cNvPicPr>
            <a:picLocks noRot="1" noChangeAspect="1"/>
          </p:cNvPicPr>
          <p:nvPr>
            <a:videoFile r:link="rId1"/>
          </p:nvPr>
        </p:nvPicPr>
        <p:blipFill>
          <a:blip r:embed="rId5"/>
          <a:stretch>
            <a:fillRect/>
          </a:stretch>
        </p:blipFill>
        <p:spPr>
          <a:xfrm>
            <a:off x="4572000" y="1265070"/>
            <a:ext cx="4572000" cy="4468186"/>
          </a:xfrm>
          <a:prstGeom prst="rect">
            <a:avLst/>
          </a:prstGeom>
        </p:spPr>
      </p:pic>
    </p:spTree>
    <p:extLst>
      <p:ext uri="{BB962C8B-B14F-4D97-AF65-F5344CB8AC3E}">
        <p14:creationId xmlns:p14="http://schemas.microsoft.com/office/powerpoint/2010/main" val="866835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3E59A-E4AA-4C99-9632-D44F3C0B5F6E}"/>
              </a:ext>
            </a:extLst>
          </p:cNvPr>
          <p:cNvSpPr>
            <a:spLocks noGrp="1"/>
          </p:cNvSpPr>
          <p:nvPr>
            <p:ph type="title"/>
          </p:nvPr>
        </p:nvSpPr>
        <p:spPr>
          <a:solidFill>
            <a:schemeClr val="accent1">
              <a:lumMod val="60000"/>
              <a:lumOff val="40000"/>
            </a:schemeClr>
          </a:solidFill>
        </p:spPr>
        <p:txBody>
          <a:bodyPr/>
          <a:lstStyle/>
          <a:p>
            <a:r>
              <a:rPr lang="en-GB" b="1" dirty="0"/>
              <a:t>Key digital Safety Skills</a:t>
            </a:r>
          </a:p>
        </p:txBody>
      </p:sp>
      <p:sp>
        <p:nvSpPr>
          <p:cNvPr id="6" name="Block Arc 5">
            <a:extLst>
              <a:ext uri="{FF2B5EF4-FFF2-40B4-BE49-F238E27FC236}">
                <a16:creationId xmlns:a16="http://schemas.microsoft.com/office/drawing/2014/main" id="{CEA0A7F1-8FC0-4A5B-A694-A7A4BB89937D}"/>
              </a:ext>
            </a:extLst>
          </p:cNvPr>
          <p:cNvSpPr/>
          <p:nvPr/>
        </p:nvSpPr>
        <p:spPr>
          <a:xfrm>
            <a:off x="-2365743" y="1949209"/>
            <a:ext cx="3798974" cy="3798974"/>
          </a:xfrm>
          <a:prstGeom prst="blockArc">
            <a:avLst>
              <a:gd name="adj1" fmla="val 18900000"/>
              <a:gd name="adj2" fmla="val 2700000"/>
              <a:gd name="adj3" fmla="val 426"/>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3" name="Group 12">
            <a:extLst>
              <a:ext uri="{FF2B5EF4-FFF2-40B4-BE49-F238E27FC236}">
                <a16:creationId xmlns:a16="http://schemas.microsoft.com/office/drawing/2014/main" id="{4DE0D317-EB10-48AA-BFAA-4472F7B33EA3}"/>
              </a:ext>
            </a:extLst>
          </p:cNvPr>
          <p:cNvGrpSpPr/>
          <p:nvPr/>
        </p:nvGrpSpPr>
        <p:grpSpPr>
          <a:xfrm>
            <a:off x="862773" y="2649945"/>
            <a:ext cx="7465951" cy="705148"/>
            <a:chOff x="1150363" y="2390259"/>
            <a:chExt cx="9954601" cy="940197"/>
          </a:xfrm>
        </p:grpSpPr>
        <p:sp>
          <p:nvSpPr>
            <p:cNvPr id="7" name="Freeform: Shape 6">
              <a:extLst>
                <a:ext uri="{FF2B5EF4-FFF2-40B4-BE49-F238E27FC236}">
                  <a16:creationId xmlns:a16="http://schemas.microsoft.com/office/drawing/2014/main" id="{CECC9869-6769-4F22-B92F-5DDC0BCD5F5F}"/>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a:solidFill>
              <a:schemeClr val="accent5">
                <a:lumMod val="20000"/>
                <a:lumOff val="80000"/>
              </a:schemeClr>
            </a:solidFill>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solidFill>
                    <a:schemeClr val="tx1"/>
                  </a:solidFill>
                </a:rPr>
                <a:t>Protect your devices </a:t>
              </a:r>
            </a:p>
          </p:txBody>
        </p:sp>
        <p:sp>
          <p:nvSpPr>
            <p:cNvPr id="8" name="Oval 7">
              <a:extLst>
                <a:ext uri="{FF2B5EF4-FFF2-40B4-BE49-F238E27FC236}">
                  <a16:creationId xmlns:a16="http://schemas.microsoft.com/office/drawing/2014/main" id="{8E0F2E41-A781-46ED-9F69-123FD114473A}"/>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4" name="Group 13">
            <a:extLst>
              <a:ext uri="{FF2B5EF4-FFF2-40B4-BE49-F238E27FC236}">
                <a16:creationId xmlns:a16="http://schemas.microsoft.com/office/drawing/2014/main" id="{A5A10664-1230-489D-A625-D223ED5FD7F5}"/>
              </a:ext>
            </a:extLst>
          </p:cNvPr>
          <p:cNvGrpSpPr/>
          <p:nvPr/>
        </p:nvGrpSpPr>
        <p:grpSpPr>
          <a:xfrm>
            <a:off x="1067829" y="3496122"/>
            <a:ext cx="7260894" cy="705148"/>
            <a:chOff x="1423772" y="3518495"/>
            <a:chExt cx="9681192" cy="940197"/>
          </a:xfrm>
        </p:grpSpPr>
        <p:sp>
          <p:nvSpPr>
            <p:cNvPr id="9" name="Freeform: Shape 8">
              <a:extLst>
                <a:ext uri="{FF2B5EF4-FFF2-40B4-BE49-F238E27FC236}">
                  <a16:creationId xmlns:a16="http://schemas.microsoft.com/office/drawing/2014/main" id="{FE675880-0391-4D55-BDCE-EE463D593FDA}"/>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a:solidFill>
              <a:schemeClr val="accent5">
                <a:lumMod val="20000"/>
                <a:lumOff val="80000"/>
              </a:schemeClr>
            </a:solidFill>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solidFill>
                    <a:schemeClr val="tx1"/>
                  </a:solidFill>
                </a:rPr>
                <a:t>Protecting your personal data</a:t>
              </a:r>
            </a:p>
          </p:txBody>
        </p:sp>
        <p:sp>
          <p:nvSpPr>
            <p:cNvPr id="10" name="Oval 9">
              <a:extLst>
                <a:ext uri="{FF2B5EF4-FFF2-40B4-BE49-F238E27FC236}">
                  <a16:creationId xmlns:a16="http://schemas.microsoft.com/office/drawing/2014/main" id="{FDD8F875-0206-4D2B-9DD4-2137DBD99DF2}"/>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15" name="Group 14">
            <a:extLst>
              <a:ext uri="{FF2B5EF4-FFF2-40B4-BE49-F238E27FC236}">
                <a16:creationId xmlns:a16="http://schemas.microsoft.com/office/drawing/2014/main" id="{E716D630-B415-44B1-915C-78AA1EC03BE9}"/>
              </a:ext>
            </a:extLst>
          </p:cNvPr>
          <p:cNvGrpSpPr/>
          <p:nvPr/>
        </p:nvGrpSpPr>
        <p:grpSpPr>
          <a:xfrm>
            <a:off x="862773" y="4342299"/>
            <a:ext cx="7465951" cy="705148"/>
            <a:chOff x="1150363" y="4646731"/>
            <a:chExt cx="9954601" cy="940197"/>
          </a:xfrm>
        </p:grpSpPr>
        <p:sp>
          <p:nvSpPr>
            <p:cNvPr id="11" name="Freeform: Shape 10">
              <a:extLst>
                <a:ext uri="{FF2B5EF4-FFF2-40B4-BE49-F238E27FC236}">
                  <a16:creationId xmlns:a16="http://schemas.microsoft.com/office/drawing/2014/main" id="{5A627BC2-D982-4833-AE6A-71604298E502}"/>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a:solidFill>
              <a:schemeClr val="accent5">
                <a:lumMod val="20000"/>
                <a:lumOff val="80000"/>
              </a:schemeClr>
            </a:solidFill>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solidFill>
                    <a:schemeClr val="tx1"/>
                  </a:solidFill>
                </a:rPr>
                <a:t>Become critical when accessing websites and new information. </a:t>
              </a:r>
            </a:p>
          </p:txBody>
        </p:sp>
        <p:sp>
          <p:nvSpPr>
            <p:cNvPr id="12" name="Oval 11">
              <a:extLst>
                <a:ext uri="{FF2B5EF4-FFF2-40B4-BE49-F238E27FC236}">
                  <a16:creationId xmlns:a16="http://schemas.microsoft.com/office/drawing/2014/main" id="{DA45576A-8ED4-41B2-B377-94713932D652}"/>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85642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C491E-FC95-F4EC-EA4D-14626ADF660F}"/>
              </a:ext>
            </a:extLst>
          </p:cNvPr>
          <p:cNvSpPr>
            <a:spLocks noGrp="1"/>
          </p:cNvSpPr>
          <p:nvPr>
            <p:ph type="title"/>
          </p:nvPr>
        </p:nvSpPr>
        <p:spPr>
          <a:solidFill>
            <a:schemeClr val="accent1">
              <a:lumMod val="60000"/>
              <a:lumOff val="40000"/>
            </a:schemeClr>
          </a:solidFill>
        </p:spPr>
        <p:txBody>
          <a:bodyPr/>
          <a:lstStyle/>
          <a:p>
            <a:r>
              <a:rPr lang="en-GB" b="1" dirty="0"/>
              <a:t>Tips to protect your devices</a:t>
            </a:r>
          </a:p>
        </p:txBody>
      </p:sp>
      <p:sp>
        <p:nvSpPr>
          <p:cNvPr id="3" name="Content Placeholder 2">
            <a:extLst>
              <a:ext uri="{FF2B5EF4-FFF2-40B4-BE49-F238E27FC236}">
                <a16:creationId xmlns:a16="http://schemas.microsoft.com/office/drawing/2014/main" id="{59D7F4EC-8DCD-229A-1C79-97B78036AE11}"/>
              </a:ext>
            </a:extLst>
          </p:cNvPr>
          <p:cNvSpPr>
            <a:spLocks noGrp="1"/>
          </p:cNvSpPr>
          <p:nvPr>
            <p:ph idx="1"/>
          </p:nvPr>
        </p:nvSpPr>
        <p:spPr/>
        <p:txBody>
          <a:bodyPr/>
          <a:lstStyle/>
          <a:p>
            <a:pPr algn="l">
              <a:lnSpc>
                <a:spcPct val="150000"/>
              </a:lnSpc>
              <a:buFont typeface="Wingdings" panose="05000000000000000000" pitchFamily="2" charset="2"/>
              <a:buChar char="ü"/>
            </a:pPr>
            <a:r>
              <a:rPr lang="en-GB" sz="1400" b="0" i="0" dirty="0">
                <a:effectLst/>
              </a:rPr>
              <a:t>Keep Your Devices Up to Date</a:t>
            </a:r>
          </a:p>
          <a:p>
            <a:pPr algn="l">
              <a:lnSpc>
                <a:spcPct val="150000"/>
              </a:lnSpc>
              <a:buFont typeface="Wingdings" panose="05000000000000000000" pitchFamily="2" charset="2"/>
              <a:buChar char="ü"/>
            </a:pPr>
            <a:r>
              <a:rPr lang="en-GB" sz="1400" b="0" i="0" dirty="0">
                <a:effectLst/>
              </a:rPr>
              <a:t>Use Strong Passwords and Two-Factor Authentication</a:t>
            </a:r>
          </a:p>
          <a:p>
            <a:pPr algn="l">
              <a:lnSpc>
                <a:spcPct val="150000"/>
              </a:lnSpc>
              <a:buFont typeface="Wingdings" panose="05000000000000000000" pitchFamily="2" charset="2"/>
              <a:buChar char="ü"/>
            </a:pPr>
            <a:r>
              <a:rPr lang="en-GB" sz="1400" b="0" i="0" dirty="0">
                <a:effectLst/>
              </a:rPr>
              <a:t>Be Careful What You Click On</a:t>
            </a:r>
          </a:p>
          <a:p>
            <a:pPr algn="l">
              <a:lnSpc>
                <a:spcPct val="150000"/>
              </a:lnSpc>
              <a:buFont typeface="Wingdings" panose="05000000000000000000" pitchFamily="2" charset="2"/>
              <a:buChar char="ü"/>
            </a:pPr>
            <a:r>
              <a:rPr lang="en-GB" sz="1400" b="0" i="0" dirty="0">
                <a:effectLst/>
              </a:rPr>
              <a:t>Use Antivirus Software</a:t>
            </a:r>
          </a:p>
          <a:p>
            <a:pPr algn="l">
              <a:lnSpc>
                <a:spcPct val="150000"/>
              </a:lnSpc>
              <a:buFont typeface="Wingdings" panose="05000000000000000000" pitchFamily="2" charset="2"/>
              <a:buChar char="ü"/>
            </a:pPr>
            <a:r>
              <a:rPr lang="en-GB" sz="1400" b="0" i="0" dirty="0">
                <a:effectLst/>
              </a:rPr>
              <a:t>Secure Your Wi-Fi Network</a:t>
            </a:r>
          </a:p>
          <a:p>
            <a:pPr algn="l">
              <a:lnSpc>
                <a:spcPct val="150000"/>
              </a:lnSpc>
              <a:buFont typeface="Wingdings" panose="05000000000000000000" pitchFamily="2" charset="2"/>
              <a:buChar char="ü"/>
            </a:pPr>
            <a:r>
              <a:rPr lang="en-GB" sz="1400" b="0" i="0" dirty="0">
                <a:effectLst/>
              </a:rPr>
              <a:t>Encrypt Sensitive Data</a:t>
            </a:r>
          </a:p>
          <a:p>
            <a:pPr algn="l">
              <a:lnSpc>
                <a:spcPct val="150000"/>
              </a:lnSpc>
              <a:buFont typeface="Wingdings" panose="05000000000000000000" pitchFamily="2" charset="2"/>
              <a:buChar char="ü"/>
            </a:pPr>
            <a:r>
              <a:rPr lang="en-GB" sz="1400" b="0" i="0" dirty="0">
                <a:effectLst/>
              </a:rPr>
              <a:t>Backup Your Data Regularly</a:t>
            </a:r>
          </a:p>
          <a:p>
            <a:pPr algn="l">
              <a:lnSpc>
                <a:spcPct val="150000"/>
              </a:lnSpc>
              <a:buFont typeface="Wingdings" panose="05000000000000000000" pitchFamily="2" charset="2"/>
              <a:buChar char="ü"/>
            </a:pPr>
            <a:r>
              <a:rPr lang="en-GB" sz="1400" b="0" i="0" dirty="0">
                <a:effectLst/>
              </a:rPr>
              <a:t>Limit Personal Information Online</a:t>
            </a:r>
          </a:p>
          <a:p>
            <a:pPr algn="l">
              <a:lnSpc>
                <a:spcPct val="150000"/>
              </a:lnSpc>
              <a:buFont typeface="Wingdings" panose="05000000000000000000" pitchFamily="2" charset="2"/>
              <a:buChar char="ü"/>
            </a:pPr>
            <a:r>
              <a:rPr lang="en-GB" sz="1400" b="0" i="0" dirty="0">
                <a:effectLst/>
              </a:rPr>
              <a:t>Be Cautious When Using Public Wi-Fi Networks</a:t>
            </a:r>
          </a:p>
          <a:p>
            <a:pPr algn="l">
              <a:lnSpc>
                <a:spcPct val="150000"/>
              </a:lnSpc>
              <a:buFont typeface="Wingdings" panose="05000000000000000000" pitchFamily="2" charset="2"/>
              <a:buChar char="ü"/>
            </a:pPr>
            <a:r>
              <a:rPr lang="en-GB" sz="1400" b="0" i="0" dirty="0">
                <a:effectLst/>
              </a:rPr>
              <a:t>Use a VPN When Browsing on Public Wi-Fi Networks</a:t>
            </a:r>
          </a:p>
          <a:p>
            <a:endParaRPr lang="en-GB" dirty="0"/>
          </a:p>
        </p:txBody>
      </p:sp>
      <p:sp>
        <p:nvSpPr>
          <p:cNvPr id="4" name="Date Placeholder 3">
            <a:extLst>
              <a:ext uri="{FF2B5EF4-FFF2-40B4-BE49-F238E27FC236}">
                <a16:creationId xmlns:a16="http://schemas.microsoft.com/office/drawing/2014/main" id="{732E5B3A-EA9A-0748-BF06-7876B724D38F}"/>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5442BEBC-AC2C-21AC-C1BC-195445B44CAF}"/>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009922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D4448-4460-EA98-B311-DE8CFB233FE7}"/>
              </a:ext>
            </a:extLst>
          </p:cNvPr>
          <p:cNvSpPr>
            <a:spLocks noGrp="1"/>
          </p:cNvSpPr>
          <p:nvPr>
            <p:ph type="title"/>
          </p:nvPr>
        </p:nvSpPr>
        <p:spPr>
          <a:solidFill>
            <a:schemeClr val="accent1">
              <a:lumMod val="60000"/>
              <a:lumOff val="40000"/>
            </a:schemeClr>
          </a:solidFill>
        </p:spPr>
        <p:txBody>
          <a:bodyPr/>
          <a:lstStyle/>
          <a:p>
            <a:r>
              <a:rPr lang="en-GB" b="1" dirty="0"/>
              <a:t>Protecting personal data</a:t>
            </a:r>
          </a:p>
        </p:txBody>
      </p:sp>
      <p:sp>
        <p:nvSpPr>
          <p:cNvPr id="3" name="Content Placeholder 2">
            <a:extLst>
              <a:ext uri="{FF2B5EF4-FFF2-40B4-BE49-F238E27FC236}">
                <a16:creationId xmlns:a16="http://schemas.microsoft.com/office/drawing/2014/main" id="{9C44F39A-16CD-1BBB-0AF6-F2EDEBD7405D}"/>
              </a:ext>
            </a:extLst>
          </p:cNvPr>
          <p:cNvSpPr>
            <a:spLocks noGrp="1"/>
          </p:cNvSpPr>
          <p:nvPr>
            <p:ph idx="1"/>
          </p:nvPr>
        </p:nvSpPr>
        <p:spPr>
          <a:xfrm>
            <a:off x="457200" y="1417638"/>
            <a:ext cx="8229600" cy="4099595"/>
          </a:xfrm>
        </p:spPr>
        <p:txBody>
          <a:bodyPr/>
          <a:lstStyle/>
          <a:p>
            <a:pPr algn="l">
              <a:lnSpc>
                <a:spcPct val="200000"/>
              </a:lnSpc>
              <a:buFont typeface="Wingdings" panose="05000000000000000000" pitchFamily="2" charset="2"/>
              <a:buChar char="Ø"/>
            </a:pPr>
            <a:r>
              <a:rPr lang="en-GB" sz="1600" dirty="0"/>
              <a:t>Create strong passwords and use a password manager to store them securely</a:t>
            </a:r>
            <a:endParaRPr lang="en-GB" sz="1600" i="0" dirty="0">
              <a:effectLst/>
            </a:endParaRPr>
          </a:p>
          <a:p>
            <a:pPr algn="l">
              <a:lnSpc>
                <a:spcPct val="200000"/>
              </a:lnSpc>
              <a:buFont typeface="Wingdings" panose="05000000000000000000" pitchFamily="2" charset="2"/>
              <a:buChar char="Ø"/>
            </a:pPr>
            <a:r>
              <a:rPr lang="en-GB" sz="1600" dirty="0"/>
              <a:t>Enable two-factor authentication on your accounts for an extra layer of security</a:t>
            </a:r>
            <a:r>
              <a:rPr lang="en-GB" sz="1600" i="0" dirty="0">
                <a:effectLst/>
              </a:rPr>
              <a:t>.</a:t>
            </a:r>
          </a:p>
          <a:p>
            <a:pPr algn="l">
              <a:lnSpc>
                <a:spcPct val="200000"/>
              </a:lnSpc>
              <a:buFont typeface="Wingdings" panose="05000000000000000000" pitchFamily="2" charset="2"/>
              <a:buChar char="Ø"/>
            </a:pPr>
            <a:r>
              <a:rPr lang="en-GB" sz="1600" dirty="0"/>
              <a:t>Be cautious of phishing scams and verify the legitimacy of emails and links before clicking</a:t>
            </a:r>
            <a:r>
              <a:rPr lang="en-GB" sz="1600" i="0" dirty="0">
                <a:effectLst/>
              </a:rPr>
              <a:t>.</a:t>
            </a:r>
          </a:p>
          <a:p>
            <a:pPr algn="l">
              <a:lnSpc>
                <a:spcPct val="200000"/>
              </a:lnSpc>
              <a:buFont typeface="Wingdings" panose="05000000000000000000" pitchFamily="2" charset="2"/>
              <a:buChar char="Ø"/>
            </a:pPr>
            <a:r>
              <a:rPr lang="en-GB" sz="1600" dirty="0"/>
              <a:t>Use a VPN ( Virtual private network) when accessing public Wi-Fi to encrypt your internet connection</a:t>
            </a:r>
            <a:r>
              <a:rPr lang="en-GB" sz="1600" i="0" dirty="0">
                <a:effectLst/>
              </a:rPr>
              <a:t>.</a:t>
            </a:r>
          </a:p>
          <a:p>
            <a:pPr algn="l">
              <a:lnSpc>
                <a:spcPct val="200000"/>
              </a:lnSpc>
              <a:buFont typeface="Wingdings" panose="05000000000000000000" pitchFamily="2" charset="2"/>
              <a:buChar char="Ø"/>
            </a:pPr>
            <a:r>
              <a:rPr lang="en-GB" sz="1600" dirty="0"/>
              <a:t>Limit the personal information you share on social media and adjust privacy settings to protect your data</a:t>
            </a:r>
            <a:endParaRPr lang="en-GB" sz="1600" i="0" dirty="0">
              <a:effectLst/>
            </a:endParaRPr>
          </a:p>
          <a:p>
            <a:endParaRPr lang="en-GB" dirty="0"/>
          </a:p>
        </p:txBody>
      </p:sp>
      <p:sp>
        <p:nvSpPr>
          <p:cNvPr id="4" name="Date Placeholder 3">
            <a:extLst>
              <a:ext uri="{FF2B5EF4-FFF2-40B4-BE49-F238E27FC236}">
                <a16:creationId xmlns:a16="http://schemas.microsoft.com/office/drawing/2014/main" id="{A1B32C40-99E6-8263-1B5A-B755E91A4099}"/>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FB9383E8-A9F5-A6EE-3F3A-08939A00FF2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378319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EDA0-57A8-4691-B5C1-DA73D279E376}"/>
              </a:ext>
            </a:extLst>
          </p:cNvPr>
          <p:cNvSpPr>
            <a:spLocks noGrp="1"/>
          </p:cNvSpPr>
          <p:nvPr>
            <p:ph type="title"/>
          </p:nvPr>
        </p:nvSpPr>
        <p:spPr>
          <a:xfrm>
            <a:off x="568335" y="1052737"/>
            <a:ext cx="7543800" cy="1512167"/>
          </a:xfrm>
          <a:solidFill>
            <a:schemeClr val="accent2">
              <a:lumMod val="20000"/>
              <a:lumOff val="80000"/>
            </a:schemeClr>
          </a:solidFill>
        </p:spPr>
        <p:txBody>
          <a:bodyPr/>
          <a:lstStyle/>
          <a:p>
            <a:r>
              <a:rPr lang="en-GB" b="1" dirty="0"/>
              <a:t>What threats are there? </a:t>
            </a:r>
          </a:p>
        </p:txBody>
      </p:sp>
      <p:grpSp>
        <p:nvGrpSpPr>
          <p:cNvPr id="16" name="Group 15">
            <a:extLst>
              <a:ext uri="{FF2B5EF4-FFF2-40B4-BE49-F238E27FC236}">
                <a16:creationId xmlns:a16="http://schemas.microsoft.com/office/drawing/2014/main" id="{19857BD0-9958-4CB0-BA9F-52A250933DD4}"/>
              </a:ext>
            </a:extLst>
          </p:cNvPr>
          <p:cNvGrpSpPr/>
          <p:nvPr/>
        </p:nvGrpSpPr>
        <p:grpSpPr>
          <a:xfrm>
            <a:off x="822723" y="3194420"/>
            <a:ext cx="7543799" cy="479520"/>
            <a:chOff x="1096963" y="2217394"/>
            <a:chExt cx="10058399" cy="639360"/>
          </a:xfrm>
        </p:grpSpPr>
        <p:sp>
          <p:nvSpPr>
            <p:cNvPr id="6" name="Rectangle 5">
              <a:extLst>
                <a:ext uri="{FF2B5EF4-FFF2-40B4-BE49-F238E27FC236}">
                  <a16:creationId xmlns:a16="http://schemas.microsoft.com/office/drawing/2014/main" id="{894FC5C9-F191-463F-8597-77EB37818604}"/>
                </a:ext>
              </a:extLst>
            </p:cNvPr>
            <p:cNvSpPr/>
            <p:nvPr/>
          </p:nvSpPr>
          <p:spPr>
            <a:xfrm>
              <a:off x="1096963" y="245355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17B86FD7-E959-4A99-BD65-67946AC395B6}"/>
                </a:ext>
              </a:extLst>
            </p:cNvPr>
            <p:cNvSpPr/>
            <p:nvPr/>
          </p:nvSpPr>
          <p:spPr>
            <a:xfrm>
              <a:off x="1599883" y="221739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solidFill>
                    <a:schemeClr val="tx1"/>
                  </a:solidFill>
                </a:rPr>
                <a:t>Virus and malware</a:t>
              </a:r>
            </a:p>
          </p:txBody>
        </p:sp>
      </p:grpSp>
      <p:grpSp>
        <p:nvGrpSpPr>
          <p:cNvPr id="17" name="Group 16">
            <a:extLst>
              <a:ext uri="{FF2B5EF4-FFF2-40B4-BE49-F238E27FC236}">
                <a16:creationId xmlns:a16="http://schemas.microsoft.com/office/drawing/2014/main" id="{E471F9AF-4B0A-4619-8017-E7761DB4FB07}"/>
              </a:ext>
            </a:extLst>
          </p:cNvPr>
          <p:cNvGrpSpPr/>
          <p:nvPr/>
        </p:nvGrpSpPr>
        <p:grpSpPr>
          <a:xfrm>
            <a:off x="822723" y="3762500"/>
            <a:ext cx="7543799" cy="479520"/>
            <a:chOff x="1096963" y="2943154"/>
            <a:chExt cx="10058399" cy="639360"/>
          </a:xfrm>
        </p:grpSpPr>
        <p:sp>
          <p:nvSpPr>
            <p:cNvPr id="8" name="Rectangle 7">
              <a:extLst>
                <a:ext uri="{FF2B5EF4-FFF2-40B4-BE49-F238E27FC236}">
                  <a16:creationId xmlns:a16="http://schemas.microsoft.com/office/drawing/2014/main" id="{B03A8E95-1C56-4093-9A0F-D34BB9464D0C}"/>
                </a:ext>
              </a:extLst>
            </p:cNvPr>
            <p:cNvSpPr/>
            <p:nvPr/>
          </p:nvSpPr>
          <p:spPr>
            <a:xfrm>
              <a:off x="1096963" y="317931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C9F59ACE-DF4E-4E70-8554-329C2725468F}"/>
                </a:ext>
              </a:extLst>
            </p:cNvPr>
            <p:cNvSpPr/>
            <p:nvPr/>
          </p:nvSpPr>
          <p:spPr>
            <a:xfrm>
              <a:off x="1599883" y="294315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solidFill>
                    <a:schemeClr val="tx1"/>
                  </a:solidFill>
                </a:rPr>
                <a:t>Online scams </a:t>
              </a:r>
            </a:p>
          </p:txBody>
        </p:sp>
      </p:grpSp>
      <p:grpSp>
        <p:nvGrpSpPr>
          <p:cNvPr id="18" name="Group 17">
            <a:extLst>
              <a:ext uri="{FF2B5EF4-FFF2-40B4-BE49-F238E27FC236}">
                <a16:creationId xmlns:a16="http://schemas.microsoft.com/office/drawing/2014/main" id="{84CC5794-3CDD-4DE3-B427-4DDEC0F9A1E3}"/>
              </a:ext>
            </a:extLst>
          </p:cNvPr>
          <p:cNvGrpSpPr/>
          <p:nvPr/>
        </p:nvGrpSpPr>
        <p:grpSpPr>
          <a:xfrm>
            <a:off x="822723" y="4434435"/>
            <a:ext cx="7543799" cy="479520"/>
            <a:chOff x="1096963" y="3668914"/>
            <a:chExt cx="10058399" cy="639360"/>
          </a:xfrm>
        </p:grpSpPr>
        <p:sp>
          <p:nvSpPr>
            <p:cNvPr id="10" name="Rectangle 9">
              <a:extLst>
                <a:ext uri="{FF2B5EF4-FFF2-40B4-BE49-F238E27FC236}">
                  <a16:creationId xmlns:a16="http://schemas.microsoft.com/office/drawing/2014/main" id="{5A21BD67-E3D2-4B03-B01C-6068339B4D9A}"/>
                </a:ext>
              </a:extLst>
            </p:cNvPr>
            <p:cNvSpPr/>
            <p:nvPr/>
          </p:nvSpPr>
          <p:spPr>
            <a:xfrm>
              <a:off x="1096963" y="390507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6C32E98E-7BDA-487C-9290-8BE45A00E784}"/>
                </a:ext>
              </a:extLst>
            </p:cNvPr>
            <p:cNvSpPr/>
            <p:nvPr/>
          </p:nvSpPr>
          <p:spPr>
            <a:xfrm>
              <a:off x="1599883" y="366891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solidFill>
                    <a:schemeClr val="tx1"/>
                  </a:solidFill>
                </a:rPr>
                <a:t>Hackers </a:t>
              </a:r>
            </a:p>
          </p:txBody>
        </p:sp>
      </p:grpSp>
    </p:spTree>
    <p:extLst>
      <p:ext uri="{BB962C8B-B14F-4D97-AF65-F5344CB8AC3E}">
        <p14:creationId xmlns:p14="http://schemas.microsoft.com/office/powerpoint/2010/main" val="281061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4AFDDC2-03E2-4B75-B0BC-BEE56FDDE5EA}"/>
              </a:ext>
            </a:extLst>
          </p:cNvPr>
          <p:cNvGrpSpPr/>
          <p:nvPr/>
        </p:nvGrpSpPr>
        <p:grpSpPr>
          <a:xfrm>
            <a:off x="777240" y="1263662"/>
            <a:ext cx="7465951" cy="705148"/>
            <a:chOff x="1150363" y="2390259"/>
            <a:chExt cx="9954601" cy="940197"/>
          </a:xfrm>
        </p:grpSpPr>
        <p:sp>
          <p:nvSpPr>
            <p:cNvPr id="5" name="Freeform: Shape 4">
              <a:extLst>
                <a:ext uri="{FF2B5EF4-FFF2-40B4-BE49-F238E27FC236}">
                  <a16:creationId xmlns:a16="http://schemas.microsoft.com/office/drawing/2014/main" id="{5F11D40C-DAA9-4F62-8266-F44D625228E9}"/>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and accounts  </a:t>
              </a:r>
            </a:p>
          </p:txBody>
        </p:sp>
        <p:sp>
          <p:nvSpPr>
            <p:cNvPr id="6" name="Oval 5">
              <a:extLst>
                <a:ext uri="{FF2B5EF4-FFF2-40B4-BE49-F238E27FC236}">
                  <a16:creationId xmlns:a16="http://schemas.microsoft.com/office/drawing/2014/main" id="{D7D93222-0103-465B-A29F-FDDFDFD0E691}"/>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10" name="Online Media 9" title="Watch This Russian Hacker Break Into Our Computer In Minutes | CNBC">
            <a:hlinkClick r:id="" action="ppaction://media"/>
            <a:extLst>
              <a:ext uri="{FF2B5EF4-FFF2-40B4-BE49-F238E27FC236}">
                <a16:creationId xmlns:a16="http://schemas.microsoft.com/office/drawing/2014/main" id="{71F409FF-D685-4ACC-A077-1AD2B6CA2E09}"/>
              </a:ext>
            </a:extLst>
          </p:cNvPr>
          <p:cNvPicPr>
            <a:picLocks noGrp="1" noRot="1" noChangeAspect="1"/>
          </p:cNvPicPr>
          <p:nvPr>
            <p:ph idx="1"/>
            <a:videoFile r:link="rId1"/>
          </p:nvPr>
        </p:nvPicPr>
        <p:blipFill>
          <a:blip r:embed="rId4"/>
          <a:stretch>
            <a:fillRect/>
          </a:stretch>
        </p:blipFill>
        <p:spPr>
          <a:xfrm>
            <a:off x="1882014" y="2354813"/>
            <a:ext cx="5608975" cy="3169011"/>
          </a:xfrm>
          <a:prstGeom prst="rect">
            <a:avLst/>
          </a:prstGeom>
        </p:spPr>
      </p:pic>
    </p:spTree>
    <p:extLst>
      <p:ext uri="{BB962C8B-B14F-4D97-AF65-F5344CB8AC3E}">
        <p14:creationId xmlns:p14="http://schemas.microsoft.com/office/powerpoint/2010/main" val="761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5AB17-D938-40B2-BEEF-A1428851346A}"/>
              </a:ext>
            </a:extLst>
          </p:cNvPr>
          <p:cNvSpPr>
            <a:spLocks noGrp="1"/>
          </p:cNvSpPr>
          <p:nvPr>
            <p:ph type="title"/>
          </p:nvPr>
        </p:nvSpPr>
        <p:spPr>
          <a:xfrm>
            <a:off x="822960" y="1072203"/>
            <a:ext cx="7543800" cy="1088068"/>
          </a:xfrm>
          <a:solidFill>
            <a:srgbClr val="92D050"/>
          </a:solidFill>
        </p:spPr>
        <p:txBody>
          <a:bodyPr>
            <a:normAutofit/>
          </a:bodyPr>
          <a:lstStyle/>
          <a:p>
            <a:r>
              <a:rPr lang="en-GB" b="1" dirty="0"/>
              <a:t>Your thoughts.. </a:t>
            </a:r>
          </a:p>
        </p:txBody>
      </p:sp>
      <p:cxnSp>
        <p:nvCxnSpPr>
          <p:cNvPr id="12"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280285"/>
            <a:ext cx="74752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1D074-CB36-4EBF-A7AF-E45D3EE773A9}"/>
              </a:ext>
            </a:extLst>
          </p:cNvPr>
          <p:cNvSpPr>
            <a:spLocks noGrp="1"/>
          </p:cNvSpPr>
          <p:nvPr>
            <p:ph idx="1"/>
          </p:nvPr>
        </p:nvSpPr>
        <p:spPr>
          <a:xfrm>
            <a:off x="822961" y="2438401"/>
            <a:ext cx="7421447" cy="2820668"/>
          </a:xfrm>
        </p:spPr>
        <p:txBody>
          <a:bodyPr>
            <a:normAutofit/>
          </a:bodyPr>
          <a:lstStyle/>
          <a:p>
            <a:r>
              <a:rPr lang="en-GB" dirty="0"/>
              <a:t>Where or when do you think students are most vulnerable to being hacked? </a:t>
            </a:r>
          </a:p>
          <a:p>
            <a:endParaRPr lang="en-GB" dirty="0"/>
          </a:p>
        </p:txBody>
      </p:sp>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12163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705E8-2E42-4A25-A377-CE30AC731F2D}"/>
              </a:ext>
            </a:extLst>
          </p:cNvPr>
          <p:cNvSpPr>
            <a:spLocks noGrp="1"/>
          </p:cNvSpPr>
          <p:nvPr>
            <p:ph type="title"/>
          </p:nvPr>
        </p:nvSpPr>
        <p:spPr>
          <a:xfrm>
            <a:off x="482601" y="1339851"/>
            <a:ext cx="2305163" cy="3844652"/>
          </a:xfrm>
          <a:solidFill>
            <a:srgbClr val="92D050"/>
          </a:solidFill>
        </p:spPr>
        <p:txBody>
          <a:bodyPr anchor="ctr">
            <a:normAutofit/>
          </a:bodyPr>
          <a:lstStyle/>
          <a:p>
            <a:pPr algn="r"/>
            <a:r>
              <a:rPr lang="en-GB" sz="3600" dirty="0"/>
              <a:t>Virus Protection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31539" y="2191123"/>
            <a:ext cx="0" cy="24003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2508EF-923E-4F80-ADF6-099855BF8990}"/>
              </a:ext>
            </a:extLst>
          </p:cNvPr>
          <p:cNvSpPr>
            <a:spLocks noGrp="1"/>
          </p:cNvSpPr>
          <p:nvPr>
            <p:ph idx="1"/>
          </p:nvPr>
        </p:nvSpPr>
        <p:spPr>
          <a:xfrm>
            <a:off x="3272839" y="1323523"/>
            <a:ext cx="5093921" cy="3860980"/>
          </a:xfrm>
        </p:spPr>
        <p:txBody>
          <a:bodyPr anchor="ctr">
            <a:normAutofit fontScale="92500" lnSpcReduction="20000"/>
          </a:bodyPr>
          <a:lstStyle/>
          <a:p>
            <a:pPr>
              <a:lnSpc>
                <a:spcPct val="16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A virus is an unwanted program that can delete files or slow down your computer, it could even stop it working completely. </a:t>
            </a:r>
          </a:p>
          <a:p>
            <a:pPr>
              <a:lnSpc>
                <a:spcPct val="16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An anti-virus or security software program can prevent your computer being affected by malware, (E.g. viruses Spyware,  trojan programs) </a:t>
            </a:r>
          </a:p>
          <a:p>
            <a:pPr>
              <a:lnSpc>
                <a:spcPct val="16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Often, there is a charge for the software but it may save you money and hassle from potential online virus, as well as protecting your data. </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34117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title="Barclays | Digital Safety | TV ad">
            <a:hlinkClick r:id="" action="ppaction://media"/>
            <a:extLst>
              <a:ext uri="{FF2B5EF4-FFF2-40B4-BE49-F238E27FC236}">
                <a16:creationId xmlns:a16="http://schemas.microsoft.com/office/drawing/2014/main" id="{4FA97EDD-CCC4-46CE-B0A6-D4246CBEAD59}"/>
              </a:ext>
            </a:extLst>
          </p:cNvPr>
          <p:cNvPicPr>
            <a:picLocks noGrp="1" noRot="1" noChangeAspect="1"/>
          </p:cNvPicPr>
          <p:nvPr>
            <p:ph idx="1"/>
            <a:videoFile r:link="rId1"/>
          </p:nvPr>
        </p:nvPicPr>
        <p:blipFill>
          <a:blip r:embed="rId4"/>
          <a:stretch>
            <a:fillRect/>
          </a:stretch>
        </p:blipFill>
        <p:spPr>
          <a:xfrm>
            <a:off x="1754361" y="2245760"/>
            <a:ext cx="4992290" cy="2820591"/>
          </a:xfrm>
          <a:prstGeom prst="rect">
            <a:avLst/>
          </a:prstGeom>
        </p:spPr>
      </p:pic>
      <p:grpSp>
        <p:nvGrpSpPr>
          <p:cNvPr id="4" name="Group 3">
            <a:extLst>
              <a:ext uri="{FF2B5EF4-FFF2-40B4-BE49-F238E27FC236}">
                <a16:creationId xmlns:a16="http://schemas.microsoft.com/office/drawing/2014/main" id="{A42B7969-0772-4859-8DC9-4D25A75A5FCC}"/>
              </a:ext>
            </a:extLst>
          </p:cNvPr>
          <p:cNvGrpSpPr/>
          <p:nvPr/>
        </p:nvGrpSpPr>
        <p:grpSpPr>
          <a:xfrm>
            <a:off x="746817" y="1241614"/>
            <a:ext cx="7260894" cy="705148"/>
            <a:chOff x="1423772" y="3518495"/>
            <a:chExt cx="9681192" cy="940197"/>
          </a:xfrm>
        </p:grpSpPr>
        <p:sp>
          <p:nvSpPr>
            <p:cNvPr id="5" name="Freeform: Shape 4">
              <a:extLst>
                <a:ext uri="{FF2B5EF4-FFF2-40B4-BE49-F238E27FC236}">
                  <a16:creationId xmlns:a16="http://schemas.microsoft.com/office/drawing/2014/main" id="{4F4A514C-4C1C-427B-9377-DC5B34A02357}"/>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b="1" dirty="0">
                  <a:solidFill>
                    <a:schemeClr val="tx1"/>
                  </a:solidFill>
                </a:rPr>
                <a:t>Protecting your personal data</a:t>
              </a:r>
            </a:p>
          </p:txBody>
        </p:sp>
        <p:sp>
          <p:nvSpPr>
            <p:cNvPr id="6" name="Oval 5">
              <a:extLst>
                <a:ext uri="{FF2B5EF4-FFF2-40B4-BE49-F238E27FC236}">
                  <a16:creationId xmlns:a16="http://schemas.microsoft.com/office/drawing/2014/main" id="{73642936-7AAF-4816-BF23-FDA7E74E2B76}"/>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pSp>
        <p:nvGrpSpPr>
          <p:cNvPr id="7" name="Group 6">
            <a:extLst>
              <a:ext uri="{FF2B5EF4-FFF2-40B4-BE49-F238E27FC236}">
                <a16:creationId xmlns:a16="http://schemas.microsoft.com/office/drawing/2014/main" id="{43FC146A-65DA-483F-BD7A-0BC344662764}"/>
              </a:ext>
            </a:extLst>
          </p:cNvPr>
          <p:cNvGrpSpPr/>
          <p:nvPr/>
        </p:nvGrpSpPr>
        <p:grpSpPr>
          <a:xfrm>
            <a:off x="306242" y="5136866"/>
            <a:ext cx="4247309" cy="479520"/>
            <a:chOff x="1096963" y="5120434"/>
            <a:chExt cx="10058399" cy="639360"/>
          </a:xfrm>
        </p:grpSpPr>
        <p:sp>
          <p:nvSpPr>
            <p:cNvPr id="8" name="Rectangle 7">
              <a:extLst>
                <a:ext uri="{FF2B5EF4-FFF2-40B4-BE49-F238E27FC236}">
                  <a16:creationId xmlns:a16="http://schemas.microsoft.com/office/drawing/2014/main" id="{E4364305-494D-4DC1-82BC-C90477D57448}"/>
                </a:ext>
              </a:extLst>
            </p:cNvPr>
            <p:cNvSpPr/>
            <p:nvPr/>
          </p:nvSpPr>
          <p:spPr>
            <a:xfrm>
              <a:off x="1096963" y="535659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67F85D2A-C746-45F5-9983-E81C392381D7}"/>
                </a:ext>
              </a:extLst>
            </p:cNvPr>
            <p:cNvSpPr/>
            <p:nvPr/>
          </p:nvSpPr>
          <p:spPr>
            <a:xfrm>
              <a:off x="1599883" y="512043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Oversharing personal information </a:t>
              </a:r>
            </a:p>
          </p:txBody>
        </p:sp>
      </p:grpSp>
      <p:sp>
        <p:nvSpPr>
          <p:cNvPr id="11" name="TextBox 10">
            <a:extLst>
              <a:ext uri="{FF2B5EF4-FFF2-40B4-BE49-F238E27FC236}">
                <a16:creationId xmlns:a16="http://schemas.microsoft.com/office/drawing/2014/main" id="{479CAB72-7F43-464C-8121-6DAB267003B4}"/>
              </a:ext>
            </a:extLst>
          </p:cNvPr>
          <p:cNvSpPr txBox="1"/>
          <p:nvPr/>
        </p:nvSpPr>
        <p:spPr>
          <a:xfrm>
            <a:off x="7300741" y="2336248"/>
            <a:ext cx="1587500" cy="3139321"/>
          </a:xfrm>
          <a:prstGeom prst="rect">
            <a:avLst/>
          </a:prstGeom>
          <a:noFill/>
        </p:spPr>
        <p:txBody>
          <a:bodyPr wrap="square" rtlCol="0">
            <a:spAutoFit/>
          </a:bodyPr>
          <a:lstStyle/>
          <a:p>
            <a:r>
              <a:rPr lang="en-GB" b="1" dirty="0"/>
              <a:t>Point of reflection</a:t>
            </a:r>
          </a:p>
          <a:p>
            <a:r>
              <a:rPr lang="en-GB" dirty="0"/>
              <a:t>Have you ever considered how much information you are sharing? </a:t>
            </a:r>
          </a:p>
          <a:p>
            <a:endParaRPr lang="en-GB" dirty="0"/>
          </a:p>
          <a:p>
            <a:endParaRPr lang="en-GB" dirty="0"/>
          </a:p>
        </p:txBody>
      </p:sp>
    </p:spTree>
    <p:extLst>
      <p:ext uri="{BB962C8B-B14F-4D97-AF65-F5344CB8AC3E}">
        <p14:creationId xmlns:p14="http://schemas.microsoft.com/office/powerpoint/2010/main" val="358839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10"/>
                </p:tgtEl>
              </p:cMediaNode>
            </p:video>
          </p:childTnLst>
        </p:cTn>
      </p:par>
    </p:tnLst>
    <p:bldLst>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FF15-EDE8-4223-B2CE-0900656B7F66}"/>
              </a:ext>
            </a:extLst>
          </p:cNvPr>
          <p:cNvSpPr>
            <a:spLocks noGrp="1"/>
          </p:cNvSpPr>
          <p:nvPr>
            <p:ph type="title"/>
          </p:nvPr>
        </p:nvSpPr>
        <p:spPr>
          <a:solidFill>
            <a:schemeClr val="accent1">
              <a:lumMod val="40000"/>
              <a:lumOff val="60000"/>
            </a:schemeClr>
          </a:solidFill>
        </p:spPr>
        <p:txBody>
          <a:bodyPr/>
          <a:lstStyle/>
          <a:p>
            <a:r>
              <a:rPr lang="en-GB" b="1" dirty="0"/>
              <a:t>Privacy Settings on accounts </a:t>
            </a:r>
          </a:p>
        </p:txBody>
      </p:sp>
      <p:pic>
        <p:nvPicPr>
          <p:cNvPr id="4" name="Online Media 3" title="How private is your personal information?">
            <a:hlinkClick r:id="" action="ppaction://media"/>
            <a:extLst>
              <a:ext uri="{FF2B5EF4-FFF2-40B4-BE49-F238E27FC236}">
                <a16:creationId xmlns:a16="http://schemas.microsoft.com/office/drawing/2014/main" id="{8E382290-53AA-41C9-A8BD-971E9F0B9A58}"/>
              </a:ext>
            </a:extLst>
          </p:cNvPr>
          <p:cNvPicPr>
            <a:picLocks noGrp="1" noRot="1" noChangeAspect="1"/>
          </p:cNvPicPr>
          <p:nvPr>
            <p:ph idx="1"/>
            <a:videoFile r:link="rId1"/>
          </p:nvPr>
        </p:nvPicPr>
        <p:blipFill>
          <a:blip r:embed="rId4"/>
          <a:stretch>
            <a:fillRect/>
          </a:stretch>
        </p:blipFill>
        <p:spPr>
          <a:xfrm>
            <a:off x="1259632" y="1765014"/>
            <a:ext cx="6912768" cy="3464186"/>
          </a:xfrm>
          <a:prstGeom prst="rect">
            <a:avLst/>
          </a:prstGeom>
        </p:spPr>
      </p:pic>
    </p:spTree>
    <p:extLst>
      <p:ext uri="{BB962C8B-B14F-4D97-AF65-F5344CB8AC3E}">
        <p14:creationId xmlns:p14="http://schemas.microsoft.com/office/powerpoint/2010/main" val="221746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0B599-0182-435E-AC7A-949D4730416B}"/>
              </a:ext>
            </a:extLst>
          </p:cNvPr>
          <p:cNvSpPr>
            <a:spLocks noGrp="1"/>
          </p:cNvSpPr>
          <p:nvPr>
            <p:ph type="title"/>
          </p:nvPr>
        </p:nvSpPr>
        <p:spPr>
          <a:solidFill>
            <a:schemeClr val="accent1">
              <a:lumMod val="40000"/>
              <a:lumOff val="60000"/>
            </a:schemeClr>
          </a:solidFill>
        </p:spPr>
        <p:txBody>
          <a:bodyPr/>
          <a:lstStyle/>
          <a:p>
            <a:r>
              <a:rPr lang="en-GB" b="1" dirty="0"/>
              <a:t>Online banking </a:t>
            </a:r>
          </a:p>
        </p:txBody>
      </p:sp>
      <p:pic>
        <p:nvPicPr>
          <p:cNvPr id="4" name="Online Media 3" title="TV AD | Barclays | Digital Safety">
            <a:hlinkClick r:id="" action="ppaction://media"/>
            <a:extLst>
              <a:ext uri="{FF2B5EF4-FFF2-40B4-BE49-F238E27FC236}">
                <a16:creationId xmlns:a16="http://schemas.microsoft.com/office/drawing/2014/main" id="{4C813716-81D3-4712-87A8-13D89837CA8E}"/>
              </a:ext>
            </a:extLst>
          </p:cNvPr>
          <p:cNvPicPr>
            <a:picLocks noGrp="1" noRot="1" noChangeAspect="1"/>
          </p:cNvPicPr>
          <p:nvPr>
            <p:ph idx="1"/>
            <a:videoFile r:link="rId1"/>
          </p:nvPr>
        </p:nvPicPr>
        <p:blipFill>
          <a:blip r:embed="rId4"/>
          <a:stretch>
            <a:fillRect/>
          </a:stretch>
        </p:blipFill>
        <p:spPr>
          <a:xfrm>
            <a:off x="1933973" y="2438400"/>
            <a:ext cx="4992290" cy="2820591"/>
          </a:xfrm>
          <a:prstGeom prst="rect">
            <a:avLst/>
          </a:prstGeom>
        </p:spPr>
      </p:pic>
    </p:spTree>
    <p:extLst>
      <p:ext uri="{BB962C8B-B14F-4D97-AF65-F5344CB8AC3E}">
        <p14:creationId xmlns:p14="http://schemas.microsoft.com/office/powerpoint/2010/main" val="212498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E48B2-1D16-4A9F-9616-A7CA3A051538}"/>
              </a:ext>
            </a:extLst>
          </p:cNvPr>
          <p:cNvSpPr>
            <a:spLocks noGrp="1"/>
          </p:cNvSpPr>
          <p:nvPr>
            <p:ph type="title"/>
          </p:nvPr>
        </p:nvSpPr>
        <p:spPr>
          <a:solidFill>
            <a:schemeClr val="accent1">
              <a:lumMod val="60000"/>
              <a:lumOff val="40000"/>
            </a:schemeClr>
          </a:solidFill>
        </p:spPr>
        <p:txBody>
          <a:bodyPr/>
          <a:lstStyle/>
          <a:p>
            <a:r>
              <a:rPr lang="en-GB" b="1" dirty="0"/>
              <a:t>Break </a:t>
            </a:r>
          </a:p>
        </p:txBody>
      </p:sp>
      <p:pic>
        <p:nvPicPr>
          <p:cNvPr id="5" name="Content Placeholder 4" descr="A picture containing clothing, person, suit&#10;&#10;Description automatically generated">
            <a:extLst>
              <a:ext uri="{FF2B5EF4-FFF2-40B4-BE49-F238E27FC236}">
                <a16:creationId xmlns:a16="http://schemas.microsoft.com/office/drawing/2014/main" id="{6546994D-DDFF-5F0B-34AC-EA5A16C3FA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31640" y="1283623"/>
            <a:ext cx="6264696" cy="4168871"/>
          </a:xfrm>
        </p:spPr>
      </p:pic>
    </p:spTree>
    <p:extLst>
      <p:ext uri="{BB962C8B-B14F-4D97-AF65-F5344CB8AC3E}">
        <p14:creationId xmlns:p14="http://schemas.microsoft.com/office/powerpoint/2010/main" val="1326399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E184B36-8C79-4686-9D74-F082F09DD8BB}"/>
              </a:ext>
            </a:extLst>
          </p:cNvPr>
          <p:cNvGrpSpPr/>
          <p:nvPr/>
        </p:nvGrpSpPr>
        <p:grpSpPr>
          <a:xfrm>
            <a:off x="675640" y="1346201"/>
            <a:ext cx="7465951" cy="705148"/>
            <a:chOff x="1150363" y="4646731"/>
            <a:chExt cx="9954601" cy="940197"/>
          </a:xfrm>
        </p:grpSpPr>
        <p:sp>
          <p:nvSpPr>
            <p:cNvPr id="5" name="Freeform: Shape 4">
              <a:extLst>
                <a:ext uri="{FF2B5EF4-FFF2-40B4-BE49-F238E27FC236}">
                  <a16:creationId xmlns:a16="http://schemas.microsoft.com/office/drawing/2014/main" id="{E5575643-D180-48CD-8BFD-0C3C0D0C868B}"/>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a:solidFill>
              <a:schemeClr val="accent1">
                <a:lumMod val="75000"/>
              </a:schemeClr>
            </a:solidFill>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solidFill>
                    <a:schemeClr val="tx1"/>
                  </a:solidFill>
                </a:rPr>
                <a:t>Become critical when accessing websites and new information. </a:t>
              </a:r>
            </a:p>
          </p:txBody>
        </p:sp>
        <p:sp>
          <p:nvSpPr>
            <p:cNvPr id="6" name="Oval 5">
              <a:extLst>
                <a:ext uri="{FF2B5EF4-FFF2-40B4-BE49-F238E27FC236}">
                  <a16:creationId xmlns:a16="http://schemas.microsoft.com/office/drawing/2014/main" id="{FEF9C6F8-1F01-4E1F-A1BC-A1B943E72F10}"/>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graphicFrame>
        <p:nvGraphicFramePr>
          <p:cNvPr id="7" name="Diagram 6">
            <a:extLst>
              <a:ext uri="{FF2B5EF4-FFF2-40B4-BE49-F238E27FC236}">
                <a16:creationId xmlns:a16="http://schemas.microsoft.com/office/drawing/2014/main" id="{6D27599F-A242-4096-B57D-C4E37752C01B}"/>
              </a:ext>
            </a:extLst>
          </p:cNvPr>
          <p:cNvGraphicFramePr/>
          <p:nvPr>
            <p:extLst>
              <p:ext uri="{D42A27DB-BD31-4B8C-83A1-F6EECF244321}">
                <p14:modId xmlns:p14="http://schemas.microsoft.com/office/powerpoint/2010/main" val="2581452856"/>
              </p:ext>
            </p:extLst>
          </p:nvPr>
        </p:nvGraphicFramePr>
        <p:xfrm>
          <a:off x="1028213" y="2546350"/>
          <a:ext cx="7341087" cy="2894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699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33EB-2865-40CC-AB3E-0B4135CB10B8}"/>
              </a:ext>
            </a:extLst>
          </p:cNvPr>
          <p:cNvSpPr>
            <a:spLocks noGrp="1"/>
          </p:cNvSpPr>
          <p:nvPr>
            <p:ph type="title"/>
          </p:nvPr>
        </p:nvSpPr>
        <p:spPr>
          <a:solidFill>
            <a:schemeClr val="accent1">
              <a:lumMod val="60000"/>
              <a:lumOff val="40000"/>
            </a:schemeClr>
          </a:solidFill>
        </p:spPr>
        <p:txBody>
          <a:bodyPr/>
          <a:lstStyle/>
          <a:p>
            <a:r>
              <a:rPr lang="en-GB" b="1" dirty="0"/>
              <a:t>Domain names </a:t>
            </a:r>
          </a:p>
        </p:txBody>
      </p:sp>
      <p:sp>
        <p:nvSpPr>
          <p:cNvPr id="16" name="Straight Connector 15">
            <a:extLst>
              <a:ext uri="{FF2B5EF4-FFF2-40B4-BE49-F238E27FC236}">
                <a16:creationId xmlns:a16="http://schemas.microsoft.com/office/drawing/2014/main" id="{80950978-7B8B-4D2A-9723-487E58E633C1}"/>
              </a:ext>
            </a:extLst>
          </p:cNvPr>
          <p:cNvSpPr/>
          <p:nvPr/>
        </p:nvSpPr>
        <p:spPr>
          <a:xfrm>
            <a:off x="822960" y="3244057"/>
            <a:ext cx="7698740"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7A599122-836C-4BB8-BA2E-70B2AD1BC288}"/>
              </a:ext>
            </a:extLst>
          </p:cNvPr>
          <p:cNvSpPr/>
          <p:nvPr/>
        </p:nvSpPr>
        <p:spPr>
          <a:xfrm>
            <a:off x="2824628" y="2415111"/>
            <a:ext cx="5697068" cy="445762"/>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a:solidFill>
            <a:schemeClr val="accent3">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400" kern="1200" dirty="0">
                <a:latin typeface="Arial" panose="020B0604020202020204" pitchFamily="34" charset="0"/>
                <a:cs typeface="Arial" panose="020B0604020202020204" pitchFamily="34" charset="0"/>
              </a:rPr>
              <a:t>A non-profit organisation - </a:t>
            </a:r>
            <a:r>
              <a:rPr lang="en-GB" sz="1400" dirty="0">
                <a:latin typeface="Arial" panose="020B0604020202020204" pitchFamily="34" charset="0"/>
                <a:cs typeface="Arial" panose="020B0604020202020204" pitchFamily="34" charset="0"/>
              </a:rPr>
              <a:t>.org.uk confirms that the organisation is also UK based</a:t>
            </a:r>
          </a:p>
        </p:txBody>
      </p:sp>
      <p:sp>
        <p:nvSpPr>
          <p:cNvPr id="19" name="Freeform: Shape 18">
            <a:extLst>
              <a:ext uri="{FF2B5EF4-FFF2-40B4-BE49-F238E27FC236}">
                <a16:creationId xmlns:a16="http://schemas.microsoft.com/office/drawing/2014/main" id="{D3DF5DF8-D0D8-47AD-BA6B-D85D1C239FDA}"/>
              </a:ext>
            </a:extLst>
          </p:cNvPr>
          <p:cNvSpPr/>
          <p:nvPr/>
        </p:nvSpPr>
        <p:spPr>
          <a:xfrm>
            <a:off x="622297" y="2415386"/>
            <a:ext cx="2202331" cy="41955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sz="1125" dirty="0"/>
              <a:t>.</a:t>
            </a:r>
            <a:r>
              <a:rPr lang="en-GB" dirty="0">
                <a:latin typeface="Arial" panose="020B0604020202020204" pitchFamily="34" charset="0"/>
                <a:cs typeface="Arial" panose="020B0604020202020204" pitchFamily="34" charset="0"/>
              </a:rPr>
              <a:t>org</a:t>
            </a:r>
            <a:endParaRPr lang="en-GB" sz="1125"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F42313FA-2D92-447A-A230-4B4D7A788160}"/>
              </a:ext>
            </a:extLst>
          </p:cNvPr>
          <p:cNvSpPr/>
          <p:nvPr/>
        </p:nvSpPr>
        <p:spPr>
          <a:xfrm>
            <a:off x="2824631" y="3039394"/>
            <a:ext cx="5697068" cy="337019"/>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a:solidFill>
            <a:schemeClr val="accent3">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400" kern="1200" dirty="0">
                <a:latin typeface="Arial" panose="020B0604020202020204" pitchFamily="34" charset="0"/>
                <a:cs typeface="Arial" panose="020B0604020202020204" pitchFamily="34" charset="0"/>
              </a:rPr>
              <a:t>A UK based company</a:t>
            </a:r>
          </a:p>
        </p:txBody>
      </p:sp>
      <p:sp>
        <p:nvSpPr>
          <p:cNvPr id="22" name="Freeform: Shape 21">
            <a:extLst>
              <a:ext uri="{FF2B5EF4-FFF2-40B4-BE49-F238E27FC236}">
                <a16:creationId xmlns:a16="http://schemas.microsoft.com/office/drawing/2014/main" id="{A731D4EA-6926-484B-A3C5-7771EC605EB5}"/>
              </a:ext>
            </a:extLst>
          </p:cNvPr>
          <p:cNvSpPr/>
          <p:nvPr/>
        </p:nvSpPr>
        <p:spPr>
          <a:xfrm>
            <a:off x="622300" y="2994048"/>
            <a:ext cx="2202331" cy="389603"/>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304263"/>
              <a:satOff val="2929"/>
              <a:lumOff val="-353"/>
              <a:alphaOff val="0"/>
            </a:schemeClr>
          </a:lnRef>
          <a:fillRef idx="1">
            <a:schemeClr val="accent3">
              <a:hueOff val="304263"/>
              <a:satOff val="2929"/>
              <a:lumOff val="-353"/>
              <a:alphaOff val="0"/>
            </a:schemeClr>
          </a:fillRef>
          <a:effectRef idx="0">
            <a:schemeClr val="accent3">
              <a:hueOff val="304263"/>
              <a:satOff val="2929"/>
              <a:lumOff val="-353"/>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.co.uk</a:t>
            </a:r>
          </a:p>
        </p:txBody>
      </p:sp>
      <p:sp>
        <p:nvSpPr>
          <p:cNvPr id="24" name="Freeform: Shape 23">
            <a:extLst>
              <a:ext uri="{FF2B5EF4-FFF2-40B4-BE49-F238E27FC236}">
                <a16:creationId xmlns:a16="http://schemas.microsoft.com/office/drawing/2014/main" id="{A0E40332-C4D2-45DD-87FB-2331AA8E0CC7}"/>
              </a:ext>
            </a:extLst>
          </p:cNvPr>
          <p:cNvSpPr/>
          <p:nvPr/>
        </p:nvSpPr>
        <p:spPr>
          <a:xfrm>
            <a:off x="2824631" y="3561348"/>
            <a:ext cx="5697068" cy="245980"/>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a:solidFill>
            <a:schemeClr val="accent3">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400" kern="1200" dirty="0">
                <a:latin typeface="Arial" panose="020B0604020202020204" pitchFamily="34" charset="0"/>
                <a:cs typeface="Arial" panose="020B0604020202020204" pitchFamily="34" charset="0"/>
              </a:rPr>
              <a:t>A commercial company</a:t>
            </a:r>
          </a:p>
        </p:txBody>
      </p:sp>
      <p:sp>
        <p:nvSpPr>
          <p:cNvPr id="25" name="Freeform: Shape 24">
            <a:extLst>
              <a:ext uri="{FF2B5EF4-FFF2-40B4-BE49-F238E27FC236}">
                <a16:creationId xmlns:a16="http://schemas.microsoft.com/office/drawing/2014/main" id="{09F94CD8-A365-40D0-8F77-0F081B7CE031}"/>
              </a:ext>
            </a:extLst>
          </p:cNvPr>
          <p:cNvSpPr/>
          <p:nvPr/>
        </p:nvSpPr>
        <p:spPr>
          <a:xfrm>
            <a:off x="622299" y="3480932"/>
            <a:ext cx="2202331" cy="389598"/>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608526"/>
              <a:satOff val="5858"/>
              <a:lumOff val="-706"/>
              <a:alphaOff val="0"/>
            </a:schemeClr>
          </a:lnRef>
          <a:fillRef idx="1">
            <a:schemeClr val="accent3">
              <a:hueOff val="608526"/>
              <a:satOff val="5858"/>
              <a:lumOff val="-706"/>
              <a:alphaOff val="0"/>
            </a:schemeClr>
          </a:fillRef>
          <a:effectRef idx="0">
            <a:schemeClr val="accent3">
              <a:hueOff val="608526"/>
              <a:satOff val="5858"/>
              <a:lumOff val="-706"/>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.com </a:t>
            </a:r>
          </a:p>
        </p:txBody>
      </p:sp>
      <p:sp>
        <p:nvSpPr>
          <p:cNvPr id="27" name="Freeform: Shape 26">
            <a:extLst>
              <a:ext uri="{FF2B5EF4-FFF2-40B4-BE49-F238E27FC236}">
                <a16:creationId xmlns:a16="http://schemas.microsoft.com/office/drawing/2014/main" id="{409C7D3E-D38D-4B4D-AB95-E0980477DFFE}"/>
              </a:ext>
            </a:extLst>
          </p:cNvPr>
          <p:cNvSpPr/>
          <p:nvPr/>
        </p:nvSpPr>
        <p:spPr>
          <a:xfrm>
            <a:off x="2824631" y="4124099"/>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a:solidFill>
            <a:schemeClr val="accent3">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400" kern="1200" dirty="0">
                <a:latin typeface="Arial" panose="020B0604020202020204" pitchFamily="34" charset="0"/>
                <a:cs typeface="Arial" panose="020B0604020202020204" pitchFamily="34" charset="0"/>
              </a:rPr>
              <a:t>A verified government site</a:t>
            </a:r>
          </a:p>
        </p:txBody>
      </p:sp>
      <p:sp>
        <p:nvSpPr>
          <p:cNvPr id="28" name="Freeform: Shape 27">
            <a:extLst>
              <a:ext uri="{FF2B5EF4-FFF2-40B4-BE49-F238E27FC236}">
                <a16:creationId xmlns:a16="http://schemas.microsoft.com/office/drawing/2014/main" id="{0EEF521B-A0A2-4924-839E-1150388AC332}"/>
              </a:ext>
            </a:extLst>
          </p:cNvPr>
          <p:cNvSpPr/>
          <p:nvPr/>
        </p:nvSpPr>
        <p:spPr>
          <a:xfrm>
            <a:off x="622299" y="3988620"/>
            <a:ext cx="2202331" cy="38960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912790"/>
              <a:satOff val="8788"/>
              <a:lumOff val="-1059"/>
              <a:alphaOff val="0"/>
            </a:schemeClr>
          </a:lnRef>
          <a:fillRef idx="1">
            <a:schemeClr val="accent3">
              <a:hueOff val="912790"/>
              <a:satOff val="8788"/>
              <a:lumOff val="-1059"/>
              <a:alphaOff val="0"/>
            </a:schemeClr>
          </a:fillRef>
          <a:effectRef idx="0">
            <a:schemeClr val="accent3">
              <a:hueOff val="912790"/>
              <a:satOff val="8788"/>
              <a:lumOff val="-1059"/>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.gov</a:t>
            </a:r>
          </a:p>
        </p:txBody>
      </p:sp>
      <p:sp>
        <p:nvSpPr>
          <p:cNvPr id="29" name="Freeform: Shape 28">
            <a:extLst>
              <a:ext uri="{FF2B5EF4-FFF2-40B4-BE49-F238E27FC236}">
                <a16:creationId xmlns:a16="http://schemas.microsoft.com/office/drawing/2014/main" id="{6456C4BB-BC41-4EC4-9890-07F8A976F7D7}"/>
              </a:ext>
            </a:extLst>
          </p:cNvPr>
          <p:cNvSpPr/>
          <p:nvPr/>
        </p:nvSpPr>
        <p:spPr>
          <a:xfrm>
            <a:off x="2824631" y="4619264"/>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a:solidFill>
            <a:schemeClr val="accent3">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500" dirty="0">
                <a:latin typeface="Arial" panose="020B0604020202020204" pitchFamily="34" charset="0"/>
                <a:cs typeface="Arial" panose="020B0604020202020204" pitchFamily="34" charset="0"/>
              </a:rPr>
              <a:t>An academic institution – usually a university</a:t>
            </a:r>
          </a:p>
        </p:txBody>
      </p:sp>
      <p:sp>
        <p:nvSpPr>
          <p:cNvPr id="30" name="Freeform: Shape 29">
            <a:extLst>
              <a:ext uri="{FF2B5EF4-FFF2-40B4-BE49-F238E27FC236}">
                <a16:creationId xmlns:a16="http://schemas.microsoft.com/office/drawing/2014/main" id="{076F0BDC-404A-420F-AFB4-9681BA869694}"/>
              </a:ext>
            </a:extLst>
          </p:cNvPr>
          <p:cNvSpPr/>
          <p:nvPr/>
        </p:nvSpPr>
        <p:spPr>
          <a:xfrm>
            <a:off x="622298" y="4473854"/>
            <a:ext cx="2202330" cy="41526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217053"/>
              <a:satOff val="11717"/>
              <a:lumOff val="-1412"/>
              <a:alphaOff val="0"/>
            </a:schemeClr>
          </a:lnRef>
          <a:fillRef idx="1">
            <a:schemeClr val="accent3">
              <a:hueOff val="1217053"/>
              <a:satOff val="11717"/>
              <a:lumOff val="-1412"/>
              <a:alphaOff val="0"/>
            </a:schemeClr>
          </a:fillRef>
          <a:effectRef idx="0">
            <a:schemeClr val="accent3">
              <a:hueOff val="1217053"/>
              <a:satOff val="11717"/>
              <a:lumOff val="-1412"/>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.ac.uk</a:t>
            </a:r>
          </a:p>
        </p:txBody>
      </p:sp>
      <p:sp>
        <p:nvSpPr>
          <p:cNvPr id="32" name="Freeform: Shape 31">
            <a:extLst>
              <a:ext uri="{FF2B5EF4-FFF2-40B4-BE49-F238E27FC236}">
                <a16:creationId xmlns:a16="http://schemas.microsoft.com/office/drawing/2014/main" id="{9F3D81CC-AF8F-418B-BA60-C2FF234E3CF3}"/>
              </a:ext>
            </a:extLst>
          </p:cNvPr>
          <p:cNvSpPr/>
          <p:nvPr/>
        </p:nvSpPr>
        <p:spPr>
          <a:xfrm>
            <a:off x="2824631" y="5140698"/>
            <a:ext cx="5697068" cy="376759"/>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a:solidFill>
            <a:schemeClr val="accent3">
              <a:lumMod val="20000"/>
              <a:lumOff val="80000"/>
            </a:schemeClr>
          </a:solid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400" kern="1200" dirty="0">
                <a:latin typeface="Arial" panose="020B0604020202020204" pitchFamily="34" charset="0"/>
                <a:cs typeface="Arial" panose="020B0604020202020204" pitchFamily="34" charset="0"/>
              </a:rPr>
              <a:t>This used to mean ‘network’ and could only be used by a verified network – now it can be used by anyone. </a:t>
            </a:r>
          </a:p>
        </p:txBody>
      </p:sp>
      <p:sp>
        <p:nvSpPr>
          <p:cNvPr id="33" name="Freeform: Shape 32">
            <a:extLst>
              <a:ext uri="{FF2B5EF4-FFF2-40B4-BE49-F238E27FC236}">
                <a16:creationId xmlns:a16="http://schemas.microsoft.com/office/drawing/2014/main" id="{2A6F58F8-5BBA-4056-B8AF-E487C396C014}"/>
              </a:ext>
            </a:extLst>
          </p:cNvPr>
          <p:cNvSpPr/>
          <p:nvPr/>
        </p:nvSpPr>
        <p:spPr>
          <a:xfrm>
            <a:off x="622298" y="5022292"/>
            <a:ext cx="2202331" cy="41525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521316"/>
              <a:satOff val="14646"/>
              <a:lumOff val="-1765"/>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err="1">
                <a:latin typeface="Arial" panose="020B0604020202020204" pitchFamily="34" charset="0"/>
                <a:cs typeface="Arial" panose="020B0604020202020204" pitchFamily="34" charset="0"/>
              </a:rPr>
              <a:t>.net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264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Effect transition="in" filter="fade">
                                      <p:cBhvr>
                                        <p:cTn id="37" dur="500"/>
                                        <p:tgtEl>
                                          <p:spTgt spid="2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500"/>
                                        <p:tgtEl>
                                          <p:spTgt spid="2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500"/>
                                        <p:tgtEl>
                                          <p:spTgt spid="3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1" grpId="0" animBg="1"/>
      <p:bldP spid="22" grpId="0" animBg="1"/>
      <p:bldP spid="24" grpId="0" animBg="1"/>
      <p:bldP spid="25" grpId="0" animBg="1"/>
      <p:bldP spid="27" grpId="0" animBg="1"/>
      <p:bldP spid="28" grpId="0" animBg="1"/>
      <p:bldP spid="29" grpId="0" animBg="1"/>
      <p:bldP spid="30" grpId="0" animBg="1"/>
      <p:bldP spid="32" grpId="0" animBg="1"/>
      <p:bldP spid="3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0BA8-73A9-4200-955E-C79C83F42C68}"/>
              </a:ext>
            </a:extLst>
          </p:cNvPr>
          <p:cNvSpPr>
            <a:spLocks noGrp="1"/>
          </p:cNvSpPr>
          <p:nvPr>
            <p:ph type="title"/>
          </p:nvPr>
        </p:nvSpPr>
        <p:spPr>
          <a:solidFill>
            <a:schemeClr val="accent1">
              <a:lumMod val="60000"/>
              <a:lumOff val="40000"/>
            </a:schemeClr>
          </a:solidFill>
        </p:spPr>
        <p:txBody>
          <a:bodyPr/>
          <a:lstStyle/>
          <a:p>
            <a:r>
              <a:rPr lang="en-GB" sz="3600" b="1" dirty="0"/>
              <a:t>Webpages – can they be trusted? </a:t>
            </a:r>
          </a:p>
        </p:txBody>
      </p:sp>
      <p:sp>
        <p:nvSpPr>
          <p:cNvPr id="3" name="Content Placeholder 2">
            <a:extLst>
              <a:ext uri="{FF2B5EF4-FFF2-40B4-BE49-F238E27FC236}">
                <a16:creationId xmlns:a16="http://schemas.microsoft.com/office/drawing/2014/main" id="{36C33456-3E49-4F89-BED4-967CAB69C3A3}"/>
              </a:ext>
            </a:extLst>
          </p:cNvPr>
          <p:cNvSpPr>
            <a:spLocks noGrp="1"/>
          </p:cNvSpPr>
          <p:nvPr>
            <p:ph idx="1"/>
          </p:nvPr>
        </p:nvSpPr>
        <p:spPr>
          <a:xfrm>
            <a:off x="203200" y="2438401"/>
            <a:ext cx="2755901" cy="2820668"/>
          </a:xfrm>
        </p:spPr>
        <p:txBody>
          <a:bodyPr>
            <a:normAutofit fontScale="25000" lnSpcReduction="20000"/>
          </a:bodyPr>
          <a:lstStyle/>
          <a:p>
            <a:pPr>
              <a:lnSpc>
                <a:spcPct val="170000"/>
              </a:lnSpc>
              <a:buFont typeface="Wingdings" panose="05000000000000000000" pitchFamily="2" charset="2"/>
              <a:buChar char="Ø"/>
            </a:pPr>
            <a:r>
              <a:rPr lang="en-GB" sz="4300" dirty="0">
                <a:latin typeface="Arial" panose="020B0604020202020204" pitchFamily="34" charset="0"/>
                <a:cs typeface="Arial" panose="020B0604020202020204" pitchFamily="34" charset="0"/>
              </a:rPr>
              <a:t>Not all websites that appear in your searches can be trusted. If you are unsure about a website, there are trusted tools to enable you to check them. </a:t>
            </a:r>
          </a:p>
          <a:p>
            <a:pPr>
              <a:lnSpc>
                <a:spcPct val="170000"/>
              </a:lnSpc>
              <a:buFont typeface="Wingdings" panose="05000000000000000000" pitchFamily="2" charset="2"/>
              <a:buChar char="Ø"/>
            </a:pPr>
            <a:r>
              <a:rPr lang="en-GB" sz="4300" dirty="0">
                <a:highlight>
                  <a:srgbClr val="FFFF00"/>
                </a:highlight>
                <a:hlinkClick r:id="rId3"/>
              </a:rPr>
              <a:t>https://check.getsafeonline.org/ </a:t>
            </a:r>
            <a:endParaRPr lang="en-GB" sz="4300" dirty="0">
              <a:highlight>
                <a:srgbClr val="FFFF00"/>
              </a:highlight>
            </a:endParaRPr>
          </a:p>
          <a:p>
            <a:pPr>
              <a:lnSpc>
                <a:spcPct val="170000"/>
              </a:lnSpc>
              <a:buFont typeface="Wingdings" panose="05000000000000000000" pitchFamily="2" charset="2"/>
              <a:buChar char="Ø"/>
            </a:pPr>
            <a:endParaRPr lang="en-GB" sz="4300" dirty="0"/>
          </a:p>
          <a:p>
            <a:pPr>
              <a:lnSpc>
                <a:spcPct val="170000"/>
              </a:lnSpc>
              <a:buFont typeface="Wingdings" panose="05000000000000000000" pitchFamily="2" charset="2"/>
              <a:buChar char="Ø"/>
            </a:pPr>
            <a:r>
              <a:rPr lang="en-GB" sz="4300" dirty="0"/>
              <a:t>Visit together and check the report for the UWTSD website. </a:t>
            </a:r>
          </a:p>
          <a:p>
            <a:endParaRPr lang="en-GB" dirty="0">
              <a:latin typeface="Arial" panose="020B0604020202020204" pitchFamily="34" charset="0"/>
              <a:cs typeface="Arial" panose="020B0604020202020204" pitchFamily="34" charset="0"/>
            </a:endParaRPr>
          </a:p>
        </p:txBody>
      </p:sp>
      <p:pic>
        <p:nvPicPr>
          <p:cNvPr id="5" name="Picture 4">
            <a:hlinkClick r:id="rId3"/>
            <a:extLst>
              <a:ext uri="{FF2B5EF4-FFF2-40B4-BE49-F238E27FC236}">
                <a16:creationId xmlns:a16="http://schemas.microsoft.com/office/drawing/2014/main" id="{8A740F8E-A59C-4DDD-A082-D640E3BF1659}"/>
              </a:ext>
            </a:extLst>
          </p:cNvPr>
          <p:cNvPicPr>
            <a:picLocks noChangeAspect="1"/>
          </p:cNvPicPr>
          <p:nvPr/>
        </p:nvPicPr>
        <p:blipFill>
          <a:blip r:embed="rId4"/>
          <a:stretch>
            <a:fillRect/>
          </a:stretch>
        </p:blipFill>
        <p:spPr>
          <a:xfrm>
            <a:off x="3419872" y="1824763"/>
            <a:ext cx="5140960" cy="3429159"/>
          </a:xfrm>
          <a:prstGeom prst="rect">
            <a:avLst/>
          </a:prstGeom>
        </p:spPr>
      </p:pic>
    </p:spTree>
    <p:extLst>
      <p:ext uri="{BB962C8B-B14F-4D97-AF65-F5344CB8AC3E}">
        <p14:creationId xmlns:p14="http://schemas.microsoft.com/office/powerpoint/2010/main" val="1830051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6D3D-9503-4677-8133-827026A644BD}"/>
              </a:ext>
            </a:extLst>
          </p:cNvPr>
          <p:cNvSpPr>
            <a:spLocks noGrp="1"/>
          </p:cNvSpPr>
          <p:nvPr>
            <p:ph type="title"/>
          </p:nvPr>
        </p:nvSpPr>
        <p:spPr>
          <a:solidFill>
            <a:schemeClr val="accent1">
              <a:lumMod val="60000"/>
              <a:lumOff val="40000"/>
            </a:schemeClr>
          </a:solidFill>
        </p:spPr>
        <p:txBody>
          <a:bodyPr/>
          <a:lstStyle/>
          <a:p>
            <a:r>
              <a:rPr lang="en-GB" b="1" dirty="0"/>
              <a:t>Misinformation </a:t>
            </a:r>
          </a:p>
        </p:txBody>
      </p:sp>
      <p:pic>
        <p:nvPicPr>
          <p:cNvPr id="11" name="Online Media 10" title="How false news can spread - Noah Tavlin">
            <a:hlinkClick r:id="" action="ppaction://media"/>
            <a:extLst>
              <a:ext uri="{FF2B5EF4-FFF2-40B4-BE49-F238E27FC236}">
                <a16:creationId xmlns:a16="http://schemas.microsoft.com/office/drawing/2014/main" id="{25B8B8A9-B85A-4A8B-8B46-C0B8D6863D64}"/>
              </a:ext>
            </a:extLst>
          </p:cNvPr>
          <p:cNvPicPr>
            <a:picLocks noGrp="1" noRot="1" noChangeAspect="1"/>
          </p:cNvPicPr>
          <p:nvPr>
            <p:ph idx="1"/>
            <a:videoFile r:link="rId1"/>
          </p:nvPr>
        </p:nvPicPr>
        <p:blipFill>
          <a:blip r:embed="rId4"/>
          <a:stretch>
            <a:fillRect/>
          </a:stretch>
        </p:blipFill>
        <p:spPr>
          <a:xfrm>
            <a:off x="3572273" y="2438400"/>
            <a:ext cx="4992290" cy="2820591"/>
          </a:xfrm>
          <a:prstGeom prst="rect">
            <a:avLst/>
          </a:prstGeom>
        </p:spPr>
      </p:pic>
      <p:sp>
        <p:nvSpPr>
          <p:cNvPr id="12" name="TextBox 11">
            <a:extLst>
              <a:ext uri="{FF2B5EF4-FFF2-40B4-BE49-F238E27FC236}">
                <a16:creationId xmlns:a16="http://schemas.microsoft.com/office/drawing/2014/main" id="{74D3FEA4-898E-4B05-9797-D394ED98A58A}"/>
              </a:ext>
            </a:extLst>
          </p:cNvPr>
          <p:cNvSpPr txBox="1"/>
          <p:nvPr/>
        </p:nvSpPr>
        <p:spPr>
          <a:xfrm>
            <a:off x="579438" y="2412490"/>
            <a:ext cx="2504440" cy="2308324"/>
          </a:xfrm>
          <a:prstGeom prst="rect">
            <a:avLst/>
          </a:prstGeom>
          <a:noFill/>
        </p:spPr>
        <p:txBody>
          <a:bodyPr wrap="square" rtlCol="0">
            <a:spAutoFit/>
          </a:bodyPr>
          <a:lstStyle/>
          <a:p>
            <a:r>
              <a:rPr lang="en-GB" dirty="0"/>
              <a:t>Misinformation can be defined as “wrong information, or the fact that people are misinformed or information intended to deceive” Cambridge Dictionary (2022)</a:t>
            </a:r>
          </a:p>
        </p:txBody>
      </p:sp>
    </p:spTree>
    <p:extLst>
      <p:ext uri="{BB962C8B-B14F-4D97-AF65-F5344CB8AC3E}">
        <p14:creationId xmlns:p14="http://schemas.microsoft.com/office/powerpoint/2010/main" val="320544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2F37-EE2C-49ED-B5CF-CA3087010DFE}"/>
              </a:ext>
            </a:extLst>
          </p:cNvPr>
          <p:cNvSpPr>
            <a:spLocks noGrp="1"/>
          </p:cNvSpPr>
          <p:nvPr>
            <p:ph type="title"/>
          </p:nvPr>
        </p:nvSpPr>
        <p:spPr>
          <a:xfrm>
            <a:off x="323528" y="274638"/>
            <a:ext cx="8043232" cy="1143000"/>
          </a:xfrm>
          <a:solidFill>
            <a:schemeClr val="accent1">
              <a:lumMod val="60000"/>
              <a:lumOff val="40000"/>
            </a:schemeClr>
          </a:solidFill>
        </p:spPr>
        <p:txBody>
          <a:bodyPr/>
          <a:lstStyle/>
          <a:p>
            <a:r>
              <a:rPr lang="en-GB" b="1" dirty="0"/>
              <a:t>Group activity </a:t>
            </a:r>
          </a:p>
        </p:txBody>
      </p:sp>
      <p:sp>
        <p:nvSpPr>
          <p:cNvPr id="3" name="Content Placeholder 2">
            <a:extLst>
              <a:ext uri="{FF2B5EF4-FFF2-40B4-BE49-F238E27FC236}">
                <a16:creationId xmlns:a16="http://schemas.microsoft.com/office/drawing/2014/main" id="{D37A22BF-3F55-42B8-846C-A896C6DC9AFA}"/>
              </a:ext>
            </a:extLst>
          </p:cNvPr>
          <p:cNvSpPr>
            <a:spLocks noGrp="1"/>
          </p:cNvSpPr>
          <p:nvPr>
            <p:ph idx="1"/>
          </p:nvPr>
        </p:nvSpPr>
        <p:spPr>
          <a:xfrm>
            <a:off x="279400" y="1417638"/>
            <a:ext cx="8087360" cy="3841431"/>
          </a:xfrm>
          <a:solidFill>
            <a:schemeClr val="accent2">
              <a:lumMod val="20000"/>
              <a:lumOff val="80000"/>
            </a:schemeClr>
          </a:solidFill>
        </p:spPr>
        <p:txBody>
          <a:bodyPr>
            <a:normAutofit fontScale="47500" lnSpcReduction="20000"/>
          </a:bodyPr>
          <a:lstStyle/>
          <a:p>
            <a:pPr marL="0" indent="0">
              <a:lnSpc>
                <a:spcPct val="170000"/>
              </a:lnSpc>
              <a:buNone/>
            </a:pPr>
            <a:r>
              <a:rPr lang="en-GB" b="1" dirty="0">
                <a:latin typeface="Arial" panose="020B0604020202020204" pitchFamily="34" charset="0"/>
                <a:cs typeface="Arial" panose="020B0604020202020204" pitchFamily="34" charset="0"/>
              </a:rPr>
              <a:t>Work together </a:t>
            </a:r>
            <a:r>
              <a:rPr lang="en-GB" dirty="0">
                <a:latin typeface="Arial" panose="020B0604020202020204" pitchFamily="34" charset="0"/>
                <a:cs typeface="Arial" panose="020B0604020202020204" pitchFamily="34" charset="0"/>
              </a:rPr>
              <a:t>in small groups, </a:t>
            </a:r>
            <a:r>
              <a:rPr lang="en-GB" b="1" dirty="0">
                <a:latin typeface="Arial" panose="020B0604020202020204" pitchFamily="34" charset="0"/>
                <a:cs typeface="Arial" panose="020B0604020202020204" pitchFamily="34" charset="0"/>
              </a:rPr>
              <a:t>choose one </a:t>
            </a:r>
            <a:r>
              <a:rPr lang="en-GB" dirty="0">
                <a:latin typeface="Arial" panose="020B0604020202020204" pitchFamily="34" charset="0"/>
                <a:cs typeface="Arial" panose="020B0604020202020204" pitchFamily="34" charset="0"/>
              </a:rPr>
              <a:t>task from list below to complete. </a:t>
            </a:r>
          </a:p>
          <a:p>
            <a:pPr>
              <a:lnSpc>
                <a:spcPct val="170000"/>
              </a:lnSpc>
              <a:buFont typeface="Wingdings" panose="05000000000000000000" pitchFamily="2" charset="2"/>
              <a:buChar char="q"/>
            </a:pPr>
            <a:r>
              <a:rPr lang="en-GB" b="1" dirty="0">
                <a:highlight>
                  <a:srgbClr val="FFFF00"/>
                </a:highlight>
                <a:latin typeface="Arial" panose="020B0604020202020204" pitchFamily="34" charset="0"/>
                <a:cs typeface="Arial" panose="020B0604020202020204" pitchFamily="34" charset="0"/>
              </a:rPr>
              <a:t>Task A</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Create a brief poster to highlight the risk of sharing personal information on social media. </a:t>
            </a:r>
          </a:p>
          <a:p>
            <a:pPr>
              <a:lnSpc>
                <a:spcPct val="170000"/>
              </a:lnSpc>
              <a:buFont typeface="Wingdings" panose="05000000000000000000" pitchFamily="2" charset="2"/>
              <a:buChar char="q"/>
            </a:pPr>
            <a:r>
              <a:rPr lang="en-GB" b="1" dirty="0">
                <a:highlight>
                  <a:srgbClr val="FFFF00"/>
                </a:highlight>
                <a:latin typeface="Arial" panose="020B0604020202020204" pitchFamily="34" charset="0"/>
                <a:cs typeface="Arial" panose="020B0604020202020204" pitchFamily="34" charset="0"/>
              </a:rPr>
              <a:t>Task B</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Create a brief poster about the importance of looking at domain names and checking websites. </a:t>
            </a:r>
          </a:p>
          <a:p>
            <a:pPr>
              <a:lnSpc>
                <a:spcPct val="170000"/>
              </a:lnSpc>
              <a:buFont typeface="Wingdings" panose="05000000000000000000" pitchFamily="2" charset="2"/>
              <a:buChar char="q"/>
            </a:pPr>
            <a:r>
              <a:rPr lang="en-GB" b="1" dirty="0">
                <a:highlight>
                  <a:srgbClr val="FFFF00"/>
                </a:highlight>
                <a:latin typeface="Arial" panose="020B0604020202020204" pitchFamily="34" charset="0"/>
                <a:cs typeface="Arial" panose="020B0604020202020204" pitchFamily="34" charset="0"/>
              </a:rPr>
              <a:t>Task C</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Create a brief poster about how hacking can potentially occur. </a:t>
            </a:r>
          </a:p>
          <a:p>
            <a:pPr marL="0" indent="0">
              <a:buNone/>
            </a:pPr>
            <a:endParaRPr lang="en-GB" dirty="0">
              <a:latin typeface="Arial" panose="020B0604020202020204" pitchFamily="34" charset="0"/>
              <a:cs typeface="Arial" panose="020B0604020202020204" pitchFamily="34" charset="0"/>
            </a:endParaRPr>
          </a:p>
          <a:p>
            <a:pPr marL="0" indent="0">
              <a:lnSpc>
                <a:spcPct val="170000"/>
              </a:lnSpc>
              <a:buNone/>
            </a:pPr>
            <a:r>
              <a:rPr lang="en-GB" b="1" dirty="0">
                <a:latin typeface="Arial" panose="020B0604020202020204" pitchFamily="34" charset="0"/>
                <a:cs typeface="Arial" panose="020B0604020202020204" pitchFamily="34" charset="0"/>
              </a:rPr>
              <a:t>All posters should include the use of text boxes and images. </a:t>
            </a:r>
          </a:p>
          <a:p>
            <a:pPr marL="0" indent="0">
              <a:lnSpc>
                <a:spcPct val="170000"/>
              </a:lnSpc>
              <a:buNone/>
            </a:pPr>
            <a:r>
              <a:rPr lang="en-GB" b="1" dirty="0">
                <a:latin typeface="Arial" panose="020B0604020202020204" pitchFamily="34" charset="0"/>
                <a:cs typeface="Arial" panose="020B0604020202020204" pitchFamily="34" charset="0"/>
              </a:rPr>
              <a:t>Share your posters with your lecturer. </a:t>
            </a:r>
          </a:p>
        </p:txBody>
      </p:sp>
    </p:spTree>
    <p:extLst>
      <p:ext uri="{BB962C8B-B14F-4D97-AF65-F5344CB8AC3E}">
        <p14:creationId xmlns:p14="http://schemas.microsoft.com/office/powerpoint/2010/main" val="187667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87106-55F5-2644-0F17-F76141835460}"/>
              </a:ext>
            </a:extLst>
          </p:cNvPr>
          <p:cNvSpPr>
            <a:spLocks noGrp="1"/>
          </p:cNvSpPr>
          <p:nvPr>
            <p:ph type="title"/>
          </p:nvPr>
        </p:nvSpPr>
        <p:spPr>
          <a:solidFill>
            <a:schemeClr val="accent3">
              <a:lumMod val="60000"/>
              <a:lumOff val="40000"/>
            </a:schemeClr>
          </a:solidFill>
        </p:spPr>
        <p:txBody>
          <a:bodyPr/>
          <a:lstStyle/>
          <a:p>
            <a:r>
              <a:rPr lang="en-GB" b="1" dirty="0"/>
              <a:t>List of References</a:t>
            </a:r>
          </a:p>
        </p:txBody>
      </p:sp>
      <p:sp>
        <p:nvSpPr>
          <p:cNvPr id="3" name="Content Placeholder 2">
            <a:extLst>
              <a:ext uri="{FF2B5EF4-FFF2-40B4-BE49-F238E27FC236}">
                <a16:creationId xmlns:a16="http://schemas.microsoft.com/office/drawing/2014/main" id="{FA3E468E-1236-1EB3-AE46-848A5C279122}"/>
              </a:ext>
            </a:extLst>
          </p:cNvPr>
          <p:cNvSpPr>
            <a:spLocks noGrp="1"/>
          </p:cNvSpPr>
          <p:nvPr>
            <p:ph idx="1"/>
          </p:nvPr>
        </p:nvSpPr>
        <p:spPr/>
        <p:txBody>
          <a:bodyPr/>
          <a:lstStyle/>
          <a:p>
            <a:r>
              <a:rPr lang="en-GB" b="0" i="0" dirty="0">
                <a:solidFill>
                  <a:srgbClr val="222222"/>
                </a:solidFill>
                <a:effectLst/>
                <a:latin typeface="Rubik"/>
              </a:rPr>
              <a:t>Barnes, Mark, Mark Barnes (Teacher) author, Thousand Oaks :, Corwin A SAGE Company, 2016., Total pages 1 online resource (50 pages)</a:t>
            </a:r>
            <a:endParaRPr lang="en-GB" dirty="0"/>
          </a:p>
        </p:txBody>
      </p:sp>
      <p:sp>
        <p:nvSpPr>
          <p:cNvPr id="4" name="Date Placeholder 3">
            <a:extLst>
              <a:ext uri="{FF2B5EF4-FFF2-40B4-BE49-F238E27FC236}">
                <a16:creationId xmlns:a16="http://schemas.microsoft.com/office/drawing/2014/main" id="{D0F2018A-8D4A-AA3A-B1D3-8C93DAC9130F}"/>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627F955E-60FC-163C-DA31-2F4C27E586CD}"/>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42026383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636F7-B74A-4619-B31A-72588012E87A}"/>
              </a:ext>
            </a:extLst>
          </p:cNvPr>
          <p:cNvSpPr>
            <a:spLocks noGrp="1"/>
          </p:cNvSpPr>
          <p:nvPr>
            <p:ph type="title"/>
          </p:nvPr>
        </p:nvSpPr>
        <p:spPr>
          <a:xfrm>
            <a:off x="457200" y="274638"/>
            <a:ext cx="8229600" cy="1143000"/>
          </a:xfrm>
        </p:spPr>
        <p:txBody>
          <a:bodyPr wrap="square" anchor="ctr">
            <a:normAutofit/>
          </a:bodyPr>
          <a:lstStyle/>
          <a:p>
            <a:r>
              <a:rPr lang="en-GB" sz="4100"/>
              <a:t>Class Discussions / Poster Checks </a:t>
            </a:r>
          </a:p>
        </p:txBody>
      </p:sp>
      <p:sp>
        <p:nvSpPr>
          <p:cNvPr id="3" name="Content Placeholder 2">
            <a:extLst>
              <a:ext uri="{FF2B5EF4-FFF2-40B4-BE49-F238E27FC236}">
                <a16:creationId xmlns:a16="http://schemas.microsoft.com/office/drawing/2014/main" id="{089804F0-57BE-4B45-8C0D-BC85F4433B7B}"/>
              </a:ext>
            </a:extLst>
          </p:cNvPr>
          <p:cNvSpPr>
            <a:spLocks noGrp="1"/>
          </p:cNvSpPr>
          <p:nvPr>
            <p:ph sz="half" idx="1"/>
          </p:nvPr>
        </p:nvSpPr>
        <p:spPr>
          <a:xfrm>
            <a:off x="457200" y="1556792"/>
            <a:ext cx="8579296" cy="4032449"/>
          </a:xfrm>
        </p:spPr>
        <p:txBody>
          <a:bodyPr wrap="square" anchor="t">
            <a:normAutofit/>
          </a:bodyPr>
          <a:lstStyle/>
          <a:p>
            <a:r>
              <a:rPr lang="en-GB" b="1" dirty="0"/>
              <a:t>Let us  look at the posters that you have created. </a:t>
            </a:r>
          </a:p>
        </p:txBody>
      </p:sp>
      <p:pic>
        <p:nvPicPr>
          <p:cNvPr id="4" name="Online Media 3" title="How to Create a Poster in PowerPoint | PowerPoint Poster Template Design">
            <a:hlinkClick r:id="" action="ppaction://media"/>
            <a:extLst>
              <a:ext uri="{FF2B5EF4-FFF2-40B4-BE49-F238E27FC236}">
                <a16:creationId xmlns:a16="http://schemas.microsoft.com/office/drawing/2014/main" id="{AC5FAE6C-89B1-F5CE-7E1C-67B91D3FB712}"/>
              </a:ext>
            </a:extLst>
          </p:cNvPr>
          <p:cNvPicPr>
            <a:picLocks noRot="1" noChangeAspect="1"/>
          </p:cNvPicPr>
          <p:nvPr>
            <a:videoFile r:link="rId1"/>
          </p:nvPr>
        </p:nvPicPr>
        <p:blipFill>
          <a:blip r:embed="rId4"/>
          <a:stretch>
            <a:fillRect/>
          </a:stretch>
        </p:blipFill>
        <p:spPr>
          <a:xfrm>
            <a:off x="250825" y="3068960"/>
            <a:ext cx="8893175" cy="2520281"/>
          </a:xfrm>
          <a:prstGeom prst="rect">
            <a:avLst/>
          </a:prstGeom>
          <a:noFill/>
        </p:spPr>
      </p:pic>
      <p:sp>
        <p:nvSpPr>
          <p:cNvPr id="9" name="Date Placeholder 4">
            <a:extLst>
              <a:ext uri="{FF2B5EF4-FFF2-40B4-BE49-F238E27FC236}">
                <a16:creationId xmlns:a16="http://schemas.microsoft.com/office/drawing/2014/main" id="{410C3DAC-1A32-946D-F36A-50523226CBE5}"/>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06/02/2025</a:t>
            </a:fld>
            <a:endParaRPr lang="en-GB" altLang="en-US"/>
          </a:p>
        </p:txBody>
      </p:sp>
      <p:sp>
        <p:nvSpPr>
          <p:cNvPr id="11" name="Slide Number Placeholder 5">
            <a:extLst>
              <a:ext uri="{FF2B5EF4-FFF2-40B4-BE49-F238E27FC236}">
                <a16:creationId xmlns:a16="http://schemas.microsoft.com/office/drawing/2014/main" id="{FE634422-7F8B-9B5E-3801-98737F3E32E4}"/>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24</a:t>
            </a:fld>
            <a:endParaRPr lang="en-GB" altLang="en-US"/>
          </a:p>
        </p:txBody>
      </p:sp>
    </p:spTree>
    <p:extLst>
      <p:ext uri="{BB962C8B-B14F-4D97-AF65-F5344CB8AC3E}">
        <p14:creationId xmlns:p14="http://schemas.microsoft.com/office/powerpoint/2010/main" val="251746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docProps/app.xml><?xml version="1.0" encoding="utf-8"?>
<Properties xmlns="http://schemas.openxmlformats.org/officeDocument/2006/extended-properties" xmlns:vt="http://schemas.openxmlformats.org/officeDocument/2006/docPropsVTypes">
  <Template>PPT template</Template>
  <TotalTime>840</TotalTime>
  <Words>1390</Words>
  <Application>Microsoft Office PowerPoint</Application>
  <PresentationFormat>On-screen Show (4:3)</PresentationFormat>
  <Paragraphs>180</Paragraphs>
  <Slides>24</Slides>
  <Notes>17</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Myriad Pro</vt:lpstr>
      <vt:lpstr>Rubik</vt:lpstr>
      <vt:lpstr>Speak Pro</vt:lpstr>
      <vt:lpstr>Verdana</vt:lpstr>
      <vt:lpstr>Wingdings</vt:lpstr>
      <vt:lpstr>20140311PresentationUWTSDTemplate</vt:lpstr>
      <vt:lpstr>LCLM 4002</vt:lpstr>
      <vt:lpstr>Digital Safety</vt:lpstr>
      <vt:lpstr>During this session… </vt:lpstr>
      <vt:lpstr>How busy is the internet?  Scan the code and let us find out </vt:lpstr>
      <vt:lpstr>What is the internet ?</vt:lpstr>
      <vt:lpstr>Website </vt:lpstr>
      <vt:lpstr>Key digital Safety Skills</vt:lpstr>
      <vt:lpstr>Tips to protect your devices</vt:lpstr>
      <vt:lpstr>Protecting personal data</vt:lpstr>
      <vt:lpstr>What threats are there? </vt:lpstr>
      <vt:lpstr>PowerPoint Presentation</vt:lpstr>
      <vt:lpstr>Your thoughts.. </vt:lpstr>
      <vt:lpstr>Virus Protection </vt:lpstr>
      <vt:lpstr>PowerPoint Presentation</vt:lpstr>
      <vt:lpstr>Privacy Settings on accounts </vt:lpstr>
      <vt:lpstr>Online banking </vt:lpstr>
      <vt:lpstr>Break </vt:lpstr>
      <vt:lpstr>PowerPoint Presentation</vt:lpstr>
      <vt:lpstr>Domain names </vt:lpstr>
      <vt:lpstr>Webpages – can they be trusted? </vt:lpstr>
      <vt:lpstr>Misinformation </vt:lpstr>
      <vt:lpstr>Group activity </vt:lpstr>
      <vt:lpstr>List of References</vt:lpstr>
      <vt:lpstr>Class Discussions / Poster Checks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52</cp:revision>
  <cp:lastPrinted>2018-07-09T15:27:01Z</cp:lastPrinted>
  <dcterms:created xsi:type="dcterms:W3CDTF">2002-10-07T19:43:58Z</dcterms:created>
  <dcterms:modified xsi:type="dcterms:W3CDTF">2025-02-06T14:16:50Z</dcterms:modified>
</cp:coreProperties>
</file>