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7" r:id="rId5"/>
    <p:sldId id="260" r:id="rId6"/>
    <p:sldId id="268" r:id="rId7"/>
    <p:sldId id="266" r:id="rId8"/>
    <p:sldId id="262" r:id="rId9"/>
    <p:sldId id="26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56392" autoAdjust="0"/>
  </p:normalViewPr>
  <p:slideViewPr>
    <p:cSldViewPr snapToGrid="0">
      <p:cViewPr varScale="1">
        <p:scale>
          <a:sx n="35" d="100"/>
          <a:sy n="35" d="100"/>
        </p:scale>
        <p:origin x="1792" y="44"/>
      </p:cViewPr>
      <p:guideLst/>
    </p:cSldViewPr>
  </p:slideViewPr>
  <p:outlineViewPr>
    <p:cViewPr>
      <p:scale>
        <a:sx n="33" d="100"/>
        <a:sy n="33" d="100"/>
      </p:scale>
      <p:origin x="0" y="0"/>
    </p:cViewPr>
  </p:outlin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3F50DF-F1AD-431C-98D7-62DF9AE0F5C6}" type="datetimeFigureOut">
              <a:rPr lang="en-GB" smtClean="0"/>
              <a:t>21/02/2018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AD2F7C-F7B6-4738-B641-EDF25509175B}" type="slidenum">
              <a:rPr lang="en-GB" smtClean="0"/>
              <a:t>‹#›</a:t>
            </a:fld>
            <a:endParaRPr lang="en-GB"/>
          </a:p>
        </p:txBody>
      </p:sp>
    </p:spTree>
    <p:extLst>
      <p:ext uri="{BB962C8B-B14F-4D97-AF65-F5344CB8AC3E}">
        <p14:creationId xmlns:p14="http://schemas.microsoft.com/office/powerpoint/2010/main" val="2626260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Hello and my name is Christelle welcome  to my presentation bid for the consultancy project I</a:t>
            </a:r>
            <a:r>
              <a:rPr lang="en-GB" sz="1050" baseline="0" dirty="0"/>
              <a:t> will be pitching about </a:t>
            </a:r>
            <a:r>
              <a:rPr lang="en-GB" sz="1050" dirty="0"/>
              <a:t>  Jamaican Jills and</a:t>
            </a:r>
            <a:r>
              <a:rPr lang="en-GB" sz="1050" baseline="0" dirty="0"/>
              <a:t> the project will be on  Marketing.  According to (Jamaican Jills Swansea, 2018) Jamaican Jill</a:t>
            </a:r>
            <a:r>
              <a:rPr lang="en-GB" sz="1050" dirty="0"/>
              <a:t> has been open for one year in Swansea and 4 for years in Neath. Jamaican Jills it is an independent restaurant and the only restaurant in Swansea the is another Jamaican Jills restaurant is in  Neath. It is authentic as it has  Jamaican theme, they serve Jamaican food it is very different from other restaurant round it. Jamaican Jills serve family meals, cocktail and customer can dance and enjoy the live steel drums and the manager Bernie Davies has created a unique and special venue. </a:t>
            </a:r>
          </a:p>
          <a:p>
            <a:endParaRPr lang="en-GB" dirty="0"/>
          </a:p>
          <a:p>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1</a:t>
            </a:fld>
            <a:endParaRPr lang="en-GB"/>
          </a:p>
        </p:txBody>
      </p:sp>
    </p:spTree>
    <p:extLst>
      <p:ext uri="{BB962C8B-B14F-4D97-AF65-F5344CB8AC3E}">
        <p14:creationId xmlns:p14="http://schemas.microsoft.com/office/powerpoint/2010/main" val="2858806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t>The problems Jamaican Jills are facing is they don’t have regular customers coming in for lunch time in the weekdays . When the is  event  they can fill up to 200 people in restaurant when the rugby is on. Jamaican</a:t>
            </a:r>
            <a:r>
              <a:rPr lang="en-GB" sz="1800" baseline="0" dirty="0"/>
              <a:t> Jills they are open on Monday to Wednesday from 5 pm to 12 and on Thursday to Sunday they are open from 12 pm to  12  midnight they don’t have a Caribbean breakfast menu because the is no demand for it as people would prefer an English breakfast . </a:t>
            </a:r>
            <a:r>
              <a:rPr lang="en-GB" sz="1800" dirty="0"/>
              <a:t> Jamaican Jills offer student discount seven days a week meals but the are not getting allot of student customers in the restaurant </a:t>
            </a:r>
            <a:r>
              <a:rPr lang="en-GB" sz="1800" baseline="0" dirty="0"/>
              <a:t> even thought they have a bar that would attract to get more student in the restaurant. </a:t>
            </a:r>
            <a:r>
              <a:rPr lang="en-GB" sz="1800" dirty="0"/>
              <a:t>The location of Jamaican Jills could also be the main reason why they don’t get customers because it is locate at alley road there for the restaurant is not easy to be seen. Jamaican</a:t>
            </a:r>
            <a:r>
              <a:rPr lang="en-GB" sz="1800" baseline="0" dirty="0"/>
              <a:t> Jill </a:t>
            </a:r>
            <a:r>
              <a:rPr lang="en-GB" sz="1800" dirty="0"/>
              <a:t> competitors  are Turtle Bay, </a:t>
            </a:r>
            <a:r>
              <a:rPr lang="en-GB" sz="1800" b="0" dirty="0"/>
              <a:t>According </a:t>
            </a:r>
            <a:r>
              <a:rPr lang="en-GB" sz="1800" dirty="0"/>
              <a:t>to (Pyke, 2017  )Turtle Bay,  is a  leading UK restaurant chain with a Caribbean theme restaurant located at where the former Inspiration building shop on the corner of Castle Street the location of Turtle Bay is in a good location as customers can find it easier it is on open space. Turtle Bay already has restaurant more than 30 others in the UK cities, including Cardiff ‘s St Mary street. It was founded in 2010 by Ajith </a:t>
            </a:r>
            <a:r>
              <a:rPr lang="en-GB" sz="1800" dirty="0" err="1"/>
              <a:t>jayawickrema</a:t>
            </a:r>
            <a:r>
              <a:rPr lang="en-GB" sz="1800" dirty="0"/>
              <a:t> and </a:t>
            </a:r>
            <a:r>
              <a:rPr lang="en-GB" sz="1800" dirty="0" err="1"/>
              <a:t>Stepen</a:t>
            </a:r>
            <a:r>
              <a:rPr lang="en-GB" sz="1800" dirty="0"/>
              <a:t> </a:t>
            </a:r>
            <a:r>
              <a:rPr lang="en-GB" sz="1800" dirty="0" err="1"/>
              <a:t>Entwistel</a:t>
            </a:r>
            <a:r>
              <a:rPr lang="en-GB" sz="1800" dirty="0"/>
              <a:t> Turtle Bay was the fist high street Caribbean branded restaurant. The restaurant at night transform in to a bar serving beer and cocktail. Turtle Bay has more of an advantage to get more  customers than Jamaican Jills because it is already a familiar brand there for customers would choose to go to Turtle Bay  because they already know the type of service they will be getting. </a:t>
            </a:r>
          </a:p>
          <a:p>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2</a:t>
            </a:fld>
            <a:endParaRPr lang="en-GB"/>
          </a:p>
        </p:txBody>
      </p:sp>
    </p:spTree>
    <p:extLst>
      <p:ext uri="{BB962C8B-B14F-4D97-AF65-F5344CB8AC3E}">
        <p14:creationId xmlns:p14="http://schemas.microsoft.com/office/powerpoint/2010/main" val="898940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b="0" dirty="0">
                <a:latin typeface="+mj-lt"/>
              </a:rPr>
              <a:t>The goal is get more customers at Jamaican Jills and this are the effective way they could market the restaurant to get more customers as social media is the most powerful way to market a business as it is cost effective Jamaican Jills have got the own social media website they are on Facebook and  Instagram, But they only advertise the events the are not allot of pictures of the food and drink they sell on the</a:t>
            </a:r>
            <a:r>
              <a:rPr lang="en-GB" sz="1050" b="0" baseline="0" dirty="0">
                <a:latin typeface="+mj-lt"/>
              </a:rPr>
              <a:t> </a:t>
            </a:r>
            <a:r>
              <a:rPr lang="en-GB" sz="1050" b="0" dirty="0">
                <a:latin typeface="+mj-lt"/>
              </a:rPr>
              <a:t> Facebook and Instagram page it would be best to post picture of the food and drinks to capture the customers eyes as some customer may not be familiar with Caribbean food by seen the pictures of the food it may encourage them to go to Jamaican Jills to try it. According to(5 Ways to Market a Small Restaurant on a Small Budget, 2018) Another way of social media marketing is blogging it is used by food blogger it is relevant and attention grabbing content image of food, the can</a:t>
            </a:r>
            <a:r>
              <a:rPr lang="en-GB" sz="1050" b="0" baseline="0" dirty="0">
                <a:latin typeface="+mj-lt"/>
              </a:rPr>
              <a:t> </a:t>
            </a:r>
            <a:r>
              <a:rPr lang="en-GB" sz="1050" b="0" dirty="0">
                <a:latin typeface="+mj-lt"/>
              </a:rPr>
              <a:t>posts about coming up events and new menu. Jamaican Jills offer student discount seven days a week and they have a Bar and sell cocktail this would be enough to pull student rushing in to the restaurant but they are not getting student customers,  there for it could be that student are not aware of the student discount on the meals during the week . The solution to solve this issue is by getting a employee outside the restaurant to hand out  leaflets the same way club do to promote the clubs to get more customers in to buy alcohol Jamaican Jills could do the same to get even more customers in the evening. Jamaican Jill's can partner up with another local business  to help grow the own business.  Jamaican Jills can offer to sponsor a charity event the benefit for the charity event they get the things they need and Jamaican Jills can get exposure for helping out. This would be an effective way for Jamaican Jills to give back to the community and to raise their profile picture. Jamaican Jills could find a complimentary business that need food for an event Jamaican Jills can offer to provide food in exchange for exposure. The potential partner could be radio stations, tv stations, car dealerships and sports Arenas. Cost leadership is the first competitive advantage business often attempt to gain. Jamaican Jills can find strategy alliance with other business to use pool resources and gain them self exposures at the expense of other competitors that are not in the alliance. </a:t>
            </a:r>
            <a:endParaRPr lang="en-GB" dirty="0"/>
          </a:p>
          <a:p>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3</a:t>
            </a:fld>
            <a:endParaRPr lang="en-GB"/>
          </a:p>
        </p:txBody>
      </p:sp>
    </p:spTree>
    <p:extLst>
      <p:ext uri="{BB962C8B-B14F-4D97-AF65-F5344CB8AC3E}">
        <p14:creationId xmlns:p14="http://schemas.microsoft.com/office/powerpoint/2010/main" val="3870951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This project will be on Marketing it will be useful to Jamaican Jill as it will  be  a step forward as I have included sustainability strategies for this project that are easy to follow and not expensive. The strategies include using  social media to get exposure by people that will help them to gain more customers. By having a more frequent customer it will also be beneficial to Jamaican Jill as they will earn more profit. </a:t>
            </a:r>
          </a:p>
          <a:p>
            <a:r>
              <a:rPr lang="en-GB" b="0" dirty="0"/>
              <a:t> </a:t>
            </a:r>
          </a:p>
          <a:p>
            <a:endParaRPr lang="en-GB" b="1" dirty="0"/>
          </a:p>
        </p:txBody>
      </p:sp>
      <p:sp>
        <p:nvSpPr>
          <p:cNvPr id="4" name="Slide Number Placeholder 3"/>
          <p:cNvSpPr>
            <a:spLocks noGrp="1"/>
          </p:cNvSpPr>
          <p:nvPr>
            <p:ph type="sldNum" sz="quarter" idx="10"/>
          </p:nvPr>
        </p:nvSpPr>
        <p:spPr/>
        <p:txBody>
          <a:bodyPr/>
          <a:lstStyle/>
          <a:p>
            <a:fld id="{7CAD2F7C-F7B6-4738-B641-EDF25509175B}" type="slidenum">
              <a:rPr lang="en-GB" smtClean="0"/>
              <a:t>4</a:t>
            </a:fld>
            <a:endParaRPr lang="en-GB"/>
          </a:p>
        </p:txBody>
      </p:sp>
    </p:spTree>
    <p:extLst>
      <p:ext uri="{BB962C8B-B14F-4D97-AF65-F5344CB8AC3E}">
        <p14:creationId xmlns:p14="http://schemas.microsoft.com/office/powerpoint/2010/main" val="600339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plan is to market Jamaican Jills to able to attract more customers . Social media marketing is the most effective method to use to grab customers attention by adding more pictures of the food and the ingrediencies on the Instagram and Facebook page this will also make new customers to want to go to Jamaican Jills as they can see the verity of food they provide.  Jamaican Jills have a bar, they serve cocktail and live music. They  offer discount to student seven day a week but not allot of student  are going in the restaurant there for  I can create a survey to find out what do the student want to be provided for them to</a:t>
            </a:r>
            <a:r>
              <a:rPr lang="en-GB" baseline="0" dirty="0"/>
              <a:t> make Jamaican Jill more attracted to them</a:t>
            </a:r>
            <a:r>
              <a:rPr lang="en-GB" dirty="0"/>
              <a:t>. I can look at which charity event that needs food partnership in Swansea that they can both work together and in return Jamaican Jill could gain exposure and gain more customer. Creating a blogging page example by using WordPress Jamaican Jill will keep the same Jamaican</a:t>
            </a:r>
            <a:r>
              <a:rPr lang="en-GB" baseline="0" dirty="0"/>
              <a:t> Jill name  to make it easier for the customers to find them</a:t>
            </a:r>
            <a:r>
              <a:rPr lang="en-GB" dirty="0"/>
              <a:t> they</a:t>
            </a:r>
            <a:r>
              <a:rPr lang="en-GB" baseline="0" dirty="0"/>
              <a:t> can</a:t>
            </a:r>
            <a:r>
              <a:rPr lang="en-GB" dirty="0"/>
              <a:t> post pictures of the food on the menu and the ingrediencies the page can also include feedback from the customers who have been at Jamaican Jill and eaten the food.  Jamaican Jills can use one of the employer and promote</a:t>
            </a:r>
            <a:r>
              <a:rPr lang="en-GB" baseline="0" dirty="0"/>
              <a:t> </a:t>
            </a:r>
            <a:r>
              <a:rPr lang="en-GB" dirty="0"/>
              <a:t> on Wind street and</a:t>
            </a:r>
            <a:r>
              <a:rPr lang="en-GB" baseline="0" dirty="0"/>
              <a:t> </a:t>
            </a:r>
            <a:r>
              <a:rPr lang="en-GB" dirty="0"/>
              <a:t> hand out leaflets to people and they can show people  direction</a:t>
            </a:r>
            <a:r>
              <a:rPr lang="en-GB" baseline="0" dirty="0"/>
              <a:t> of </a:t>
            </a:r>
            <a:r>
              <a:rPr lang="en-GB" dirty="0"/>
              <a:t>where Jamaican Jills is because</a:t>
            </a:r>
            <a:r>
              <a:rPr lang="en-GB" baseline="0" dirty="0"/>
              <a:t> it is located in alley the restaurant is not easy to be seen </a:t>
            </a:r>
            <a:r>
              <a:rPr lang="en-GB" dirty="0"/>
              <a:t>this is a effective way to get more people in to the restaurant including</a:t>
            </a:r>
            <a:r>
              <a:rPr lang="en-GB" baseline="0" dirty="0"/>
              <a:t> students</a:t>
            </a:r>
            <a:r>
              <a:rPr lang="en-GB" dirty="0"/>
              <a:t> .  I have spoken to the manager , I will make a survey and ask people  questions including student </a:t>
            </a:r>
            <a:r>
              <a:rPr lang="en-GB" baseline="0" dirty="0"/>
              <a:t> if </a:t>
            </a:r>
            <a:r>
              <a:rPr lang="en-GB" dirty="0"/>
              <a:t> they are aware of Jamaican Jills in Swansea  and have they been there,  and if not why they haven’t been to Jamaican Jills</a:t>
            </a:r>
            <a:r>
              <a:rPr lang="en-GB" baseline="0" dirty="0"/>
              <a:t> and what would they want to see Jamaican Jills to do for them to attract more student to go and enjoy the food and the bar. T</a:t>
            </a:r>
            <a:r>
              <a:rPr lang="en-GB" dirty="0"/>
              <a:t>he responds will help to</a:t>
            </a:r>
            <a:r>
              <a:rPr lang="en-GB" baseline="0" dirty="0"/>
              <a:t> see what the student are looking for and the responds  will help Jamaican Jills to put them in practice to get more student customers. </a:t>
            </a:r>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5</a:t>
            </a:fld>
            <a:endParaRPr lang="en-GB"/>
          </a:p>
        </p:txBody>
      </p:sp>
    </p:spTree>
    <p:extLst>
      <p:ext uri="{BB962C8B-B14F-4D97-AF65-F5344CB8AC3E}">
        <p14:creationId xmlns:p14="http://schemas.microsoft.com/office/powerpoint/2010/main" val="1372038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According to (Blythe, 2012, p. 4)  Marketing is the process of planning and executing the conception, pricing, promotion and distribution of ideas, goods and services to create exchange and Satisfy individuals and organisation objectives.  ( American Marketing Association 2004)  </a:t>
            </a:r>
          </a:p>
          <a:p>
            <a:r>
              <a:rPr lang="en-GB" dirty="0"/>
              <a:t> Marketing is very important because it help sell the products or services. I am going to look at the 4 P s  marketing mix product Price Promotion and Place. The marketing mix is very important to create marketing strategy and its implantation. I will look at  Jamaican Jills  products what are they service they provide to the customers, I will look at the prices are they expensive or affordable.  what discount do they have and what offers do they have for students , couples and families. I will also look how they promote them self to get exposure to gain  more customers.  I will look at the Place the location of Jamaican Jill in Swansea is at easy to see them or are they hard to find. </a:t>
            </a:r>
          </a:p>
          <a:p>
            <a:r>
              <a:rPr lang="en-GB" dirty="0"/>
              <a:t>The proposal for this  project is on marketing for Jamaican Jills  I would like to do this project because I am motivated to work with an organisation and the people and create a solution with them. This  project will be very  useful to Jamaican Jills as they can put all the ideas  to practice to solve the issues and how to gain more customers.</a:t>
            </a:r>
          </a:p>
          <a:p>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6</a:t>
            </a:fld>
            <a:endParaRPr lang="en-GB"/>
          </a:p>
        </p:txBody>
      </p:sp>
    </p:spTree>
    <p:extLst>
      <p:ext uri="{BB962C8B-B14F-4D97-AF65-F5344CB8AC3E}">
        <p14:creationId xmlns:p14="http://schemas.microsoft.com/office/powerpoint/2010/main" val="2506355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dirty="0"/>
              <a:t>This is my project chart showing how I am planning to meet my deadline by following </a:t>
            </a:r>
            <a:r>
              <a:rPr lang="en-GB" sz="1050"/>
              <a:t>each steps to </a:t>
            </a:r>
            <a:r>
              <a:rPr lang="en-GB" sz="1050" dirty="0"/>
              <a:t>be able to complete my final report on time.</a:t>
            </a:r>
          </a:p>
        </p:txBody>
      </p:sp>
      <p:sp>
        <p:nvSpPr>
          <p:cNvPr id="4" name="Slide Number Placeholder 3"/>
          <p:cNvSpPr>
            <a:spLocks noGrp="1"/>
          </p:cNvSpPr>
          <p:nvPr>
            <p:ph type="sldNum" sz="quarter" idx="10"/>
          </p:nvPr>
        </p:nvSpPr>
        <p:spPr/>
        <p:txBody>
          <a:bodyPr/>
          <a:lstStyle/>
          <a:p>
            <a:fld id="{7CAD2F7C-F7B6-4738-B641-EDF25509175B}" type="slidenum">
              <a:rPr lang="en-GB" smtClean="0"/>
              <a:t>7</a:t>
            </a:fld>
            <a:endParaRPr lang="en-GB"/>
          </a:p>
        </p:txBody>
      </p:sp>
    </p:spTree>
    <p:extLst>
      <p:ext uri="{BB962C8B-B14F-4D97-AF65-F5344CB8AC3E}">
        <p14:creationId xmlns:p14="http://schemas.microsoft.com/office/powerpoint/2010/main" val="2407047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Jamaican Jills use digital media to market the restaurant on Facebook and Instagram </a:t>
            </a:r>
            <a:r>
              <a:rPr lang="en-GB" b="1" i="0" dirty="0"/>
              <a:t>according to (Dave Chaffey and Fiona Ellis - Chadwick, 2012)   </a:t>
            </a:r>
            <a:r>
              <a:rPr lang="en-GB" dirty="0"/>
              <a:t>the benefit of using digital media application of internet marketing to support communications with customers across the purchase cycle from generating awareness, achieving direct response for lead generation or sale and supporting customers service relationship marketing. John  Deighton identified the following   characteristics inherent in a digital medium ( Deighton , 1999)  the customers initiates contacts; the customer is seeking information or an experience;</a:t>
            </a:r>
          </a:p>
          <a:p>
            <a:pPr marL="171450" indent="-171450">
              <a:buFont typeface="Arial" panose="020B0604020202020204" pitchFamily="34" charset="0"/>
              <a:buChar char="•"/>
            </a:pPr>
            <a:r>
              <a:rPr lang="en-GB" dirty="0"/>
              <a:t> It is a high – intensity  medium – the market will have 100 percent of the individuals attention when he or she is viewing a website </a:t>
            </a:r>
          </a:p>
          <a:p>
            <a:pPr marL="171450" indent="-171450">
              <a:buFont typeface="Arial" panose="020B0604020202020204" pitchFamily="34" charset="0"/>
              <a:buChar char="•"/>
            </a:pPr>
            <a:r>
              <a:rPr lang="en-GB" dirty="0"/>
              <a:t>A company can gather and store the response  of the individual </a:t>
            </a:r>
          </a:p>
          <a:p>
            <a:pPr marL="171450" indent="-171450">
              <a:buFont typeface="Arial" panose="020B0604020202020204" pitchFamily="34" charset="0"/>
              <a:buChar char="•"/>
            </a:pPr>
            <a:r>
              <a:rPr lang="en-GB" dirty="0"/>
              <a:t>Individual needs of the customer can be addressed and taken into account in future dialogues. </a:t>
            </a:r>
          </a:p>
          <a:p>
            <a:r>
              <a:rPr lang="en-GB" dirty="0"/>
              <a:t>By having relationship with other organisation  and offering the food to event such as Swansea festival people can try the food and Jamaican</a:t>
            </a:r>
            <a:r>
              <a:rPr lang="en-GB" baseline="0" dirty="0"/>
              <a:t> Jill will benefit by getting exposures and gaining more customers. </a:t>
            </a:r>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8</a:t>
            </a:fld>
            <a:endParaRPr lang="en-GB"/>
          </a:p>
        </p:txBody>
      </p:sp>
    </p:spTree>
    <p:extLst>
      <p:ext uri="{BB962C8B-B14F-4D97-AF65-F5344CB8AC3E}">
        <p14:creationId xmlns:p14="http://schemas.microsoft.com/office/powerpoint/2010/main" val="2381521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CAD2F7C-F7B6-4738-B641-EDF25509175B}" type="slidenum">
              <a:rPr lang="en-GB" smtClean="0"/>
              <a:t>9</a:t>
            </a:fld>
            <a:endParaRPr lang="en-GB"/>
          </a:p>
        </p:txBody>
      </p:sp>
    </p:spTree>
    <p:extLst>
      <p:ext uri="{BB962C8B-B14F-4D97-AF65-F5344CB8AC3E}">
        <p14:creationId xmlns:p14="http://schemas.microsoft.com/office/powerpoint/2010/main" val="2204881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2/21/2018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E9CCF1-47A8-49DD-B4BA-C66C046EE07B}"/>
              </a:ext>
            </a:extLst>
          </p:cNvPr>
          <p:cNvSpPr/>
          <p:nvPr/>
        </p:nvSpPr>
        <p:spPr>
          <a:xfrm>
            <a:off x="739820" y="605135"/>
            <a:ext cx="11042575"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JAMAICAN JILLS Restaurant &amp; Bar</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9" name="TextBox 8">
            <a:extLst>
              <a:ext uri="{FF2B5EF4-FFF2-40B4-BE49-F238E27FC236}">
                <a16:creationId xmlns:a16="http://schemas.microsoft.com/office/drawing/2014/main" id="{4C44AFE0-8D71-4B9C-951E-599F8CFCE2DA}"/>
              </a:ext>
            </a:extLst>
          </p:cNvPr>
          <p:cNvSpPr txBox="1"/>
          <p:nvPr/>
        </p:nvSpPr>
        <p:spPr>
          <a:xfrm>
            <a:off x="6235700" y="3162300"/>
            <a:ext cx="253596" cy="369332"/>
          </a:xfrm>
          <a:prstGeom prst="rect">
            <a:avLst/>
          </a:prstGeom>
          <a:noFill/>
        </p:spPr>
        <p:txBody>
          <a:bodyPr wrap="none" rtlCol="0">
            <a:spAutoFit/>
          </a:bodyPr>
          <a:lstStyle/>
          <a:p>
            <a:r>
              <a:rPr lang="en-GB" dirty="0"/>
              <a:t> </a:t>
            </a:r>
          </a:p>
        </p:txBody>
      </p:sp>
      <p:sp>
        <p:nvSpPr>
          <p:cNvPr id="11" name="TextBox 10">
            <a:extLst>
              <a:ext uri="{FF2B5EF4-FFF2-40B4-BE49-F238E27FC236}">
                <a16:creationId xmlns:a16="http://schemas.microsoft.com/office/drawing/2014/main" id="{C35C81BB-B410-45EC-BF36-7045D994884A}"/>
              </a:ext>
            </a:extLst>
          </p:cNvPr>
          <p:cNvSpPr txBox="1"/>
          <p:nvPr/>
        </p:nvSpPr>
        <p:spPr>
          <a:xfrm>
            <a:off x="3810000" y="1817695"/>
            <a:ext cx="253596" cy="369332"/>
          </a:xfrm>
          <a:prstGeom prst="rect">
            <a:avLst/>
          </a:prstGeom>
          <a:noFill/>
        </p:spPr>
        <p:txBody>
          <a:bodyPr wrap="none" rtlCol="0">
            <a:spAutoFit/>
          </a:bodyPr>
          <a:lstStyle/>
          <a:p>
            <a:r>
              <a:rPr lang="en-GB" dirty="0"/>
              <a:t> </a:t>
            </a:r>
          </a:p>
        </p:txBody>
      </p:sp>
      <p:pic>
        <p:nvPicPr>
          <p:cNvPr id="12" name="Picture 11">
            <a:extLst>
              <a:ext uri="{FF2B5EF4-FFF2-40B4-BE49-F238E27FC236}">
                <a16:creationId xmlns:a16="http://schemas.microsoft.com/office/drawing/2014/main" id="{EB1C25D2-0AC4-46B9-B926-86D8E08C3847}"/>
              </a:ext>
            </a:extLst>
          </p:cNvPr>
          <p:cNvPicPr>
            <a:picLocks noChangeAspect="1"/>
          </p:cNvPicPr>
          <p:nvPr/>
        </p:nvPicPr>
        <p:blipFill>
          <a:blip r:embed="rId3"/>
          <a:stretch>
            <a:fillRect/>
          </a:stretch>
        </p:blipFill>
        <p:spPr>
          <a:xfrm>
            <a:off x="4171605" y="4438009"/>
            <a:ext cx="3448799" cy="2419991"/>
          </a:xfrm>
          <a:prstGeom prst="rect">
            <a:avLst/>
          </a:prstGeom>
        </p:spPr>
      </p:pic>
      <p:pic>
        <p:nvPicPr>
          <p:cNvPr id="13" name="Picture 12">
            <a:extLst>
              <a:ext uri="{FF2B5EF4-FFF2-40B4-BE49-F238E27FC236}">
                <a16:creationId xmlns:a16="http://schemas.microsoft.com/office/drawing/2014/main" id="{8BED1734-EA3E-4D77-B430-7766582D6A0A}"/>
              </a:ext>
            </a:extLst>
          </p:cNvPr>
          <p:cNvPicPr>
            <a:picLocks noChangeAspect="1"/>
          </p:cNvPicPr>
          <p:nvPr/>
        </p:nvPicPr>
        <p:blipFill>
          <a:blip r:embed="rId4"/>
          <a:stretch>
            <a:fillRect/>
          </a:stretch>
        </p:blipFill>
        <p:spPr>
          <a:xfrm>
            <a:off x="0" y="4484159"/>
            <a:ext cx="4005028" cy="2373841"/>
          </a:xfrm>
          <a:prstGeom prst="rect">
            <a:avLst/>
          </a:prstGeom>
        </p:spPr>
      </p:pic>
      <p:pic>
        <p:nvPicPr>
          <p:cNvPr id="2" name="Picture 1">
            <a:extLst>
              <a:ext uri="{FF2B5EF4-FFF2-40B4-BE49-F238E27FC236}">
                <a16:creationId xmlns:a16="http://schemas.microsoft.com/office/drawing/2014/main" id="{9B54F3BC-C5AE-42D3-B557-F87C6E655127}"/>
              </a:ext>
            </a:extLst>
          </p:cNvPr>
          <p:cNvPicPr>
            <a:picLocks noChangeAspect="1"/>
          </p:cNvPicPr>
          <p:nvPr/>
        </p:nvPicPr>
        <p:blipFill>
          <a:blip r:embed="rId5"/>
          <a:stretch>
            <a:fillRect/>
          </a:stretch>
        </p:blipFill>
        <p:spPr>
          <a:xfrm>
            <a:off x="172957" y="1528465"/>
            <a:ext cx="3433843" cy="2666464"/>
          </a:xfrm>
          <a:prstGeom prst="rect">
            <a:avLst/>
          </a:prstGeom>
        </p:spPr>
      </p:pic>
      <p:pic>
        <p:nvPicPr>
          <p:cNvPr id="3" name="Picture 2">
            <a:extLst>
              <a:ext uri="{FF2B5EF4-FFF2-40B4-BE49-F238E27FC236}">
                <a16:creationId xmlns:a16="http://schemas.microsoft.com/office/drawing/2014/main" id="{F1D77EAD-E782-43A7-9F9F-12C721CC95C6}"/>
              </a:ext>
            </a:extLst>
          </p:cNvPr>
          <p:cNvPicPr>
            <a:picLocks noChangeAspect="1"/>
          </p:cNvPicPr>
          <p:nvPr/>
        </p:nvPicPr>
        <p:blipFill>
          <a:blip r:embed="rId6"/>
          <a:stretch>
            <a:fillRect/>
          </a:stretch>
        </p:blipFill>
        <p:spPr>
          <a:xfrm>
            <a:off x="7786981" y="4438009"/>
            <a:ext cx="3731919" cy="2373841"/>
          </a:xfrm>
          <a:prstGeom prst="rect">
            <a:avLst/>
          </a:prstGeom>
        </p:spPr>
      </p:pic>
      <p:pic>
        <p:nvPicPr>
          <p:cNvPr id="4" name="Picture 3">
            <a:extLst>
              <a:ext uri="{FF2B5EF4-FFF2-40B4-BE49-F238E27FC236}">
                <a16:creationId xmlns:a16="http://schemas.microsoft.com/office/drawing/2014/main" id="{B23B2952-1AF1-4F15-88BD-D9F19F3557F6}"/>
              </a:ext>
            </a:extLst>
          </p:cNvPr>
          <p:cNvPicPr>
            <a:picLocks noChangeAspect="1"/>
          </p:cNvPicPr>
          <p:nvPr/>
        </p:nvPicPr>
        <p:blipFill>
          <a:blip r:embed="rId7"/>
          <a:stretch>
            <a:fillRect/>
          </a:stretch>
        </p:blipFill>
        <p:spPr>
          <a:xfrm>
            <a:off x="3970687" y="1561516"/>
            <a:ext cx="3750483" cy="2666464"/>
          </a:xfrm>
          <a:prstGeom prst="rect">
            <a:avLst/>
          </a:prstGeom>
        </p:spPr>
      </p:pic>
      <p:pic>
        <p:nvPicPr>
          <p:cNvPr id="5" name="Picture 4">
            <a:extLst>
              <a:ext uri="{FF2B5EF4-FFF2-40B4-BE49-F238E27FC236}">
                <a16:creationId xmlns:a16="http://schemas.microsoft.com/office/drawing/2014/main" id="{48EDBCD8-879B-40CE-BABA-7D4AE1E2F4AA}"/>
              </a:ext>
            </a:extLst>
          </p:cNvPr>
          <p:cNvPicPr>
            <a:picLocks noChangeAspect="1"/>
          </p:cNvPicPr>
          <p:nvPr/>
        </p:nvPicPr>
        <p:blipFill>
          <a:blip r:embed="rId8"/>
          <a:stretch>
            <a:fillRect/>
          </a:stretch>
        </p:blipFill>
        <p:spPr>
          <a:xfrm>
            <a:off x="8085057" y="1620881"/>
            <a:ext cx="3433843" cy="2644373"/>
          </a:xfrm>
          <a:prstGeom prst="rect">
            <a:avLst/>
          </a:prstGeom>
        </p:spPr>
      </p:pic>
    </p:spTree>
    <p:extLst>
      <p:ext uri="{BB962C8B-B14F-4D97-AF65-F5344CB8AC3E}">
        <p14:creationId xmlns:p14="http://schemas.microsoft.com/office/powerpoint/2010/main" val="2870353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0074-34D0-47BB-BF4B-F07252BCD4D6}"/>
              </a:ext>
            </a:extLst>
          </p:cNvPr>
          <p:cNvSpPr>
            <a:spLocks noGrp="1"/>
          </p:cNvSpPr>
          <p:nvPr>
            <p:ph type="ctrTitle"/>
          </p:nvPr>
        </p:nvSpPr>
        <p:spPr>
          <a:xfrm>
            <a:off x="3726180" y="171105"/>
            <a:ext cx="4052186" cy="1646302"/>
          </a:xfrm>
        </p:spPr>
        <p:txBody>
          <a:bodyPr/>
          <a:lstStyle/>
          <a:p>
            <a:r>
              <a:rPr lang="en-GB" b="1" dirty="0"/>
              <a:t>Problems</a:t>
            </a:r>
            <a:r>
              <a:rPr lang="en-GB" dirty="0"/>
              <a:t> </a:t>
            </a:r>
          </a:p>
        </p:txBody>
      </p:sp>
      <p:sp>
        <p:nvSpPr>
          <p:cNvPr id="5" name="TextBox 4">
            <a:extLst>
              <a:ext uri="{FF2B5EF4-FFF2-40B4-BE49-F238E27FC236}">
                <a16:creationId xmlns:a16="http://schemas.microsoft.com/office/drawing/2014/main" id="{281A83D7-07CD-4F33-80F8-FB11B650AE6F}"/>
              </a:ext>
            </a:extLst>
          </p:cNvPr>
          <p:cNvSpPr txBox="1"/>
          <p:nvPr/>
        </p:nvSpPr>
        <p:spPr>
          <a:xfrm>
            <a:off x="685800" y="2373085"/>
            <a:ext cx="8778365" cy="1200329"/>
          </a:xfrm>
          <a:prstGeom prst="rect">
            <a:avLst/>
          </a:prstGeom>
          <a:noFill/>
        </p:spPr>
        <p:txBody>
          <a:bodyPr wrap="none" rtlCol="0">
            <a:spAutoFit/>
          </a:bodyPr>
          <a:lstStyle/>
          <a:p>
            <a:pPr marL="285750" indent="-285750">
              <a:buFont typeface="Arial" panose="020B0604020202020204" pitchFamily="34" charset="0"/>
              <a:buChar char="•"/>
            </a:pPr>
            <a:r>
              <a:rPr lang="en-GB" dirty="0"/>
              <a:t>Frequent customers in the Evening than in the morning </a:t>
            </a:r>
          </a:p>
          <a:p>
            <a:pPr marL="285750" indent="-285750">
              <a:buFont typeface="Arial" panose="020B0604020202020204" pitchFamily="34" charset="0"/>
              <a:buChar char="•"/>
            </a:pPr>
            <a:r>
              <a:rPr lang="en-GB" dirty="0"/>
              <a:t>  location of the restaurant is at alley there for is not easy to see the restaurant</a:t>
            </a:r>
          </a:p>
          <a:p>
            <a:pPr marL="285750" indent="-285750">
              <a:buFont typeface="Arial" panose="020B0604020202020204" pitchFamily="34" charset="0"/>
              <a:buChar char="•"/>
            </a:pPr>
            <a:r>
              <a:rPr lang="en-GB" dirty="0"/>
              <a:t>Competitors Turtle Bay they have 30 chains</a:t>
            </a:r>
          </a:p>
          <a:p>
            <a:pPr marL="285750" indent="-285750">
              <a:buFont typeface="Arial" panose="020B0604020202020204" pitchFamily="34" charset="0"/>
              <a:buChar char="•"/>
            </a:pPr>
            <a:endParaRPr lang="en-GB" dirty="0"/>
          </a:p>
        </p:txBody>
      </p:sp>
      <p:sp>
        <p:nvSpPr>
          <p:cNvPr id="6" name="Rectangle 5">
            <a:extLst>
              <a:ext uri="{FF2B5EF4-FFF2-40B4-BE49-F238E27FC236}">
                <a16:creationId xmlns:a16="http://schemas.microsoft.com/office/drawing/2014/main" id="{C11D7F39-5B0F-458C-A81E-14B30CD6E02C}"/>
              </a:ext>
            </a:extLst>
          </p:cNvPr>
          <p:cNvSpPr/>
          <p:nvPr/>
        </p:nvSpPr>
        <p:spPr>
          <a:xfrm>
            <a:off x="5460775" y="1708196"/>
            <a:ext cx="6096000" cy="646331"/>
          </a:xfrm>
          <a:prstGeom prst="rect">
            <a:avLst/>
          </a:prstGeom>
        </p:spPr>
        <p:txBody>
          <a:bodyPr>
            <a:spAutoFit/>
          </a:bodyPr>
          <a:lstStyle/>
          <a:p>
            <a:endParaRPr lang="en-GB" dirty="0"/>
          </a:p>
          <a:p>
            <a:endParaRPr lang="en-GB" dirty="0"/>
          </a:p>
        </p:txBody>
      </p:sp>
      <p:pic>
        <p:nvPicPr>
          <p:cNvPr id="3" name="Picture 2">
            <a:extLst>
              <a:ext uri="{FF2B5EF4-FFF2-40B4-BE49-F238E27FC236}">
                <a16:creationId xmlns:a16="http://schemas.microsoft.com/office/drawing/2014/main" id="{7169A42C-57D6-40A7-BB05-CE8B38368493}"/>
              </a:ext>
            </a:extLst>
          </p:cNvPr>
          <p:cNvPicPr>
            <a:picLocks noChangeAspect="1"/>
          </p:cNvPicPr>
          <p:nvPr/>
        </p:nvPicPr>
        <p:blipFill>
          <a:blip r:embed="rId3"/>
          <a:stretch>
            <a:fillRect/>
          </a:stretch>
        </p:blipFill>
        <p:spPr>
          <a:xfrm>
            <a:off x="4428247" y="3974144"/>
            <a:ext cx="4167962" cy="2771864"/>
          </a:xfrm>
          <a:prstGeom prst="rect">
            <a:avLst/>
          </a:prstGeom>
        </p:spPr>
      </p:pic>
      <p:pic>
        <p:nvPicPr>
          <p:cNvPr id="4" name="Picture 3">
            <a:extLst>
              <a:ext uri="{FF2B5EF4-FFF2-40B4-BE49-F238E27FC236}">
                <a16:creationId xmlns:a16="http://schemas.microsoft.com/office/drawing/2014/main" id="{24D1D4EA-B2A4-43C7-863C-78FD89831A9E}"/>
              </a:ext>
            </a:extLst>
          </p:cNvPr>
          <p:cNvPicPr>
            <a:picLocks noChangeAspect="1"/>
          </p:cNvPicPr>
          <p:nvPr/>
        </p:nvPicPr>
        <p:blipFill>
          <a:blip r:embed="rId4"/>
          <a:stretch>
            <a:fillRect/>
          </a:stretch>
        </p:blipFill>
        <p:spPr>
          <a:xfrm>
            <a:off x="232735" y="3989460"/>
            <a:ext cx="4155768" cy="2771864"/>
          </a:xfrm>
          <a:prstGeom prst="rect">
            <a:avLst/>
          </a:prstGeom>
        </p:spPr>
      </p:pic>
      <p:pic>
        <p:nvPicPr>
          <p:cNvPr id="7" name="Picture 6">
            <a:extLst>
              <a:ext uri="{FF2B5EF4-FFF2-40B4-BE49-F238E27FC236}">
                <a16:creationId xmlns:a16="http://schemas.microsoft.com/office/drawing/2014/main" id="{BD37D965-A7E0-4699-B7C8-9DB95FB8EC17}"/>
              </a:ext>
            </a:extLst>
          </p:cNvPr>
          <p:cNvPicPr>
            <a:picLocks noChangeAspect="1"/>
          </p:cNvPicPr>
          <p:nvPr/>
        </p:nvPicPr>
        <p:blipFill>
          <a:blip r:embed="rId5"/>
          <a:stretch>
            <a:fillRect/>
          </a:stretch>
        </p:blipFill>
        <p:spPr>
          <a:xfrm>
            <a:off x="8635954" y="4072247"/>
            <a:ext cx="3442632" cy="2771864"/>
          </a:xfrm>
          <a:prstGeom prst="rect">
            <a:avLst/>
          </a:prstGeom>
        </p:spPr>
      </p:pic>
    </p:spTree>
    <p:extLst>
      <p:ext uri="{BB962C8B-B14F-4D97-AF65-F5344CB8AC3E}">
        <p14:creationId xmlns:p14="http://schemas.microsoft.com/office/powerpoint/2010/main" val="1583580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EB2B7-D5B2-4328-9B68-EFEB8E44C0EE}"/>
              </a:ext>
            </a:extLst>
          </p:cNvPr>
          <p:cNvSpPr>
            <a:spLocks noGrp="1"/>
          </p:cNvSpPr>
          <p:nvPr>
            <p:ph type="title"/>
          </p:nvPr>
        </p:nvSpPr>
        <p:spPr>
          <a:xfrm>
            <a:off x="4161629" y="263441"/>
            <a:ext cx="7941471" cy="1320800"/>
          </a:xfrm>
        </p:spPr>
        <p:txBody>
          <a:bodyPr>
            <a:normAutofit/>
          </a:bodyPr>
          <a:lstStyle/>
          <a:p>
            <a:r>
              <a:rPr lang="en-GB" sz="5400" b="1" dirty="0"/>
              <a:t>Aim and Objective   </a:t>
            </a:r>
            <a:r>
              <a:rPr lang="en-GB" dirty="0"/>
              <a:t> </a:t>
            </a:r>
          </a:p>
        </p:txBody>
      </p:sp>
      <p:sp>
        <p:nvSpPr>
          <p:cNvPr id="4" name="TextBox 3">
            <a:extLst>
              <a:ext uri="{FF2B5EF4-FFF2-40B4-BE49-F238E27FC236}">
                <a16:creationId xmlns:a16="http://schemas.microsoft.com/office/drawing/2014/main" id="{ABEB0695-E73A-4AE0-8E1D-F71A91479474}"/>
              </a:ext>
            </a:extLst>
          </p:cNvPr>
          <p:cNvSpPr txBox="1"/>
          <p:nvPr/>
        </p:nvSpPr>
        <p:spPr>
          <a:xfrm>
            <a:off x="504258" y="1803400"/>
            <a:ext cx="6878806" cy="1200329"/>
          </a:xfrm>
          <a:prstGeom prst="rect">
            <a:avLst/>
          </a:prstGeom>
          <a:noFill/>
        </p:spPr>
        <p:txBody>
          <a:bodyPr wrap="none" rtlCol="0">
            <a:spAutoFit/>
          </a:bodyPr>
          <a:lstStyle/>
          <a:p>
            <a:pPr marL="285750" indent="-285750">
              <a:buFont typeface="Arial" panose="020B0604020202020204" pitchFamily="34" charset="0"/>
              <a:buChar char="•"/>
            </a:pPr>
            <a:r>
              <a:rPr lang="en-GB" dirty="0"/>
              <a:t>Customers </a:t>
            </a:r>
          </a:p>
          <a:p>
            <a:pPr marL="285750" indent="-285750">
              <a:buFont typeface="Arial" panose="020B0604020202020204" pitchFamily="34" charset="0"/>
              <a:buChar char="•"/>
            </a:pPr>
            <a:r>
              <a:rPr lang="en-GB" dirty="0"/>
              <a:t>Marketing social media, blogging, brochures, charity events,  </a:t>
            </a:r>
          </a:p>
          <a:p>
            <a:pPr marL="285750" indent="-285750">
              <a:buFont typeface="Arial" panose="020B0604020202020204" pitchFamily="34" charset="0"/>
              <a:buChar char="•"/>
            </a:pPr>
            <a:r>
              <a:rPr lang="en-GB" dirty="0"/>
              <a:t>Competitor advantage </a:t>
            </a:r>
          </a:p>
          <a:p>
            <a:pPr marL="285750" indent="-285750">
              <a:buFont typeface="Arial" panose="020B0604020202020204" pitchFamily="34" charset="0"/>
              <a:buChar char="•"/>
            </a:pPr>
            <a:endParaRPr lang="en-GB" dirty="0"/>
          </a:p>
        </p:txBody>
      </p:sp>
      <p:pic>
        <p:nvPicPr>
          <p:cNvPr id="8" name="Picture 7">
            <a:extLst>
              <a:ext uri="{FF2B5EF4-FFF2-40B4-BE49-F238E27FC236}">
                <a16:creationId xmlns:a16="http://schemas.microsoft.com/office/drawing/2014/main" id="{28E8D6DB-D3B4-41A6-86A2-322AD0B82A6E}"/>
              </a:ext>
            </a:extLst>
          </p:cNvPr>
          <p:cNvPicPr>
            <a:picLocks noChangeAspect="1"/>
          </p:cNvPicPr>
          <p:nvPr/>
        </p:nvPicPr>
        <p:blipFill>
          <a:blip r:embed="rId3"/>
          <a:stretch>
            <a:fillRect/>
          </a:stretch>
        </p:blipFill>
        <p:spPr>
          <a:xfrm>
            <a:off x="0" y="4321743"/>
            <a:ext cx="4349852" cy="2443826"/>
          </a:xfrm>
          <a:prstGeom prst="rect">
            <a:avLst/>
          </a:prstGeom>
        </p:spPr>
      </p:pic>
      <p:pic>
        <p:nvPicPr>
          <p:cNvPr id="9" name="Picture 8">
            <a:extLst>
              <a:ext uri="{FF2B5EF4-FFF2-40B4-BE49-F238E27FC236}">
                <a16:creationId xmlns:a16="http://schemas.microsoft.com/office/drawing/2014/main" id="{2D311CBD-5827-4C49-ACE9-37CD2DDC2173}"/>
              </a:ext>
            </a:extLst>
          </p:cNvPr>
          <p:cNvPicPr>
            <a:picLocks noChangeAspect="1"/>
          </p:cNvPicPr>
          <p:nvPr/>
        </p:nvPicPr>
        <p:blipFill>
          <a:blip r:embed="rId4"/>
          <a:stretch>
            <a:fillRect/>
          </a:stretch>
        </p:blipFill>
        <p:spPr>
          <a:xfrm>
            <a:off x="7726314" y="4321743"/>
            <a:ext cx="4185679" cy="2357198"/>
          </a:xfrm>
          <a:prstGeom prst="rect">
            <a:avLst/>
          </a:prstGeom>
        </p:spPr>
      </p:pic>
      <p:pic>
        <p:nvPicPr>
          <p:cNvPr id="10" name="Picture 9">
            <a:extLst>
              <a:ext uri="{FF2B5EF4-FFF2-40B4-BE49-F238E27FC236}">
                <a16:creationId xmlns:a16="http://schemas.microsoft.com/office/drawing/2014/main" id="{FAB2D376-40CB-44A0-87DA-3447ED23BA85}"/>
              </a:ext>
            </a:extLst>
          </p:cNvPr>
          <p:cNvPicPr>
            <a:picLocks noChangeAspect="1"/>
          </p:cNvPicPr>
          <p:nvPr/>
        </p:nvPicPr>
        <p:blipFill>
          <a:blip r:embed="rId5"/>
          <a:stretch>
            <a:fillRect/>
          </a:stretch>
        </p:blipFill>
        <p:spPr>
          <a:xfrm>
            <a:off x="4638610" y="3687991"/>
            <a:ext cx="2462062" cy="3077578"/>
          </a:xfrm>
          <a:prstGeom prst="rect">
            <a:avLst/>
          </a:prstGeom>
        </p:spPr>
      </p:pic>
    </p:spTree>
    <p:extLst>
      <p:ext uri="{BB962C8B-B14F-4D97-AF65-F5344CB8AC3E}">
        <p14:creationId xmlns:p14="http://schemas.microsoft.com/office/powerpoint/2010/main" val="2719267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AD30DB-5E57-4D72-A6A0-5925F041340E}"/>
              </a:ext>
            </a:extLst>
          </p:cNvPr>
          <p:cNvSpPr/>
          <p:nvPr/>
        </p:nvSpPr>
        <p:spPr>
          <a:xfrm>
            <a:off x="1347773" y="424070"/>
            <a:ext cx="8356776"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How is the project useful</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6" name="Picture 5">
            <a:extLst>
              <a:ext uri="{FF2B5EF4-FFF2-40B4-BE49-F238E27FC236}">
                <a16:creationId xmlns:a16="http://schemas.microsoft.com/office/drawing/2014/main" id="{278F59DE-FAFF-4B0D-893A-C59821B5238F}"/>
              </a:ext>
            </a:extLst>
          </p:cNvPr>
          <p:cNvPicPr>
            <a:picLocks noChangeAspect="1"/>
          </p:cNvPicPr>
          <p:nvPr/>
        </p:nvPicPr>
        <p:blipFill>
          <a:blip r:embed="rId3"/>
          <a:stretch>
            <a:fillRect/>
          </a:stretch>
        </p:blipFill>
        <p:spPr>
          <a:xfrm>
            <a:off x="393010" y="4222474"/>
            <a:ext cx="4514850" cy="2362200"/>
          </a:xfrm>
          <a:prstGeom prst="rect">
            <a:avLst/>
          </a:prstGeom>
        </p:spPr>
      </p:pic>
      <p:pic>
        <p:nvPicPr>
          <p:cNvPr id="7" name="Picture 6">
            <a:extLst>
              <a:ext uri="{FF2B5EF4-FFF2-40B4-BE49-F238E27FC236}">
                <a16:creationId xmlns:a16="http://schemas.microsoft.com/office/drawing/2014/main" id="{1B3FF13B-63D0-491B-A08E-1BE5A2051AEF}"/>
              </a:ext>
            </a:extLst>
          </p:cNvPr>
          <p:cNvPicPr>
            <a:picLocks noChangeAspect="1"/>
          </p:cNvPicPr>
          <p:nvPr/>
        </p:nvPicPr>
        <p:blipFill>
          <a:blip r:embed="rId4"/>
          <a:stretch>
            <a:fillRect/>
          </a:stretch>
        </p:blipFill>
        <p:spPr>
          <a:xfrm>
            <a:off x="5056118" y="2298424"/>
            <a:ext cx="3219450" cy="4286250"/>
          </a:xfrm>
          <a:prstGeom prst="rect">
            <a:avLst/>
          </a:prstGeom>
        </p:spPr>
      </p:pic>
      <p:pic>
        <p:nvPicPr>
          <p:cNvPr id="8" name="Picture 7">
            <a:extLst>
              <a:ext uri="{FF2B5EF4-FFF2-40B4-BE49-F238E27FC236}">
                <a16:creationId xmlns:a16="http://schemas.microsoft.com/office/drawing/2014/main" id="{94382F57-F0FC-40E0-9D2B-4024488085A8}"/>
              </a:ext>
            </a:extLst>
          </p:cNvPr>
          <p:cNvPicPr>
            <a:picLocks noChangeAspect="1"/>
          </p:cNvPicPr>
          <p:nvPr/>
        </p:nvPicPr>
        <p:blipFill>
          <a:blip r:embed="rId5"/>
          <a:stretch>
            <a:fillRect/>
          </a:stretch>
        </p:blipFill>
        <p:spPr>
          <a:xfrm>
            <a:off x="8423826" y="2298424"/>
            <a:ext cx="3429000" cy="4286250"/>
          </a:xfrm>
          <a:prstGeom prst="rect">
            <a:avLst/>
          </a:prstGeom>
        </p:spPr>
      </p:pic>
      <p:sp>
        <p:nvSpPr>
          <p:cNvPr id="9" name="TextBox 8">
            <a:extLst>
              <a:ext uri="{FF2B5EF4-FFF2-40B4-BE49-F238E27FC236}">
                <a16:creationId xmlns:a16="http://schemas.microsoft.com/office/drawing/2014/main" id="{36A8309C-96DD-4BE5-A7D7-D46AD1DC01C7}"/>
              </a:ext>
            </a:extLst>
          </p:cNvPr>
          <p:cNvSpPr txBox="1"/>
          <p:nvPr/>
        </p:nvSpPr>
        <p:spPr>
          <a:xfrm>
            <a:off x="715617" y="2146852"/>
            <a:ext cx="2844048" cy="923330"/>
          </a:xfrm>
          <a:prstGeom prst="rect">
            <a:avLst/>
          </a:prstGeom>
          <a:noFill/>
        </p:spPr>
        <p:txBody>
          <a:bodyPr wrap="none" rtlCol="0">
            <a:spAutoFit/>
          </a:bodyPr>
          <a:lstStyle/>
          <a:p>
            <a:pPr marL="285750" indent="-285750">
              <a:buFont typeface="Arial" panose="020B0604020202020204" pitchFamily="34" charset="0"/>
              <a:buChar char="•"/>
            </a:pPr>
            <a:r>
              <a:rPr lang="en-GB" dirty="0"/>
              <a:t>Sustainability  strategy</a:t>
            </a:r>
          </a:p>
          <a:p>
            <a:pPr marL="285750" indent="-285750">
              <a:buFont typeface="Arial" panose="020B0604020202020204" pitchFamily="34" charset="0"/>
              <a:buChar char="•"/>
            </a:pPr>
            <a:r>
              <a:rPr lang="en-GB" dirty="0"/>
              <a:t>More customers</a:t>
            </a:r>
          </a:p>
          <a:p>
            <a:pPr marL="285750" indent="-285750">
              <a:buFont typeface="Arial" panose="020B0604020202020204" pitchFamily="34" charset="0"/>
              <a:buChar char="•"/>
            </a:pPr>
            <a:r>
              <a:rPr lang="en-GB" dirty="0"/>
              <a:t>Generate profit </a:t>
            </a:r>
          </a:p>
        </p:txBody>
      </p:sp>
    </p:spTree>
    <p:extLst>
      <p:ext uri="{BB962C8B-B14F-4D97-AF65-F5344CB8AC3E}">
        <p14:creationId xmlns:p14="http://schemas.microsoft.com/office/powerpoint/2010/main" val="1025055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8000A06-6189-4A52-BCCC-0C8E18EDB951}"/>
              </a:ext>
            </a:extLst>
          </p:cNvPr>
          <p:cNvSpPr/>
          <p:nvPr/>
        </p:nvSpPr>
        <p:spPr>
          <a:xfrm>
            <a:off x="874862" y="132695"/>
            <a:ext cx="10442282"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How will I move things forward</a:t>
            </a:r>
            <a:r>
              <a:rPr lang="en-US" sz="5400" b="1" cap="none" spc="0" dirty="0">
                <a:ln w="22225">
                  <a:solidFill>
                    <a:schemeClr val="accent2"/>
                  </a:solidFill>
                  <a:prstDash val="solid"/>
                </a:ln>
                <a:solidFill>
                  <a:schemeClr val="accent2">
                    <a:lumMod val="40000"/>
                    <a:lumOff val="60000"/>
                  </a:schemeClr>
                </a:solidFill>
                <a:effectLst/>
              </a:rPr>
              <a:t> </a:t>
            </a:r>
          </a:p>
        </p:txBody>
      </p:sp>
      <p:sp>
        <p:nvSpPr>
          <p:cNvPr id="3" name="TextBox 2">
            <a:extLst>
              <a:ext uri="{FF2B5EF4-FFF2-40B4-BE49-F238E27FC236}">
                <a16:creationId xmlns:a16="http://schemas.microsoft.com/office/drawing/2014/main" id="{F8995B0F-97E3-4CFA-9645-5FFFE40CB49D}"/>
              </a:ext>
            </a:extLst>
          </p:cNvPr>
          <p:cNvSpPr txBox="1"/>
          <p:nvPr/>
        </p:nvSpPr>
        <p:spPr>
          <a:xfrm>
            <a:off x="1079500" y="2247900"/>
            <a:ext cx="5422900" cy="1846659"/>
          </a:xfrm>
          <a:prstGeom prst="rect">
            <a:avLst/>
          </a:prstGeom>
          <a:noFill/>
        </p:spPr>
        <p:txBody>
          <a:bodyPr wrap="square" rtlCol="0">
            <a:spAutoFit/>
          </a:bodyPr>
          <a:lstStyle/>
          <a:p>
            <a:pPr marL="285750" indent="-285750">
              <a:buFont typeface="Arial" panose="020B0604020202020204" pitchFamily="34" charset="0"/>
              <a:buChar char="•"/>
            </a:pPr>
            <a:r>
              <a:rPr lang="en-GB" sz="2400" dirty="0"/>
              <a:t>Social media </a:t>
            </a:r>
          </a:p>
          <a:p>
            <a:pPr marL="285750" indent="-285750">
              <a:buFont typeface="Arial" panose="020B0604020202020204" pitchFamily="34" charset="0"/>
              <a:buChar char="•"/>
            </a:pPr>
            <a:r>
              <a:rPr lang="en-GB" sz="2400" dirty="0"/>
              <a:t>Blogging </a:t>
            </a:r>
          </a:p>
          <a:p>
            <a:pPr marL="285750" indent="-285750">
              <a:buFont typeface="Arial" panose="020B0604020202020204" pitchFamily="34" charset="0"/>
              <a:buChar char="•"/>
            </a:pPr>
            <a:r>
              <a:rPr lang="en-GB" sz="2400" dirty="0"/>
              <a:t>brochures </a:t>
            </a:r>
          </a:p>
          <a:p>
            <a:pPr marL="285750" indent="-285750">
              <a:buFont typeface="Arial" panose="020B0604020202020204" pitchFamily="34" charset="0"/>
              <a:buChar char="•"/>
            </a:pPr>
            <a:r>
              <a:rPr lang="en-GB" sz="2400" dirty="0"/>
              <a:t>Student discount </a:t>
            </a:r>
          </a:p>
          <a:p>
            <a:pPr marL="285750" indent="-28575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7A76AE4A-6DB8-472C-811B-001A0B070CB2}"/>
              </a:ext>
            </a:extLst>
          </p:cNvPr>
          <p:cNvPicPr>
            <a:picLocks noChangeAspect="1"/>
          </p:cNvPicPr>
          <p:nvPr/>
        </p:nvPicPr>
        <p:blipFill>
          <a:blip r:embed="rId3"/>
          <a:stretch>
            <a:fillRect/>
          </a:stretch>
        </p:blipFill>
        <p:spPr>
          <a:xfrm>
            <a:off x="165101" y="4902200"/>
            <a:ext cx="2599603" cy="1823105"/>
          </a:xfrm>
          <a:prstGeom prst="rect">
            <a:avLst/>
          </a:prstGeom>
        </p:spPr>
      </p:pic>
      <p:pic>
        <p:nvPicPr>
          <p:cNvPr id="6" name="Picture 5">
            <a:extLst>
              <a:ext uri="{FF2B5EF4-FFF2-40B4-BE49-F238E27FC236}">
                <a16:creationId xmlns:a16="http://schemas.microsoft.com/office/drawing/2014/main" id="{03C2C970-4D1E-4D9C-97C5-A43777E5AFC9}"/>
              </a:ext>
            </a:extLst>
          </p:cNvPr>
          <p:cNvPicPr>
            <a:picLocks noChangeAspect="1"/>
          </p:cNvPicPr>
          <p:nvPr/>
        </p:nvPicPr>
        <p:blipFill>
          <a:blip r:embed="rId4"/>
          <a:stretch>
            <a:fillRect/>
          </a:stretch>
        </p:blipFill>
        <p:spPr>
          <a:xfrm>
            <a:off x="2932333" y="4902201"/>
            <a:ext cx="2078420" cy="1683404"/>
          </a:xfrm>
          <a:prstGeom prst="rect">
            <a:avLst/>
          </a:prstGeom>
        </p:spPr>
      </p:pic>
      <p:pic>
        <p:nvPicPr>
          <p:cNvPr id="7" name="Picture 6">
            <a:extLst>
              <a:ext uri="{FF2B5EF4-FFF2-40B4-BE49-F238E27FC236}">
                <a16:creationId xmlns:a16="http://schemas.microsoft.com/office/drawing/2014/main" id="{3E4261D7-5D5F-4B4B-8A18-23AED59CBF84}"/>
              </a:ext>
            </a:extLst>
          </p:cNvPr>
          <p:cNvPicPr>
            <a:picLocks noChangeAspect="1"/>
          </p:cNvPicPr>
          <p:nvPr/>
        </p:nvPicPr>
        <p:blipFill>
          <a:blip r:embed="rId5"/>
          <a:stretch>
            <a:fillRect/>
          </a:stretch>
        </p:blipFill>
        <p:spPr>
          <a:xfrm>
            <a:off x="5532633" y="4902200"/>
            <a:ext cx="2417568" cy="1683405"/>
          </a:xfrm>
          <a:prstGeom prst="rect">
            <a:avLst/>
          </a:prstGeom>
        </p:spPr>
      </p:pic>
      <p:pic>
        <p:nvPicPr>
          <p:cNvPr id="8" name="Picture 7">
            <a:extLst>
              <a:ext uri="{FF2B5EF4-FFF2-40B4-BE49-F238E27FC236}">
                <a16:creationId xmlns:a16="http://schemas.microsoft.com/office/drawing/2014/main" id="{845CBA68-EA11-4D89-8202-14AF826164C9}"/>
              </a:ext>
            </a:extLst>
          </p:cNvPr>
          <p:cNvPicPr>
            <a:picLocks noChangeAspect="1"/>
          </p:cNvPicPr>
          <p:nvPr/>
        </p:nvPicPr>
        <p:blipFill>
          <a:blip r:embed="rId6"/>
          <a:stretch>
            <a:fillRect/>
          </a:stretch>
        </p:blipFill>
        <p:spPr>
          <a:xfrm>
            <a:off x="8183408" y="2247900"/>
            <a:ext cx="3156066" cy="4466232"/>
          </a:xfrm>
          <a:prstGeom prst="rect">
            <a:avLst/>
          </a:prstGeom>
        </p:spPr>
      </p:pic>
    </p:spTree>
    <p:extLst>
      <p:ext uri="{BB962C8B-B14F-4D97-AF65-F5344CB8AC3E}">
        <p14:creationId xmlns:p14="http://schemas.microsoft.com/office/powerpoint/2010/main" val="2046047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CFED35B-11B6-4F14-B76F-4E7636EB89A8}"/>
              </a:ext>
            </a:extLst>
          </p:cNvPr>
          <p:cNvSpPr/>
          <p:nvPr/>
        </p:nvSpPr>
        <p:spPr>
          <a:xfrm>
            <a:off x="456475" y="316900"/>
            <a:ext cx="11279049" cy="707886"/>
          </a:xfrm>
          <a:prstGeom prst="rect">
            <a:avLst/>
          </a:prstGeom>
          <a:noFill/>
        </p:spPr>
        <p:txBody>
          <a:bodyPr wrap="none" lIns="91440" tIns="45720" rIns="91440" bIns="45720">
            <a:spAutoFit/>
          </a:bodyPr>
          <a:lstStyle/>
          <a:p>
            <a:pPr algn="ctr"/>
            <a:r>
              <a:rPr lang="en-US" sz="4000" b="1" dirty="0">
                <a:ln w="22225">
                  <a:solidFill>
                    <a:schemeClr val="accent2"/>
                  </a:solidFill>
                  <a:prstDash val="solid"/>
                </a:ln>
                <a:solidFill>
                  <a:schemeClr val="accent2">
                    <a:lumMod val="40000"/>
                    <a:lumOff val="60000"/>
                  </a:schemeClr>
                </a:solidFill>
              </a:rPr>
              <a:t>Why I should do this project not someone else</a:t>
            </a:r>
            <a:endParaRPr lang="en-US" sz="4000" b="1" cap="none" spc="0" dirty="0">
              <a:ln w="22225">
                <a:solidFill>
                  <a:schemeClr val="accent2"/>
                </a:solidFill>
                <a:prstDash val="solid"/>
              </a:ln>
              <a:solidFill>
                <a:schemeClr val="accent2">
                  <a:lumMod val="40000"/>
                  <a:lumOff val="60000"/>
                </a:schemeClr>
              </a:solidFill>
              <a:effectLst/>
            </a:endParaRPr>
          </a:p>
        </p:txBody>
      </p:sp>
      <p:sp>
        <p:nvSpPr>
          <p:cNvPr id="5" name="Rectangle 4">
            <a:extLst>
              <a:ext uri="{FF2B5EF4-FFF2-40B4-BE49-F238E27FC236}">
                <a16:creationId xmlns:a16="http://schemas.microsoft.com/office/drawing/2014/main" id="{164E788D-DDC4-44AA-9B29-2EE9EAFD948A}"/>
              </a:ext>
            </a:extLst>
          </p:cNvPr>
          <p:cNvSpPr/>
          <p:nvPr/>
        </p:nvSpPr>
        <p:spPr>
          <a:xfrm>
            <a:off x="456475" y="1531420"/>
            <a:ext cx="10025995" cy="923330"/>
          </a:xfrm>
          <a:prstGeom prst="rect">
            <a:avLst/>
          </a:prstGeom>
        </p:spPr>
        <p:txBody>
          <a:bodyPr wrap="square">
            <a:spAutoFit/>
          </a:bodyPr>
          <a:lstStyle/>
          <a:p>
            <a:r>
              <a:rPr lang="en-GB" dirty="0"/>
              <a:t>Marketing is the process of planning and executing the conception, pricing, </a:t>
            </a:r>
          </a:p>
          <a:p>
            <a:r>
              <a:rPr lang="en-GB" dirty="0"/>
              <a:t>promotion and distribution of ideas, goods and services to create exchange and</a:t>
            </a:r>
          </a:p>
          <a:p>
            <a:r>
              <a:rPr lang="en-GB" dirty="0"/>
              <a:t>Satisfy individuals and organisation objectives.  ( American Marketing Association 2004)  </a:t>
            </a:r>
          </a:p>
        </p:txBody>
      </p:sp>
      <p:pic>
        <p:nvPicPr>
          <p:cNvPr id="6" name="Picture 5">
            <a:extLst>
              <a:ext uri="{FF2B5EF4-FFF2-40B4-BE49-F238E27FC236}">
                <a16:creationId xmlns:a16="http://schemas.microsoft.com/office/drawing/2014/main" id="{0C9242FE-0064-4521-B8E8-4A31C0880FFD}"/>
              </a:ext>
            </a:extLst>
          </p:cNvPr>
          <p:cNvPicPr>
            <a:picLocks noChangeAspect="1"/>
          </p:cNvPicPr>
          <p:nvPr/>
        </p:nvPicPr>
        <p:blipFill>
          <a:blip r:embed="rId3"/>
          <a:stretch>
            <a:fillRect/>
          </a:stretch>
        </p:blipFill>
        <p:spPr>
          <a:xfrm>
            <a:off x="9027902" y="3429000"/>
            <a:ext cx="3164098" cy="3401863"/>
          </a:xfrm>
          <a:prstGeom prst="rect">
            <a:avLst/>
          </a:prstGeom>
        </p:spPr>
      </p:pic>
      <p:pic>
        <p:nvPicPr>
          <p:cNvPr id="7" name="Picture 6">
            <a:extLst>
              <a:ext uri="{FF2B5EF4-FFF2-40B4-BE49-F238E27FC236}">
                <a16:creationId xmlns:a16="http://schemas.microsoft.com/office/drawing/2014/main" id="{EE3E352C-8EA7-4365-9A8D-2BF807DB4C6A}"/>
              </a:ext>
            </a:extLst>
          </p:cNvPr>
          <p:cNvPicPr>
            <a:picLocks noChangeAspect="1"/>
          </p:cNvPicPr>
          <p:nvPr/>
        </p:nvPicPr>
        <p:blipFill>
          <a:blip r:embed="rId4"/>
          <a:stretch>
            <a:fillRect/>
          </a:stretch>
        </p:blipFill>
        <p:spPr>
          <a:xfrm>
            <a:off x="4406733" y="3642379"/>
            <a:ext cx="4621169" cy="3188484"/>
          </a:xfrm>
          <a:prstGeom prst="rect">
            <a:avLst/>
          </a:prstGeom>
        </p:spPr>
      </p:pic>
      <p:pic>
        <p:nvPicPr>
          <p:cNvPr id="8" name="Picture 7">
            <a:extLst>
              <a:ext uri="{FF2B5EF4-FFF2-40B4-BE49-F238E27FC236}">
                <a16:creationId xmlns:a16="http://schemas.microsoft.com/office/drawing/2014/main" id="{0601C40F-3BFD-49F3-AD33-178E7EEF36C1}"/>
              </a:ext>
            </a:extLst>
          </p:cNvPr>
          <p:cNvPicPr>
            <a:picLocks noChangeAspect="1"/>
          </p:cNvPicPr>
          <p:nvPr/>
        </p:nvPicPr>
        <p:blipFill>
          <a:blip r:embed="rId5"/>
          <a:stretch>
            <a:fillRect/>
          </a:stretch>
        </p:blipFill>
        <p:spPr>
          <a:xfrm>
            <a:off x="89595" y="3669516"/>
            <a:ext cx="4279252" cy="3188484"/>
          </a:xfrm>
          <a:prstGeom prst="rect">
            <a:avLst/>
          </a:prstGeom>
        </p:spPr>
      </p:pic>
    </p:spTree>
    <p:extLst>
      <p:ext uri="{BB962C8B-B14F-4D97-AF65-F5344CB8AC3E}">
        <p14:creationId xmlns:p14="http://schemas.microsoft.com/office/powerpoint/2010/main" val="2125183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8E9C187-2BA6-4EB6-AEF7-723AC0089260}"/>
              </a:ext>
            </a:extLst>
          </p:cNvPr>
          <p:cNvSpPr/>
          <p:nvPr/>
        </p:nvSpPr>
        <p:spPr>
          <a:xfrm>
            <a:off x="4781783" y="276686"/>
            <a:ext cx="2165979"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Chart </a:t>
            </a:r>
            <a:endParaRPr lang="en-US" sz="5400" b="1" cap="none" spc="0" dirty="0">
              <a:ln w="22225">
                <a:solidFill>
                  <a:schemeClr val="accent2"/>
                </a:solidFill>
                <a:prstDash val="solid"/>
              </a:ln>
              <a:solidFill>
                <a:schemeClr val="accent2">
                  <a:lumMod val="40000"/>
                  <a:lumOff val="60000"/>
                </a:schemeClr>
              </a:solidFill>
              <a:effectLst/>
            </a:endParaRPr>
          </a:p>
        </p:txBody>
      </p:sp>
      <p:graphicFrame>
        <p:nvGraphicFramePr>
          <p:cNvPr id="4" name="Table 3">
            <a:extLst>
              <a:ext uri="{FF2B5EF4-FFF2-40B4-BE49-F238E27FC236}">
                <a16:creationId xmlns:a16="http://schemas.microsoft.com/office/drawing/2014/main" id="{66D6B0E9-453A-4528-B81B-0FCDBB817D8E}"/>
              </a:ext>
            </a:extLst>
          </p:cNvPr>
          <p:cNvGraphicFramePr>
            <a:graphicFrameLocks noGrp="1"/>
          </p:cNvGraphicFramePr>
          <p:nvPr>
            <p:extLst>
              <p:ext uri="{D42A27DB-BD31-4B8C-83A1-F6EECF244321}">
                <p14:modId xmlns:p14="http://schemas.microsoft.com/office/powerpoint/2010/main" val="4121742534"/>
              </p:ext>
            </p:extLst>
          </p:nvPr>
        </p:nvGraphicFramePr>
        <p:xfrm>
          <a:off x="216569" y="62114"/>
          <a:ext cx="8128002" cy="651920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714016758"/>
                    </a:ext>
                  </a:extLst>
                </a:gridCol>
                <a:gridCol w="1354667">
                  <a:extLst>
                    <a:ext uri="{9D8B030D-6E8A-4147-A177-3AD203B41FA5}">
                      <a16:colId xmlns:a16="http://schemas.microsoft.com/office/drawing/2014/main" val="3196071980"/>
                    </a:ext>
                  </a:extLst>
                </a:gridCol>
                <a:gridCol w="1354667">
                  <a:extLst>
                    <a:ext uri="{9D8B030D-6E8A-4147-A177-3AD203B41FA5}">
                      <a16:colId xmlns:a16="http://schemas.microsoft.com/office/drawing/2014/main" val="2979007043"/>
                    </a:ext>
                  </a:extLst>
                </a:gridCol>
                <a:gridCol w="1354667">
                  <a:extLst>
                    <a:ext uri="{9D8B030D-6E8A-4147-A177-3AD203B41FA5}">
                      <a16:colId xmlns:a16="http://schemas.microsoft.com/office/drawing/2014/main" val="292008137"/>
                    </a:ext>
                  </a:extLst>
                </a:gridCol>
                <a:gridCol w="1354667">
                  <a:extLst>
                    <a:ext uri="{9D8B030D-6E8A-4147-A177-3AD203B41FA5}">
                      <a16:colId xmlns:a16="http://schemas.microsoft.com/office/drawing/2014/main" val="187259767"/>
                    </a:ext>
                  </a:extLst>
                </a:gridCol>
                <a:gridCol w="1354667">
                  <a:extLst>
                    <a:ext uri="{9D8B030D-6E8A-4147-A177-3AD203B41FA5}">
                      <a16:colId xmlns:a16="http://schemas.microsoft.com/office/drawing/2014/main" val="3138057914"/>
                    </a:ext>
                  </a:extLst>
                </a:gridCol>
              </a:tblGrid>
              <a:tr h="370840">
                <a:tc>
                  <a:txBody>
                    <a:bodyPr/>
                    <a:lstStyle/>
                    <a:p>
                      <a:endParaRPr lang="en-GB" dirty="0"/>
                    </a:p>
                  </a:txBody>
                  <a:tcPr/>
                </a:tc>
                <a:tc>
                  <a:txBody>
                    <a:bodyPr/>
                    <a:lstStyle/>
                    <a:p>
                      <a:r>
                        <a:rPr lang="en-GB" dirty="0"/>
                        <a:t>January</a:t>
                      </a:r>
                    </a:p>
                  </a:txBody>
                  <a:tcPr/>
                </a:tc>
                <a:tc>
                  <a:txBody>
                    <a:bodyPr/>
                    <a:lstStyle/>
                    <a:p>
                      <a:r>
                        <a:rPr lang="en-GB" dirty="0"/>
                        <a:t>February </a:t>
                      </a:r>
                    </a:p>
                  </a:txBody>
                  <a:tcPr/>
                </a:tc>
                <a:tc>
                  <a:txBody>
                    <a:bodyPr/>
                    <a:lstStyle/>
                    <a:p>
                      <a:r>
                        <a:rPr lang="en-GB" dirty="0"/>
                        <a:t>March</a:t>
                      </a:r>
                    </a:p>
                  </a:txBody>
                  <a:tcPr/>
                </a:tc>
                <a:tc>
                  <a:txBody>
                    <a:bodyPr/>
                    <a:lstStyle/>
                    <a:p>
                      <a:r>
                        <a:rPr lang="en-GB" dirty="0"/>
                        <a:t>April </a:t>
                      </a:r>
                    </a:p>
                  </a:txBody>
                  <a:tcPr/>
                </a:tc>
                <a:tc>
                  <a:txBody>
                    <a:bodyPr/>
                    <a:lstStyle/>
                    <a:p>
                      <a:r>
                        <a:rPr lang="en-GB" dirty="0"/>
                        <a:t>May</a:t>
                      </a:r>
                    </a:p>
                  </a:txBody>
                  <a:tcPr/>
                </a:tc>
                <a:extLst>
                  <a:ext uri="{0D108BD9-81ED-4DB2-BD59-A6C34878D82A}">
                    <a16:rowId xmlns:a16="http://schemas.microsoft.com/office/drawing/2014/main" val="2307322848"/>
                  </a:ext>
                </a:extLst>
              </a:tr>
              <a:tr h="370840">
                <a:tc>
                  <a:txBody>
                    <a:bodyPr/>
                    <a:lstStyle/>
                    <a:p>
                      <a:r>
                        <a:rPr lang="en-GB" sz="1100" dirty="0"/>
                        <a:t>Find organisation </a:t>
                      </a:r>
                    </a:p>
                  </a:txBody>
                  <a:tcPr/>
                </a:tc>
                <a:tc>
                  <a:txBody>
                    <a:bodyPr/>
                    <a:lstStyle/>
                    <a:p>
                      <a:endParaRPr lang="en-GB" dirty="0">
                        <a:solidFill>
                          <a:srgbClr val="FFFF00"/>
                        </a:solidFill>
                      </a:endParaRPr>
                    </a:p>
                  </a:txBody>
                  <a:tcPr>
                    <a:solidFill>
                      <a:srgbClr val="FFFF00"/>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25993606"/>
                  </a:ext>
                </a:extLst>
              </a:tr>
              <a:tr h="370840">
                <a:tc>
                  <a:txBody>
                    <a:bodyPr/>
                    <a:lstStyle/>
                    <a:p>
                      <a:r>
                        <a:rPr lang="en-GB" sz="1100" dirty="0"/>
                        <a:t>Speak to the manager</a:t>
                      </a:r>
                    </a:p>
                  </a:txBody>
                  <a:tcPr/>
                </a:tc>
                <a:tc>
                  <a:txBody>
                    <a:bodyPr/>
                    <a:lstStyle/>
                    <a:p>
                      <a:endParaRPr lang="en-GB" dirty="0"/>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970407127"/>
                  </a:ext>
                </a:extLst>
              </a:tr>
              <a:tr h="370840">
                <a:tc>
                  <a:txBody>
                    <a:bodyPr/>
                    <a:lstStyle/>
                    <a:p>
                      <a:r>
                        <a:rPr lang="en-GB" sz="1100" dirty="0"/>
                        <a:t>Find out the problems</a:t>
                      </a:r>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77062502"/>
                  </a:ext>
                </a:extLst>
              </a:tr>
              <a:tr h="370840">
                <a:tc>
                  <a:txBody>
                    <a:bodyPr/>
                    <a:lstStyle/>
                    <a:p>
                      <a:r>
                        <a:rPr lang="en-GB" sz="1100" dirty="0"/>
                        <a:t>Research for the bid</a:t>
                      </a:r>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62116196"/>
                  </a:ext>
                </a:extLst>
              </a:tr>
              <a:tr h="507020">
                <a:tc>
                  <a:txBody>
                    <a:bodyPr/>
                    <a:lstStyle/>
                    <a:p>
                      <a:r>
                        <a:rPr lang="en-GB" sz="1100" dirty="0"/>
                        <a:t>Presentation Bid </a:t>
                      </a:r>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37712895"/>
                  </a:ext>
                </a:extLst>
              </a:tr>
              <a:tr h="370840">
                <a:tc>
                  <a:txBody>
                    <a:bodyPr/>
                    <a:lstStyle/>
                    <a:p>
                      <a:r>
                        <a:rPr lang="en-GB" sz="1050" dirty="0"/>
                        <a:t>Primary research interview, survey </a:t>
                      </a:r>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621850890"/>
                  </a:ext>
                </a:extLst>
              </a:tr>
              <a:tr h="370840">
                <a:tc>
                  <a:txBody>
                    <a:bodyPr/>
                    <a:lstStyle/>
                    <a:p>
                      <a:r>
                        <a:rPr lang="en-GB" sz="1050" dirty="0"/>
                        <a:t>Secondary research books , journal internet </a:t>
                      </a:r>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2082325030"/>
                  </a:ext>
                </a:extLst>
              </a:tr>
              <a:tr h="370840">
                <a:tc>
                  <a:txBody>
                    <a:bodyPr/>
                    <a:lstStyle/>
                    <a:p>
                      <a:r>
                        <a:rPr lang="en-GB" sz="1050" dirty="0"/>
                        <a:t>Project plan </a:t>
                      </a:r>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1860992021"/>
                  </a:ext>
                </a:extLst>
              </a:tr>
              <a:tr h="370840">
                <a:tc>
                  <a:txBody>
                    <a:bodyPr/>
                    <a:lstStyle/>
                    <a:p>
                      <a:r>
                        <a:rPr lang="en-GB" sz="1050" dirty="0"/>
                        <a:t>Risk management strategy </a:t>
                      </a:r>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3298090773"/>
                  </a:ext>
                </a:extLst>
              </a:tr>
              <a:tr h="370840">
                <a:tc>
                  <a:txBody>
                    <a:bodyPr/>
                    <a:lstStyle/>
                    <a:p>
                      <a:r>
                        <a:rPr lang="en-GB" sz="1050" dirty="0"/>
                        <a:t>Role description </a:t>
                      </a:r>
                    </a:p>
                  </a:txBody>
                  <a:tcPr/>
                </a:tc>
                <a:tc>
                  <a:txBody>
                    <a:bodyPr/>
                    <a:lstStyle/>
                    <a:p>
                      <a:endParaRPr lang="en-GB"/>
                    </a:p>
                  </a:txBody>
                  <a:tcPr/>
                </a:tc>
                <a:tc>
                  <a:txBody>
                    <a:bodyPr/>
                    <a:lstStyle/>
                    <a:p>
                      <a:endParaRPr lang="en-GB"/>
                    </a:p>
                  </a:txBody>
                  <a:tcPr/>
                </a:tc>
                <a:tc>
                  <a:txBody>
                    <a:bodyPr/>
                    <a:lstStyle/>
                    <a:p>
                      <a:endParaRPr lang="en-GB" dirty="0"/>
                    </a:p>
                  </a:txBody>
                  <a:tcPr>
                    <a:solidFill>
                      <a:srgbClr val="FFFF00"/>
                    </a:solidFill>
                  </a:tcPr>
                </a:tc>
                <a:tc>
                  <a:txBody>
                    <a:bodyPr/>
                    <a:lstStyle/>
                    <a:p>
                      <a:endParaRPr lang="en-GB"/>
                    </a:p>
                  </a:txBody>
                  <a:tcPr/>
                </a:tc>
                <a:tc>
                  <a:txBody>
                    <a:bodyPr/>
                    <a:lstStyle/>
                    <a:p>
                      <a:endParaRPr lang="en-GB"/>
                    </a:p>
                  </a:txBody>
                  <a:tcPr/>
                </a:tc>
                <a:extLst>
                  <a:ext uri="{0D108BD9-81ED-4DB2-BD59-A6C34878D82A}">
                    <a16:rowId xmlns:a16="http://schemas.microsoft.com/office/drawing/2014/main" val="4093707523"/>
                  </a:ext>
                </a:extLst>
              </a:tr>
              <a:tr h="370840">
                <a:tc>
                  <a:txBody>
                    <a:bodyPr/>
                    <a:lstStyle/>
                    <a:p>
                      <a:r>
                        <a:rPr lang="en-GB" sz="1050" dirty="0"/>
                        <a:t>Project approach</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solidFill>
                      <a:srgbClr val="FFFF00"/>
                    </a:solidFill>
                  </a:tcPr>
                </a:tc>
                <a:tc>
                  <a:txBody>
                    <a:bodyPr/>
                    <a:lstStyle/>
                    <a:p>
                      <a:endParaRPr lang="en-GB"/>
                    </a:p>
                  </a:txBody>
                  <a:tcPr/>
                </a:tc>
                <a:extLst>
                  <a:ext uri="{0D108BD9-81ED-4DB2-BD59-A6C34878D82A}">
                    <a16:rowId xmlns:a16="http://schemas.microsoft.com/office/drawing/2014/main" val="49141953"/>
                  </a:ext>
                </a:extLst>
              </a:tr>
              <a:tr h="370840">
                <a:tc>
                  <a:txBody>
                    <a:bodyPr/>
                    <a:lstStyle/>
                    <a:p>
                      <a:r>
                        <a:rPr lang="en-GB" sz="1050" dirty="0"/>
                        <a:t>Final report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1">
                        <a:lumMod val="20000"/>
                        <a:lumOff val="80000"/>
                      </a:schemeClr>
                    </a:solidFill>
                  </a:tcPr>
                </a:tc>
                <a:tc>
                  <a:txBody>
                    <a:bodyPr/>
                    <a:lstStyle/>
                    <a:p>
                      <a:endParaRPr lang="en-GB" dirty="0"/>
                    </a:p>
                  </a:txBody>
                  <a:tcPr>
                    <a:solidFill>
                      <a:srgbClr val="FFFF00"/>
                    </a:solidFill>
                  </a:tcPr>
                </a:tc>
                <a:extLst>
                  <a:ext uri="{0D108BD9-81ED-4DB2-BD59-A6C34878D82A}">
                    <a16:rowId xmlns:a16="http://schemas.microsoft.com/office/drawing/2014/main" val="77124017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8812705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3549287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750730925"/>
                  </a:ext>
                </a:extLst>
              </a:tr>
            </a:tbl>
          </a:graphicData>
        </a:graphic>
      </p:graphicFrame>
    </p:spTree>
    <p:extLst>
      <p:ext uri="{BB962C8B-B14F-4D97-AF65-F5344CB8AC3E}">
        <p14:creationId xmlns:p14="http://schemas.microsoft.com/office/powerpoint/2010/main" val="3589079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EF48BE5-AC47-4FFA-B0E6-FA1C8EB75B46}"/>
              </a:ext>
            </a:extLst>
          </p:cNvPr>
          <p:cNvSpPr/>
          <p:nvPr/>
        </p:nvSpPr>
        <p:spPr>
          <a:xfrm>
            <a:off x="109528" y="196552"/>
            <a:ext cx="12465272"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How will this benefit my organisation </a:t>
            </a:r>
          </a:p>
        </p:txBody>
      </p:sp>
      <p:sp>
        <p:nvSpPr>
          <p:cNvPr id="5" name="TextBox 4">
            <a:extLst>
              <a:ext uri="{FF2B5EF4-FFF2-40B4-BE49-F238E27FC236}">
                <a16:creationId xmlns:a16="http://schemas.microsoft.com/office/drawing/2014/main" id="{9F59695F-44F8-44FB-A985-380CD87A7EB6}"/>
              </a:ext>
            </a:extLst>
          </p:cNvPr>
          <p:cNvSpPr txBox="1"/>
          <p:nvPr/>
        </p:nvSpPr>
        <p:spPr>
          <a:xfrm>
            <a:off x="481264" y="1672389"/>
            <a:ext cx="5860900" cy="923330"/>
          </a:xfrm>
          <a:prstGeom prst="rect">
            <a:avLst/>
          </a:prstGeom>
          <a:noFill/>
        </p:spPr>
        <p:txBody>
          <a:bodyPr wrap="none" rtlCol="0">
            <a:spAutoFit/>
          </a:bodyPr>
          <a:lstStyle/>
          <a:p>
            <a:pPr marL="285750" indent="-285750">
              <a:buFont typeface="Arial" panose="020B0604020202020204" pitchFamily="34" charset="0"/>
              <a:buChar char="•"/>
            </a:pPr>
            <a:r>
              <a:rPr lang="en-GB" dirty="0"/>
              <a:t>Communication with customers though social media</a:t>
            </a:r>
          </a:p>
          <a:p>
            <a:pPr marL="285750" indent="-285750">
              <a:buFont typeface="Arial" panose="020B0604020202020204" pitchFamily="34" charset="0"/>
              <a:buChar char="•"/>
            </a:pPr>
            <a:r>
              <a:rPr lang="en-GB" dirty="0"/>
              <a:t>Capturing individual attentions</a:t>
            </a:r>
          </a:p>
          <a:p>
            <a:pPr marL="285750" indent="-285750">
              <a:buFont typeface="Arial" panose="020B0604020202020204" pitchFamily="34" charset="0"/>
              <a:buChar char="•"/>
            </a:pPr>
            <a:r>
              <a:rPr lang="en-GB" dirty="0"/>
              <a:t>Achieving individual response   </a:t>
            </a:r>
          </a:p>
        </p:txBody>
      </p:sp>
      <p:pic>
        <p:nvPicPr>
          <p:cNvPr id="6" name="Picture 5">
            <a:extLst>
              <a:ext uri="{FF2B5EF4-FFF2-40B4-BE49-F238E27FC236}">
                <a16:creationId xmlns:a16="http://schemas.microsoft.com/office/drawing/2014/main" id="{299E7DF1-62B3-4297-8476-9B9DF9CF307D}"/>
              </a:ext>
            </a:extLst>
          </p:cNvPr>
          <p:cNvPicPr>
            <a:picLocks noChangeAspect="1"/>
          </p:cNvPicPr>
          <p:nvPr/>
        </p:nvPicPr>
        <p:blipFill>
          <a:blip r:embed="rId3"/>
          <a:stretch>
            <a:fillRect/>
          </a:stretch>
        </p:blipFill>
        <p:spPr>
          <a:xfrm>
            <a:off x="243389" y="4018547"/>
            <a:ext cx="3897798" cy="2584783"/>
          </a:xfrm>
          <a:prstGeom prst="rect">
            <a:avLst/>
          </a:prstGeom>
        </p:spPr>
      </p:pic>
      <p:pic>
        <p:nvPicPr>
          <p:cNvPr id="7" name="Picture 6">
            <a:extLst>
              <a:ext uri="{FF2B5EF4-FFF2-40B4-BE49-F238E27FC236}">
                <a16:creationId xmlns:a16="http://schemas.microsoft.com/office/drawing/2014/main" id="{02AFF1D7-AA72-43F0-BF06-0C1E1FE77071}"/>
              </a:ext>
            </a:extLst>
          </p:cNvPr>
          <p:cNvPicPr>
            <a:picLocks noChangeAspect="1"/>
          </p:cNvPicPr>
          <p:nvPr/>
        </p:nvPicPr>
        <p:blipFill>
          <a:blip r:embed="rId4"/>
          <a:stretch>
            <a:fillRect/>
          </a:stretch>
        </p:blipFill>
        <p:spPr>
          <a:xfrm>
            <a:off x="4336291" y="4018547"/>
            <a:ext cx="4168355" cy="2693067"/>
          </a:xfrm>
          <a:prstGeom prst="rect">
            <a:avLst/>
          </a:prstGeom>
        </p:spPr>
      </p:pic>
      <p:pic>
        <p:nvPicPr>
          <p:cNvPr id="8" name="Picture 7">
            <a:extLst>
              <a:ext uri="{FF2B5EF4-FFF2-40B4-BE49-F238E27FC236}">
                <a16:creationId xmlns:a16="http://schemas.microsoft.com/office/drawing/2014/main" id="{07F72A75-E4D3-4591-B871-EE28D01744B5}"/>
              </a:ext>
            </a:extLst>
          </p:cNvPr>
          <p:cNvPicPr>
            <a:picLocks noChangeAspect="1"/>
          </p:cNvPicPr>
          <p:nvPr/>
        </p:nvPicPr>
        <p:blipFill>
          <a:blip r:embed="rId5"/>
          <a:stretch>
            <a:fillRect/>
          </a:stretch>
        </p:blipFill>
        <p:spPr>
          <a:xfrm>
            <a:off x="8603497" y="4018547"/>
            <a:ext cx="3492250" cy="2693067"/>
          </a:xfrm>
          <a:prstGeom prst="rect">
            <a:avLst/>
          </a:prstGeom>
        </p:spPr>
      </p:pic>
    </p:spTree>
    <p:extLst>
      <p:ext uri="{BB962C8B-B14F-4D97-AF65-F5344CB8AC3E}">
        <p14:creationId xmlns:p14="http://schemas.microsoft.com/office/powerpoint/2010/main" val="4039169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0BC57F-2B31-42FF-8A1D-913AA2CCCFBA}"/>
              </a:ext>
            </a:extLst>
          </p:cNvPr>
          <p:cNvPicPr>
            <a:picLocks noChangeAspect="1"/>
          </p:cNvPicPr>
          <p:nvPr/>
        </p:nvPicPr>
        <p:blipFill rotWithShape="1">
          <a:blip r:embed="rId3"/>
          <a:srcRect l="34638" t="24211" r="14145" b="9650"/>
          <a:stretch/>
        </p:blipFill>
        <p:spPr>
          <a:xfrm>
            <a:off x="1503946" y="20516"/>
            <a:ext cx="9384632" cy="6816967"/>
          </a:xfrm>
          <a:prstGeom prst="rect">
            <a:avLst/>
          </a:prstGeom>
        </p:spPr>
      </p:pic>
    </p:spTree>
    <p:extLst>
      <p:ext uri="{BB962C8B-B14F-4D97-AF65-F5344CB8AC3E}">
        <p14:creationId xmlns:p14="http://schemas.microsoft.com/office/powerpoint/2010/main" val="6716595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2030</Words>
  <Application>Microsoft Office PowerPoint</Application>
  <PresentationFormat>Widescreen</PresentationFormat>
  <Paragraphs>71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Trebuchet MS</vt:lpstr>
      <vt:lpstr>Wingdings 3</vt:lpstr>
      <vt:lpstr>Facet</vt:lpstr>
      <vt:lpstr>PowerPoint Presentation</vt:lpstr>
      <vt:lpstr>Problems </vt:lpstr>
      <vt:lpstr>Aim and Objective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Christella Ndikumana</dc:creator>
  <cp:lastModifiedBy>Christella Ndikumana</cp:lastModifiedBy>
  <cp:revision>146</cp:revision>
  <dcterms:created xsi:type="dcterms:W3CDTF">2018-02-10T22:13:09Z</dcterms:created>
  <dcterms:modified xsi:type="dcterms:W3CDTF">2018-02-21T08:18:04Z</dcterms:modified>
</cp:coreProperties>
</file>