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11"/>
  </p:notesMasterIdLst>
  <p:sldIdLst>
    <p:sldId id="264" r:id="rId2"/>
    <p:sldId id="263" r:id="rId3"/>
    <p:sldId id="257" r:id="rId4"/>
    <p:sldId id="256" r:id="rId5"/>
    <p:sldId id="258" r:id="rId6"/>
    <p:sldId id="259" r:id="rId7"/>
    <p:sldId id="260" r:id="rId8"/>
    <p:sldId id="261" r:id="rId9"/>
    <p:sldId id="262"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80534" autoAdjust="0"/>
  </p:normalViewPr>
  <p:slideViewPr>
    <p:cSldViewPr>
      <p:cViewPr varScale="1">
        <p:scale>
          <a:sx n="90" d="100"/>
          <a:sy n="90" d="100"/>
        </p:scale>
        <p:origin x="2280" y="18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E328932-40A8-4BF2-A746-8E75D30BF0EA}" type="datetimeFigureOut">
              <a:rPr lang="en-US" smtClean="0"/>
              <a:t>3/27/22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D10534B-E5DE-4E2D-9316-86E6A432542A}"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D10534B-E5DE-4E2D-9316-86E6A432542A}" type="slidenum">
              <a:rPr lang="en-US" smtClean="0"/>
              <a:t>1</a:t>
            </a:fld>
            <a:endParaRPr lang="en-US"/>
          </a:p>
        </p:txBody>
      </p:sp>
    </p:spTree>
    <p:extLst>
      <p:ext uri="{BB962C8B-B14F-4D97-AF65-F5344CB8AC3E}">
        <p14:creationId xmlns:p14="http://schemas.microsoft.com/office/powerpoint/2010/main" val="20130691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1D10534B-E5DE-4E2D-9316-86E6A432542A}"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Organizations function based on many different processes and communication is one of the most important factors in this case. It is often seen that many strategies are used by companies to keep the communication flow intact but they also face many barriers and that will be spoken of here. </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1D10534B-E5DE-4E2D-9316-86E6A432542A}" type="slidenum">
              <a:rPr lang="en-US" smtClean="0"/>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i="0" u="none" strike="noStrike" kern="1200" dirty="0">
                <a:solidFill>
                  <a:schemeClr val="tx1"/>
                </a:solidFill>
                <a:latin typeface="+mn-lt"/>
                <a:ea typeface="+mn-ea"/>
                <a:cs typeface="+mn-cs"/>
              </a:rPr>
              <a:t>As per studies it has been established that communication strategies like building a promotional campaign and slogan can bring the people together to acknowledge the presence and quality of a brand. It can also create a symbolic image of the brand before the public which will help the consumers to remember the brand by something that truly represents it. Some strategies and models can be followed for achieving this purpose.</a:t>
            </a:r>
            <a:endParaRPr lang="en-US" dirty="0"/>
          </a:p>
        </p:txBody>
      </p:sp>
      <p:sp>
        <p:nvSpPr>
          <p:cNvPr id="4" name="Slide Number Placeholder 3"/>
          <p:cNvSpPr>
            <a:spLocks noGrp="1"/>
          </p:cNvSpPr>
          <p:nvPr>
            <p:ph type="sldNum" sz="quarter" idx="10"/>
          </p:nvPr>
        </p:nvSpPr>
        <p:spPr/>
        <p:txBody>
          <a:bodyPr/>
          <a:lstStyle/>
          <a:p>
            <a:fld id="{1D10534B-E5DE-4E2D-9316-86E6A432542A}" type="slidenum">
              <a:rPr lang="en-US" smtClean="0"/>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It is arguably true that in the modern age, media and especially digital media plays a transforming role in the betterment of communications in an organization. Both the theories of </a:t>
            </a:r>
            <a:r>
              <a:rPr lang="en-US" sz="1200" b="0" i="0" u="none" strike="noStrike" kern="1200" dirty="0" err="1">
                <a:solidFill>
                  <a:schemeClr val="tx1"/>
                </a:solidFill>
                <a:latin typeface="+mn-lt"/>
                <a:ea typeface="+mn-ea"/>
                <a:cs typeface="+mn-cs"/>
              </a:rPr>
              <a:t>McQuail</a:t>
            </a:r>
            <a:r>
              <a:rPr lang="en-US" sz="1200" b="0" i="0" u="none" strike="noStrike" kern="1200" dirty="0">
                <a:solidFill>
                  <a:schemeClr val="tx1"/>
                </a:solidFill>
                <a:latin typeface="+mn-lt"/>
                <a:ea typeface="+mn-ea"/>
                <a:cs typeface="+mn-cs"/>
              </a:rPr>
              <a:t> and Carey focus on the usage of mass media as a means of effective communication with the external stakeholders of a company, i.e., the consumers. The external stakeholders are of profound importance and have to be appeased and engaged effectively. </a:t>
            </a:r>
            <a:endParaRPr lang="en-US" b="0" dirty="0"/>
          </a:p>
          <a:p>
            <a:br>
              <a:rPr lang="en-US" b="0" dirty="0"/>
            </a:br>
            <a:endParaRPr lang="en-US" dirty="0"/>
          </a:p>
        </p:txBody>
      </p:sp>
      <p:sp>
        <p:nvSpPr>
          <p:cNvPr id="4" name="Slide Number Placeholder 3"/>
          <p:cNvSpPr>
            <a:spLocks noGrp="1"/>
          </p:cNvSpPr>
          <p:nvPr>
            <p:ph type="sldNum" sz="quarter" idx="10"/>
          </p:nvPr>
        </p:nvSpPr>
        <p:spPr/>
        <p:txBody>
          <a:bodyPr/>
          <a:lstStyle/>
          <a:p>
            <a:fld id="{1D10534B-E5DE-4E2D-9316-86E6A432542A}" type="slidenum">
              <a:rPr lang="en-US" smtClean="0"/>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It may be argued that digital media, as well as a chain of command, are the two modes of communication for Marks and Spencer, and ambiguity in either of the cases will create a barrier. However, with the steps that the company is taking it can be assumed that such barriers are avoided tactfully by the company in the present situation. The social media following proves the reach that the company currently has. </a:t>
            </a:r>
            <a:endParaRPr lang="en-US" b="0" dirty="0"/>
          </a:p>
          <a:p>
            <a:br>
              <a:rPr lang="en-US" dirty="0"/>
            </a:br>
            <a:endParaRPr lang="en-US" dirty="0"/>
          </a:p>
        </p:txBody>
      </p:sp>
      <p:sp>
        <p:nvSpPr>
          <p:cNvPr id="4" name="Slide Number Placeholder 3"/>
          <p:cNvSpPr>
            <a:spLocks noGrp="1"/>
          </p:cNvSpPr>
          <p:nvPr>
            <p:ph type="sldNum" sz="quarter" idx="10"/>
          </p:nvPr>
        </p:nvSpPr>
        <p:spPr/>
        <p:txBody>
          <a:bodyPr/>
          <a:lstStyle/>
          <a:p>
            <a:fld id="{1D10534B-E5DE-4E2D-9316-86E6A432542A}" type="slidenum">
              <a:rPr lang="en-US" smtClean="0"/>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Channels of communication are just as significant as communication strategies are the strategies are also aimed at determining the right channels. Marks and Spencer use all the traditional means of communication that are expected from an organization and has taken steps to improve them. The partnership with </a:t>
            </a:r>
            <a:r>
              <a:rPr lang="en-US" sz="1200" b="0" i="0" u="none" strike="noStrike" kern="1200" dirty="0" err="1">
                <a:solidFill>
                  <a:schemeClr val="tx1"/>
                </a:solidFill>
                <a:latin typeface="+mn-lt"/>
                <a:ea typeface="+mn-ea"/>
                <a:cs typeface="+mn-cs"/>
              </a:rPr>
              <a:t>Twilio</a:t>
            </a:r>
            <a:r>
              <a:rPr lang="en-US" sz="1200" b="0" i="0" u="none" strike="noStrike" kern="1200" dirty="0">
                <a:solidFill>
                  <a:schemeClr val="tx1"/>
                </a:solidFill>
                <a:latin typeface="+mn-lt"/>
                <a:ea typeface="+mn-ea"/>
                <a:cs typeface="+mn-cs"/>
              </a:rPr>
              <a:t> is aimed at making the channels more swift and social media is a more direct channel with the consumers.</a:t>
            </a:r>
            <a:endParaRPr lang="en-US" b="0" dirty="0"/>
          </a:p>
          <a:p>
            <a:br>
              <a:rPr lang="en-US" b="0" dirty="0"/>
            </a:br>
            <a:endParaRPr lang="en-US" dirty="0"/>
          </a:p>
        </p:txBody>
      </p:sp>
      <p:sp>
        <p:nvSpPr>
          <p:cNvPr id="4" name="Slide Number Placeholder 3"/>
          <p:cNvSpPr>
            <a:spLocks noGrp="1"/>
          </p:cNvSpPr>
          <p:nvPr>
            <p:ph type="sldNum" sz="quarter" idx="10"/>
          </p:nvPr>
        </p:nvSpPr>
        <p:spPr/>
        <p:txBody>
          <a:bodyPr/>
          <a:lstStyle/>
          <a:p>
            <a:fld id="{1D10534B-E5DE-4E2D-9316-86E6A432542A}" type="slidenum">
              <a:rPr lang="en-US" smtClean="0"/>
              <a:t>7</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a:r>
              <a:rPr lang="en-US" sz="1200" b="0" i="0" u="none" strike="noStrike" kern="1200" dirty="0">
                <a:solidFill>
                  <a:schemeClr val="tx1"/>
                </a:solidFill>
                <a:latin typeface="+mn-lt"/>
                <a:ea typeface="+mn-ea"/>
                <a:cs typeface="+mn-cs"/>
              </a:rPr>
              <a:t>As a concluding idea, it can be said that most companies need a sound communication strategy to function fruitfully. Marks and Spencer faltered initially but eventually started using campaigns and digital platforms to reach out to the multitudes. These steps have helped the company to reclaim its position in the competitive market. </a:t>
            </a:r>
            <a:endParaRPr lang="en-US" b="0" dirty="0"/>
          </a:p>
          <a:p>
            <a:br>
              <a:rPr lang="en-US" b="0" dirty="0"/>
            </a:br>
            <a:endParaRPr lang="en-US" dirty="0"/>
          </a:p>
        </p:txBody>
      </p:sp>
      <p:sp>
        <p:nvSpPr>
          <p:cNvPr id="4" name="Slide Number Placeholder 3"/>
          <p:cNvSpPr>
            <a:spLocks noGrp="1"/>
          </p:cNvSpPr>
          <p:nvPr>
            <p:ph type="sldNum" sz="quarter" idx="10"/>
          </p:nvPr>
        </p:nvSpPr>
        <p:spPr/>
        <p:txBody>
          <a:bodyPr/>
          <a:lstStyle/>
          <a:p>
            <a:fld id="{1D10534B-E5DE-4E2D-9316-86E6A432542A}" type="slidenum">
              <a:rPr lang="en-US" smtClean="0"/>
              <a:t>8</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1D10534B-E5DE-4E2D-9316-86E6A432542A}" type="slidenum">
              <a:rPr lang="en-US" smtClean="0"/>
              <a:t>9</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a:t>Click to edit Master title style</a:t>
            </a:r>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948682AB-3FED-47AF-AC28-DFFFE37E3B35}" type="datetimeFigureOut">
              <a:rPr lang="en-US" smtClean="0"/>
              <a:t>3/27/22</a:t>
            </a:fld>
            <a:endParaRPr lang="en-US"/>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US"/>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BDC0BF65-DD4E-45F0-A66E-9571FDBE7C2A}"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a:t>Click to edit Master title style</a:t>
            </a:r>
          </a:p>
        </p:txBody>
      </p:sp>
      <p:sp>
        <p:nvSpPr>
          <p:cNvPr id="4" name="Date Placeholder 3"/>
          <p:cNvSpPr>
            <a:spLocks noGrp="1"/>
          </p:cNvSpPr>
          <p:nvPr>
            <p:ph type="dt" sz="half" idx="10"/>
          </p:nvPr>
        </p:nvSpPr>
        <p:spPr/>
        <p:txBody>
          <a:bodyPr/>
          <a:lstStyle/>
          <a:p>
            <a:fld id="{948682AB-3FED-47AF-AC28-DFFFE37E3B35}" type="datetimeFigureOut">
              <a:rPr lang="en-US" smtClean="0"/>
              <a:t>3/27/22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BDC0BF65-DD4E-45F0-A66E-9571FDBE7C2A}" type="slidenum">
              <a:rPr lang="en-US" smtClean="0"/>
              <a:t>‹#›</a:t>
            </a:fld>
            <a:endParaRPr lang="en-US"/>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a:t>Click to edit Master title style</a:t>
            </a:r>
          </a:p>
        </p:txBody>
      </p:sp>
      <p:sp>
        <p:nvSpPr>
          <p:cNvPr id="12" name="Date Placeholder 11"/>
          <p:cNvSpPr>
            <a:spLocks noGrp="1"/>
          </p:cNvSpPr>
          <p:nvPr>
            <p:ph type="dt" sz="half" idx="10"/>
          </p:nvPr>
        </p:nvSpPr>
        <p:spPr/>
        <p:txBody>
          <a:bodyPr/>
          <a:lstStyle/>
          <a:p>
            <a:fld id="{948682AB-3FED-47AF-AC28-DFFFE37E3B35}" type="datetimeFigureOut">
              <a:rPr lang="en-US" smtClean="0"/>
              <a:t>3/27/22</a:t>
            </a:fld>
            <a:endParaRPr lang="en-US"/>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BDC0BF65-DD4E-45F0-A66E-9571FDBE7C2A}" type="slidenum">
              <a:rPr lang="en-US" smtClean="0"/>
              <a:t>‹#›</a:t>
            </a:fld>
            <a:endParaRPr lang="en-US"/>
          </a:p>
        </p:txBody>
      </p:sp>
      <p:sp>
        <p:nvSpPr>
          <p:cNvPr id="14" name="Footer Placeholder 13"/>
          <p:cNvSpPr>
            <a:spLocks noGrp="1"/>
          </p:cNvSpPr>
          <p:nvPr>
            <p:ph type="ftr" sz="quarter" idx="12"/>
          </p:nvPr>
        </p:nvSpPr>
        <p:spPr/>
        <p:txBody>
          <a:bodyPr/>
          <a:lstStyle/>
          <a:p>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8" name="Date Placeholder 7"/>
          <p:cNvSpPr>
            <a:spLocks noGrp="1"/>
          </p:cNvSpPr>
          <p:nvPr>
            <p:ph type="dt" sz="half" idx="15"/>
          </p:nvPr>
        </p:nvSpPr>
        <p:spPr/>
        <p:txBody>
          <a:bodyPr rtlCol="0"/>
          <a:lstStyle/>
          <a:p>
            <a:fld id="{948682AB-3FED-47AF-AC28-DFFFE37E3B35}" type="datetimeFigureOut">
              <a:rPr lang="en-US" smtClean="0"/>
              <a:t>3/27/22</a:t>
            </a:fld>
            <a:endParaRPr lang="en-US"/>
          </a:p>
        </p:txBody>
      </p:sp>
      <p:sp>
        <p:nvSpPr>
          <p:cNvPr id="10" name="Slide Number Placeholder 9"/>
          <p:cNvSpPr>
            <a:spLocks noGrp="1"/>
          </p:cNvSpPr>
          <p:nvPr>
            <p:ph type="sldNum" sz="quarter" idx="16"/>
          </p:nvPr>
        </p:nvSpPr>
        <p:spPr/>
        <p:txBody>
          <a:bodyPr rtlCol="0"/>
          <a:lstStyle/>
          <a:p>
            <a:fld id="{BDC0BF65-DD4E-45F0-A66E-9571FDBE7C2A}" type="slidenum">
              <a:rPr lang="en-US" smtClean="0"/>
              <a:t>‹#›</a:t>
            </a:fld>
            <a:endParaRPr lang="en-US"/>
          </a:p>
        </p:txBody>
      </p:sp>
      <p:sp>
        <p:nvSpPr>
          <p:cNvPr id="12" name="Footer Placeholder 11"/>
          <p:cNvSpPr>
            <a:spLocks noGrp="1"/>
          </p:cNvSpPr>
          <p:nvPr>
            <p:ph type="ftr" sz="quarter" idx="17"/>
          </p:nvPr>
        </p:nvSpPr>
        <p:spPr/>
        <p:txBody>
          <a:bodyPr rtlCol="0"/>
          <a:lstStyle/>
          <a:p>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a:t>Click to edit Master title style</a:t>
            </a:r>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Date Placeholder 9"/>
          <p:cNvSpPr>
            <a:spLocks noGrp="1"/>
          </p:cNvSpPr>
          <p:nvPr>
            <p:ph type="dt" sz="half" idx="15"/>
          </p:nvPr>
        </p:nvSpPr>
        <p:spPr/>
        <p:txBody>
          <a:bodyPr rtlCol="0"/>
          <a:lstStyle/>
          <a:p>
            <a:fld id="{948682AB-3FED-47AF-AC28-DFFFE37E3B35}" type="datetimeFigureOut">
              <a:rPr lang="en-US" smtClean="0"/>
              <a:t>3/27/22</a:t>
            </a:fld>
            <a:endParaRPr lang="en-US"/>
          </a:p>
        </p:txBody>
      </p:sp>
      <p:sp>
        <p:nvSpPr>
          <p:cNvPr id="12" name="Slide Number Placeholder 11"/>
          <p:cNvSpPr>
            <a:spLocks noGrp="1"/>
          </p:cNvSpPr>
          <p:nvPr>
            <p:ph type="sldNum" sz="quarter" idx="16"/>
          </p:nvPr>
        </p:nvSpPr>
        <p:spPr/>
        <p:txBody>
          <a:bodyPr rtlCol="0"/>
          <a:lstStyle/>
          <a:p>
            <a:fld id="{BDC0BF65-DD4E-45F0-A66E-9571FDBE7C2A}" type="slidenum">
              <a:rPr lang="en-US" smtClean="0"/>
              <a:t>‹#›</a:t>
            </a:fld>
            <a:endParaRPr lang="en-US"/>
          </a:p>
        </p:txBody>
      </p:sp>
      <p:sp>
        <p:nvSpPr>
          <p:cNvPr id="14" name="Footer Placeholder 13"/>
          <p:cNvSpPr>
            <a:spLocks noGrp="1"/>
          </p:cNvSpPr>
          <p:nvPr>
            <p:ph type="ftr" sz="quarter" idx="17"/>
          </p:nvPr>
        </p:nvSpPr>
        <p:spPr/>
        <p:txBody>
          <a:bodyPr rtlCol="0"/>
          <a:lstStyle/>
          <a:p>
            <a:endParaRPr lang="en-US"/>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948682AB-3FED-47AF-AC28-DFFFE37E3B35}" type="datetimeFigureOut">
              <a:rPr lang="en-US" smtClean="0"/>
              <a:t>3/27/22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BDC0BF65-DD4E-45F0-A66E-9571FDBE7C2A}"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8682AB-3FED-47AF-AC28-DFFFE37E3B35}" type="datetimeFigureOut">
              <a:rPr lang="en-US" smtClean="0"/>
              <a:t>3/27/22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BDC0BF65-DD4E-45F0-A66E-9571FDBE7C2A}"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a:t>Click to edit Master title style</a:t>
            </a:r>
          </a:p>
        </p:txBody>
      </p:sp>
      <p:sp>
        <p:nvSpPr>
          <p:cNvPr id="5" name="Date Placeholder 4"/>
          <p:cNvSpPr>
            <a:spLocks noGrp="1"/>
          </p:cNvSpPr>
          <p:nvPr>
            <p:ph type="dt" sz="half" idx="10"/>
          </p:nvPr>
        </p:nvSpPr>
        <p:spPr/>
        <p:txBody>
          <a:bodyPr/>
          <a:lstStyle/>
          <a:p>
            <a:fld id="{948682AB-3FED-47AF-AC28-DFFFE37E3B35}" type="datetimeFigureOut">
              <a:rPr lang="en-US" smtClean="0"/>
              <a:t>3/27/22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BDC0BF65-DD4E-45F0-A66E-9571FDBE7C2A}" type="slidenum">
              <a:rPr lang="en-US" smtClean="0"/>
              <a:t>‹#›</a:t>
            </a:fld>
            <a:endParaRPr lang="en-US"/>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a:t>Click to edit Master title style</a:t>
            </a:r>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948682AB-3FED-47AF-AC28-DFFFE37E3B35}" type="datetimeFigureOut">
              <a:rPr lang="en-US" smtClean="0"/>
              <a:t>3/27/22</a:t>
            </a:fld>
            <a:endParaRPr lang="en-US"/>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BDC0BF65-DD4E-45F0-A66E-9571FDBE7C2A}" type="slidenum">
              <a:rPr lang="en-US" smtClean="0"/>
              <a:t>‹#›</a:t>
            </a:fld>
            <a:endParaRPr lang="en-US"/>
          </a:p>
        </p:txBody>
      </p:sp>
      <p:sp>
        <p:nvSpPr>
          <p:cNvPr id="14" name="Footer Placeholder 13"/>
          <p:cNvSpPr>
            <a:spLocks noGrp="1"/>
          </p:cNvSpPr>
          <p:nvPr>
            <p:ph type="ftr" sz="quarter" idx="12"/>
          </p:nvPr>
        </p:nvSpPr>
        <p:spPr>
          <a:xfrm>
            <a:off x="1600200" y="6248206"/>
            <a:ext cx="4572000" cy="365125"/>
          </a:xfrm>
        </p:spPr>
        <p:txBody>
          <a:bodyPr rtlCol="0"/>
          <a:lstStyle/>
          <a:p>
            <a:endParaRPr lang="en-US"/>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48682AB-3FED-47AF-AC28-DFFFE37E3B35}" type="datetimeFigureOut">
              <a:rPr lang="en-US" smtClean="0"/>
              <a:t>3/27/22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DC0BF65-DD4E-45F0-A66E-9571FDBE7C2A}"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948682AB-3FED-47AF-AC28-DFFFE37E3B35}" type="datetimeFigureOut">
              <a:rPr lang="en-US" smtClean="0"/>
              <a:t>3/27/22</a:t>
            </a:fld>
            <a:endParaRPr lang="en-US"/>
          </a:p>
        </p:txBody>
      </p:sp>
      <p:sp>
        <p:nvSpPr>
          <p:cNvPr id="5" name="Footer Placeholder 4"/>
          <p:cNvSpPr>
            <a:spLocks noGrp="1"/>
          </p:cNvSpPr>
          <p:nvPr>
            <p:ph type="ftr" sz="quarter" idx="11"/>
          </p:nvPr>
        </p:nvSpPr>
        <p:spPr>
          <a:xfrm>
            <a:off x="457201" y="6248207"/>
            <a:ext cx="5573483" cy="365125"/>
          </a:xfrm>
        </p:spPr>
        <p:txBody>
          <a:bodyPr/>
          <a:lstStyle/>
          <a:p>
            <a:endParaRPr lang="en-US"/>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BDC0BF65-DD4E-45F0-A66E-9571FDBE7C2A}"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a:t>Click to edit Master title style</a:t>
            </a:r>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948682AB-3FED-47AF-AC28-DFFFE37E3B35}" type="datetimeFigureOut">
              <a:rPr lang="en-US" smtClean="0"/>
              <a:t>3/27/22</a:t>
            </a:fld>
            <a:endParaRPr lang="en-US"/>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US"/>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BDC0BF65-DD4E-45F0-A66E-9571FDBE7C2A}"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8" Type="http://schemas.openxmlformats.org/officeDocument/2006/relationships/hyperlink" Target="https://spast.org/techrep/article/view/3561" TargetMode="External"/><Relationship Id="rId3" Type="http://schemas.openxmlformats.org/officeDocument/2006/relationships/hyperlink" Target="https://www.researchgate.net/publication/316714311_MANAGING_ORGANISATIONAL_COMMUNICATION_An_Analysis_of_Communication_Knowledge_Stakeholder_Requirements_and_Barriers_to_Effective_Communication_in_the_Workplace" TargetMode="External"/><Relationship Id="rId7" Type="http://schemas.openxmlformats.org/officeDocument/2006/relationships/hyperlink" Target="https://www.ivoryresearch.com/samples/rebranding-marks-and-spencer-the-role-of-communication-and-the-media/"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www.torrossa.com/gs/resourceProxy?an=5018224&amp;publisher=FZ7200" TargetMode="External"/><Relationship Id="rId5" Type="http://schemas.openxmlformats.org/officeDocument/2006/relationships/hyperlink" Target="https://dspace.uevora.pt/rdpc/handle/10174/27140" TargetMode="External"/><Relationship Id="rId10" Type="http://schemas.openxmlformats.org/officeDocument/2006/relationships/hyperlink" Target="https://www.sciencedirect.com/science/article/abs/pii/S0363811120300539" TargetMode="External"/><Relationship Id="rId4" Type="http://schemas.openxmlformats.org/officeDocument/2006/relationships/hyperlink" Target="https://www.avanade.com/-/media/asset/case-study/marks-and-spencer-case-study.pdf?la=en-gb&amp;ver=3&amp;hash=5A44BD7DB475DA00C5A4DEAF08A802D6" TargetMode="External"/><Relationship Id="rId9" Type="http://schemas.openxmlformats.org/officeDocument/2006/relationships/hyperlink" Target="https://www.researchgate.net/publication/335961653_Towards_Achieving_the_Success_in_Communication_Campaign_A_Study_on_Marks_and_Spenc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B67CDF9-4336-6445-94C8-5CCBD7D3D390}"/>
              </a:ext>
            </a:extLst>
          </p:cNvPr>
          <p:cNvSpPr>
            <a:spLocks noGrp="1"/>
          </p:cNvSpPr>
          <p:nvPr>
            <p:ph sz="quarter" idx="1"/>
          </p:nvPr>
        </p:nvSpPr>
        <p:spPr>
          <a:xfrm>
            <a:off x="304800" y="1676400"/>
            <a:ext cx="8153400" cy="4495800"/>
          </a:xfrm>
        </p:spPr>
        <p:txBody>
          <a:bodyPr>
            <a:normAutofit lnSpcReduction="10000"/>
          </a:bodyPr>
          <a:lstStyle/>
          <a:p>
            <a:r>
              <a:rPr lang="en-US" dirty="0"/>
              <a:t>Student name: </a:t>
            </a:r>
            <a:r>
              <a:rPr lang="en-US" b="1" dirty="0"/>
              <a:t>Lucian Daniel </a:t>
            </a:r>
            <a:r>
              <a:rPr lang="en-US" b="1" dirty="0" err="1"/>
              <a:t>Oprea</a:t>
            </a:r>
            <a:r>
              <a:rPr lang="en-US" b="1" dirty="0"/>
              <a:t> 2107118</a:t>
            </a:r>
          </a:p>
          <a:p>
            <a:r>
              <a:rPr lang="en-US" sz="2400" dirty="0">
                <a:latin typeface="Arial" panose="020B0604020202020204" pitchFamily="34" charset="0"/>
                <a:cs typeface="Arial" panose="020B0604020202020204" pitchFamily="34" charset="0"/>
              </a:rPr>
              <a:t>Student name: </a:t>
            </a:r>
            <a:r>
              <a:rPr lang="en-US" sz="2800" b="1" dirty="0">
                <a:cs typeface="Arial" panose="020B0604020202020204" pitchFamily="34" charset="0"/>
              </a:rPr>
              <a:t>Roxana </a:t>
            </a:r>
            <a:r>
              <a:rPr lang="en-US" sz="2800" b="1" dirty="0" err="1">
                <a:cs typeface="Arial" panose="020B0604020202020204" pitchFamily="34" charset="0"/>
              </a:rPr>
              <a:t>Craciun</a:t>
            </a:r>
            <a:r>
              <a:rPr lang="en-US" sz="2800" b="1" dirty="0">
                <a:cs typeface="Arial" panose="020B0604020202020204" pitchFamily="34" charset="0"/>
              </a:rPr>
              <a:t> 2107001</a:t>
            </a:r>
          </a:p>
          <a:p>
            <a:r>
              <a:rPr lang="en-US" sz="2800" dirty="0">
                <a:cs typeface="Arial" panose="020B0604020202020204" pitchFamily="34" charset="0"/>
              </a:rPr>
              <a:t>Student name: </a:t>
            </a:r>
            <a:r>
              <a:rPr lang="en-US" sz="2800" b="1" dirty="0" err="1">
                <a:cs typeface="Arial" panose="020B0604020202020204" pitchFamily="34" charset="0"/>
              </a:rPr>
              <a:t>Alexandru</a:t>
            </a:r>
            <a:r>
              <a:rPr lang="en-US" sz="2800" b="1" dirty="0">
                <a:cs typeface="Arial" panose="020B0604020202020204" pitchFamily="34" charset="0"/>
              </a:rPr>
              <a:t> Dragomir 2107400</a:t>
            </a:r>
          </a:p>
          <a:p>
            <a:r>
              <a:rPr lang="en-US" dirty="0"/>
              <a:t>Module name: </a:t>
            </a:r>
            <a:r>
              <a:rPr lang="en-US" b="1" dirty="0"/>
              <a:t>Effective Team Working and Communication</a:t>
            </a:r>
          </a:p>
          <a:p>
            <a:r>
              <a:rPr lang="en-US" dirty="0"/>
              <a:t>Module code: </a:t>
            </a:r>
            <a:r>
              <a:rPr lang="en-US" b="1" dirty="0"/>
              <a:t>BMSW</a:t>
            </a:r>
            <a:r>
              <a:rPr lang="en-US" dirty="0"/>
              <a:t> </a:t>
            </a:r>
            <a:r>
              <a:rPr lang="en-US" b="1" dirty="0"/>
              <a:t>4002</a:t>
            </a:r>
          </a:p>
          <a:p>
            <a:r>
              <a:rPr lang="en-US" dirty="0"/>
              <a:t>Lecturer name: </a:t>
            </a:r>
            <a:r>
              <a:rPr lang="en-GB" b="1" dirty="0"/>
              <a:t>Dale Clarke</a:t>
            </a:r>
          </a:p>
          <a:p>
            <a:r>
              <a:rPr lang="en-GB" dirty="0"/>
              <a:t>Assignment title </a:t>
            </a:r>
            <a:r>
              <a:rPr lang="en-GB" b="1" dirty="0"/>
              <a:t>:</a:t>
            </a:r>
            <a:r>
              <a:rPr lang="en-US" b="1" dirty="0"/>
              <a:t>Presentation – Strategies for Effective Communication in a Business Setting</a:t>
            </a:r>
            <a:r>
              <a:rPr lang="en-GB" dirty="0"/>
              <a:t> </a:t>
            </a:r>
            <a:endParaRPr lang="en-US" dirty="0"/>
          </a:p>
          <a:p>
            <a:endParaRPr lang="en-US" dirty="0"/>
          </a:p>
        </p:txBody>
      </p:sp>
    </p:spTree>
    <p:extLst>
      <p:ext uri="{BB962C8B-B14F-4D97-AF65-F5344CB8AC3E}">
        <p14:creationId xmlns:p14="http://schemas.microsoft.com/office/powerpoint/2010/main" val="42834222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a:xfrm>
            <a:off x="2133600" y="1981200"/>
            <a:ext cx="6477000" cy="1828800"/>
          </a:xfrm>
        </p:spPr>
        <p:txBody>
          <a:bodyPr>
            <a:normAutofit fontScale="90000"/>
          </a:bodyPr>
          <a:lstStyle/>
          <a:p>
            <a:r>
              <a:rPr lang="en-US" dirty="0"/>
              <a:t>Presentation – Strategies</a:t>
            </a:r>
            <a:br>
              <a:rPr lang="en-US" dirty="0"/>
            </a:br>
            <a:r>
              <a:rPr lang="en-US" dirty="0"/>
              <a:t>for Effective</a:t>
            </a:r>
            <a:br>
              <a:rPr lang="en-US" dirty="0"/>
            </a:br>
            <a:r>
              <a:rPr lang="en-US" dirty="0"/>
              <a:t>Communication in a</a:t>
            </a:r>
            <a:br>
              <a:rPr lang="en-US" dirty="0"/>
            </a:br>
            <a:r>
              <a:rPr lang="en-US" dirty="0"/>
              <a:t>Business Setting.</a:t>
            </a:r>
          </a:p>
        </p:txBody>
      </p:sp>
      <p:sp>
        <p:nvSpPr>
          <p:cNvPr id="6" name="Subtitle 5"/>
          <p:cNvSpPr>
            <a:spLocks noGrp="1"/>
          </p:cNvSpPr>
          <p:nvPr>
            <p:ph type="subTitle" idx="1"/>
          </p:nvPr>
        </p:nvSpPr>
        <p:spPr>
          <a:xfrm>
            <a:off x="1752600" y="4038600"/>
            <a:ext cx="6400800" cy="1752600"/>
          </a:xfrm>
        </p:spPr>
        <p:txBody>
          <a:bodyPr/>
          <a:lstStyle/>
          <a:p>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Introduction </a:t>
            </a:r>
          </a:p>
        </p:txBody>
      </p:sp>
      <p:sp>
        <p:nvSpPr>
          <p:cNvPr id="5" name="Content Placeholder 4"/>
          <p:cNvSpPr>
            <a:spLocks noGrp="1"/>
          </p:cNvSpPr>
          <p:nvPr>
            <p:ph sz="quarter" idx="1"/>
          </p:nvPr>
        </p:nvSpPr>
        <p:spPr>
          <a:xfrm>
            <a:off x="457200" y="1600200"/>
            <a:ext cx="4648200" cy="4800600"/>
          </a:xfrm>
        </p:spPr>
        <p:txBody>
          <a:bodyPr>
            <a:normAutofit fontScale="85000" lnSpcReduction="20000"/>
          </a:bodyPr>
          <a:lstStyle/>
          <a:p>
            <a:pPr fontAlgn="base"/>
            <a:r>
              <a:rPr lang="en-US" dirty="0"/>
              <a:t>In an organization, many factors contribute to the proper functioning of the various process </a:t>
            </a:r>
          </a:p>
          <a:p>
            <a:pPr fontAlgn="base"/>
            <a:r>
              <a:rPr lang="en-US" dirty="0"/>
              <a:t>Some of the factors include communication and the various strategies of communication </a:t>
            </a:r>
          </a:p>
          <a:p>
            <a:pPr fontAlgn="base"/>
            <a:r>
              <a:rPr lang="en-US" dirty="0"/>
              <a:t>There are also multiple barriers in communication that has to be considered</a:t>
            </a:r>
          </a:p>
          <a:p>
            <a:pPr fontAlgn="base"/>
            <a:r>
              <a:rPr lang="en-US" dirty="0"/>
              <a:t>This analysis will look into the strategies, methods, and barriers of communication taking a company into account. </a:t>
            </a:r>
          </a:p>
          <a:p>
            <a:pPr>
              <a:buNone/>
            </a:pPr>
            <a:endParaRPr lang="en-US" dirty="0"/>
          </a:p>
        </p:txBody>
      </p:sp>
      <p:pic>
        <p:nvPicPr>
          <p:cNvPr id="7" name="Content Placeholder 6" descr="download.jpg"/>
          <p:cNvPicPr>
            <a:picLocks noGrp="1" noChangeAspect="1"/>
          </p:cNvPicPr>
          <p:nvPr>
            <p:ph sz="quarter" idx="2"/>
          </p:nvPr>
        </p:nvPicPr>
        <p:blipFill>
          <a:blip r:embed="rId3"/>
          <a:stretch>
            <a:fillRect/>
          </a:stretch>
        </p:blipFill>
        <p:spPr>
          <a:xfrm>
            <a:off x="5129607" y="2590800"/>
            <a:ext cx="3810001" cy="2133600"/>
          </a:xfr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US" dirty="0"/>
              <a:t>Marks and Spencer and the benefits of communication</a:t>
            </a:r>
          </a:p>
        </p:txBody>
      </p:sp>
      <p:sp>
        <p:nvSpPr>
          <p:cNvPr id="5" name="Content Placeholder 4"/>
          <p:cNvSpPr>
            <a:spLocks noGrp="1"/>
          </p:cNvSpPr>
          <p:nvPr>
            <p:ph sz="quarter" idx="1"/>
          </p:nvPr>
        </p:nvSpPr>
        <p:spPr>
          <a:xfrm>
            <a:off x="457200" y="1600200"/>
            <a:ext cx="4800600" cy="5029199"/>
          </a:xfrm>
        </p:spPr>
        <p:txBody>
          <a:bodyPr>
            <a:normAutofit fontScale="55000" lnSpcReduction="20000"/>
          </a:bodyPr>
          <a:lstStyle/>
          <a:p>
            <a:pPr fontAlgn="base"/>
            <a:r>
              <a:rPr lang="en-US" sz="2900" dirty="0"/>
              <a:t>Marks and Spencer ended up losing prized consumers around 2007 which led to diminished sales. </a:t>
            </a:r>
          </a:p>
          <a:p>
            <a:pPr fontAlgn="base"/>
            <a:r>
              <a:rPr lang="en-US" sz="2900" dirty="0"/>
              <a:t>The development of new strategies in marketing communications following the communication approaches of </a:t>
            </a:r>
            <a:r>
              <a:rPr lang="en-US" sz="2900" dirty="0" err="1"/>
              <a:t>McQuail</a:t>
            </a:r>
            <a:r>
              <a:rPr lang="en-US" sz="2900" dirty="0"/>
              <a:t> helped the brand (</a:t>
            </a:r>
            <a:r>
              <a:rPr lang="en-US" sz="2900" dirty="0" err="1"/>
              <a:t>Mowla</a:t>
            </a:r>
            <a:r>
              <a:rPr lang="en-US" sz="2900" dirty="0"/>
              <a:t>, </a:t>
            </a:r>
            <a:r>
              <a:rPr lang="en-US" sz="2900" dirty="0" err="1"/>
              <a:t>Hoque</a:t>
            </a:r>
            <a:r>
              <a:rPr lang="en-US" sz="2900" dirty="0"/>
              <a:t> and </a:t>
            </a:r>
            <a:r>
              <a:rPr lang="en-US" sz="2900" dirty="0" err="1"/>
              <a:t>Bhuiyan</a:t>
            </a:r>
            <a:r>
              <a:rPr lang="en-US" sz="2900" dirty="0"/>
              <a:t>, 2017).   </a:t>
            </a:r>
          </a:p>
          <a:p>
            <a:pPr fontAlgn="base"/>
            <a:r>
              <a:rPr lang="en-US" sz="2900" dirty="0"/>
              <a:t>Marks and Spencer successfully regained their previous position due to improved communication strategies. </a:t>
            </a:r>
          </a:p>
          <a:p>
            <a:pPr fontAlgn="base"/>
            <a:r>
              <a:rPr lang="en-US" sz="2900" dirty="0"/>
              <a:t>Media is a driving force of all the happenings of the world and has the capacity to reshape society and its culture</a:t>
            </a:r>
          </a:p>
          <a:p>
            <a:pPr fontAlgn="base"/>
            <a:r>
              <a:rPr lang="en-US" sz="2900" dirty="0"/>
              <a:t>Communication plays an important role in relating the brand with functional, symbolic, and experiential attitudes (Jameson, 2019). </a:t>
            </a:r>
          </a:p>
          <a:p>
            <a:pPr fontAlgn="base"/>
            <a:r>
              <a:rPr lang="en-US" sz="2900" dirty="0"/>
              <a:t>The ‘Your M&amp;S’ slogan was a part of the campaign of the company that aimed at reclaiming their lost glory. </a:t>
            </a:r>
          </a:p>
          <a:p>
            <a:pPr fontAlgn="base"/>
            <a:r>
              <a:rPr lang="en-US" sz="2900" dirty="0"/>
              <a:t>The slogan as per Carey's Ritual theory shows that it is aimed at the inclusion of all audiences into the brand</a:t>
            </a:r>
            <a:r>
              <a:rPr lang="en-US" dirty="0"/>
              <a:t>. </a:t>
            </a:r>
          </a:p>
          <a:p>
            <a:endParaRPr lang="en-US" dirty="0"/>
          </a:p>
        </p:txBody>
      </p:sp>
      <p:pic>
        <p:nvPicPr>
          <p:cNvPr id="7" name="Content Placeholder 6" descr="download (1).jpg"/>
          <p:cNvPicPr>
            <a:picLocks noGrp="1" noChangeAspect="1"/>
          </p:cNvPicPr>
          <p:nvPr>
            <p:ph sz="quarter" idx="2"/>
          </p:nvPr>
        </p:nvPicPr>
        <p:blipFill>
          <a:blip r:embed="rId3"/>
          <a:stretch>
            <a:fillRect/>
          </a:stretch>
        </p:blipFill>
        <p:spPr>
          <a:xfrm>
            <a:off x="5257800" y="2895600"/>
            <a:ext cx="3625132" cy="1824038"/>
          </a:xfr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1143000"/>
          </a:xfrm>
        </p:spPr>
        <p:txBody>
          <a:bodyPr>
            <a:normAutofit fontScale="90000"/>
          </a:bodyPr>
          <a:lstStyle/>
          <a:p>
            <a:r>
              <a:rPr lang="en-US" dirty="0"/>
              <a:t>Theoretical models of communication </a:t>
            </a:r>
            <a:br>
              <a:rPr lang="en-US" b="0" dirty="0"/>
            </a:br>
            <a:br>
              <a:rPr lang="en-US" dirty="0"/>
            </a:br>
            <a:endParaRPr lang="en-US" dirty="0"/>
          </a:p>
        </p:txBody>
      </p:sp>
      <p:sp>
        <p:nvSpPr>
          <p:cNvPr id="3" name="Content Placeholder 2"/>
          <p:cNvSpPr>
            <a:spLocks noGrp="1"/>
          </p:cNvSpPr>
          <p:nvPr>
            <p:ph sz="quarter" idx="1"/>
          </p:nvPr>
        </p:nvSpPr>
        <p:spPr>
          <a:xfrm>
            <a:off x="533400" y="1600200"/>
            <a:ext cx="4724400" cy="5029200"/>
          </a:xfrm>
        </p:spPr>
        <p:txBody>
          <a:bodyPr>
            <a:noAutofit/>
          </a:bodyPr>
          <a:lstStyle/>
          <a:p>
            <a:pPr fontAlgn="base"/>
            <a:r>
              <a:rPr lang="en-US" sz="1600" dirty="0"/>
              <a:t>Denis </a:t>
            </a:r>
            <a:r>
              <a:rPr lang="en-US" sz="1600" dirty="0" err="1"/>
              <a:t>McQuail</a:t>
            </a:r>
            <a:r>
              <a:rPr lang="en-US" sz="1600" dirty="0"/>
              <a:t> spoke about communication and the role of media in organizational communication. </a:t>
            </a:r>
          </a:p>
          <a:p>
            <a:pPr fontAlgn="base"/>
            <a:r>
              <a:rPr lang="en-US" sz="1600" dirty="0"/>
              <a:t>The theory of </a:t>
            </a:r>
            <a:r>
              <a:rPr lang="en-US" sz="1600" dirty="0" err="1"/>
              <a:t>McQuail</a:t>
            </a:r>
            <a:r>
              <a:rPr lang="en-US" sz="1600" dirty="0"/>
              <a:t> explores the approaches of media and mass communication in the age of algorithmic culture and big data as well as platform governance and AI (</a:t>
            </a:r>
            <a:r>
              <a:rPr lang="en-US" sz="1600" dirty="0" err="1"/>
              <a:t>Deuze</a:t>
            </a:r>
            <a:r>
              <a:rPr lang="en-US" sz="1600" dirty="0"/>
              <a:t> and </a:t>
            </a:r>
            <a:r>
              <a:rPr lang="en-US" sz="1600" dirty="0" err="1"/>
              <a:t>McQuail</a:t>
            </a:r>
            <a:r>
              <a:rPr lang="en-US" sz="1600" dirty="0"/>
              <a:t>, 2020). </a:t>
            </a:r>
          </a:p>
          <a:p>
            <a:pPr fontAlgn="base"/>
            <a:r>
              <a:rPr lang="en-US" sz="1600" dirty="0"/>
              <a:t>The theory of </a:t>
            </a:r>
            <a:r>
              <a:rPr lang="en-US" sz="1600" dirty="0" err="1"/>
              <a:t>McQuail</a:t>
            </a:r>
            <a:r>
              <a:rPr lang="en-US" sz="1600" dirty="0"/>
              <a:t> is an insight into the methods of mass communication to the benefit of an organization. </a:t>
            </a:r>
          </a:p>
          <a:p>
            <a:pPr fontAlgn="base"/>
            <a:r>
              <a:rPr lang="en-US" sz="1600" dirty="0"/>
              <a:t>Similarly, the ritual view of communication by James Carey talks about the power that communication holds in maintaining as well as constructing the sense of unity and community (Costa, 2020). </a:t>
            </a:r>
          </a:p>
          <a:p>
            <a:pPr fontAlgn="base"/>
            <a:r>
              <a:rPr lang="en-US" sz="1600" dirty="0"/>
              <a:t>Carey’s concept relates to the usage of media and online media in particular; in a way to benefits the organization. </a:t>
            </a:r>
          </a:p>
          <a:p>
            <a:pPr fontAlgn="base"/>
            <a:r>
              <a:rPr lang="en-US" sz="1600" dirty="0"/>
              <a:t>Marks and Spencer can follow both of these models to better their communication strategies. </a:t>
            </a:r>
          </a:p>
          <a:p>
            <a:pPr>
              <a:buNone/>
            </a:pPr>
            <a:endParaRPr lang="en-US" sz="1400" dirty="0"/>
          </a:p>
        </p:txBody>
      </p:sp>
      <p:pic>
        <p:nvPicPr>
          <p:cNvPr id="5" name="Content Placeholder 4" descr="download (2).jpg"/>
          <p:cNvPicPr>
            <a:picLocks noGrp="1" noChangeAspect="1"/>
          </p:cNvPicPr>
          <p:nvPr>
            <p:ph sz="quarter" idx="2"/>
          </p:nvPr>
        </p:nvPicPr>
        <p:blipFill>
          <a:blip r:embed="rId3"/>
          <a:stretch>
            <a:fillRect/>
          </a:stretch>
        </p:blipFill>
        <p:spPr>
          <a:xfrm>
            <a:off x="5257801" y="2438400"/>
            <a:ext cx="3581400" cy="2438400"/>
          </a:xfr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381000"/>
            <a:ext cx="8229600" cy="1143000"/>
          </a:xfrm>
        </p:spPr>
        <p:txBody>
          <a:bodyPr>
            <a:normAutofit fontScale="90000"/>
          </a:bodyPr>
          <a:lstStyle/>
          <a:p>
            <a:r>
              <a:rPr lang="en-US" dirty="0"/>
              <a:t>Barriers in the way of communication </a:t>
            </a:r>
            <a:br>
              <a:rPr lang="en-US" b="0" dirty="0"/>
            </a:br>
            <a:br>
              <a:rPr lang="en-US" dirty="0"/>
            </a:br>
            <a:endParaRPr lang="en-US" dirty="0"/>
          </a:p>
        </p:txBody>
      </p:sp>
      <p:sp>
        <p:nvSpPr>
          <p:cNvPr id="3" name="Content Placeholder 2"/>
          <p:cNvSpPr>
            <a:spLocks noGrp="1"/>
          </p:cNvSpPr>
          <p:nvPr>
            <p:ph sz="quarter" idx="1"/>
          </p:nvPr>
        </p:nvSpPr>
        <p:spPr>
          <a:xfrm>
            <a:off x="381000" y="1524000"/>
            <a:ext cx="4800600" cy="5334000"/>
          </a:xfrm>
        </p:spPr>
        <p:txBody>
          <a:bodyPr>
            <a:normAutofit fontScale="62500" lnSpcReduction="20000"/>
          </a:bodyPr>
          <a:lstStyle/>
          <a:p>
            <a:pPr fontAlgn="base"/>
            <a:r>
              <a:rPr lang="en-US" dirty="0"/>
              <a:t>One of the greatest barriers in communication arises from the ambiguity of communication routes.</a:t>
            </a:r>
          </a:p>
          <a:p>
            <a:pPr fontAlgn="base"/>
            <a:r>
              <a:rPr lang="en-US" dirty="0"/>
              <a:t>There are various communication routes like the vertical route </a:t>
            </a:r>
            <a:r>
              <a:rPr lang="en-US" dirty="0" err="1"/>
              <a:t>ie</a:t>
            </a:r>
            <a:r>
              <a:rPr lang="en-US" dirty="0"/>
              <a:t>., through a hierarchical chain of command, and the lateral route i.e., from peer to peer (</a:t>
            </a:r>
            <a:r>
              <a:rPr lang="en-US" dirty="0" err="1"/>
              <a:t>Belmejdoub</a:t>
            </a:r>
            <a:r>
              <a:rPr lang="en-US" dirty="0"/>
              <a:t> </a:t>
            </a:r>
            <a:r>
              <a:rPr lang="en-US" dirty="0" err="1"/>
              <a:t>Quotb</a:t>
            </a:r>
            <a:r>
              <a:rPr lang="en-US" dirty="0"/>
              <a:t>, 2017).</a:t>
            </a:r>
          </a:p>
          <a:p>
            <a:pPr fontAlgn="base"/>
            <a:r>
              <a:rPr lang="en-US" dirty="0"/>
              <a:t>If the routes of communication are not clear it may pose a lot of issues but apart from that other important means of communication are the digital platforms.  </a:t>
            </a:r>
          </a:p>
          <a:p>
            <a:pPr fontAlgn="base"/>
            <a:r>
              <a:rPr lang="en-US" dirty="0"/>
              <a:t>Marks and Spencer have launched Microsoft’s Cloud PBX plan to extend the usage of Office 365 to the opportunity of real-time connections using Skype (Collier, 2018). </a:t>
            </a:r>
          </a:p>
          <a:p>
            <a:pPr fontAlgn="base"/>
            <a:r>
              <a:rPr lang="en-US" dirty="0"/>
              <a:t>However, the external stakeholders can only be reached through advertising, and here too digital media is significant. </a:t>
            </a:r>
          </a:p>
          <a:p>
            <a:pPr fontAlgn="base"/>
            <a:r>
              <a:rPr lang="en-US" dirty="0"/>
              <a:t>The </a:t>
            </a:r>
            <a:r>
              <a:rPr lang="en-US" dirty="0" err="1"/>
              <a:t>Instagram</a:t>
            </a:r>
            <a:r>
              <a:rPr lang="en-US" dirty="0"/>
              <a:t> page of M&amp;S has 1.9 million followers and the </a:t>
            </a:r>
            <a:r>
              <a:rPr lang="en-US" dirty="0" err="1"/>
              <a:t>Facebook</a:t>
            </a:r>
            <a:r>
              <a:rPr lang="en-US" dirty="0"/>
              <a:t> page has 5.6 million followers</a:t>
            </a:r>
          </a:p>
          <a:p>
            <a:pPr>
              <a:buNone/>
            </a:pPr>
            <a:endParaRPr lang="en-US" dirty="0"/>
          </a:p>
        </p:txBody>
      </p:sp>
      <p:pic>
        <p:nvPicPr>
          <p:cNvPr id="6" name="Content Placeholder 5" descr="images.jpg"/>
          <p:cNvPicPr>
            <a:picLocks noGrp="1" noChangeAspect="1"/>
          </p:cNvPicPr>
          <p:nvPr>
            <p:ph sz="quarter" idx="2"/>
          </p:nvPr>
        </p:nvPicPr>
        <p:blipFill>
          <a:blip r:embed="rId3"/>
          <a:stretch>
            <a:fillRect/>
          </a:stretch>
        </p:blipFill>
        <p:spPr>
          <a:xfrm>
            <a:off x="5164238" y="2895600"/>
            <a:ext cx="3846170" cy="1905000"/>
          </a:xfr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rmAutofit fontScale="90000"/>
          </a:bodyPr>
          <a:lstStyle/>
          <a:p>
            <a:r>
              <a:rPr lang="en-US" dirty="0"/>
              <a:t>Channels of communication </a:t>
            </a:r>
            <a:br>
              <a:rPr lang="en-US" b="0" dirty="0"/>
            </a:br>
            <a:br>
              <a:rPr lang="en-US" dirty="0"/>
            </a:br>
            <a:endParaRPr lang="en-US" dirty="0"/>
          </a:p>
        </p:txBody>
      </p:sp>
      <p:sp>
        <p:nvSpPr>
          <p:cNvPr id="3" name="Content Placeholder 2"/>
          <p:cNvSpPr>
            <a:spLocks noGrp="1"/>
          </p:cNvSpPr>
          <p:nvPr>
            <p:ph sz="quarter" idx="1"/>
          </p:nvPr>
        </p:nvSpPr>
        <p:spPr>
          <a:xfrm>
            <a:off x="381000" y="1600200"/>
            <a:ext cx="4876800" cy="5257800"/>
          </a:xfrm>
        </p:spPr>
        <p:txBody>
          <a:bodyPr>
            <a:normAutofit fontScale="62500" lnSpcReduction="20000"/>
          </a:bodyPr>
          <a:lstStyle/>
          <a:p>
            <a:pPr fontAlgn="base"/>
            <a:r>
              <a:rPr lang="en-US" dirty="0"/>
              <a:t>In terms of traditional understanding face, voice, body, verbal style and content are the five most basic channels of communication. </a:t>
            </a:r>
          </a:p>
          <a:p>
            <a:pPr fontAlgn="base"/>
            <a:r>
              <a:rPr lang="en-US" dirty="0"/>
              <a:t>To correlate these with organizational channels it can be assumed that traditional channels like Email, text messages, telephonic communication, and social media are channels used by organizations. </a:t>
            </a:r>
          </a:p>
          <a:p>
            <a:pPr fontAlgn="base"/>
            <a:r>
              <a:rPr lang="en-US" dirty="0"/>
              <a:t>Marks and Spencer carry on their communication through all the above-mentioned channels. </a:t>
            </a:r>
          </a:p>
          <a:p>
            <a:pPr fontAlgn="base"/>
            <a:r>
              <a:rPr lang="en-US" dirty="0"/>
              <a:t>Internal communication should be selected by managers on the basis of employee preference (</a:t>
            </a:r>
            <a:r>
              <a:rPr lang="en-US" dirty="0" err="1"/>
              <a:t>Verčič</a:t>
            </a:r>
            <a:r>
              <a:rPr lang="en-US" dirty="0"/>
              <a:t> and </a:t>
            </a:r>
            <a:r>
              <a:rPr lang="en-US" dirty="0" err="1"/>
              <a:t>Špoljarić</a:t>
            </a:r>
            <a:r>
              <a:rPr lang="en-US" dirty="0"/>
              <a:t>, 2020).</a:t>
            </a:r>
          </a:p>
          <a:p>
            <a:pPr fontAlgn="base"/>
            <a:r>
              <a:rPr lang="en-US" dirty="0"/>
              <a:t>Marks and </a:t>
            </a:r>
            <a:r>
              <a:rPr lang="en-US" dirty="0" err="1"/>
              <a:t>Spencers</a:t>
            </a:r>
            <a:r>
              <a:rPr lang="en-US" dirty="0"/>
              <a:t> as a company have been trying to update their communication channels and have partnered with </a:t>
            </a:r>
            <a:r>
              <a:rPr lang="en-US" dirty="0" err="1"/>
              <a:t>Twilio</a:t>
            </a:r>
            <a:r>
              <a:rPr lang="en-US" dirty="0"/>
              <a:t> to handle their calls.  </a:t>
            </a:r>
          </a:p>
          <a:p>
            <a:pPr fontAlgn="base"/>
            <a:r>
              <a:rPr lang="en-US" dirty="0"/>
              <a:t>Social media is also being used as a channel of organizational communication by Marks and Spencer to retain customers (Joshi et al., 2021). </a:t>
            </a:r>
          </a:p>
          <a:p>
            <a:pPr>
              <a:buNone/>
            </a:pPr>
            <a:endParaRPr lang="en-US" dirty="0"/>
          </a:p>
        </p:txBody>
      </p:sp>
      <p:pic>
        <p:nvPicPr>
          <p:cNvPr id="5" name="Content Placeholder 4" descr="images (1).jpg"/>
          <p:cNvPicPr>
            <a:picLocks noGrp="1" noChangeAspect="1"/>
          </p:cNvPicPr>
          <p:nvPr>
            <p:ph sz="quarter" idx="2"/>
          </p:nvPr>
        </p:nvPicPr>
        <p:blipFill>
          <a:blip r:embed="rId3"/>
          <a:stretch>
            <a:fillRect/>
          </a:stretch>
        </p:blipFill>
        <p:spPr>
          <a:xfrm>
            <a:off x="5410200" y="1752600"/>
            <a:ext cx="3449186" cy="4916925"/>
          </a:xfr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rmAutofit fontScale="90000"/>
          </a:bodyPr>
          <a:lstStyle/>
          <a:p>
            <a:r>
              <a:rPr lang="en-US" dirty="0"/>
              <a:t>Conclusion </a:t>
            </a:r>
            <a:br>
              <a:rPr lang="en-US" b="0" dirty="0"/>
            </a:br>
            <a:br>
              <a:rPr lang="en-US" dirty="0"/>
            </a:br>
            <a:endParaRPr lang="en-US" dirty="0"/>
          </a:p>
        </p:txBody>
      </p:sp>
      <p:sp>
        <p:nvSpPr>
          <p:cNvPr id="3" name="Content Placeholder 2"/>
          <p:cNvSpPr>
            <a:spLocks noGrp="1"/>
          </p:cNvSpPr>
          <p:nvPr>
            <p:ph sz="quarter" idx="1"/>
          </p:nvPr>
        </p:nvSpPr>
        <p:spPr>
          <a:xfrm>
            <a:off x="228600" y="1600200"/>
            <a:ext cx="4876800" cy="5257800"/>
          </a:xfrm>
        </p:spPr>
        <p:txBody>
          <a:bodyPr>
            <a:normAutofit fontScale="92500"/>
          </a:bodyPr>
          <a:lstStyle/>
          <a:p>
            <a:pPr fontAlgn="base"/>
            <a:r>
              <a:rPr lang="en-US" dirty="0"/>
              <a:t>In conclusion, it can be said that communication is essential to the functioning of an organization</a:t>
            </a:r>
          </a:p>
          <a:p>
            <a:pPr fontAlgn="base"/>
            <a:r>
              <a:rPr lang="en-US" dirty="0"/>
              <a:t>An organization needs to create proper strategies of communication to evade barriers</a:t>
            </a:r>
          </a:p>
          <a:p>
            <a:pPr fontAlgn="base"/>
            <a:r>
              <a:rPr lang="en-US" dirty="0"/>
              <a:t>Marks and Spencer have experienced a couple of barriers but used theoretical approaches to get through and succeed. </a:t>
            </a:r>
          </a:p>
          <a:p>
            <a:pPr>
              <a:buNone/>
            </a:pPr>
            <a:endParaRPr lang="en-US" dirty="0"/>
          </a:p>
        </p:txBody>
      </p:sp>
      <p:pic>
        <p:nvPicPr>
          <p:cNvPr id="5" name="Content Placeholder 4" descr="images.png"/>
          <p:cNvPicPr>
            <a:picLocks noGrp="1" noChangeAspect="1"/>
          </p:cNvPicPr>
          <p:nvPr>
            <p:ph sz="quarter" idx="2"/>
          </p:nvPr>
        </p:nvPicPr>
        <p:blipFill>
          <a:blip r:embed="rId3"/>
          <a:stretch>
            <a:fillRect/>
          </a:stretch>
        </p:blipFill>
        <p:spPr>
          <a:xfrm>
            <a:off x="5410200" y="2286000"/>
            <a:ext cx="3215481" cy="3215481"/>
          </a:xfr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a:t>References </a:t>
            </a:r>
          </a:p>
        </p:txBody>
      </p:sp>
      <p:sp>
        <p:nvSpPr>
          <p:cNvPr id="6" name="Content Placeholder 5"/>
          <p:cNvSpPr>
            <a:spLocks noGrp="1"/>
          </p:cNvSpPr>
          <p:nvPr>
            <p:ph sz="quarter" idx="1"/>
          </p:nvPr>
        </p:nvSpPr>
        <p:spPr>
          <a:xfrm>
            <a:off x="381000" y="1143000"/>
            <a:ext cx="8229600" cy="4525963"/>
          </a:xfrm>
        </p:spPr>
        <p:txBody>
          <a:bodyPr>
            <a:noAutofit/>
          </a:bodyPr>
          <a:lstStyle/>
          <a:p>
            <a:r>
              <a:rPr lang="en-US" sz="1200" dirty="0" err="1"/>
              <a:t>Belmejdoub</a:t>
            </a:r>
            <a:r>
              <a:rPr lang="en-US" sz="1200" dirty="0"/>
              <a:t> </a:t>
            </a:r>
            <a:r>
              <a:rPr lang="en-US" sz="1200" dirty="0" err="1"/>
              <a:t>Quotb</a:t>
            </a:r>
            <a:r>
              <a:rPr lang="en-US" sz="1200" dirty="0"/>
              <a:t>, A., 2017. MANAGING ORGANISATIONAL COMMUNICATION: An Analysis of Communication Knowledge, Stakeholder Requirements and Barriers to Effective Communication in the Workplace. 10.13140/RG.2.2.32212.40327. Available at: </a:t>
            </a:r>
            <a:r>
              <a:rPr lang="en-US" sz="1200" dirty="0">
                <a:hlinkClick r:id="rId3"/>
              </a:rPr>
              <a:t>https://www.researchgate.net/publication/316714311_MANAGING_ORGANISATIONAL_COMMUNICATION_An_Analysis_of_Communication_Knowledge_Stakeholder_Requirements_and_Barriers_to_Effective_Communication_in_the_Workplace</a:t>
            </a:r>
            <a:r>
              <a:rPr lang="en-US" sz="1200" dirty="0"/>
              <a:t> </a:t>
            </a:r>
          </a:p>
          <a:p>
            <a:r>
              <a:rPr lang="en-US" sz="1200" dirty="0"/>
              <a:t>Collier, S., 2018. </a:t>
            </a:r>
            <a:r>
              <a:rPr lang="en-US" sz="1200" i="1" dirty="0"/>
              <a:t>Marks &amp; Spencer breaks through barriers to smarter working</a:t>
            </a:r>
            <a:r>
              <a:rPr lang="en-US" sz="1200" dirty="0"/>
              <a:t>. [online] Avanade.com. Available at: &lt;</a:t>
            </a:r>
            <a:r>
              <a:rPr lang="en-US" sz="1200" dirty="0">
                <a:hlinkClick r:id="rId4"/>
              </a:rPr>
              <a:t>https://www.avanade.com/-/media/asset/case-study/marks-and-spencer-case-study.pdf?la=en-gb&amp;ver=3&amp;hash=5A44BD7DB475DA00C5A4DEAF08A802D6</a:t>
            </a:r>
            <a:r>
              <a:rPr lang="en-US" sz="1200" dirty="0"/>
              <a:t>&gt;  [Accessed 26 March 2022].</a:t>
            </a:r>
          </a:p>
          <a:p>
            <a:r>
              <a:rPr lang="en-US" sz="1200" dirty="0"/>
              <a:t>Costa, R., 2020. Ritual View. </a:t>
            </a:r>
            <a:r>
              <a:rPr lang="en-US" sz="1200" i="1" dirty="0"/>
              <a:t>The SAGE International Encyclopedia of Mass Media and Society</a:t>
            </a:r>
            <a:r>
              <a:rPr lang="en-US" sz="1200" dirty="0"/>
              <a:t>, pp.1490-1491. Available at: </a:t>
            </a:r>
            <a:r>
              <a:rPr lang="en-US" sz="1200" dirty="0">
                <a:hlinkClick r:id="rId5"/>
              </a:rPr>
              <a:t>https://dspace.uevora.pt/rdpc/handle/10174/27140</a:t>
            </a:r>
            <a:r>
              <a:rPr lang="en-US" sz="1200" dirty="0"/>
              <a:t> </a:t>
            </a:r>
          </a:p>
          <a:p>
            <a:r>
              <a:rPr lang="en-US" sz="1200" dirty="0" err="1"/>
              <a:t>Deuze</a:t>
            </a:r>
            <a:r>
              <a:rPr lang="en-US" sz="1200" dirty="0"/>
              <a:t>, M. and </a:t>
            </a:r>
            <a:r>
              <a:rPr lang="en-US" sz="1200" dirty="0" err="1"/>
              <a:t>McQuail</a:t>
            </a:r>
            <a:r>
              <a:rPr lang="en-US" sz="1200" dirty="0"/>
              <a:t>, D., 2020. </a:t>
            </a:r>
            <a:r>
              <a:rPr lang="en-US" sz="1200" dirty="0" err="1"/>
              <a:t>McQuail's</a:t>
            </a:r>
            <a:r>
              <a:rPr lang="en-US" sz="1200" dirty="0"/>
              <a:t> media and mass communication theory. </a:t>
            </a:r>
            <a:r>
              <a:rPr lang="en-US" sz="1200" i="1" dirty="0" err="1"/>
              <a:t>McQuail's</a:t>
            </a:r>
            <a:r>
              <a:rPr lang="en-US" sz="1200" i="1" dirty="0"/>
              <a:t> Media and Mass Communication Theory</a:t>
            </a:r>
            <a:r>
              <a:rPr lang="en-US" sz="1200" dirty="0"/>
              <a:t>, pp.1-688. Available at: </a:t>
            </a:r>
            <a:r>
              <a:rPr lang="en-US" sz="1200" dirty="0">
                <a:hlinkClick r:id="rId6"/>
              </a:rPr>
              <a:t>https://www.torrossa.com/gs/resourceProxy?an=5018224&amp;publisher=FZ7200</a:t>
            </a:r>
            <a:r>
              <a:rPr lang="en-US" sz="1200" dirty="0"/>
              <a:t> </a:t>
            </a:r>
          </a:p>
          <a:p>
            <a:r>
              <a:rPr lang="en-US" sz="1200" dirty="0"/>
              <a:t>Jameson, D., 2019. </a:t>
            </a:r>
            <a:r>
              <a:rPr lang="en-US" sz="1200" i="1" dirty="0"/>
              <a:t>Rebranding Marks and Spencer; the role of communication and the media. | Ivory Research</a:t>
            </a:r>
            <a:r>
              <a:rPr lang="en-US" sz="1200" dirty="0"/>
              <a:t>. [online] Ivoryresearch.com. Available at: &lt;</a:t>
            </a:r>
            <a:r>
              <a:rPr lang="en-US" sz="1200" dirty="0">
                <a:hlinkClick r:id="rId7"/>
              </a:rPr>
              <a:t>https://www.ivoryresearch.com/samples/rebranding-marks-and-spencer-the-role-of-communication-and-the-media/</a:t>
            </a:r>
            <a:r>
              <a:rPr lang="en-US" sz="1200" dirty="0"/>
              <a:t>&gt;  [Accessed 26 March 2022]. </a:t>
            </a:r>
          </a:p>
          <a:p>
            <a:r>
              <a:rPr lang="en-US" sz="1200" dirty="0"/>
              <a:t>Joshi, N., </a:t>
            </a:r>
            <a:r>
              <a:rPr lang="en-US" sz="1200" dirty="0" err="1"/>
              <a:t>Gabhane</a:t>
            </a:r>
            <a:r>
              <a:rPr lang="en-US" sz="1200" dirty="0"/>
              <a:t>, D., Devi, B.P. and </a:t>
            </a:r>
            <a:r>
              <a:rPr lang="en-US" sz="1200" dirty="0" err="1"/>
              <a:t>Somashekhar</a:t>
            </a:r>
            <a:r>
              <a:rPr lang="en-US" sz="1200" dirty="0"/>
              <a:t>, I.C., 2021. How social media marketing is helping in customer retention and customer engagement: A case of Marks and Spencer. </a:t>
            </a:r>
            <a:r>
              <a:rPr lang="en-US" sz="1200" i="1" dirty="0"/>
              <a:t>SPAST Abstracts</a:t>
            </a:r>
            <a:r>
              <a:rPr lang="en-US" sz="1200" dirty="0"/>
              <a:t>, </a:t>
            </a:r>
            <a:r>
              <a:rPr lang="en-US" sz="1200" i="1" dirty="0"/>
              <a:t>1</a:t>
            </a:r>
            <a:r>
              <a:rPr lang="en-US" sz="1200" dirty="0"/>
              <a:t>(01). Available at: </a:t>
            </a:r>
            <a:r>
              <a:rPr lang="en-US" sz="1200" dirty="0">
                <a:hlinkClick r:id="rId8"/>
              </a:rPr>
              <a:t>https://spast.org/techrep/article/view/3561</a:t>
            </a:r>
            <a:endParaRPr lang="en-US" sz="1200" dirty="0"/>
          </a:p>
          <a:p>
            <a:r>
              <a:rPr lang="en-US" sz="1200" dirty="0" err="1"/>
              <a:t>Mowla</a:t>
            </a:r>
            <a:r>
              <a:rPr lang="en-US" sz="1200" dirty="0"/>
              <a:t>, Md., </a:t>
            </a:r>
            <a:r>
              <a:rPr lang="en-US" sz="1200" dirty="0" err="1"/>
              <a:t>Hoque</a:t>
            </a:r>
            <a:r>
              <a:rPr lang="en-US" sz="1200" dirty="0"/>
              <a:t>, N and </a:t>
            </a:r>
            <a:r>
              <a:rPr lang="en-US" sz="1200" dirty="0" err="1"/>
              <a:t>Bhuiyan</a:t>
            </a:r>
            <a:r>
              <a:rPr lang="en-US" sz="1200" dirty="0"/>
              <a:t>, M., 2017. Towards Achieving the Success in Communication Campaign: A Study on Marks and Spencer. 7. 343-354. Available at: </a:t>
            </a:r>
            <a:r>
              <a:rPr lang="en-US" sz="1200" dirty="0">
                <a:hlinkClick r:id="rId9"/>
              </a:rPr>
              <a:t>https://www.researchgate.net/publication/335961653_Towards_Achieving_the_Success_in_Communication_Campaign_A_Study_on_Marks_and_Spencer</a:t>
            </a:r>
            <a:r>
              <a:rPr lang="en-US" sz="1200" dirty="0"/>
              <a:t> </a:t>
            </a:r>
          </a:p>
          <a:p>
            <a:r>
              <a:rPr lang="en-US" sz="1200" dirty="0" err="1"/>
              <a:t>Verčič</a:t>
            </a:r>
            <a:r>
              <a:rPr lang="en-US" sz="1200" dirty="0"/>
              <a:t>, A.T. and </a:t>
            </a:r>
            <a:r>
              <a:rPr lang="en-US" sz="1200" dirty="0" err="1"/>
              <a:t>Špoljarić</a:t>
            </a:r>
            <a:r>
              <a:rPr lang="en-US" sz="1200" dirty="0"/>
              <a:t>, A., 2020. Managing internal communication: How the choice of channels affects internal communication satisfaction. </a:t>
            </a:r>
            <a:r>
              <a:rPr lang="en-US" sz="1200" i="1" dirty="0"/>
              <a:t>Public relations review</a:t>
            </a:r>
            <a:r>
              <a:rPr lang="en-US" sz="1200" dirty="0"/>
              <a:t>, </a:t>
            </a:r>
            <a:r>
              <a:rPr lang="en-US" sz="1200" i="1" dirty="0"/>
              <a:t>46</a:t>
            </a:r>
            <a:r>
              <a:rPr lang="en-US" sz="1200" dirty="0"/>
              <a:t>(3), p.101926. Available at: </a:t>
            </a:r>
            <a:r>
              <a:rPr lang="en-US" sz="1200" dirty="0">
                <a:hlinkClick r:id="rId10"/>
              </a:rPr>
              <a:t>https://www.sciencedirect.com/science/article/abs/pii/S0363811120300539</a:t>
            </a:r>
            <a:r>
              <a:rPr lang="en-US" sz="1200" dirty="0"/>
              <a:t> </a:t>
            </a:r>
          </a:p>
          <a:p>
            <a:endParaRPr lang="en-US" sz="1200" dirty="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0</TotalTime>
  <Words>1682</Words>
  <Application>Microsoft Macintosh PowerPoint</Application>
  <PresentationFormat>On-screen Show (4:3)</PresentationFormat>
  <Paragraphs>75</Paragraphs>
  <Slides>9</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Tw Cen MT</vt:lpstr>
      <vt:lpstr>Wingdings</vt:lpstr>
      <vt:lpstr>Wingdings 2</vt:lpstr>
      <vt:lpstr>Median</vt:lpstr>
      <vt:lpstr>PowerPoint Presentation</vt:lpstr>
      <vt:lpstr>Presentation – Strategies for Effective Communication in a Business Setting.</vt:lpstr>
      <vt:lpstr>Introduction </vt:lpstr>
      <vt:lpstr>Marks and Spencer and the benefits of communication</vt:lpstr>
      <vt:lpstr>Theoretical models of communication   </vt:lpstr>
      <vt:lpstr>Barriers in the way of communication   </vt:lpstr>
      <vt:lpstr>Channels of communication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2022-03-26T13:12:12Z</dcterms:created>
  <dcterms:modified xsi:type="dcterms:W3CDTF">2022-03-27T09:24:37Z</dcterms:modified>
</cp:coreProperties>
</file>