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6" r:id="rId5"/>
    <p:sldId id="257" r:id="rId6"/>
    <p:sldId id="258" r:id="rId7"/>
    <p:sldId id="259" r:id="rId8"/>
    <p:sldId id="260" r:id="rId9"/>
    <p:sldId id="261" r:id="rId10"/>
    <p:sldId id="263" r:id="rId11"/>
    <p:sldId id="262" r:id="rId12"/>
    <p:sldId id="264" r:id="rId13"/>
    <p:sldId id="265" r:id="rId14"/>
    <p:sldId id="267" r:id="rId15"/>
    <p:sldId id="268" r:id="rId16"/>
    <p:sldId id="266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171764-CEA9-4866-A6A3-9D1D5B6E7477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B37B4C6-7383-4DEF-A68A-372E926714B9}">
      <dgm:prSet/>
      <dgm:spPr/>
      <dgm:t>
        <a:bodyPr/>
        <a:lstStyle/>
        <a:p>
          <a:r>
            <a:rPr lang="en-GB"/>
            <a:t>2 child benefit cap to be scrapped as of April 2026</a:t>
          </a:r>
          <a:endParaRPr lang="en-US"/>
        </a:p>
      </dgm:t>
    </dgm:pt>
    <dgm:pt modelId="{B713C9DE-A3D6-4635-BFB6-4397E6C912DF}" type="parTrans" cxnId="{C0D51A00-1107-4B83-B183-5EC40930BD8E}">
      <dgm:prSet/>
      <dgm:spPr/>
      <dgm:t>
        <a:bodyPr/>
        <a:lstStyle/>
        <a:p>
          <a:endParaRPr lang="en-US"/>
        </a:p>
      </dgm:t>
    </dgm:pt>
    <dgm:pt modelId="{B4049C60-90AD-4685-9B51-200F555F2E85}" type="sibTrans" cxnId="{C0D51A00-1107-4B83-B183-5EC40930BD8E}">
      <dgm:prSet/>
      <dgm:spPr/>
      <dgm:t>
        <a:bodyPr/>
        <a:lstStyle/>
        <a:p>
          <a:endParaRPr lang="en-US"/>
        </a:p>
      </dgm:t>
    </dgm:pt>
    <dgm:pt modelId="{66304A62-2694-4BA8-A7DA-13E4CF328652}">
      <dgm:prSet/>
      <dgm:spPr/>
      <dgm:t>
        <a:bodyPr/>
        <a:lstStyle/>
        <a:p>
          <a:r>
            <a:rPr lang="en-GB"/>
            <a:t>However, their effects up to then will likely be felt for years to come </a:t>
          </a:r>
          <a:endParaRPr lang="en-US"/>
        </a:p>
      </dgm:t>
    </dgm:pt>
    <dgm:pt modelId="{FE71954B-1446-4979-B73E-199C6DE2CE14}" type="parTrans" cxnId="{4D3ADAFF-ED05-4564-9D9F-6B5FF98CC33F}">
      <dgm:prSet/>
      <dgm:spPr/>
      <dgm:t>
        <a:bodyPr/>
        <a:lstStyle/>
        <a:p>
          <a:endParaRPr lang="en-US"/>
        </a:p>
      </dgm:t>
    </dgm:pt>
    <dgm:pt modelId="{3B55C54D-7A51-4B70-B53C-20310D05F222}" type="sibTrans" cxnId="{4D3ADAFF-ED05-4564-9D9F-6B5FF98CC33F}">
      <dgm:prSet/>
      <dgm:spPr/>
      <dgm:t>
        <a:bodyPr/>
        <a:lstStyle/>
        <a:p>
          <a:endParaRPr lang="en-US"/>
        </a:p>
      </dgm:t>
    </dgm:pt>
    <dgm:pt modelId="{43288B8F-070B-441E-9B7C-714B3794E392}" type="pres">
      <dgm:prSet presAssocID="{9E171764-CEA9-4866-A6A3-9D1D5B6E7477}" presName="linear" presStyleCnt="0">
        <dgm:presLayoutVars>
          <dgm:animLvl val="lvl"/>
          <dgm:resizeHandles val="exact"/>
        </dgm:presLayoutVars>
      </dgm:prSet>
      <dgm:spPr/>
    </dgm:pt>
    <dgm:pt modelId="{C468FF74-62FD-40B1-9F1C-814030918BE2}" type="pres">
      <dgm:prSet presAssocID="{7B37B4C6-7383-4DEF-A68A-372E926714B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28B74D52-4F16-4056-9CAB-24D177B2669F}" type="pres">
      <dgm:prSet presAssocID="{B4049C60-90AD-4685-9B51-200F555F2E85}" presName="spacer" presStyleCnt="0"/>
      <dgm:spPr/>
    </dgm:pt>
    <dgm:pt modelId="{88752280-7B0F-4AE2-AB23-969F44618A92}" type="pres">
      <dgm:prSet presAssocID="{66304A62-2694-4BA8-A7DA-13E4CF328652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C0D51A00-1107-4B83-B183-5EC40930BD8E}" srcId="{9E171764-CEA9-4866-A6A3-9D1D5B6E7477}" destId="{7B37B4C6-7383-4DEF-A68A-372E926714B9}" srcOrd="0" destOrd="0" parTransId="{B713C9DE-A3D6-4635-BFB6-4397E6C912DF}" sibTransId="{B4049C60-90AD-4685-9B51-200F555F2E85}"/>
    <dgm:cxn modelId="{E700F636-E4EE-4FA6-9555-894FB534DA03}" type="presOf" srcId="{9E171764-CEA9-4866-A6A3-9D1D5B6E7477}" destId="{43288B8F-070B-441E-9B7C-714B3794E392}" srcOrd="0" destOrd="0" presId="urn:microsoft.com/office/officeart/2005/8/layout/vList2"/>
    <dgm:cxn modelId="{E0DD243B-9BAE-466A-8AB9-10ACA55D2DEA}" type="presOf" srcId="{66304A62-2694-4BA8-A7DA-13E4CF328652}" destId="{88752280-7B0F-4AE2-AB23-969F44618A92}" srcOrd="0" destOrd="0" presId="urn:microsoft.com/office/officeart/2005/8/layout/vList2"/>
    <dgm:cxn modelId="{A6307F80-FC8C-46B3-953B-17AF426E15DD}" type="presOf" srcId="{7B37B4C6-7383-4DEF-A68A-372E926714B9}" destId="{C468FF74-62FD-40B1-9F1C-814030918BE2}" srcOrd="0" destOrd="0" presId="urn:microsoft.com/office/officeart/2005/8/layout/vList2"/>
    <dgm:cxn modelId="{4D3ADAFF-ED05-4564-9D9F-6B5FF98CC33F}" srcId="{9E171764-CEA9-4866-A6A3-9D1D5B6E7477}" destId="{66304A62-2694-4BA8-A7DA-13E4CF328652}" srcOrd="1" destOrd="0" parTransId="{FE71954B-1446-4979-B73E-199C6DE2CE14}" sibTransId="{3B55C54D-7A51-4B70-B53C-20310D05F222}"/>
    <dgm:cxn modelId="{EBA1A63B-77EB-4514-8FB5-DE2FB11507A4}" type="presParOf" srcId="{43288B8F-070B-441E-9B7C-714B3794E392}" destId="{C468FF74-62FD-40B1-9F1C-814030918BE2}" srcOrd="0" destOrd="0" presId="urn:microsoft.com/office/officeart/2005/8/layout/vList2"/>
    <dgm:cxn modelId="{A48A3EF2-37C8-4EFD-8334-CDB892B4AC83}" type="presParOf" srcId="{43288B8F-070B-441E-9B7C-714B3794E392}" destId="{28B74D52-4F16-4056-9CAB-24D177B2669F}" srcOrd="1" destOrd="0" presId="urn:microsoft.com/office/officeart/2005/8/layout/vList2"/>
    <dgm:cxn modelId="{25AB4265-775C-457D-98E3-FBA674F4D8A1}" type="presParOf" srcId="{43288B8F-070B-441E-9B7C-714B3794E392}" destId="{88752280-7B0F-4AE2-AB23-969F44618A9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124C27-0746-480C-83E9-A8E29DC76563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BFC9775-75C6-442B-8E64-9DB077894CBA}">
      <dgm:prSet/>
      <dgm:spPr/>
      <dgm:t>
        <a:bodyPr/>
        <a:lstStyle/>
        <a:p>
          <a:r>
            <a:rPr lang="en-GB" dirty="0"/>
            <a:t>Many offenders have already experienced a lifetime of social exclusion before entering the justice system</a:t>
          </a:r>
          <a:endParaRPr lang="en-US" dirty="0"/>
        </a:p>
      </dgm:t>
    </dgm:pt>
    <dgm:pt modelId="{D92AB247-488D-4AB4-BC50-3753A44DD948}" type="parTrans" cxnId="{9B81BA91-7F59-4B7E-A16E-772B22A334BD}">
      <dgm:prSet/>
      <dgm:spPr/>
      <dgm:t>
        <a:bodyPr/>
        <a:lstStyle/>
        <a:p>
          <a:endParaRPr lang="en-US"/>
        </a:p>
      </dgm:t>
    </dgm:pt>
    <dgm:pt modelId="{8EA7292D-C949-4354-B1AD-F87A0A3DB889}" type="sibTrans" cxnId="{9B81BA91-7F59-4B7E-A16E-772B22A334BD}">
      <dgm:prSet/>
      <dgm:spPr/>
      <dgm:t>
        <a:bodyPr/>
        <a:lstStyle/>
        <a:p>
          <a:endParaRPr lang="en-US"/>
        </a:p>
      </dgm:t>
    </dgm:pt>
    <dgm:pt modelId="{28AEECDF-9D05-4F90-886E-080C40E3E5D7}">
      <dgm:prSet/>
      <dgm:spPr/>
      <dgm:t>
        <a:bodyPr/>
        <a:lstStyle/>
        <a:p>
          <a:r>
            <a:rPr lang="en-GB" dirty="0"/>
            <a:t>Poor educational backgrounds</a:t>
          </a:r>
          <a:endParaRPr lang="en-US" dirty="0"/>
        </a:p>
      </dgm:t>
    </dgm:pt>
    <dgm:pt modelId="{2C0F5301-6067-4A72-9F6E-C86BF6BFBDF1}" type="parTrans" cxnId="{E67D0215-DCCF-4B71-B0BB-4EAB524B78D0}">
      <dgm:prSet/>
      <dgm:spPr/>
      <dgm:t>
        <a:bodyPr/>
        <a:lstStyle/>
        <a:p>
          <a:endParaRPr lang="en-US"/>
        </a:p>
      </dgm:t>
    </dgm:pt>
    <dgm:pt modelId="{DF33ED0D-085B-4731-9FB1-20CCE48CA5B7}" type="sibTrans" cxnId="{E67D0215-DCCF-4B71-B0BB-4EAB524B78D0}">
      <dgm:prSet/>
      <dgm:spPr/>
      <dgm:t>
        <a:bodyPr/>
        <a:lstStyle/>
        <a:p>
          <a:endParaRPr lang="en-US"/>
        </a:p>
      </dgm:t>
    </dgm:pt>
    <dgm:pt modelId="{AD3EC85F-7942-4177-AB3D-033E6CA3AC46}">
      <dgm:prSet/>
      <dgm:spPr/>
      <dgm:t>
        <a:bodyPr/>
        <a:lstStyle/>
        <a:p>
          <a:r>
            <a:rPr lang="en-GB"/>
            <a:t>High rates of unemployment</a:t>
          </a:r>
          <a:endParaRPr lang="en-US"/>
        </a:p>
      </dgm:t>
    </dgm:pt>
    <dgm:pt modelId="{EDB1FF37-C4D2-4D11-9634-0A60523CFBA9}" type="parTrans" cxnId="{198A23CF-295B-43C0-8C16-21608AB7C07B}">
      <dgm:prSet/>
      <dgm:spPr/>
      <dgm:t>
        <a:bodyPr/>
        <a:lstStyle/>
        <a:p>
          <a:endParaRPr lang="en-US"/>
        </a:p>
      </dgm:t>
    </dgm:pt>
    <dgm:pt modelId="{6093674D-6450-49DF-ADD9-63F70013E09F}" type="sibTrans" cxnId="{198A23CF-295B-43C0-8C16-21608AB7C07B}">
      <dgm:prSet/>
      <dgm:spPr/>
      <dgm:t>
        <a:bodyPr/>
        <a:lstStyle/>
        <a:p>
          <a:endParaRPr lang="en-US"/>
        </a:p>
      </dgm:t>
    </dgm:pt>
    <dgm:pt modelId="{33B3903A-1FDA-4602-941A-CA1FA662C28B}">
      <dgm:prSet/>
      <dgm:spPr/>
      <dgm:t>
        <a:bodyPr/>
        <a:lstStyle/>
        <a:p>
          <a:r>
            <a:rPr lang="en-GB"/>
            <a:t>Substance misuse problems</a:t>
          </a:r>
          <a:endParaRPr lang="en-US"/>
        </a:p>
      </dgm:t>
    </dgm:pt>
    <dgm:pt modelId="{68CCF591-2215-4269-A321-34FF2A0C1B36}" type="parTrans" cxnId="{7B82C230-27E7-43C0-B379-ED3E7777CBBF}">
      <dgm:prSet/>
      <dgm:spPr/>
      <dgm:t>
        <a:bodyPr/>
        <a:lstStyle/>
        <a:p>
          <a:endParaRPr lang="en-US"/>
        </a:p>
      </dgm:t>
    </dgm:pt>
    <dgm:pt modelId="{0D840AD5-4537-426A-BD50-C883D4B33900}" type="sibTrans" cxnId="{7B82C230-27E7-43C0-B379-ED3E7777CBBF}">
      <dgm:prSet/>
      <dgm:spPr/>
      <dgm:t>
        <a:bodyPr/>
        <a:lstStyle/>
        <a:p>
          <a:endParaRPr lang="en-US"/>
        </a:p>
      </dgm:t>
    </dgm:pt>
    <dgm:pt modelId="{10245DAC-7DF7-4DAF-8B35-97EB73217952}">
      <dgm:prSet/>
      <dgm:spPr/>
      <dgm:t>
        <a:bodyPr/>
        <a:lstStyle/>
        <a:p>
          <a:r>
            <a:rPr lang="en-GB"/>
            <a:t>Poor mental and physical health</a:t>
          </a:r>
          <a:endParaRPr lang="en-US"/>
        </a:p>
      </dgm:t>
    </dgm:pt>
    <dgm:pt modelId="{FE55234B-14C7-4AE6-A36D-2DEE33B215D0}" type="parTrans" cxnId="{CB3E9A2F-C4E9-4813-B9F4-9F6AB3433E7D}">
      <dgm:prSet/>
      <dgm:spPr/>
      <dgm:t>
        <a:bodyPr/>
        <a:lstStyle/>
        <a:p>
          <a:endParaRPr lang="en-US"/>
        </a:p>
      </dgm:t>
    </dgm:pt>
    <dgm:pt modelId="{7877AFB0-7FFB-4A31-B6BD-05828BBBF203}" type="sibTrans" cxnId="{CB3E9A2F-C4E9-4813-B9F4-9F6AB3433E7D}">
      <dgm:prSet/>
      <dgm:spPr/>
      <dgm:t>
        <a:bodyPr/>
        <a:lstStyle/>
        <a:p>
          <a:endParaRPr lang="en-US"/>
        </a:p>
      </dgm:t>
    </dgm:pt>
    <dgm:pt modelId="{7F61858C-B8E0-4C23-BB81-D027D1E48F62}">
      <dgm:prSet/>
      <dgm:spPr/>
      <dgm:t>
        <a:bodyPr/>
        <a:lstStyle/>
        <a:p>
          <a:r>
            <a:rPr lang="en-GB"/>
            <a:t>Childhood experiences like being in care or experiencing family member convictions</a:t>
          </a:r>
          <a:endParaRPr lang="en-US"/>
        </a:p>
      </dgm:t>
    </dgm:pt>
    <dgm:pt modelId="{97FB8BE9-86B0-4EF1-A533-9E659E065C9F}" type="parTrans" cxnId="{77307E28-4392-47E5-B718-C383C827B5EE}">
      <dgm:prSet/>
      <dgm:spPr/>
      <dgm:t>
        <a:bodyPr/>
        <a:lstStyle/>
        <a:p>
          <a:endParaRPr lang="en-US"/>
        </a:p>
      </dgm:t>
    </dgm:pt>
    <dgm:pt modelId="{09AACE65-D60D-45D8-AEEB-675CF53DDFFE}" type="sibTrans" cxnId="{77307E28-4392-47E5-B718-C383C827B5EE}">
      <dgm:prSet/>
      <dgm:spPr/>
      <dgm:t>
        <a:bodyPr/>
        <a:lstStyle/>
        <a:p>
          <a:endParaRPr lang="en-US"/>
        </a:p>
      </dgm:t>
    </dgm:pt>
    <dgm:pt modelId="{47DE8432-2F2D-4C7A-AA99-BCB9D3A7645E}">
      <dgm:prSet/>
      <dgm:spPr/>
      <dgm:t>
        <a:bodyPr/>
        <a:lstStyle/>
        <a:p>
          <a:r>
            <a:rPr lang="en-GB"/>
            <a:t>Ace’s</a:t>
          </a:r>
          <a:endParaRPr lang="en-US"/>
        </a:p>
      </dgm:t>
    </dgm:pt>
    <dgm:pt modelId="{6195A574-8716-4D23-A262-0EAFD96FFA7E}" type="parTrans" cxnId="{7DCDC2C4-6713-4821-B46C-60933095C07F}">
      <dgm:prSet/>
      <dgm:spPr/>
      <dgm:t>
        <a:bodyPr/>
        <a:lstStyle/>
        <a:p>
          <a:endParaRPr lang="en-US"/>
        </a:p>
      </dgm:t>
    </dgm:pt>
    <dgm:pt modelId="{1DD8033D-BAC6-4C98-89C1-A630C7A1A1E9}" type="sibTrans" cxnId="{7DCDC2C4-6713-4821-B46C-60933095C07F}">
      <dgm:prSet/>
      <dgm:spPr/>
      <dgm:t>
        <a:bodyPr/>
        <a:lstStyle/>
        <a:p>
          <a:endParaRPr lang="en-US"/>
        </a:p>
      </dgm:t>
    </dgm:pt>
    <dgm:pt modelId="{4146FD77-CCB9-4A82-8BD6-AE53DF24133B}" type="pres">
      <dgm:prSet presAssocID="{62124C27-0746-480C-83E9-A8E29DC76563}" presName="vert0" presStyleCnt="0">
        <dgm:presLayoutVars>
          <dgm:dir/>
          <dgm:animOne val="branch"/>
          <dgm:animLvl val="lvl"/>
        </dgm:presLayoutVars>
      </dgm:prSet>
      <dgm:spPr/>
    </dgm:pt>
    <dgm:pt modelId="{2E96A20A-7575-4F4F-8CFE-C3FB71479711}" type="pres">
      <dgm:prSet presAssocID="{5BFC9775-75C6-442B-8E64-9DB077894CBA}" presName="thickLine" presStyleLbl="alignNode1" presStyleIdx="0" presStyleCnt="7"/>
      <dgm:spPr/>
    </dgm:pt>
    <dgm:pt modelId="{4C4E65D7-7A13-4C0E-B432-2DE63180106B}" type="pres">
      <dgm:prSet presAssocID="{5BFC9775-75C6-442B-8E64-9DB077894CBA}" presName="horz1" presStyleCnt="0"/>
      <dgm:spPr/>
    </dgm:pt>
    <dgm:pt modelId="{635452FD-AD34-4D87-A87C-02B61E165992}" type="pres">
      <dgm:prSet presAssocID="{5BFC9775-75C6-442B-8E64-9DB077894CBA}" presName="tx1" presStyleLbl="revTx" presStyleIdx="0" presStyleCnt="7"/>
      <dgm:spPr/>
    </dgm:pt>
    <dgm:pt modelId="{8A8A22A6-FFEA-4C81-A479-C99185EFE602}" type="pres">
      <dgm:prSet presAssocID="{5BFC9775-75C6-442B-8E64-9DB077894CBA}" presName="vert1" presStyleCnt="0"/>
      <dgm:spPr/>
    </dgm:pt>
    <dgm:pt modelId="{657DDE46-8F39-4D15-AA72-18467143B672}" type="pres">
      <dgm:prSet presAssocID="{28AEECDF-9D05-4F90-886E-080C40E3E5D7}" presName="thickLine" presStyleLbl="alignNode1" presStyleIdx="1" presStyleCnt="7"/>
      <dgm:spPr/>
    </dgm:pt>
    <dgm:pt modelId="{7700DCBB-9520-4A77-8683-234E5D7634C3}" type="pres">
      <dgm:prSet presAssocID="{28AEECDF-9D05-4F90-886E-080C40E3E5D7}" presName="horz1" presStyleCnt="0"/>
      <dgm:spPr/>
    </dgm:pt>
    <dgm:pt modelId="{34C54989-BFFA-4AB6-B5F6-13942812811E}" type="pres">
      <dgm:prSet presAssocID="{28AEECDF-9D05-4F90-886E-080C40E3E5D7}" presName="tx1" presStyleLbl="revTx" presStyleIdx="1" presStyleCnt="7"/>
      <dgm:spPr/>
    </dgm:pt>
    <dgm:pt modelId="{5CFBC7C8-F617-466B-9923-2B1AD4CD4E3D}" type="pres">
      <dgm:prSet presAssocID="{28AEECDF-9D05-4F90-886E-080C40E3E5D7}" presName="vert1" presStyleCnt="0"/>
      <dgm:spPr/>
    </dgm:pt>
    <dgm:pt modelId="{38B39147-0ADF-448C-8CC5-AC522163AB72}" type="pres">
      <dgm:prSet presAssocID="{AD3EC85F-7942-4177-AB3D-033E6CA3AC46}" presName="thickLine" presStyleLbl="alignNode1" presStyleIdx="2" presStyleCnt="7"/>
      <dgm:spPr/>
    </dgm:pt>
    <dgm:pt modelId="{2D0EB528-1C9F-4938-830B-152F1210D2DA}" type="pres">
      <dgm:prSet presAssocID="{AD3EC85F-7942-4177-AB3D-033E6CA3AC46}" presName="horz1" presStyleCnt="0"/>
      <dgm:spPr/>
    </dgm:pt>
    <dgm:pt modelId="{F550FD22-F04E-45CE-873E-88E4962B22E6}" type="pres">
      <dgm:prSet presAssocID="{AD3EC85F-7942-4177-AB3D-033E6CA3AC46}" presName="tx1" presStyleLbl="revTx" presStyleIdx="2" presStyleCnt="7"/>
      <dgm:spPr/>
    </dgm:pt>
    <dgm:pt modelId="{FBB4050E-9000-4074-9998-E9069992465F}" type="pres">
      <dgm:prSet presAssocID="{AD3EC85F-7942-4177-AB3D-033E6CA3AC46}" presName="vert1" presStyleCnt="0"/>
      <dgm:spPr/>
    </dgm:pt>
    <dgm:pt modelId="{02B3E596-B328-4D31-8BB6-3A01C4D441B8}" type="pres">
      <dgm:prSet presAssocID="{33B3903A-1FDA-4602-941A-CA1FA662C28B}" presName="thickLine" presStyleLbl="alignNode1" presStyleIdx="3" presStyleCnt="7"/>
      <dgm:spPr/>
    </dgm:pt>
    <dgm:pt modelId="{D5E9BA18-8F2A-4A88-927B-FFEBAA2434DF}" type="pres">
      <dgm:prSet presAssocID="{33B3903A-1FDA-4602-941A-CA1FA662C28B}" presName="horz1" presStyleCnt="0"/>
      <dgm:spPr/>
    </dgm:pt>
    <dgm:pt modelId="{6CE4F520-77F9-4394-B2D3-BEA473DD5559}" type="pres">
      <dgm:prSet presAssocID="{33B3903A-1FDA-4602-941A-CA1FA662C28B}" presName="tx1" presStyleLbl="revTx" presStyleIdx="3" presStyleCnt="7"/>
      <dgm:spPr/>
    </dgm:pt>
    <dgm:pt modelId="{FCD01B0E-31DF-47BD-971B-480F26F08963}" type="pres">
      <dgm:prSet presAssocID="{33B3903A-1FDA-4602-941A-CA1FA662C28B}" presName="vert1" presStyleCnt="0"/>
      <dgm:spPr/>
    </dgm:pt>
    <dgm:pt modelId="{F521E904-C267-40A1-B40D-858EEBBDB1F6}" type="pres">
      <dgm:prSet presAssocID="{10245DAC-7DF7-4DAF-8B35-97EB73217952}" presName="thickLine" presStyleLbl="alignNode1" presStyleIdx="4" presStyleCnt="7"/>
      <dgm:spPr/>
    </dgm:pt>
    <dgm:pt modelId="{920A1E0A-363F-4306-9D25-7A2C56C19727}" type="pres">
      <dgm:prSet presAssocID="{10245DAC-7DF7-4DAF-8B35-97EB73217952}" presName="horz1" presStyleCnt="0"/>
      <dgm:spPr/>
    </dgm:pt>
    <dgm:pt modelId="{AA9363B1-3F4D-4A00-BDF3-7815DB616034}" type="pres">
      <dgm:prSet presAssocID="{10245DAC-7DF7-4DAF-8B35-97EB73217952}" presName="tx1" presStyleLbl="revTx" presStyleIdx="4" presStyleCnt="7"/>
      <dgm:spPr/>
    </dgm:pt>
    <dgm:pt modelId="{ACFADEAE-EE8F-4E71-AE7D-4470F84F08A4}" type="pres">
      <dgm:prSet presAssocID="{10245DAC-7DF7-4DAF-8B35-97EB73217952}" presName="vert1" presStyleCnt="0"/>
      <dgm:spPr/>
    </dgm:pt>
    <dgm:pt modelId="{BA9302CE-3D88-4DAB-AA28-ECF4C7E118D0}" type="pres">
      <dgm:prSet presAssocID="{7F61858C-B8E0-4C23-BB81-D027D1E48F62}" presName="thickLine" presStyleLbl="alignNode1" presStyleIdx="5" presStyleCnt="7"/>
      <dgm:spPr/>
    </dgm:pt>
    <dgm:pt modelId="{BDB4567F-7DB8-48F2-9578-2B9039BB073A}" type="pres">
      <dgm:prSet presAssocID="{7F61858C-B8E0-4C23-BB81-D027D1E48F62}" presName="horz1" presStyleCnt="0"/>
      <dgm:spPr/>
    </dgm:pt>
    <dgm:pt modelId="{9BFE25AB-C9A0-44F9-934C-02A86416175B}" type="pres">
      <dgm:prSet presAssocID="{7F61858C-B8E0-4C23-BB81-D027D1E48F62}" presName="tx1" presStyleLbl="revTx" presStyleIdx="5" presStyleCnt="7"/>
      <dgm:spPr/>
    </dgm:pt>
    <dgm:pt modelId="{9DD39774-CEEB-4F4F-A24A-5A71ECEDE094}" type="pres">
      <dgm:prSet presAssocID="{7F61858C-B8E0-4C23-BB81-D027D1E48F62}" presName="vert1" presStyleCnt="0"/>
      <dgm:spPr/>
    </dgm:pt>
    <dgm:pt modelId="{40E6AEF9-48A1-4CEE-8B23-590044D4CAF0}" type="pres">
      <dgm:prSet presAssocID="{47DE8432-2F2D-4C7A-AA99-BCB9D3A7645E}" presName="thickLine" presStyleLbl="alignNode1" presStyleIdx="6" presStyleCnt="7"/>
      <dgm:spPr/>
    </dgm:pt>
    <dgm:pt modelId="{0662E6E9-7BB4-4BD8-B1F9-4B9F8DEAEE8A}" type="pres">
      <dgm:prSet presAssocID="{47DE8432-2F2D-4C7A-AA99-BCB9D3A7645E}" presName="horz1" presStyleCnt="0"/>
      <dgm:spPr/>
    </dgm:pt>
    <dgm:pt modelId="{8166D616-10F2-44EA-A65C-161276E72C10}" type="pres">
      <dgm:prSet presAssocID="{47DE8432-2F2D-4C7A-AA99-BCB9D3A7645E}" presName="tx1" presStyleLbl="revTx" presStyleIdx="6" presStyleCnt="7"/>
      <dgm:spPr/>
    </dgm:pt>
    <dgm:pt modelId="{6DCA8908-3367-4458-A565-840DA5410404}" type="pres">
      <dgm:prSet presAssocID="{47DE8432-2F2D-4C7A-AA99-BCB9D3A7645E}" presName="vert1" presStyleCnt="0"/>
      <dgm:spPr/>
    </dgm:pt>
  </dgm:ptLst>
  <dgm:cxnLst>
    <dgm:cxn modelId="{E67D0215-DCCF-4B71-B0BB-4EAB524B78D0}" srcId="{62124C27-0746-480C-83E9-A8E29DC76563}" destId="{28AEECDF-9D05-4F90-886E-080C40E3E5D7}" srcOrd="1" destOrd="0" parTransId="{2C0F5301-6067-4A72-9F6E-C86BF6BFBDF1}" sibTransId="{DF33ED0D-085B-4731-9FB1-20CCE48CA5B7}"/>
    <dgm:cxn modelId="{77307E28-4392-47E5-B718-C383C827B5EE}" srcId="{62124C27-0746-480C-83E9-A8E29DC76563}" destId="{7F61858C-B8E0-4C23-BB81-D027D1E48F62}" srcOrd="5" destOrd="0" parTransId="{97FB8BE9-86B0-4EF1-A533-9E659E065C9F}" sibTransId="{09AACE65-D60D-45D8-AEEB-675CF53DDFFE}"/>
    <dgm:cxn modelId="{026DAE29-D6F7-4F9A-B6F3-54242AB1266A}" type="presOf" srcId="{7F61858C-B8E0-4C23-BB81-D027D1E48F62}" destId="{9BFE25AB-C9A0-44F9-934C-02A86416175B}" srcOrd="0" destOrd="0" presId="urn:microsoft.com/office/officeart/2008/layout/LinedList"/>
    <dgm:cxn modelId="{CB3E9A2F-C4E9-4813-B9F4-9F6AB3433E7D}" srcId="{62124C27-0746-480C-83E9-A8E29DC76563}" destId="{10245DAC-7DF7-4DAF-8B35-97EB73217952}" srcOrd="4" destOrd="0" parTransId="{FE55234B-14C7-4AE6-A36D-2DEE33B215D0}" sibTransId="{7877AFB0-7FFB-4A31-B6BD-05828BBBF203}"/>
    <dgm:cxn modelId="{7B82C230-27E7-43C0-B379-ED3E7777CBBF}" srcId="{62124C27-0746-480C-83E9-A8E29DC76563}" destId="{33B3903A-1FDA-4602-941A-CA1FA662C28B}" srcOrd="3" destOrd="0" parTransId="{68CCF591-2215-4269-A321-34FF2A0C1B36}" sibTransId="{0D840AD5-4537-426A-BD50-C883D4B33900}"/>
    <dgm:cxn modelId="{C9110B4C-C508-4BC7-8797-B4476E2EB6DC}" type="presOf" srcId="{62124C27-0746-480C-83E9-A8E29DC76563}" destId="{4146FD77-CCB9-4A82-8BD6-AE53DF24133B}" srcOrd="0" destOrd="0" presId="urn:microsoft.com/office/officeart/2008/layout/LinedList"/>
    <dgm:cxn modelId="{3E1EFA50-FDFA-4B1F-BC75-CBD72EDDD34C}" type="presOf" srcId="{47DE8432-2F2D-4C7A-AA99-BCB9D3A7645E}" destId="{8166D616-10F2-44EA-A65C-161276E72C10}" srcOrd="0" destOrd="0" presId="urn:microsoft.com/office/officeart/2008/layout/LinedList"/>
    <dgm:cxn modelId="{A023CE59-43D0-4DB6-BADE-6941AE47B8F7}" type="presOf" srcId="{33B3903A-1FDA-4602-941A-CA1FA662C28B}" destId="{6CE4F520-77F9-4394-B2D3-BEA473DD5559}" srcOrd="0" destOrd="0" presId="urn:microsoft.com/office/officeart/2008/layout/LinedList"/>
    <dgm:cxn modelId="{E992147D-B4C0-43BB-9F06-482DA430DACE}" type="presOf" srcId="{5BFC9775-75C6-442B-8E64-9DB077894CBA}" destId="{635452FD-AD34-4D87-A87C-02B61E165992}" srcOrd="0" destOrd="0" presId="urn:microsoft.com/office/officeart/2008/layout/LinedList"/>
    <dgm:cxn modelId="{9B81BA91-7F59-4B7E-A16E-772B22A334BD}" srcId="{62124C27-0746-480C-83E9-A8E29DC76563}" destId="{5BFC9775-75C6-442B-8E64-9DB077894CBA}" srcOrd="0" destOrd="0" parTransId="{D92AB247-488D-4AB4-BC50-3753A44DD948}" sibTransId="{8EA7292D-C949-4354-B1AD-F87A0A3DB889}"/>
    <dgm:cxn modelId="{A82C9DB7-1637-4BCB-A148-4B3A6DD6A3A7}" type="presOf" srcId="{10245DAC-7DF7-4DAF-8B35-97EB73217952}" destId="{AA9363B1-3F4D-4A00-BDF3-7815DB616034}" srcOrd="0" destOrd="0" presId="urn:microsoft.com/office/officeart/2008/layout/LinedList"/>
    <dgm:cxn modelId="{7DCDC2C4-6713-4821-B46C-60933095C07F}" srcId="{62124C27-0746-480C-83E9-A8E29DC76563}" destId="{47DE8432-2F2D-4C7A-AA99-BCB9D3A7645E}" srcOrd="6" destOrd="0" parTransId="{6195A574-8716-4D23-A262-0EAFD96FFA7E}" sibTransId="{1DD8033D-BAC6-4C98-89C1-A630C7A1A1E9}"/>
    <dgm:cxn modelId="{198A23CF-295B-43C0-8C16-21608AB7C07B}" srcId="{62124C27-0746-480C-83E9-A8E29DC76563}" destId="{AD3EC85F-7942-4177-AB3D-033E6CA3AC46}" srcOrd="2" destOrd="0" parTransId="{EDB1FF37-C4D2-4D11-9634-0A60523CFBA9}" sibTransId="{6093674D-6450-49DF-ADD9-63F70013E09F}"/>
    <dgm:cxn modelId="{5BAAEAF7-8BB0-4600-87BC-D1BFB15D8A54}" type="presOf" srcId="{AD3EC85F-7942-4177-AB3D-033E6CA3AC46}" destId="{F550FD22-F04E-45CE-873E-88E4962B22E6}" srcOrd="0" destOrd="0" presId="urn:microsoft.com/office/officeart/2008/layout/LinedList"/>
    <dgm:cxn modelId="{446C7DFE-257F-4C41-9FDC-E1AEA1473246}" type="presOf" srcId="{28AEECDF-9D05-4F90-886E-080C40E3E5D7}" destId="{34C54989-BFFA-4AB6-B5F6-13942812811E}" srcOrd="0" destOrd="0" presId="urn:microsoft.com/office/officeart/2008/layout/LinedList"/>
    <dgm:cxn modelId="{329FEC68-3460-4DD5-B301-7BE491621172}" type="presParOf" srcId="{4146FD77-CCB9-4A82-8BD6-AE53DF24133B}" destId="{2E96A20A-7575-4F4F-8CFE-C3FB71479711}" srcOrd="0" destOrd="0" presId="urn:microsoft.com/office/officeart/2008/layout/LinedList"/>
    <dgm:cxn modelId="{E98DC89B-A35A-45E2-AA28-63E438860737}" type="presParOf" srcId="{4146FD77-CCB9-4A82-8BD6-AE53DF24133B}" destId="{4C4E65D7-7A13-4C0E-B432-2DE63180106B}" srcOrd="1" destOrd="0" presId="urn:microsoft.com/office/officeart/2008/layout/LinedList"/>
    <dgm:cxn modelId="{30961652-9C33-4FC2-A454-B00DEDB4CB83}" type="presParOf" srcId="{4C4E65D7-7A13-4C0E-B432-2DE63180106B}" destId="{635452FD-AD34-4D87-A87C-02B61E165992}" srcOrd="0" destOrd="0" presId="urn:microsoft.com/office/officeart/2008/layout/LinedList"/>
    <dgm:cxn modelId="{6F905C21-156A-4ED8-B285-9045A173327F}" type="presParOf" srcId="{4C4E65D7-7A13-4C0E-B432-2DE63180106B}" destId="{8A8A22A6-FFEA-4C81-A479-C99185EFE602}" srcOrd="1" destOrd="0" presId="urn:microsoft.com/office/officeart/2008/layout/LinedList"/>
    <dgm:cxn modelId="{7812D874-3CC1-4D24-AF3E-63AD6E4481E7}" type="presParOf" srcId="{4146FD77-CCB9-4A82-8BD6-AE53DF24133B}" destId="{657DDE46-8F39-4D15-AA72-18467143B672}" srcOrd="2" destOrd="0" presId="urn:microsoft.com/office/officeart/2008/layout/LinedList"/>
    <dgm:cxn modelId="{4A3E848B-CBD3-4D71-9EA2-B02A559C7AE5}" type="presParOf" srcId="{4146FD77-CCB9-4A82-8BD6-AE53DF24133B}" destId="{7700DCBB-9520-4A77-8683-234E5D7634C3}" srcOrd="3" destOrd="0" presId="urn:microsoft.com/office/officeart/2008/layout/LinedList"/>
    <dgm:cxn modelId="{6BE06766-CDD2-4958-A693-B31E2B350BF2}" type="presParOf" srcId="{7700DCBB-9520-4A77-8683-234E5D7634C3}" destId="{34C54989-BFFA-4AB6-B5F6-13942812811E}" srcOrd="0" destOrd="0" presId="urn:microsoft.com/office/officeart/2008/layout/LinedList"/>
    <dgm:cxn modelId="{12FE556C-0386-4DD1-A0E2-3CB101383FE8}" type="presParOf" srcId="{7700DCBB-9520-4A77-8683-234E5D7634C3}" destId="{5CFBC7C8-F617-466B-9923-2B1AD4CD4E3D}" srcOrd="1" destOrd="0" presId="urn:microsoft.com/office/officeart/2008/layout/LinedList"/>
    <dgm:cxn modelId="{9DDEA71D-1D5E-47B6-8AEC-BDCBB631ECAE}" type="presParOf" srcId="{4146FD77-CCB9-4A82-8BD6-AE53DF24133B}" destId="{38B39147-0ADF-448C-8CC5-AC522163AB72}" srcOrd="4" destOrd="0" presId="urn:microsoft.com/office/officeart/2008/layout/LinedList"/>
    <dgm:cxn modelId="{E9839457-D812-4DED-8669-443D4D40EBE9}" type="presParOf" srcId="{4146FD77-CCB9-4A82-8BD6-AE53DF24133B}" destId="{2D0EB528-1C9F-4938-830B-152F1210D2DA}" srcOrd="5" destOrd="0" presId="urn:microsoft.com/office/officeart/2008/layout/LinedList"/>
    <dgm:cxn modelId="{60CB2215-1B8C-4C73-8700-7AFC5C21E99F}" type="presParOf" srcId="{2D0EB528-1C9F-4938-830B-152F1210D2DA}" destId="{F550FD22-F04E-45CE-873E-88E4962B22E6}" srcOrd="0" destOrd="0" presId="urn:microsoft.com/office/officeart/2008/layout/LinedList"/>
    <dgm:cxn modelId="{098BA951-2306-4036-9B65-DF320F2C9ED8}" type="presParOf" srcId="{2D0EB528-1C9F-4938-830B-152F1210D2DA}" destId="{FBB4050E-9000-4074-9998-E9069992465F}" srcOrd="1" destOrd="0" presId="urn:microsoft.com/office/officeart/2008/layout/LinedList"/>
    <dgm:cxn modelId="{1DE8D6C7-759E-458B-91C6-27914D9E1B6E}" type="presParOf" srcId="{4146FD77-CCB9-4A82-8BD6-AE53DF24133B}" destId="{02B3E596-B328-4D31-8BB6-3A01C4D441B8}" srcOrd="6" destOrd="0" presId="urn:microsoft.com/office/officeart/2008/layout/LinedList"/>
    <dgm:cxn modelId="{1DDB2964-486A-4C86-9B61-DD4DFDC90476}" type="presParOf" srcId="{4146FD77-CCB9-4A82-8BD6-AE53DF24133B}" destId="{D5E9BA18-8F2A-4A88-927B-FFEBAA2434DF}" srcOrd="7" destOrd="0" presId="urn:microsoft.com/office/officeart/2008/layout/LinedList"/>
    <dgm:cxn modelId="{40170D24-C073-487E-AB86-2571EE318698}" type="presParOf" srcId="{D5E9BA18-8F2A-4A88-927B-FFEBAA2434DF}" destId="{6CE4F520-77F9-4394-B2D3-BEA473DD5559}" srcOrd="0" destOrd="0" presId="urn:microsoft.com/office/officeart/2008/layout/LinedList"/>
    <dgm:cxn modelId="{1A9D3EC2-619F-4051-BC43-EAEBE6F6F730}" type="presParOf" srcId="{D5E9BA18-8F2A-4A88-927B-FFEBAA2434DF}" destId="{FCD01B0E-31DF-47BD-971B-480F26F08963}" srcOrd="1" destOrd="0" presId="urn:microsoft.com/office/officeart/2008/layout/LinedList"/>
    <dgm:cxn modelId="{ADB722DC-6A4E-49A5-89B5-D365184DABC8}" type="presParOf" srcId="{4146FD77-CCB9-4A82-8BD6-AE53DF24133B}" destId="{F521E904-C267-40A1-B40D-858EEBBDB1F6}" srcOrd="8" destOrd="0" presId="urn:microsoft.com/office/officeart/2008/layout/LinedList"/>
    <dgm:cxn modelId="{1299A9D3-4451-4DDB-A0FE-058C150797B8}" type="presParOf" srcId="{4146FD77-CCB9-4A82-8BD6-AE53DF24133B}" destId="{920A1E0A-363F-4306-9D25-7A2C56C19727}" srcOrd="9" destOrd="0" presId="urn:microsoft.com/office/officeart/2008/layout/LinedList"/>
    <dgm:cxn modelId="{E0053C7B-BD2F-486E-A210-19A7304BCC5A}" type="presParOf" srcId="{920A1E0A-363F-4306-9D25-7A2C56C19727}" destId="{AA9363B1-3F4D-4A00-BDF3-7815DB616034}" srcOrd="0" destOrd="0" presId="urn:microsoft.com/office/officeart/2008/layout/LinedList"/>
    <dgm:cxn modelId="{E63FDDE5-A529-4F43-AB6F-D85B41E38189}" type="presParOf" srcId="{920A1E0A-363F-4306-9D25-7A2C56C19727}" destId="{ACFADEAE-EE8F-4E71-AE7D-4470F84F08A4}" srcOrd="1" destOrd="0" presId="urn:microsoft.com/office/officeart/2008/layout/LinedList"/>
    <dgm:cxn modelId="{4C0ED76A-3C60-415A-B9AD-0C8E5EA856C5}" type="presParOf" srcId="{4146FD77-CCB9-4A82-8BD6-AE53DF24133B}" destId="{BA9302CE-3D88-4DAB-AA28-ECF4C7E118D0}" srcOrd="10" destOrd="0" presId="urn:microsoft.com/office/officeart/2008/layout/LinedList"/>
    <dgm:cxn modelId="{726DE952-C90B-4BA0-B92D-1270D7F734E0}" type="presParOf" srcId="{4146FD77-CCB9-4A82-8BD6-AE53DF24133B}" destId="{BDB4567F-7DB8-48F2-9578-2B9039BB073A}" srcOrd="11" destOrd="0" presId="urn:microsoft.com/office/officeart/2008/layout/LinedList"/>
    <dgm:cxn modelId="{A027FFEE-E10B-45F3-875A-044FE52E87BC}" type="presParOf" srcId="{BDB4567F-7DB8-48F2-9578-2B9039BB073A}" destId="{9BFE25AB-C9A0-44F9-934C-02A86416175B}" srcOrd="0" destOrd="0" presId="urn:microsoft.com/office/officeart/2008/layout/LinedList"/>
    <dgm:cxn modelId="{D7F37355-7414-44B6-8FF0-344E21DDD1A7}" type="presParOf" srcId="{BDB4567F-7DB8-48F2-9578-2B9039BB073A}" destId="{9DD39774-CEEB-4F4F-A24A-5A71ECEDE094}" srcOrd="1" destOrd="0" presId="urn:microsoft.com/office/officeart/2008/layout/LinedList"/>
    <dgm:cxn modelId="{964C4550-9AAB-4E23-8202-3E397FB6FD3B}" type="presParOf" srcId="{4146FD77-CCB9-4A82-8BD6-AE53DF24133B}" destId="{40E6AEF9-48A1-4CEE-8B23-590044D4CAF0}" srcOrd="12" destOrd="0" presId="urn:microsoft.com/office/officeart/2008/layout/LinedList"/>
    <dgm:cxn modelId="{AD0E8D48-B20C-4E14-838B-4BC418EF6991}" type="presParOf" srcId="{4146FD77-CCB9-4A82-8BD6-AE53DF24133B}" destId="{0662E6E9-7BB4-4BD8-B1F9-4B9F8DEAEE8A}" srcOrd="13" destOrd="0" presId="urn:microsoft.com/office/officeart/2008/layout/LinedList"/>
    <dgm:cxn modelId="{865C3BBE-161B-413A-B85A-DE667E2BAA39}" type="presParOf" srcId="{0662E6E9-7BB4-4BD8-B1F9-4B9F8DEAEE8A}" destId="{8166D616-10F2-44EA-A65C-161276E72C10}" srcOrd="0" destOrd="0" presId="urn:microsoft.com/office/officeart/2008/layout/LinedList"/>
    <dgm:cxn modelId="{E8D71AF3-224D-432C-A72B-54BB850B78F9}" type="presParOf" srcId="{0662E6E9-7BB4-4BD8-B1F9-4B9F8DEAEE8A}" destId="{6DCA8908-3367-4458-A565-840DA541040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68FF74-62FD-40B1-9F1C-814030918BE2}">
      <dsp:nvSpPr>
        <dsp:cNvPr id="0" name=""/>
        <dsp:cNvSpPr/>
      </dsp:nvSpPr>
      <dsp:spPr>
        <a:xfrm>
          <a:off x="0" y="18320"/>
          <a:ext cx="6666833" cy="263951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/>
            <a:t>2 child benefit cap to be scrapped as of April 2026</a:t>
          </a:r>
          <a:endParaRPr lang="en-US" sz="4800" kern="1200"/>
        </a:p>
      </dsp:txBody>
      <dsp:txXfrm>
        <a:off x="128851" y="147171"/>
        <a:ext cx="6409131" cy="2381817"/>
      </dsp:txXfrm>
    </dsp:sp>
    <dsp:sp modelId="{88752280-7B0F-4AE2-AB23-969F44618A92}">
      <dsp:nvSpPr>
        <dsp:cNvPr id="0" name=""/>
        <dsp:cNvSpPr/>
      </dsp:nvSpPr>
      <dsp:spPr>
        <a:xfrm>
          <a:off x="0" y="2796080"/>
          <a:ext cx="6666833" cy="2639519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/>
            <a:t>However, their effects up to then will likely be felt for years to come </a:t>
          </a:r>
          <a:endParaRPr lang="en-US" sz="4800" kern="1200"/>
        </a:p>
      </dsp:txBody>
      <dsp:txXfrm>
        <a:off x="128851" y="2924931"/>
        <a:ext cx="6409131" cy="23818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96A20A-7575-4F4F-8CFE-C3FB71479711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5452FD-AD34-4D87-A87C-02B61E165992}">
      <dsp:nvSpPr>
        <dsp:cNvPr id="0" name=""/>
        <dsp:cNvSpPr/>
      </dsp:nvSpPr>
      <dsp:spPr>
        <a:xfrm>
          <a:off x="0" y="675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Many offenders have already experienced a lifetime of social exclusion before entering the justice system</a:t>
          </a:r>
          <a:endParaRPr lang="en-US" sz="2200" kern="1200" dirty="0"/>
        </a:p>
      </dsp:txBody>
      <dsp:txXfrm>
        <a:off x="0" y="675"/>
        <a:ext cx="6900512" cy="790684"/>
      </dsp:txXfrm>
    </dsp:sp>
    <dsp:sp modelId="{657DDE46-8F39-4D15-AA72-18467143B672}">
      <dsp:nvSpPr>
        <dsp:cNvPr id="0" name=""/>
        <dsp:cNvSpPr/>
      </dsp:nvSpPr>
      <dsp:spPr>
        <a:xfrm>
          <a:off x="0" y="791359"/>
          <a:ext cx="6900512" cy="0"/>
        </a:xfrm>
        <a:prstGeom prst="line">
          <a:avLst/>
        </a:prstGeom>
        <a:solidFill>
          <a:schemeClr val="accent2">
            <a:hueOff val="1073936"/>
            <a:satOff val="-3082"/>
            <a:lumOff val="-4935"/>
            <a:alphaOff val="0"/>
          </a:schemeClr>
        </a:solidFill>
        <a:ln w="19050" cap="flat" cmpd="sng" algn="ctr">
          <a:solidFill>
            <a:schemeClr val="accent2">
              <a:hueOff val="1073936"/>
              <a:satOff val="-3082"/>
              <a:lumOff val="-49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C54989-BFFA-4AB6-B5F6-13942812811E}">
      <dsp:nvSpPr>
        <dsp:cNvPr id="0" name=""/>
        <dsp:cNvSpPr/>
      </dsp:nvSpPr>
      <dsp:spPr>
        <a:xfrm>
          <a:off x="0" y="791359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Poor educational backgrounds</a:t>
          </a:r>
          <a:endParaRPr lang="en-US" sz="2200" kern="1200" dirty="0"/>
        </a:p>
      </dsp:txBody>
      <dsp:txXfrm>
        <a:off x="0" y="791359"/>
        <a:ext cx="6900512" cy="790684"/>
      </dsp:txXfrm>
    </dsp:sp>
    <dsp:sp modelId="{38B39147-0ADF-448C-8CC5-AC522163AB72}">
      <dsp:nvSpPr>
        <dsp:cNvPr id="0" name=""/>
        <dsp:cNvSpPr/>
      </dsp:nvSpPr>
      <dsp:spPr>
        <a:xfrm>
          <a:off x="0" y="1582044"/>
          <a:ext cx="6900512" cy="0"/>
        </a:xfrm>
        <a:prstGeom prst="line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50FD22-F04E-45CE-873E-88E4962B22E6}">
      <dsp:nvSpPr>
        <dsp:cNvPr id="0" name=""/>
        <dsp:cNvSpPr/>
      </dsp:nvSpPr>
      <dsp:spPr>
        <a:xfrm>
          <a:off x="0" y="1582044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High rates of unemployment</a:t>
          </a:r>
          <a:endParaRPr lang="en-US" sz="2200" kern="1200"/>
        </a:p>
      </dsp:txBody>
      <dsp:txXfrm>
        <a:off x="0" y="1582044"/>
        <a:ext cx="6900512" cy="790684"/>
      </dsp:txXfrm>
    </dsp:sp>
    <dsp:sp modelId="{02B3E596-B328-4D31-8BB6-3A01C4D441B8}">
      <dsp:nvSpPr>
        <dsp:cNvPr id="0" name=""/>
        <dsp:cNvSpPr/>
      </dsp:nvSpPr>
      <dsp:spPr>
        <a:xfrm>
          <a:off x="0" y="2372728"/>
          <a:ext cx="6900512" cy="0"/>
        </a:xfrm>
        <a:prstGeom prst="line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E4F520-77F9-4394-B2D3-BEA473DD5559}">
      <dsp:nvSpPr>
        <dsp:cNvPr id="0" name=""/>
        <dsp:cNvSpPr/>
      </dsp:nvSpPr>
      <dsp:spPr>
        <a:xfrm>
          <a:off x="0" y="2372728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Substance misuse problems</a:t>
          </a:r>
          <a:endParaRPr lang="en-US" sz="2200" kern="1200"/>
        </a:p>
      </dsp:txBody>
      <dsp:txXfrm>
        <a:off x="0" y="2372728"/>
        <a:ext cx="6900512" cy="790684"/>
      </dsp:txXfrm>
    </dsp:sp>
    <dsp:sp modelId="{F521E904-C267-40A1-B40D-858EEBBDB1F6}">
      <dsp:nvSpPr>
        <dsp:cNvPr id="0" name=""/>
        <dsp:cNvSpPr/>
      </dsp:nvSpPr>
      <dsp:spPr>
        <a:xfrm>
          <a:off x="0" y="3163412"/>
          <a:ext cx="6900512" cy="0"/>
        </a:xfrm>
        <a:prstGeom prst="line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9363B1-3F4D-4A00-BDF3-7815DB616034}">
      <dsp:nvSpPr>
        <dsp:cNvPr id="0" name=""/>
        <dsp:cNvSpPr/>
      </dsp:nvSpPr>
      <dsp:spPr>
        <a:xfrm>
          <a:off x="0" y="3163412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Poor mental and physical health</a:t>
          </a:r>
          <a:endParaRPr lang="en-US" sz="2200" kern="1200"/>
        </a:p>
      </dsp:txBody>
      <dsp:txXfrm>
        <a:off x="0" y="3163412"/>
        <a:ext cx="6900512" cy="790684"/>
      </dsp:txXfrm>
    </dsp:sp>
    <dsp:sp modelId="{BA9302CE-3D88-4DAB-AA28-ECF4C7E118D0}">
      <dsp:nvSpPr>
        <dsp:cNvPr id="0" name=""/>
        <dsp:cNvSpPr/>
      </dsp:nvSpPr>
      <dsp:spPr>
        <a:xfrm>
          <a:off x="0" y="3954096"/>
          <a:ext cx="6900512" cy="0"/>
        </a:xfrm>
        <a:prstGeom prst="line">
          <a:avLst/>
        </a:prstGeom>
        <a:solidFill>
          <a:schemeClr val="accent2">
            <a:hueOff val="5369678"/>
            <a:satOff val="-15411"/>
            <a:lumOff val="-24674"/>
            <a:alphaOff val="0"/>
          </a:schemeClr>
        </a:solidFill>
        <a:ln w="19050" cap="flat" cmpd="sng" algn="ctr">
          <a:solidFill>
            <a:schemeClr val="accent2">
              <a:hueOff val="5369678"/>
              <a:satOff val="-15411"/>
              <a:lumOff val="-2467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FE25AB-C9A0-44F9-934C-02A86416175B}">
      <dsp:nvSpPr>
        <dsp:cNvPr id="0" name=""/>
        <dsp:cNvSpPr/>
      </dsp:nvSpPr>
      <dsp:spPr>
        <a:xfrm>
          <a:off x="0" y="3954096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Childhood experiences like being in care or experiencing family member convictions</a:t>
          </a:r>
          <a:endParaRPr lang="en-US" sz="2200" kern="1200"/>
        </a:p>
      </dsp:txBody>
      <dsp:txXfrm>
        <a:off x="0" y="3954096"/>
        <a:ext cx="6900512" cy="790684"/>
      </dsp:txXfrm>
    </dsp:sp>
    <dsp:sp modelId="{40E6AEF9-48A1-4CEE-8B23-590044D4CAF0}">
      <dsp:nvSpPr>
        <dsp:cNvPr id="0" name=""/>
        <dsp:cNvSpPr/>
      </dsp:nvSpPr>
      <dsp:spPr>
        <a:xfrm>
          <a:off x="0" y="4744781"/>
          <a:ext cx="6900512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66D616-10F2-44EA-A65C-161276E72C10}">
      <dsp:nvSpPr>
        <dsp:cNvPr id="0" name=""/>
        <dsp:cNvSpPr/>
      </dsp:nvSpPr>
      <dsp:spPr>
        <a:xfrm>
          <a:off x="0" y="4744781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Ace’s</a:t>
          </a:r>
          <a:endParaRPr lang="en-US" sz="2200" kern="1200"/>
        </a:p>
      </dsp:txBody>
      <dsp:txXfrm>
        <a:off x="0" y="4744781"/>
        <a:ext cx="6900512" cy="7906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250E1-894D-404F-9491-C38B9835359E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67A9ED-0EAE-4260-9D00-8993F25A0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047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67A9ED-0EAE-4260-9D00-8993F25A040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813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77533-CBDF-E696-DB76-86382BBB67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A226DE-F064-A4D0-14FD-D686EB8864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DC3D89-6B5F-EE54-0D63-18F116D44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6D04E-DD59-7B88-32FF-FDFB653DD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7FE560-5852-A81A-FCBA-F37834C0F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7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C1952-F8F2-8541-1B17-3211C67BF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6EA81-7ED2-ACC0-E8B5-9E5FB36592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C8719F-0CE8-B85F-BC59-D189A13B3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BFAACD-E653-0218-FDC5-00EB79383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D8EBB2-3D57-B9DB-D3F0-7677F5ED9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039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30C59-EC60-5F16-E69E-2913339CE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FA3C81-9A96-B1DE-6EFA-BD103C202D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644E5-0BFF-419F-3E13-CD0C086AB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872FA1-3214-4F22-D4C0-BE46B8FAB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F01686-A59A-E6A5-B0ED-8F688FA45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337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0E37B-2A67-281D-145D-85278F70D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335809-D168-CBBC-0D8F-EF89A3E11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18B876-C573-E0A4-C33D-5B498E94B2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6AF6B8-0F78-36AD-765B-268FE798A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B432A2-641E-05B5-5C27-688C4E257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FD68EC-7E89-6FBC-E682-E9544FEF8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34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08817-1BC7-55F6-4D93-42C5BAF4F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1FC88F-A633-E2AD-D816-67A5AA6C44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F35B6F-9DB7-9A76-8D3A-A139EB84E7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05536D-A8DD-B0BD-0406-1569D92569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E6B6AC-A74A-9D5E-E49C-22DEA28722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91755B-CF82-F29A-9048-A1F00E7D2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6218206-C06F-0EF3-F2DE-D6C9D3139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8D8A9F-CE95-9E76-E164-8F107DABB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520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4F74F-B572-17A5-90A3-7A4DFC364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37235F-40FA-C9CD-8FA8-F944AF460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5EC9BD-A55D-E269-991F-05E7F551C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E47CFE-9E21-4698-5BF9-E79DF2DC3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187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7BB2B6-F77D-CCD1-DE04-D943F9795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F68618-1F0B-6D4F-5594-74389F985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D49F9F-FD14-0809-FB9A-00D38B627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22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5C7E2-A73B-4B06-8166-3966D42A6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50F1C-240F-51AA-7287-F214F6A43F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21D09E-4762-0441-1B3E-67B4C8816A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8D0B5E-8267-5519-8013-FE72C0FAD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5594E2-F241-6AB0-56C7-38435E11A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B3FE62-A60F-4A6F-5BF7-00BA9DCAA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737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1E3D3-3703-2B25-E27F-AC156E147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CD458C-0B18-B496-830A-B84A20EB92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49F629-B0D2-7562-631F-E58B949174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EF2CC9-F917-2B12-5BE2-E3B42ADD8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54D416-8A71-EE7A-F08B-AD71B6B6C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BC3BDD-88DC-9376-1F29-3DE1375C1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845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A4F22-7332-E212-F759-150A907D1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5AA605-280C-71BC-EE3D-9388E09F46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B5990-AC93-3B05-4FE3-C5F61D313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DE97BC-E08D-5E5C-1D09-90B5B74DC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FDDEA-61A9-3768-AD51-0AFBFBE57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332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248A20-F4BC-9A07-CE2E-7E3CB5B1B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244BC7-C381-0975-2950-908E069B52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33B19-0657-2CBE-D28A-CE6E9F4EF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67EFE-D557-882A-3094-5BB1CF492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19ADB9-C000-4413-F09B-66FB5EB62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979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49F3BD-BE89-2FB3-27B6-21A524DC2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5925D8-E96A-B058-85DC-DF11D88E60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6B042-30C3-258A-E110-B5A1103201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A6BD54-4366-415D-8216-22E54D736334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83FAE8-DEA8-3CFB-15F9-BE067280BC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BA939D-15A6-C843-B83D-4B5FC71FC3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0E98FD-E999-4BE8-8531-00A9EE199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797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phw.nhs.wales/news/more-than-eight-in-ten-men-in-prison-suffered-childhood-adversity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health.state.mn.us/communities/ace/basics.html#:~:text=Living%20with%20a%20parents%20or,up%20until%20many%20years%20later.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CA5F87-1D1E-45CB-8D83-FC7EEFAD99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olorful carved figures of humans">
            <a:extLst>
              <a:ext uri="{FF2B5EF4-FFF2-40B4-BE49-F238E27FC236}">
                <a16:creationId xmlns:a16="http://schemas.microsoft.com/office/drawing/2014/main" id="{238F7448-85FB-0EE1-89B3-B3E2ECF1F8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940" r="-1" b="-1"/>
          <a:stretch>
            <a:fillRect/>
          </a:stretch>
        </p:blipFill>
        <p:spPr>
          <a:xfrm>
            <a:off x="20" y="10"/>
            <a:ext cx="866849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CCFC2C6-6238-4A2F-93DE-2ADF74AF6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11652" y="0"/>
            <a:ext cx="848034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9C7874-6B1A-3293-4DDC-FE6B70CDE5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8600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/>
              <a:t>Social inclusion and Welfare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4A47D3-D492-42F8-EE3B-B66F24D66D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48600" y="4872922"/>
            <a:ext cx="4023360" cy="1208141"/>
          </a:xfrm>
        </p:spPr>
        <p:txBody>
          <a:bodyPr>
            <a:normAutofit/>
          </a:bodyPr>
          <a:lstStyle/>
          <a:p>
            <a:pPr algn="l"/>
            <a:endParaRPr lang="en-GB" sz="20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5859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E3F363-8B00-A2D6-3294-FA29EB375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Today’s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3FDBE0-6D15-9ACD-2847-6B979E2F8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sz="2000"/>
              <a:t>Making relevant links between welfare and criminal behaviour</a:t>
            </a:r>
          </a:p>
        </p:txBody>
      </p:sp>
    </p:spTree>
    <p:extLst>
      <p:ext uri="{BB962C8B-B14F-4D97-AF65-F5344CB8AC3E}">
        <p14:creationId xmlns:p14="http://schemas.microsoft.com/office/powerpoint/2010/main" val="313175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9E9235-A375-A403-B18A-A8E643F40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Big news in the budget last week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7D9C264-83EF-6299-FD23-517182A4FE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1536505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8004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FC3231-4A3C-D2A2-6DD3-D5ED39059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2800">
                <a:solidFill>
                  <a:srgbClr val="FFFFFF"/>
                </a:solidFill>
              </a:rPr>
              <a:t>Are there links between being on welfare and crime/victimisation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13F2C6-AFB4-1434-D74B-C6CB35F78F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As we have established, welfare reforms have led to many impacts such as </a:t>
            </a:r>
          </a:p>
          <a:p>
            <a:r>
              <a:rPr lang="en-GB" dirty="0"/>
              <a:t>Sanctions</a:t>
            </a:r>
          </a:p>
          <a:p>
            <a:r>
              <a:rPr lang="en-GB" dirty="0"/>
              <a:t>Benefit Caps- amount provided </a:t>
            </a:r>
          </a:p>
          <a:p>
            <a:r>
              <a:rPr lang="en-GB" dirty="0"/>
              <a:t>Child Caps</a:t>
            </a:r>
          </a:p>
          <a:p>
            <a:r>
              <a:rPr lang="en-GB" dirty="0"/>
              <a:t>Reduction in support funding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1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DBD56C-00EC-2CCE-F96B-E5D2BD303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5400" dirty="0"/>
              <a:t>How do these link to crime</a:t>
            </a:r>
          </a:p>
        </p:txBody>
      </p:sp>
      <p:pic>
        <p:nvPicPr>
          <p:cNvPr id="5" name="Picture 4" descr="Figures of houses in different position and sizes">
            <a:extLst>
              <a:ext uri="{FF2B5EF4-FFF2-40B4-BE49-F238E27FC236}">
                <a16:creationId xmlns:a16="http://schemas.microsoft.com/office/drawing/2014/main" id="{46F78C6B-5648-2C0F-4029-91C8383BE0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153" r="39647"/>
          <a:stretch>
            <a:fillRect/>
          </a:stretch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609F9-9AF1-94DF-427E-F700695DEA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6715" y="2706624"/>
            <a:ext cx="6835515" cy="3915730"/>
          </a:xfrm>
        </p:spPr>
        <p:txBody>
          <a:bodyPr>
            <a:noAutofit/>
          </a:bodyPr>
          <a:lstStyle/>
          <a:p>
            <a:r>
              <a:rPr lang="en-GB" sz="2400" b="1" dirty="0"/>
              <a:t>The introduction of the Welfare Reform Act 2012- </a:t>
            </a:r>
            <a:r>
              <a:rPr lang="en-GB" sz="2400" dirty="0"/>
              <a:t> Research on the impact of the 2012 Act, which introduced significant cuts, found that areas more exposed to the reforms experienced increased levels of crime, particularly violent crime.</a:t>
            </a:r>
          </a:p>
          <a:p>
            <a:r>
              <a:rPr lang="en-GB" sz="2400" dirty="0"/>
              <a:t>The effects were primarily concentrated in already deprived neighbourhoods, suggesting the cuts reinforced existing inequality</a:t>
            </a:r>
          </a:p>
          <a:p>
            <a:r>
              <a:rPr lang="en-GB" sz="2400" dirty="0"/>
              <a:t>The research also found that there were more ‘new’ offenders rather than repeat offenders</a:t>
            </a:r>
          </a:p>
        </p:txBody>
      </p:sp>
    </p:spTree>
    <p:extLst>
      <p:ext uri="{BB962C8B-B14F-4D97-AF65-F5344CB8AC3E}">
        <p14:creationId xmlns:p14="http://schemas.microsoft.com/office/powerpoint/2010/main" val="3180075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661C6E-9344-3B66-EDD5-37861A67C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/>
              <a:t>Cont…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D433D-FDE9-F04D-2891-2D49313D44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2400" dirty="0"/>
              <a:t>It could also be argued that ‘survival crime’ is more prevalent since the Act</a:t>
            </a:r>
          </a:p>
          <a:p>
            <a:r>
              <a:rPr lang="en-GB" sz="2400" dirty="0"/>
              <a:t>Survival crime is defined as crime that is committed out of necessity to meet basic needs</a:t>
            </a:r>
          </a:p>
          <a:p>
            <a:pPr>
              <a:buFontTx/>
              <a:buChar char="-"/>
            </a:pPr>
            <a:r>
              <a:rPr lang="en-GB" sz="2400" dirty="0"/>
              <a:t>A mother stealing formula </a:t>
            </a:r>
          </a:p>
          <a:p>
            <a:pPr>
              <a:buFontTx/>
              <a:buChar char="-"/>
            </a:pPr>
            <a:r>
              <a:rPr lang="en-GB" sz="2400" dirty="0"/>
              <a:t>Prostitution/sex work to keep a roof over the family's head</a:t>
            </a:r>
          </a:p>
          <a:p>
            <a:pPr>
              <a:buFontTx/>
              <a:buChar char="-"/>
            </a:pPr>
            <a:r>
              <a:rPr lang="en-GB" sz="2400" dirty="0"/>
              <a:t>Drug dealing to pay for daily essentials </a:t>
            </a:r>
          </a:p>
          <a:p>
            <a:pPr>
              <a:buFontTx/>
              <a:buChar char="-"/>
            </a:pPr>
            <a:r>
              <a:rPr lang="en-GB" sz="2400" dirty="0"/>
              <a:t>Forcing children to commit petty crimes e.g. shoplifting</a:t>
            </a:r>
          </a:p>
          <a:p>
            <a:pPr>
              <a:buFontTx/>
              <a:buChar char="-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55433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F06050-E660-2CD7-5F05-7569F2A9F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934" y="370098"/>
            <a:ext cx="11004030" cy="1325563"/>
          </a:xfrm>
        </p:spPr>
        <p:txBody>
          <a:bodyPr>
            <a:normAutofit/>
          </a:bodyPr>
          <a:lstStyle/>
          <a:p>
            <a:r>
              <a:rPr lang="en-GB" sz="4200" dirty="0"/>
              <a:t>Future impact of committing crime in desperation</a:t>
            </a: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49A3C-3AA0-41DD-3F62-BD131E277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230" y="1809462"/>
            <a:ext cx="11527437" cy="4563491"/>
          </a:xfrm>
        </p:spPr>
        <p:txBody>
          <a:bodyPr>
            <a:noAutofit/>
          </a:bodyPr>
          <a:lstStyle/>
          <a:p>
            <a:r>
              <a:rPr lang="en-GB" sz="2000" dirty="0"/>
              <a:t>Employment challenges-  A criminal record can create significant barriers to employment, even after a sentence is served, due to employer background checks this can be uncovered and reduce the likelihood of gaining employment</a:t>
            </a:r>
          </a:p>
          <a:p>
            <a:r>
              <a:rPr lang="en-GB" sz="2000" dirty="0"/>
              <a:t>Financial strain- Individuals may face financial hardship from losses, legal fees, and the inability to earn a steady income.</a:t>
            </a:r>
          </a:p>
          <a:p>
            <a:r>
              <a:rPr lang="en-GB" sz="2000" dirty="0"/>
              <a:t>Insurance issues-  People with convictions may face difficulty obtaining certain types of insurance or be subject to higher premiums</a:t>
            </a:r>
          </a:p>
          <a:p>
            <a:r>
              <a:rPr lang="en-GB" sz="2000" dirty="0"/>
              <a:t>Housing and benefits-  A criminal record can affect eligibility for housing, and some individuals may be denied public benefits</a:t>
            </a:r>
          </a:p>
          <a:p>
            <a:r>
              <a:rPr lang="en-GB" sz="2000" dirty="0"/>
              <a:t>Social isolation A person may withdraw from friends and family, making it difficult to maintain good relationships.</a:t>
            </a:r>
          </a:p>
          <a:p>
            <a:r>
              <a:rPr lang="en-GB" sz="2000" dirty="0"/>
              <a:t>Social alienation- It can be hard to re-integrate into society, and individuals may feel they don't belong in social settings.</a:t>
            </a:r>
          </a:p>
          <a:p>
            <a:r>
              <a:rPr lang="en-GB" sz="2000" dirty="0"/>
              <a:t>Relationship strain-  Strain can be placed on existing family relationships and make it difficult to form new, healthy connections. </a:t>
            </a:r>
          </a:p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6807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92FD75-F167-813E-C796-2274D2B05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5974414"/>
          </a:xfrm>
        </p:spPr>
        <p:txBody>
          <a:bodyPr anchor="ctr">
            <a:normAutofit/>
          </a:bodyPr>
          <a:lstStyle/>
          <a:p>
            <a:r>
              <a:rPr lang="en-GB" sz="8000">
                <a:solidFill>
                  <a:srgbClr val="FFFFFF"/>
                </a:solidFill>
              </a:rPr>
              <a:t>Example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1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EB61A-5280-A3C7-B002-BAFBF1116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Depending on the nature of the crime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-Offender could be sentenced to custodial sentence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-The offender would then likely lose their home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-Likely lose their employment (if they have one)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-Detachment from family/friends  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Could lead to mental health issues 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Upon release the offender would likely find it difficult to find new employment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Will have to sign on to benefits which can often take weeks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More likely to reoffend as a ‘survival crime’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The cycle continues </a:t>
            </a:r>
          </a:p>
          <a:p>
            <a:pPr marL="0" indent="0">
              <a:buNone/>
            </a:pPr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62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9C2C97-7279-6FAA-68EA-F1C55CEDE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Causes of social exclusion among offenders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1711EFE-CD2E-7FBC-1F13-1E39E5BB86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130607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67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E96A20A-7575-4F4F-8CFE-C3FB714797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35452FD-AD34-4D87-A87C-02B61E1659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7DDE46-8F39-4D15-AA72-18467143B6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C54989-BFFA-4AB6-B5F6-139428128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8B39147-0ADF-448C-8CC5-AC522163AB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550FD22-F04E-45CE-873E-88E4962B22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B3E596-B328-4D31-8BB6-3A01C4D441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E4F520-77F9-4394-B2D3-BEA473DD5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521E904-C267-40A1-B40D-858EEBBDB1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9363B1-3F4D-4A00-BDF3-7815DB6160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A9302CE-3D88-4DAB-AA28-ECF4C7E118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FE25AB-C9A0-44F9-934C-02A8641617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E6AEF9-48A1-4CEE-8B23-590044D4CA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166D616-10F2-44EA-A65C-161276E72C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B44C86-301A-385A-FA38-68DFB3F7D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/>
              <a:t>What are ACEs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F5C1F-88E8-4646-816F-D8E815A30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709216" cy="5431536"/>
          </a:xfrm>
        </p:spPr>
        <p:txBody>
          <a:bodyPr anchor="ctr">
            <a:normAutofit/>
          </a:bodyPr>
          <a:lstStyle/>
          <a:p>
            <a:r>
              <a:rPr lang="en-GB" sz="2200" dirty="0"/>
              <a:t>A</a:t>
            </a:r>
            <a:r>
              <a:rPr lang="en-GB" sz="2200" dirty="0">
                <a:effectLst/>
              </a:rPr>
              <a:t>dverse Childhood Experiences </a:t>
            </a:r>
            <a:r>
              <a:rPr lang="en-GB" sz="2200" dirty="0"/>
              <a:t>are stressful or traumatic events that can happen to a person before the age of 18</a:t>
            </a:r>
          </a:p>
          <a:p>
            <a:r>
              <a:rPr lang="en-GB" sz="2200" dirty="0"/>
              <a:t>They range from child verbal, mental, physical and sexual abuse, to being exposed to alcoholism, drug use and domestic violence at home</a:t>
            </a:r>
          </a:p>
          <a:p>
            <a:r>
              <a:rPr lang="en-GB" sz="2200" dirty="0"/>
              <a:t>These experiences can have a profound and lasting impact on a person's physical and mental health, as well as their life opportunities, well into adulthood</a:t>
            </a:r>
          </a:p>
          <a:p>
            <a:r>
              <a:rPr lang="en-GB" sz="2200" dirty="0">
                <a:hlinkClick r:id="rId2"/>
              </a:rPr>
              <a:t>In Parc Prison alone</a:t>
            </a:r>
            <a:r>
              <a:rPr lang="en-GB" sz="2200" dirty="0"/>
              <a:t>, 8 in 10 inmates have experienced at least 1 ACE</a:t>
            </a:r>
          </a:p>
          <a:p>
            <a:r>
              <a:rPr lang="en-GB" sz="2200" dirty="0"/>
              <a:t>46% said they had experienced 4 or more </a:t>
            </a:r>
          </a:p>
        </p:txBody>
      </p:sp>
    </p:spTree>
    <p:extLst>
      <p:ext uri="{BB962C8B-B14F-4D97-AF65-F5344CB8AC3E}">
        <p14:creationId xmlns:p14="http://schemas.microsoft.com/office/powerpoint/2010/main" val="1577614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71BA2D-EF90-3213-B9F9-1C6D6BAA7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What counts as an 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B055C-4EFC-D65D-2AF4-188CCA40B5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7207" y="10138"/>
            <a:ext cx="7600013" cy="667547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600" dirty="0"/>
              <a:t>Abuse</a:t>
            </a:r>
          </a:p>
          <a:p>
            <a:r>
              <a:rPr lang="en-GB" sz="1600" dirty="0"/>
              <a:t>Physical Abuse: Being pushed, grabbed, slapped, hit, or injured by an adult in the household.</a:t>
            </a:r>
          </a:p>
          <a:p>
            <a:r>
              <a:rPr lang="en-GB" sz="1600" dirty="0"/>
              <a:t>Sexual Abuse: Experiencing unwanted sexual contact or sexual activity with an adult or older person.</a:t>
            </a:r>
          </a:p>
          <a:p>
            <a:r>
              <a:rPr lang="en-GB" sz="1600" dirty="0"/>
              <a:t>Emotional Abuse: Being sworn at, insulted, put down, humiliated, or threatened by a household adult in a way that causes fear of physical harm. </a:t>
            </a:r>
          </a:p>
          <a:p>
            <a:pPr marL="0" indent="0">
              <a:buNone/>
            </a:pPr>
            <a:r>
              <a:rPr lang="en-GB" sz="1600" dirty="0"/>
              <a:t>Neglect</a:t>
            </a:r>
          </a:p>
          <a:p>
            <a:r>
              <a:rPr lang="en-GB" sz="1600" dirty="0"/>
              <a:t>Physical Neglect: Lacking basic necessities like enough food, clean clothes, or necessary medical care.</a:t>
            </a:r>
          </a:p>
          <a:p>
            <a:r>
              <a:rPr lang="en-GB" sz="1600" dirty="0"/>
              <a:t>Emotional Neglect: Feeling that no one in the family loved you, looked out for each other, felt close, or provided support. </a:t>
            </a:r>
          </a:p>
          <a:p>
            <a:pPr marL="0" indent="0">
              <a:buNone/>
            </a:pPr>
            <a:r>
              <a:rPr lang="en-GB" sz="1600" dirty="0"/>
              <a:t>Household Dysfunction</a:t>
            </a:r>
          </a:p>
          <a:p>
            <a:r>
              <a:rPr lang="en-GB" sz="1600" dirty="0"/>
              <a:t>Mother Treated Violently: Witnessing a mother or stepmother being physically harmed or threatened with a weapon by a partner.</a:t>
            </a:r>
          </a:p>
          <a:p>
            <a:r>
              <a:rPr lang="en-GB" sz="1600" dirty="0"/>
              <a:t>Substance Use in the Household: Living with a problem drinker, an alcoholic, or someone who used street drugs.</a:t>
            </a:r>
          </a:p>
          <a:p>
            <a:r>
              <a:rPr lang="en-GB" sz="1600" dirty="0"/>
              <a:t>Mental Illness in the Household: Living with a household member who was depressed, mentally ill, or attempted suicide.</a:t>
            </a:r>
          </a:p>
          <a:p>
            <a:r>
              <a:rPr lang="en-GB" sz="1600" dirty="0"/>
              <a:t>Incarcerated Household Member: Having a household member who went to jail or prison.</a:t>
            </a:r>
          </a:p>
          <a:p>
            <a:r>
              <a:rPr lang="en-GB" sz="1600" dirty="0"/>
              <a:t>Parental Separation or Divorce: Experiencing the separation or divorce of parents. </a:t>
            </a:r>
          </a:p>
        </p:txBody>
      </p:sp>
    </p:spTree>
    <p:extLst>
      <p:ext uri="{BB962C8B-B14F-4D97-AF65-F5344CB8AC3E}">
        <p14:creationId xmlns:p14="http://schemas.microsoft.com/office/powerpoint/2010/main" val="573535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7FB28-F187-851E-1A28-B395BD16C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400" dirty="0"/>
              <a:t>Expanded </a:t>
            </a:r>
            <a:r>
              <a:rPr lang="en-GB" sz="5400" dirty="0">
                <a:hlinkClick r:id="rId2"/>
              </a:rPr>
              <a:t>list</a:t>
            </a:r>
            <a:endParaRPr lang="en-GB" sz="5400" dirty="0"/>
          </a:p>
        </p:txBody>
      </p:sp>
      <p:sp>
        <p:nvSpPr>
          <p:cNvPr id="3083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CE11AC-A7A0-F714-3519-8B9676ED11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842" y="2660903"/>
            <a:ext cx="6745573" cy="4054689"/>
          </a:xfrm>
        </p:spPr>
        <p:txBody>
          <a:bodyPr anchor="t">
            <a:normAutofit/>
          </a:bodyPr>
          <a:lstStyle/>
          <a:p>
            <a:r>
              <a:rPr lang="en-GB" sz="2000" dirty="0"/>
              <a:t>While the original 10 remain the standard for the ACE score, researchers and practitioners have identified a wider range of adversities that can also trigger toxic stress and trauma. These expanded lists can include-</a:t>
            </a:r>
          </a:p>
          <a:p>
            <a:r>
              <a:rPr lang="en-GB" sz="2000" dirty="0"/>
              <a:t>Experiencing community violence</a:t>
            </a:r>
          </a:p>
          <a:p>
            <a:r>
              <a:rPr lang="en-GB" sz="2000" dirty="0"/>
              <a:t>Living in an unsafe neighbourhood</a:t>
            </a:r>
          </a:p>
          <a:p>
            <a:r>
              <a:rPr lang="en-GB" sz="2000" dirty="0"/>
              <a:t>Discrimination or racism</a:t>
            </a:r>
          </a:p>
          <a:p>
            <a:r>
              <a:rPr lang="en-GB" sz="2000" dirty="0"/>
              <a:t>Bullying</a:t>
            </a:r>
          </a:p>
          <a:p>
            <a:r>
              <a:rPr lang="en-GB" sz="2000" dirty="0"/>
              <a:t>Homelessness or residential instability</a:t>
            </a:r>
          </a:p>
          <a:p>
            <a:r>
              <a:rPr lang="en-GB" sz="2000" dirty="0"/>
              <a:t>Bereavement</a:t>
            </a:r>
          </a:p>
          <a:p>
            <a:r>
              <a:rPr lang="en-GB" sz="2000" dirty="0"/>
              <a:t>Poverty or financial hardship </a:t>
            </a:r>
          </a:p>
          <a:p>
            <a:endParaRPr lang="en-GB" sz="2000" dirty="0"/>
          </a:p>
        </p:txBody>
      </p:sp>
      <p:pic>
        <p:nvPicPr>
          <p:cNvPr id="3076" name="Picture 4" descr="Expanded ACEs circle graphic">
            <a:extLst>
              <a:ext uri="{FF2B5EF4-FFF2-40B4-BE49-F238E27FC236}">
                <a16:creationId xmlns:a16="http://schemas.microsoft.com/office/drawing/2014/main" id="{2F5ECB68-FF11-55D9-8869-DF5C4FF9F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02290" y="1449999"/>
            <a:ext cx="4849867" cy="451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503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169471-BBEE-45BB-C2BA-0E34C03C3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Ace test- Voluntary test you do not need to take part!</a:t>
            </a:r>
          </a:p>
        </p:txBody>
      </p:sp>
      <p:sp>
        <p:nvSpPr>
          <p:cNvPr id="1033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QR Code Image">
            <a:extLst>
              <a:ext uri="{FF2B5EF4-FFF2-40B4-BE49-F238E27FC236}">
                <a16:creationId xmlns:a16="http://schemas.microsoft.com/office/drawing/2014/main" id="{418BA9E5-4AA4-D062-F47B-CC3A518C1E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6400" y="640080"/>
            <a:ext cx="5550408" cy="555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3156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4BAF90-E199-B726-47F0-5614E2FC3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6" y="640080"/>
            <a:ext cx="6894576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/>
              <a:t>Debrief and recap</a:t>
            </a:r>
          </a:p>
        </p:txBody>
      </p:sp>
      <p:pic>
        <p:nvPicPr>
          <p:cNvPr id="4" name="Picture 3" descr="Red threads and scribbles">
            <a:extLst>
              <a:ext uri="{FF2B5EF4-FFF2-40B4-BE49-F238E27FC236}">
                <a16:creationId xmlns:a16="http://schemas.microsoft.com/office/drawing/2014/main" id="{28FCCDE9-0486-0CA8-F5B8-40698CE7B58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280" r="38517" b="-1"/>
          <a:stretch>
            <a:fillRect/>
          </a:stretch>
        </p:blipFill>
        <p:spPr>
          <a:xfrm>
            <a:off x="20" y="10"/>
            <a:ext cx="4049786" cy="6857990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sketchy line">
            <a:extLst>
              <a:ext uri="{FF2B5EF4-FFF2-40B4-BE49-F238E27FC236}">
                <a16:creationId xmlns:a16="http://schemas.microsoft.com/office/drawing/2014/main" id="{82580482-BA80-420A-8A05-C58E97F2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4409267"/>
            <a:ext cx="4242816" cy="18288"/>
          </a:xfrm>
          <a:custGeom>
            <a:avLst/>
            <a:gdLst>
              <a:gd name="connsiteX0" fmla="*/ 0 w 4242816"/>
              <a:gd name="connsiteY0" fmla="*/ 0 h 18288"/>
              <a:gd name="connsiteX1" fmla="*/ 690973 w 4242816"/>
              <a:gd name="connsiteY1" fmla="*/ 0 h 18288"/>
              <a:gd name="connsiteX2" fmla="*/ 1212233 w 4242816"/>
              <a:gd name="connsiteY2" fmla="*/ 0 h 18288"/>
              <a:gd name="connsiteX3" fmla="*/ 1860778 w 4242816"/>
              <a:gd name="connsiteY3" fmla="*/ 0 h 18288"/>
              <a:gd name="connsiteX4" fmla="*/ 2424466 w 4242816"/>
              <a:gd name="connsiteY4" fmla="*/ 0 h 18288"/>
              <a:gd name="connsiteX5" fmla="*/ 3115439 w 4242816"/>
              <a:gd name="connsiteY5" fmla="*/ 0 h 18288"/>
              <a:gd name="connsiteX6" fmla="*/ 3636699 w 4242816"/>
              <a:gd name="connsiteY6" fmla="*/ 0 h 18288"/>
              <a:gd name="connsiteX7" fmla="*/ 4242816 w 4242816"/>
              <a:gd name="connsiteY7" fmla="*/ 0 h 18288"/>
              <a:gd name="connsiteX8" fmla="*/ 4242816 w 4242816"/>
              <a:gd name="connsiteY8" fmla="*/ 18288 h 18288"/>
              <a:gd name="connsiteX9" fmla="*/ 3636699 w 4242816"/>
              <a:gd name="connsiteY9" fmla="*/ 18288 h 18288"/>
              <a:gd name="connsiteX10" fmla="*/ 3030583 w 4242816"/>
              <a:gd name="connsiteY10" fmla="*/ 18288 h 18288"/>
              <a:gd name="connsiteX11" fmla="*/ 2466894 w 4242816"/>
              <a:gd name="connsiteY11" fmla="*/ 18288 h 18288"/>
              <a:gd name="connsiteX12" fmla="*/ 1988062 w 4242816"/>
              <a:gd name="connsiteY12" fmla="*/ 18288 h 18288"/>
              <a:gd name="connsiteX13" fmla="*/ 1466802 w 4242816"/>
              <a:gd name="connsiteY13" fmla="*/ 18288 h 18288"/>
              <a:gd name="connsiteX14" fmla="*/ 860686 w 4242816"/>
              <a:gd name="connsiteY14" fmla="*/ 18288 h 18288"/>
              <a:gd name="connsiteX15" fmla="*/ 0 w 4242816"/>
              <a:gd name="connsiteY15" fmla="*/ 18288 h 18288"/>
              <a:gd name="connsiteX16" fmla="*/ 0 w 4242816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2816" h="18288" fill="none" extrusionOk="0">
                <a:moveTo>
                  <a:pt x="0" y="0"/>
                </a:moveTo>
                <a:cubicBezTo>
                  <a:pt x="249934" y="1471"/>
                  <a:pt x="379877" y="-29444"/>
                  <a:pt x="690973" y="0"/>
                </a:cubicBezTo>
                <a:cubicBezTo>
                  <a:pt x="1002069" y="29444"/>
                  <a:pt x="1021583" y="17501"/>
                  <a:pt x="1212233" y="0"/>
                </a:cubicBezTo>
                <a:cubicBezTo>
                  <a:pt x="1402883" y="-17501"/>
                  <a:pt x="1678760" y="5386"/>
                  <a:pt x="1860778" y="0"/>
                </a:cubicBezTo>
                <a:cubicBezTo>
                  <a:pt x="2042796" y="-5386"/>
                  <a:pt x="2245608" y="-22401"/>
                  <a:pt x="2424466" y="0"/>
                </a:cubicBezTo>
                <a:cubicBezTo>
                  <a:pt x="2603324" y="22401"/>
                  <a:pt x="2890020" y="33806"/>
                  <a:pt x="3115439" y="0"/>
                </a:cubicBezTo>
                <a:cubicBezTo>
                  <a:pt x="3340858" y="-33806"/>
                  <a:pt x="3428300" y="18628"/>
                  <a:pt x="3636699" y="0"/>
                </a:cubicBezTo>
                <a:cubicBezTo>
                  <a:pt x="3845098" y="-18628"/>
                  <a:pt x="4108824" y="5541"/>
                  <a:pt x="4242816" y="0"/>
                </a:cubicBezTo>
                <a:cubicBezTo>
                  <a:pt x="4242066" y="4160"/>
                  <a:pt x="4243125" y="10356"/>
                  <a:pt x="4242816" y="18288"/>
                </a:cubicBezTo>
                <a:cubicBezTo>
                  <a:pt x="4113424" y="32735"/>
                  <a:pt x="3768327" y="47567"/>
                  <a:pt x="3636699" y="18288"/>
                </a:cubicBezTo>
                <a:cubicBezTo>
                  <a:pt x="3505071" y="-10991"/>
                  <a:pt x="3294208" y="-4990"/>
                  <a:pt x="3030583" y="18288"/>
                </a:cubicBezTo>
                <a:cubicBezTo>
                  <a:pt x="2766958" y="41566"/>
                  <a:pt x="2649277" y="20974"/>
                  <a:pt x="2466894" y="18288"/>
                </a:cubicBezTo>
                <a:cubicBezTo>
                  <a:pt x="2284511" y="15602"/>
                  <a:pt x="2151277" y="1154"/>
                  <a:pt x="1988062" y="18288"/>
                </a:cubicBezTo>
                <a:cubicBezTo>
                  <a:pt x="1824847" y="35422"/>
                  <a:pt x="1691359" y="9265"/>
                  <a:pt x="1466802" y="18288"/>
                </a:cubicBezTo>
                <a:cubicBezTo>
                  <a:pt x="1242245" y="27311"/>
                  <a:pt x="1006161" y="36605"/>
                  <a:pt x="860686" y="18288"/>
                </a:cubicBezTo>
                <a:cubicBezTo>
                  <a:pt x="715211" y="-29"/>
                  <a:pt x="242774" y="46538"/>
                  <a:pt x="0" y="18288"/>
                </a:cubicBezTo>
                <a:cubicBezTo>
                  <a:pt x="-146" y="11482"/>
                  <a:pt x="-422" y="5192"/>
                  <a:pt x="0" y="0"/>
                </a:cubicBezTo>
                <a:close/>
              </a:path>
              <a:path w="4242816" h="18288" stroke="0" extrusionOk="0">
                <a:moveTo>
                  <a:pt x="0" y="0"/>
                </a:moveTo>
                <a:cubicBezTo>
                  <a:pt x="259751" y="-14018"/>
                  <a:pt x="356632" y="-15007"/>
                  <a:pt x="521260" y="0"/>
                </a:cubicBezTo>
                <a:cubicBezTo>
                  <a:pt x="685888" y="15007"/>
                  <a:pt x="885786" y="5167"/>
                  <a:pt x="1212233" y="0"/>
                </a:cubicBezTo>
                <a:cubicBezTo>
                  <a:pt x="1538680" y="-5167"/>
                  <a:pt x="1458849" y="7951"/>
                  <a:pt x="1691065" y="0"/>
                </a:cubicBezTo>
                <a:cubicBezTo>
                  <a:pt x="1923281" y="-7951"/>
                  <a:pt x="1985780" y="-16303"/>
                  <a:pt x="2169897" y="0"/>
                </a:cubicBezTo>
                <a:cubicBezTo>
                  <a:pt x="2354014" y="16303"/>
                  <a:pt x="2633054" y="-2739"/>
                  <a:pt x="2776014" y="0"/>
                </a:cubicBezTo>
                <a:cubicBezTo>
                  <a:pt x="2918974" y="2739"/>
                  <a:pt x="3112688" y="-15682"/>
                  <a:pt x="3339702" y="0"/>
                </a:cubicBezTo>
                <a:cubicBezTo>
                  <a:pt x="3566716" y="15682"/>
                  <a:pt x="4015278" y="-28467"/>
                  <a:pt x="4242816" y="0"/>
                </a:cubicBezTo>
                <a:cubicBezTo>
                  <a:pt x="4243501" y="7633"/>
                  <a:pt x="4242294" y="10002"/>
                  <a:pt x="4242816" y="18288"/>
                </a:cubicBezTo>
                <a:cubicBezTo>
                  <a:pt x="3924964" y="16283"/>
                  <a:pt x="3746362" y="-1805"/>
                  <a:pt x="3551843" y="18288"/>
                </a:cubicBezTo>
                <a:cubicBezTo>
                  <a:pt x="3357324" y="38381"/>
                  <a:pt x="3126422" y="47156"/>
                  <a:pt x="2860870" y="18288"/>
                </a:cubicBezTo>
                <a:cubicBezTo>
                  <a:pt x="2595318" y="-10580"/>
                  <a:pt x="2572437" y="11441"/>
                  <a:pt x="2297182" y="18288"/>
                </a:cubicBezTo>
                <a:cubicBezTo>
                  <a:pt x="2021927" y="25135"/>
                  <a:pt x="1916908" y="33601"/>
                  <a:pt x="1733493" y="18288"/>
                </a:cubicBezTo>
                <a:cubicBezTo>
                  <a:pt x="1550078" y="2975"/>
                  <a:pt x="1412440" y="27896"/>
                  <a:pt x="1212233" y="18288"/>
                </a:cubicBezTo>
                <a:cubicBezTo>
                  <a:pt x="1012026" y="8680"/>
                  <a:pt x="914386" y="13859"/>
                  <a:pt x="648545" y="18288"/>
                </a:cubicBezTo>
                <a:cubicBezTo>
                  <a:pt x="382704" y="22717"/>
                  <a:pt x="233522" y="39342"/>
                  <a:pt x="0" y="18288"/>
                </a:cubicBezTo>
                <a:cubicBezTo>
                  <a:pt x="-772" y="13661"/>
                  <a:pt x="-839" y="849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929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C82BA29BF39F489C170C211ED5E0A2" ma:contentTypeVersion="14" ma:contentTypeDescription="Create a new document." ma:contentTypeScope="" ma:versionID="feeb63c982c1001f9c2a11f433e323ea">
  <xsd:schema xmlns:xsd="http://www.w3.org/2001/XMLSchema" xmlns:xs="http://www.w3.org/2001/XMLSchema" xmlns:p="http://schemas.microsoft.com/office/2006/metadata/properties" xmlns:ns3="0e7fbce4-8ae7-4085-8b0a-9efa4c7cae6d" xmlns:ns4="4eb0a523-77d0-454a-93a8-50ca111d3c44" targetNamespace="http://schemas.microsoft.com/office/2006/metadata/properties" ma:root="true" ma:fieldsID="65131a8883978f96c7024b9d8cabbb9f" ns3:_="" ns4:_="">
    <xsd:import namespace="0e7fbce4-8ae7-4085-8b0a-9efa4c7cae6d"/>
    <xsd:import namespace="4eb0a523-77d0-454a-93a8-50ca111d3c4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LengthInSeconds" minOccurs="0"/>
                <xsd:element ref="ns3:MediaServiceSearchProperties" minOccurs="0"/>
                <xsd:element ref="ns3:_activity" minOccurs="0"/>
                <xsd:element ref="ns3:MediaServiceAutoTag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7fbce4-8ae7-4085-8b0a-9efa4c7cae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b0a523-77d0-454a-93a8-50ca111d3c4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e7fbce4-8ae7-4085-8b0a-9efa4c7cae6d" xsi:nil="true"/>
  </documentManagement>
</p:properties>
</file>

<file path=customXml/itemProps1.xml><?xml version="1.0" encoding="utf-8"?>
<ds:datastoreItem xmlns:ds="http://schemas.openxmlformats.org/officeDocument/2006/customXml" ds:itemID="{6CC32A96-1495-414F-8E82-B361737387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7fbce4-8ae7-4085-8b0a-9efa4c7cae6d"/>
    <ds:schemaRef ds:uri="4eb0a523-77d0-454a-93a8-50ca111d3c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10880B-3B5D-4554-99CC-DD27BA99C09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549E18-7304-4D4A-8B71-1DC928392F64}">
  <ds:schemaRefs>
    <ds:schemaRef ds:uri="http://schemas.openxmlformats.org/package/2006/metadata/core-properties"/>
    <ds:schemaRef ds:uri="http://purl.org/dc/terms/"/>
    <ds:schemaRef ds:uri="0e7fbce4-8ae7-4085-8b0a-9efa4c7cae6d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4eb0a523-77d0-454a-93a8-50ca111d3c4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2254</TotalTime>
  <Words>916</Words>
  <Application>Microsoft Office PowerPoint</Application>
  <PresentationFormat>Widescreen</PresentationFormat>
  <Paragraphs>82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Office Theme</vt:lpstr>
      <vt:lpstr>Social inclusion and Welfare </vt:lpstr>
      <vt:lpstr>Today’s session</vt:lpstr>
      <vt:lpstr>Big news in the budget last week </vt:lpstr>
      <vt:lpstr>Are there links between being on welfare and crime/victimisation</vt:lpstr>
      <vt:lpstr>How do these link to crime</vt:lpstr>
      <vt:lpstr>Cont…</vt:lpstr>
      <vt:lpstr>Future impact of committing crime in desperation</vt:lpstr>
      <vt:lpstr>Example</vt:lpstr>
      <vt:lpstr>Causes of social exclusion among offenders</vt:lpstr>
      <vt:lpstr>What are ACEs </vt:lpstr>
      <vt:lpstr>What counts as an ACE</vt:lpstr>
      <vt:lpstr>Expanded list</vt:lpstr>
      <vt:lpstr>Ace test- Voluntary test you do not need to take part!</vt:lpstr>
      <vt:lpstr>Debrief and recap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Michelle Hill (IMH)</dc:creator>
  <cp:lastModifiedBy>Michelle Hill (IMH)</cp:lastModifiedBy>
  <cp:revision>2</cp:revision>
  <dcterms:created xsi:type="dcterms:W3CDTF">2025-12-02T20:38:15Z</dcterms:created>
  <dcterms:modified xsi:type="dcterms:W3CDTF">2025-12-04T10:12:56Z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0x0101002BC82BA29BF39F489C170C211ED5E0A2</vt:lpwstr>
  </property>
</Properties>
</file>