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8" r:id="rId3"/>
    <p:sldId id="294" r:id="rId4"/>
    <p:sldId id="262" r:id="rId5"/>
    <p:sldId id="264" r:id="rId6"/>
    <p:sldId id="267" r:id="rId7"/>
    <p:sldId id="269" r:id="rId8"/>
    <p:sldId id="266" r:id="rId9"/>
    <p:sldId id="271" r:id="rId10"/>
    <p:sldId id="270" r:id="rId11"/>
    <p:sldId id="273" r:id="rId12"/>
    <p:sldId id="275" r:id="rId13"/>
    <p:sldId id="287" r:id="rId14"/>
    <p:sldId id="274" r:id="rId15"/>
    <p:sldId id="288" r:id="rId16"/>
    <p:sldId id="289" r:id="rId17"/>
    <p:sldId id="259" r:id="rId18"/>
    <p:sldId id="291" r:id="rId19"/>
    <p:sldId id="261" r:id="rId20"/>
    <p:sldId id="281" r:id="rId21"/>
    <p:sldId id="282" r:id="rId22"/>
    <p:sldId id="293" r:id="rId23"/>
    <p:sldId id="284" r:id="rId24"/>
    <p:sldId id="283" r:id="rId25"/>
    <p:sldId id="386" r:id="rId26"/>
    <p:sldId id="38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64" d="100"/>
          <a:sy n="64" d="100"/>
        </p:scale>
        <p:origin x="336" y="8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97C4A5-F1A2-4953-97A8-6F828469FD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3BC8E63-0ECE-4227-8C96-FF18FB4CA101}">
      <dgm:prSet/>
      <dgm:spPr/>
      <dgm:t>
        <a:bodyPr/>
        <a:lstStyle/>
        <a:p>
          <a:r>
            <a:rPr lang="en-GB" dirty="0"/>
            <a:t>Produced as a result of gluconeogenisis</a:t>
          </a:r>
          <a:endParaRPr lang="en-US" dirty="0"/>
        </a:p>
      </dgm:t>
    </dgm:pt>
    <dgm:pt modelId="{DDB3A427-222F-48C3-B963-37155D365A89}" type="parTrans" cxnId="{168F9920-0E74-40F7-983E-A93D6C23ED7B}">
      <dgm:prSet/>
      <dgm:spPr/>
      <dgm:t>
        <a:bodyPr/>
        <a:lstStyle/>
        <a:p>
          <a:endParaRPr lang="en-US"/>
        </a:p>
      </dgm:t>
    </dgm:pt>
    <dgm:pt modelId="{09E2620B-A86C-436C-A898-F7F0E60B7526}" type="sibTrans" cxnId="{168F9920-0E74-40F7-983E-A93D6C23ED7B}">
      <dgm:prSet/>
      <dgm:spPr/>
      <dgm:t>
        <a:bodyPr/>
        <a:lstStyle/>
        <a:p>
          <a:endParaRPr lang="en-US"/>
        </a:p>
      </dgm:t>
    </dgm:pt>
    <dgm:pt modelId="{07652B08-6BD8-4C86-992A-922B7AC045F8}">
      <dgm:prSet/>
      <dgm:spPr/>
      <dgm:t>
        <a:bodyPr/>
        <a:lstStyle/>
        <a:p>
          <a:r>
            <a:rPr lang="en-GB" dirty="0"/>
            <a:t>Is the major stored CHO in mammals</a:t>
          </a:r>
          <a:endParaRPr lang="en-US" dirty="0"/>
        </a:p>
      </dgm:t>
    </dgm:pt>
    <dgm:pt modelId="{73C155EA-FE5C-41CD-BD69-467A493C120A}" type="parTrans" cxnId="{1759B9C1-EA7B-423C-AA5F-6F2C0A7B86F6}">
      <dgm:prSet/>
      <dgm:spPr/>
      <dgm:t>
        <a:bodyPr/>
        <a:lstStyle/>
        <a:p>
          <a:endParaRPr lang="en-US"/>
        </a:p>
      </dgm:t>
    </dgm:pt>
    <dgm:pt modelId="{4F88D0FB-0E87-45AB-B611-37713CEEB290}" type="sibTrans" cxnId="{1759B9C1-EA7B-423C-AA5F-6F2C0A7B86F6}">
      <dgm:prSet/>
      <dgm:spPr/>
      <dgm:t>
        <a:bodyPr/>
        <a:lstStyle/>
        <a:p>
          <a:endParaRPr lang="en-US"/>
        </a:p>
      </dgm:t>
    </dgm:pt>
    <dgm:pt modelId="{B8AD4495-9255-4C37-8251-AE183BAA70B9}">
      <dgm:prSet/>
      <dgm:spPr/>
      <dgm:t>
        <a:bodyPr/>
        <a:lstStyle/>
        <a:p>
          <a:r>
            <a:rPr lang="en-GB" dirty="0"/>
            <a:t>Average male has 300-500g as a store – mainly in the liver and muscle.</a:t>
          </a:r>
          <a:endParaRPr lang="en-US" dirty="0"/>
        </a:p>
      </dgm:t>
    </dgm:pt>
    <dgm:pt modelId="{1A11E731-F8DA-4FAF-ACE4-5412F761AC1D}" type="parTrans" cxnId="{2E81448B-718B-47CE-8ECB-80744F96E251}">
      <dgm:prSet/>
      <dgm:spPr/>
      <dgm:t>
        <a:bodyPr/>
        <a:lstStyle/>
        <a:p>
          <a:endParaRPr lang="en-US"/>
        </a:p>
      </dgm:t>
    </dgm:pt>
    <dgm:pt modelId="{F3BEA7FC-726F-4737-A349-74896158C81F}" type="sibTrans" cxnId="{2E81448B-718B-47CE-8ECB-80744F96E251}">
      <dgm:prSet/>
      <dgm:spPr/>
      <dgm:t>
        <a:bodyPr/>
        <a:lstStyle/>
        <a:p>
          <a:endParaRPr lang="en-US"/>
        </a:p>
      </dgm:t>
    </dgm:pt>
    <dgm:pt modelId="{40DB8791-6015-468C-9341-574955A614D4}">
      <dgm:prSet/>
      <dgm:spPr/>
      <dgm:t>
        <a:bodyPr/>
        <a:lstStyle/>
        <a:p>
          <a:r>
            <a:rPr lang="en-GB" dirty="0"/>
            <a:t>Glycogen is split back into glucose for transport and reformed in the muscle.</a:t>
          </a:r>
          <a:endParaRPr lang="en-US" dirty="0"/>
        </a:p>
      </dgm:t>
    </dgm:pt>
    <dgm:pt modelId="{EFFB0947-5B7B-4D9A-AACE-E182FC64A201}" type="parTrans" cxnId="{D8F86B3B-F0D6-4F5D-836A-282932141203}">
      <dgm:prSet/>
      <dgm:spPr/>
      <dgm:t>
        <a:bodyPr/>
        <a:lstStyle/>
        <a:p>
          <a:endParaRPr lang="en-US"/>
        </a:p>
      </dgm:t>
    </dgm:pt>
    <dgm:pt modelId="{E1504CE9-D9C1-4F83-A0A9-EF7F0E1D6DB7}" type="sibTrans" cxnId="{D8F86B3B-F0D6-4F5D-836A-282932141203}">
      <dgm:prSet/>
      <dgm:spPr/>
      <dgm:t>
        <a:bodyPr/>
        <a:lstStyle/>
        <a:p>
          <a:endParaRPr lang="en-US"/>
        </a:p>
      </dgm:t>
    </dgm:pt>
    <dgm:pt modelId="{EF67EA3C-9ED5-4720-B97B-B431F357A266}">
      <dgm:prSet/>
      <dgm:spPr/>
      <dgm:t>
        <a:bodyPr/>
        <a:lstStyle/>
        <a:p>
          <a:r>
            <a:rPr lang="en-GB" dirty="0"/>
            <a:t>Insulin and Glucagon control blood glucose levels</a:t>
          </a:r>
          <a:endParaRPr lang="en-US" dirty="0"/>
        </a:p>
      </dgm:t>
    </dgm:pt>
    <dgm:pt modelId="{68B3570E-AA3B-4458-839B-399DE7DAC8F2}" type="parTrans" cxnId="{A89C435D-9FA5-483F-9CC3-DC12D0A072DB}">
      <dgm:prSet/>
      <dgm:spPr/>
      <dgm:t>
        <a:bodyPr/>
        <a:lstStyle/>
        <a:p>
          <a:endParaRPr lang="en-US"/>
        </a:p>
      </dgm:t>
    </dgm:pt>
    <dgm:pt modelId="{DD332B6E-233E-4BF0-A5C6-3B88CEEE6169}" type="sibTrans" cxnId="{A89C435D-9FA5-483F-9CC3-DC12D0A072DB}">
      <dgm:prSet/>
      <dgm:spPr/>
      <dgm:t>
        <a:bodyPr/>
        <a:lstStyle/>
        <a:p>
          <a:endParaRPr lang="en-US"/>
        </a:p>
      </dgm:t>
    </dgm:pt>
    <dgm:pt modelId="{459C0C9B-B271-41AA-A760-4DACA382625D}" type="pres">
      <dgm:prSet presAssocID="{9297C4A5-F1A2-4953-97A8-6F828469FD26}" presName="root" presStyleCnt="0">
        <dgm:presLayoutVars>
          <dgm:dir/>
          <dgm:resizeHandles val="exact"/>
        </dgm:presLayoutVars>
      </dgm:prSet>
      <dgm:spPr/>
    </dgm:pt>
    <dgm:pt modelId="{2D8172B4-0A4D-4885-9C00-34315219B2E7}" type="pres">
      <dgm:prSet presAssocID="{03BC8E63-0ECE-4227-8C96-FF18FB4CA101}" presName="compNode" presStyleCnt="0"/>
      <dgm:spPr/>
    </dgm:pt>
    <dgm:pt modelId="{C6E82D61-68FF-4389-9944-DDDE8857245B}" type="pres">
      <dgm:prSet presAssocID="{03BC8E63-0ECE-4227-8C96-FF18FB4CA101}" presName="bgRect" presStyleLbl="bgShp" presStyleIdx="0" presStyleCnt="5"/>
      <dgm:spPr/>
    </dgm:pt>
    <dgm:pt modelId="{55DE9E49-CF74-4492-98E2-BEC2B2FC6C6F}" type="pres">
      <dgm:prSet presAssocID="{03BC8E63-0ECE-4227-8C96-FF18FB4CA10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6901889-3393-4B5E-89B3-3540DACA7B53}" type="pres">
      <dgm:prSet presAssocID="{03BC8E63-0ECE-4227-8C96-FF18FB4CA101}" presName="spaceRect" presStyleCnt="0"/>
      <dgm:spPr/>
    </dgm:pt>
    <dgm:pt modelId="{17031E55-21CA-4743-917A-F0565A4711CB}" type="pres">
      <dgm:prSet presAssocID="{03BC8E63-0ECE-4227-8C96-FF18FB4CA101}" presName="parTx" presStyleLbl="revTx" presStyleIdx="0" presStyleCnt="5">
        <dgm:presLayoutVars>
          <dgm:chMax val="0"/>
          <dgm:chPref val="0"/>
        </dgm:presLayoutVars>
      </dgm:prSet>
      <dgm:spPr/>
    </dgm:pt>
    <dgm:pt modelId="{C97BB682-1BCD-40AF-9441-356BC7D340A1}" type="pres">
      <dgm:prSet presAssocID="{09E2620B-A86C-436C-A898-F7F0E60B7526}" presName="sibTrans" presStyleCnt="0"/>
      <dgm:spPr/>
    </dgm:pt>
    <dgm:pt modelId="{3FFD2355-56A1-4B75-930E-C114D23EA17F}" type="pres">
      <dgm:prSet presAssocID="{07652B08-6BD8-4C86-992A-922B7AC045F8}" presName="compNode" presStyleCnt="0"/>
      <dgm:spPr/>
    </dgm:pt>
    <dgm:pt modelId="{5BF5E153-3454-4E35-AA64-91CA2C5A3CF9}" type="pres">
      <dgm:prSet presAssocID="{07652B08-6BD8-4C86-992A-922B7AC045F8}" presName="bgRect" presStyleLbl="bgShp" presStyleIdx="1" presStyleCnt="5"/>
      <dgm:spPr/>
    </dgm:pt>
    <dgm:pt modelId="{6265D800-8D65-4A98-9EAA-6ADDC39523C6}" type="pres">
      <dgm:prSet presAssocID="{07652B08-6BD8-4C86-992A-922B7AC045F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sh"/>
        </a:ext>
      </dgm:extLst>
    </dgm:pt>
    <dgm:pt modelId="{ABC5DBA4-D247-4CEC-B1A0-F77411D0EA1D}" type="pres">
      <dgm:prSet presAssocID="{07652B08-6BD8-4C86-992A-922B7AC045F8}" presName="spaceRect" presStyleCnt="0"/>
      <dgm:spPr/>
    </dgm:pt>
    <dgm:pt modelId="{C373FC94-5F50-4C6E-B666-F8573FC6FD6F}" type="pres">
      <dgm:prSet presAssocID="{07652B08-6BD8-4C86-992A-922B7AC045F8}" presName="parTx" presStyleLbl="revTx" presStyleIdx="1" presStyleCnt="5">
        <dgm:presLayoutVars>
          <dgm:chMax val="0"/>
          <dgm:chPref val="0"/>
        </dgm:presLayoutVars>
      </dgm:prSet>
      <dgm:spPr/>
    </dgm:pt>
    <dgm:pt modelId="{D7B1552E-D9BF-44D6-97AB-345BD392949E}" type="pres">
      <dgm:prSet presAssocID="{4F88D0FB-0E87-45AB-B611-37713CEEB290}" presName="sibTrans" presStyleCnt="0"/>
      <dgm:spPr/>
    </dgm:pt>
    <dgm:pt modelId="{C454161D-5DD2-41B5-BDF1-ACE66F4B62C6}" type="pres">
      <dgm:prSet presAssocID="{B8AD4495-9255-4C37-8251-AE183BAA70B9}" presName="compNode" presStyleCnt="0"/>
      <dgm:spPr/>
    </dgm:pt>
    <dgm:pt modelId="{3506F92C-085B-487F-9C81-A1DF64EBE6EB}" type="pres">
      <dgm:prSet presAssocID="{B8AD4495-9255-4C37-8251-AE183BAA70B9}" presName="bgRect" presStyleLbl="bgShp" presStyleIdx="2" presStyleCnt="5"/>
      <dgm:spPr/>
    </dgm:pt>
    <dgm:pt modelId="{682B8544-88DF-47CB-A628-E32D272C8B28}" type="pres">
      <dgm:prSet presAssocID="{B8AD4495-9255-4C37-8251-AE183BAA70B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58F5DFFC-0DA3-4620-AD4E-0018D4A0F72D}" type="pres">
      <dgm:prSet presAssocID="{B8AD4495-9255-4C37-8251-AE183BAA70B9}" presName="spaceRect" presStyleCnt="0"/>
      <dgm:spPr/>
    </dgm:pt>
    <dgm:pt modelId="{A956F535-8AC8-4A2A-9D9B-BB355C695E6F}" type="pres">
      <dgm:prSet presAssocID="{B8AD4495-9255-4C37-8251-AE183BAA70B9}" presName="parTx" presStyleLbl="revTx" presStyleIdx="2" presStyleCnt="5">
        <dgm:presLayoutVars>
          <dgm:chMax val="0"/>
          <dgm:chPref val="0"/>
        </dgm:presLayoutVars>
      </dgm:prSet>
      <dgm:spPr/>
    </dgm:pt>
    <dgm:pt modelId="{A4E46B76-0195-4DCC-A56D-6AADF6C5FDE9}" type="pres">
      <dgm:prSet presAssocID="{F3BEA7FC-726F-4737-A349-74896158C81F}" presName="sibTrans" presStyleCnt="0"/>
      <dgm:spPr/>
    </dgm:pt>
    <dgm:pt modelId="{DE7522A9-212D-4AC9-8A38-941752063310}" type="pres">
      <dgm:prSet presAssocID="{40DB8791-6015-468C-9341-574955A614D4}" presName="compNode" presStyleCnt="0"/>
      <dgm:spPr/>
    </dgm:pt>
    <dgm:pt modelId="{9A545AD9-ADC4-4293-94C3-2B092F001DC9}" type="pres">
      <dgm:prSet presAssocID="{40DB8791-6015-468C-9341-574955A614D4}" presName="bgRect" presStyleLbl="bgShp" presStyleIdx="3" presStyleCnt="5"/>
      <dgm:spPr/>
    </dgm:pt>
    <dgm:pt modelId="{F78D8326-9F0D-4E81-9DF3-97C7F46E5CF3}" type="pres">
      <dgm:prSet presAssocID="{40DB8791-6015-468C-9341-574955A614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F52B3936-C492-4C49-9544-275B13391D74}" type="pres">
      <dgm:prSet presAssocID="{40DB8791-6015-468C-9341-574955A614D4}" presName="spaceRect" presStyleCnt="0"/>
      <dgm:spPr/>
    </dgm:pt>
    <dgm:pt modelId="{C04C3A45-2679-461E-9B11-8CA504EACB7B}" type="pres">
      <dgm:prSet presAssocID="{40DB8791-6015-468C-9341-574955A614D4}" presName="parTx" presStyleLbl="revTx" presStyleIdx="3" presStyleCnt="5">
        <dgm:presLayoutVars>
          <dgm:chMax val="0"/>
          <dgm:chPref val="0"/>
        </dgm:presLayoutVars>
      </dgm:prSet>
      <dgm:spPr/>
    </dgm:pt>
    <dgm:pt modelId="{BCECE71A-45EF-4F20-88D8-FEE032E82076}" type="pres">
      <dgm:prSet presAssocID="{E1504CE9-D9C1-4F83-A0A9-EF7F0E1D6DB7}" presName="sibTrans" presStyleCnt="0"/>
      <dgm:spPr/>
    </dgm:pt>
    <dgm:pt modelId="{341D31C0-0C53-41B1-8635-50BADD36A8C3}" type="pres">
      <dgm:prSet presAssocID="{EF67EA3C-9ED5-4720-B97B-B431F357A266}" presName="compNode" presStyleCnt="0"/>
      <dgm:spPr/>
    </dgm:pt>
    <dgm:pt modelId="{386B1CA2-CA26-44A3-9F3F-1F15A552AB5D}" type="pres">
      <dgm:prSet presAssocID="{EF67EA3C-9ED5-4720-B97B-B431F357A266}" presName="bgRect" presStyleLbl="bgShp" presStyleIdx="4" presStyleCnt="5"/>
      <dgm:spPr/>
    </dgm:pt>
    <dgm:pt modelId="{23CFE716-89BB-4869-8537-B661C1B76085}" type="pres">
      <dgm:prSet presAssocID="{EF67EA3C-9ED5-4720-B97B-B431F357A26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DC9E9D3B-F99F-48EB-B7D8-9288BAFF9878}" type="pres">
      <dgm:prSet presAssocID="{EF67EA3C-9ED5-4720-B97B-B431F357A266}" presName="spaceRect" presStyleCnt="0"/>
      <dgm:spPr/>
    </dgm:pt>
    <dgm:pt modelId="{A6B1604B-63EE-428D-A9E6-B642F128FBCA}" type="pres">
      <dgm:prSet presAssocID="{EF67EA3C-9ED5-4720-B97B-B431F357A26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A47C818-03A3-4CA9-BA31-002563853B3B}" type="presOf" srcId="{EF67EA3C-9ED5-4720-B97B-B431F357A266}" destId="{A6B1604B-63EE-428D-A9E6-B642F128FBCA}" srcOrd="0" destOrd="0" presId="urn:microsoft.com/office/officeart/2018/2/layout/IconVerticalSolidList"/>
    <dgm:cxn modelId="{168F9920-0E74-40F7-983E-A93D6C23ED7B}" srcId="{9297C4A5-F1A2-4953-97A8-6F828469FD26}" destId="{03BC8E63-0ECE-4227-8C96-FF18FB4CA101}" srcOrd="0" destOrd="0" parTransId="{DDB3A427-222F-48C3-B963-37155D365A89}" sibTransId="{09E2620B-A86C-436C-A898-F7F0E60B7526}"/>
    <dgm:cxn modelId="{D8F86B3B-F0D6-4F5D-836A-282932141203}" srcId="{9297C4A5-F1A2-4953-97A8-6F828469FD26}" destId="{40DB8791-6015-468C-9341-574955A614D4}" srcOrd="3" destOrd="0" parTransId="{EFFB0947-5B7B-4D9A-AACE-E182FC64A201}" sibTransId="{E1504CE9-D9C1-4F83-A0A9-EF7F0E1D6DB7}"/>
    <dgm:cxn modelId="{A89C435D-9FA5-483F-9CC3-DC12D0A072DB}" srcId="{9297C4A5-F1A2-4953-97A8-6F828469FD26}" destId="{EF67EA3C-9ED5-4720-B97B-B431F357A266}" srcOrd="4" destOrd="0" parTransId="{68B3570E-AA3B-4458-839B-399DE7DAC8F2}" sibTransId="{DD332B6E-233E-4BF0-A5C6-3B88CEEE6169}"/>
    <dgm:cxn modelId="{58DEC35F-2253-43A1-A6B7-60B8A63E0DDE}" type="presOf" srcId="{9297C4A5-F1A2-4953-97A8-6F828469FD26}" destId="{459C0C9B-B271-41AA-A760-4DACA382625D}" srcOrd="0" destOrd="0" presId="urn:microsoft.com/office/officeart/2018/2/layout/IconVerticalSolidList"/>
    <dgm:cxn modelId="{9896EA61-080E-4805-AA0A-205604D24CCE}" type="presOf" srcId="{B8AD4495-9255-4C37-8251-AE183BAA70B9}" destId="{A956F535-8AC8-4A2A-9D9B-BB355C695E6F}" srcOrd="0" destOrd="0" presId="urn:microsoft.com/office/officeart/2018/2/layout/IconVerticalSolidList"/>
    <dgm:cxn modelId="{81181248-A20C-407A-90BF-7D3BFAE7531B}" type="presOf" srcId="{03BC8E63-0ECE-4227-8C96-FF18FB4CA101}" destId="{17031E55-21CA-4743-917A-F0565A4711CB}" srcOrd="0" destOrd="0" presId="urn:microsoft.com/office/officeart/2018/2/layout/IconVerticalSolidList"/>
    <dgm:cxn modelId="{9B21706E-9289-483B-8492-DE7A501C35D4}" type="presOf" srcId="{07652B08-6BD8-4C86-992A-922B7AC045F8}" destId="{C373FC94-5F50-4C6E-B666-F8573FC6FD6F}" srcOrd="0" destOrd="0" presId="urn:microsoft.com/office/officeart/2018/2/layout/IconVerticalSolidList"/>
    <dgm:cxn modelId="{2E81448B-718B-47CE-8ECB-80744F96E251}" srcId="{9297C4A5-F1A2-4953-97A8-6F828469FD26}" destId="{B8AD4495-9255-4C37-8251-AE183BAA70B9}" srcOrd="2" destOrd="0" parTransId="{1A11E731-F8DA-4FAF-ACE4-5412F761AC1D}" sibTransId="{F3BEA7FC-726F-4737-A349-74896158C81F}"/>
    <dgm:cxn modelId="{1759B9C1-EA7B-423C-AA5F-6F2C0A7B86F6}" srcId="{9297C4A5-F1A2-4953-97A8-6F828469FD26}" destId="{07652B08-6BD8-4C86-992A-922B7AC045F8}" srcOrd="1" destOrd="0" parTransId="{73C155EA-FE5C-41CD-BD69-467A493C120A}" sibTransId="{4F88D0FB-0E87-45AB-B611-37713CEEB290}"/>
    <dgm:cxn modelId="{6549B2D4-B6A6-47EC-9921-4E570E71C5E9}" type="presOf" srcId="{40DB8791-6015-468C-9341-574955A614D4}" destId="{C04C3A45-2679-461E-9B11-8CA504EACB7B}" srcOrd="0" destOrd="0" presId="urn:microsoft.com/office/officeart/2018/2/layout/IconVerticalSolidList"/>
    <dgm:cxn modelId="{7DF6B8AA-C6D5-4093-B300-E644D87632FF}" type="presParOf" srcId="{459C0C9B-B271-41AA-A760-4DACA382625D}" destId="{2D8172B4-0A4D-4885-9C00-34315219B2E7}" srcOrd="0" destOrd="0" presId="urn:microsoft.com/office/officeart/2018/2/layout/IconVerticalSolidList"/>
    <dgm:cxn modelId="{702F2538-C43A-4C89-9ABC-41B2C10502BE}" type="presParOf" srcId="{2D8172B4-0A4D-4885-9C00-34315219B2E7}" destId="{C6E82D61-68FF-4389-9944-DDDE8857245B}" srcOrd="0" destOrd="0" presId="urn:microsoft.com/office/officeart/2018/2/layout/IconVerticalSolidList"/>
    <dgm:cxn modelId="{E0478AB9-4B2F-4A59-9F1B-F33167B78E60}" type="presParOf" srcId="{2D8172B4-0A4D-4885-9C00-34315219B2E7}" destId="{55DE9E49-CF74-4492-98E2-BEC2B2FC6C6F}" srcOrd="1" destOrd="0" presId="urn:microsoft.com/office/officeart/2018/2/layout/IconVerticalSolidList"/>
    <dgm:cxn modelId="{2CF357D5-9378-4A8E-B03F-9418D99C6CC5}" type="presParOf" srcId="{2D8172B4-0A4D-4885-9C00-34315219B2E7}" destId="{D6901889-3393-4B5E-89B3-3540DACA7B53}" srcOrd="2" destOrd="0" presId="urn:microsoft.com/office/officeart/2018/2/layout/IconVerticalSolidList"/>
    <dgm:cxn modelId="{337C7AD2-70DC-4893-B369-6BECC68A70FF}" type="presParOf" srcId="{2D8172B4-0A4D-4885-9C00-34315219B2E7}" destId="{17031E55-21CA-4743-917A-F0565A4711CB}" srcOrd="3" destOrd="0" presId="urn:microsoft.com/office/officeart/2018/2/layout/IconVerticalSolidList"/>
    <dgm:cxn modelId="{68400473-9193-4F9A-869C-A378E6C93446}" type="presParOf" srcId="{459C0C9B-B271-41AA-A760-4DACA382625D}" destId="{C97BB682-1BCD-40AF-9441-356BC7D340A1}" srcOrd="1" destOrd="0" presId="urn:microsoft.com/office/officeart/2018/2/layout/IconVerticalSolidList"/>
    <dgm:cxn modelId="{9830C8D7-8A32-481F-B023-EA1023E39D3B}" type="presParOf" srcId="{459C0C9B-B271-41AA-A760-4DACA382625D}" destId="{3FFD2355-56A1-4B75-930E-C114D23EA17F}" srcOrd="2" destOrd="0" presId="urn:microsoft.com/office/officeart/2018/2/layout/IconVerticalSolidList"/>
    <dgm:cxn modelId="{AD9B3B35-FF5A-49F0-8AD1-AE3E147347F0}" type="presParOf" srcId="{3FFD2355-56A1-4B75-930E-C114D23EA17F}" destId="{5BF5E153-3454-4E35-AA64-91CA2C5A3CF9}" srcOrd="0" destOrd="0" presId="urn:microsoft.com/office/officeart/2018/2/layout/IconVerticalSolidList"/>
    <dgm:cxn modelId="{8C8C3F84-90DA-4EF2-B3E7-2D1AB17B8CC9}" type="presParOf" srcId="{3FFD2355-56A1-4B75-930E-C114D23EA17F}" destId="{6265D800-8D65-4A98-9EAA-6ADDC39523C6}" srcOrd="1" destOrd="0" presId="urn:microsoft.com/office/officeart/2018/2/layout/IconVerticalSolidList"/>
    <dgm:cxn modelId="{358E4C4B-8A56-48F1-977F-0FA2E0DF6CEA}" type="presParOf" srcId="{3FFD2355-56A1-4B75-930E-C114D23EA17F}" destId="{ABC5DBA4-D247-4CEC-B1A0-F77411D0EA1D}" srcOrd="2" destOrd="0" presId="urn:microsoft.com/office/officeart/2018/2/layout/IconVerticalSolidList"/>
    <dgm:cxn modelId="{78C849F8-E394-41BE-874F-1D93A61826C8}" type="presParOf" srcId="{3FFD2355-56A1-4B75-930E-C114D23EA17F}" destId="{C373FC94-5F50-4C6E-B666-F8573FC6FD6F}" srcOrd="3" destOrd="0" presId="urn:microsoft.com/office/officeart/2018/2/layout/IconVerticalSolidList"/>
    <dgm:cxn modelId="{15ECDD63-A5A0-4A65-85CC-3D7CA4BD2180}" type="presParOf" srcId="{459C0C9B-B271-41AA-A760-4DACA382625D}" destId="{D7B1552E-D9BF-44D6-97AB-345BD392949E}" srcOrd="3" destOrd="0" presId="urn:microsoft.com/office/officeart/2018/2/layout/IconVerticalSolidList"/>
    <dgm:cxn modelId="{AC3CB4A1-63FE-48D1-9657-0E7B652DBC9C}" type="presParOf" srcId="{459C0C9B-B271-41AA-A760-4DACA382625D}" destId="{C454161D-5DD2-41B5-BDF1-ACE66F4B62C6}" srcOrd="4" destOrd="0" presId="urn:microsoft.com/office/officeart/2018/2/layout/IconVerticalSolidList"/>
    <dgm:cxn modelId="{5F4AEB73-9370-414F-9A62-24F9767A194C}" type="presParOf" srcId="{C454161D-5DD2-41B5-BDF1-ACE66F4B62C6}" destId="{3506F92C-085B-487F-9C81-A1DF64EBE6EB}" srcOrd="0" destOrd="0" presId="urn:microsoft.com/office/officeart/2018/2/layout/IconVerticalSolidList"/>
    <dgm:cxn modelId="{E2D0F824-CEF6-44E0-9249-A2119534806F}" type="presParOf" srcId="{C454161D-5DD2-41B5-BDF1-ACE66F4B62C6}" destId="{682B8544-88DF-47CB-A628-E32D272C8B28}" srcOrd="1" destOrd="0" presId="urn:microsoft.com/office/officeart/2018/2/layout/IconVerticalSolidList"/>
    <dgm:cxn modelId="{A599E1F2-E8BD-4D9D-9A17-8529B376C1FC}" type="presParOf" srcId="{C454161D-5DD2-41B5-BDF1-ACE66F4B62C6}" destId="{58F5DFFC-0DA3-4620-AD4E-0018D4A0F72D}" srcOrd="2" destOrd="0" presId="urn:microsoft.com/office/officeart/2018/2/layout/IconVerticalSolidList"/>
    <dgm:cxn modelId="{57C25BB4-4F97-4263-948F-59480D2A1093}" type="presParOf" srcId="{C454161D-5DD2-41B5-BDF1-ACE66F4B62C6}" destId="{A956F535-8AC8-4A2A-9D9B-BB355C695E6F}" srcOrd="3" destOrd="0" presId="urn:microsoft.com/office/officeart/2018/2/layout/IconVerticalSolidList"/>
    <dgm:cxn modelId="{1E0B902B-DEC8-436A-98E9-664ABA71BC08}" type="presParOf" srcId="{459C0C9B-B271-41AA-A760-4DACA382625D}" destId="{A4E46B76-0195-4DCC-A56D-6AADF6C5FDE9}" srcOrd="5" destOrd="0" presId="urn:microsoft.com/office/officeart/2018/2/layout/IconVerticalSolidList"/>
    <dgm:cxn modelId="{61980912-2771-451D-B961-F77507968252}" type="presParOf" srcId="{459C0C9B-B271-41AA-A760-4DACA382625D}" destId="{DE7522A9-212D-4AC9-8A38-941752063310}" srcOrd="6" destOrd="0" presId="urn:microsoft.com/office/officeart/2018/2/layout/IconVerticalSolidList"/>
    <dgm:cxn modelId="{28BF4DA4-9126-454A-86F6-469A4DABA299}" type="presParOf" srcId="{DE7522A9-212D-4AC9-8A38-941752063310}" destId="{9A545AD9-ADC4-4293-94C3-2B092F001DC9}" srcOrd="0" destOrd="0" presId="urn:microsoft.com/office/officeart/2018/2/layout/IconVerticalSolidList"/>
    <dgm:cxn modelId="{5AF60B6C-D325-422C-BA14-37330885A22B}" type="presParOf" srcId="{DE7522A9-212D-4AC9-8A38-941752063310}" destId="{F78D8326-9F0D-4E81-9DF3-97C7F46E5CF3}" srcOrd="1" destOrd="0" presId="urn:microsoft.com/office/officeart/2018/2/layout/IconVerticalSolidList"/>
    <dgm:cxn modelId="{330692D9-DDF0-4487-99FE-74B8F5197823}" type="presParOf" srcId="{DE7522A9-212D-4AC9-8A38-941752063310}" destId="{F52B3936-C492-4C49-9544-275B13391D74}" srcOrd="2" destOrd="0" presId="urn:microsoft.com/office/officeart/2018/2/layout/IconVerticalSolidList"/>
    <dgm:cxn modelId="{2C7F4CA9-F564-4799-B35F-3B11E4B4F929}" type="presParOf" srcId="{DE7522A9-212D-4AC9-8A38-941752063310}" destId="{C04C3A45-2679-461E-9B11-8CA504EACB7B}" srcOrd="3" destOrd="0" presId="urn:microsoft.com/office/officeart/2018/2/layout/IconVerticalSolidList"/>
    <dgm:cxn modelId="{AF292DFC-D4F2-4F1D-B5E1-DD7EE9C9B9F1}" type="presParOf" srcId="{459C0C9B-B271-41AA-A760-4DACA382625D}" destId="{BCECE71A-45EF-4F20-88D8-FEE032E82076}" srcOrd="7" destOrd="0" presId="urn:microsoft.com/office/officeart/2018/2/layout/IconVerticalSolidList"/>
    <dgm:cxn modelId="{6E4D7A77-7F69-477F-A47F-2F0948B9B80C}" type="presParOf" srcId="{459C0C9B-B271-41AA-A760-4DACA382625D}" destId="{341D31C0-0C53-41B1-8635-50BADD36A8C3}" srcOrd="8" destOrd="0" presId="urn:microsoft.com/office/officeart/2018/2/layout/IconVerticalSolidList"/>
    <dgm:cxn modelId="{5C1A843D-37AD-4344-A548-5349255959F0}" type="presParOf" srcId="{341D31C0-0C53-41B1-8635-50BADD36A8C3}" destId="{386B1CA2-CA26-44A3-9F3F-1F15A552AB5D}" srcOrd="0" destOrd="0" presId="urn:microsoft.com/office/officeart/2018/2/layout/IconVerticalSolidList"/>
    <dgm:cxn modelId="{CD85B3F7-BAA0-4B59-9AA4-DE9C1B292DDF}" type="presParOf" srcId="{341D31C0-0C53-41B1-8635-50BADD36A8C3}" destId="{23CFE716-89BB-4869-8537-B661C1B76085}" srcOrd="1" destOrd="0" presId="urn:microsoft.com/office/officeart/2018/2/layout/IconVerticalSolidList"/>
    <dgm:cxn modelId="{1806E801-226C-43ED-9282-36B466EEA4D2}" type="presParOf" srcId="{341D31C0-0C53-41B1-8635-50BADD36A8C3}" destId="{DC9E9D3B-F99F-48EB-B7D8-9288BAFF9878}" srcOrd="2" destOrd="0" presId="urn:microsoft.com/office/officeart/2018/2/layout/IconVerticalSolidList"/>
    <dgm:cxn modelId="{5192B81C-7332-4A82-896D-94A1C37BE924}" type="presParOf" srcId="{341D31C0-0C53-41B1-8635-50BADD36A8C3}" destId="{A6B1604B-63EE-428D-A9E6-B642F128FB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A81484-57D0-4146-9B7D-44EF06EABE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9AAE24-9FFC-42FF-A3C1-4BDD641F33A7}">
      <dgm:prSet/>
      <dgm:spPr/>
      <dgm:t>
        <a:bodyPr/>
        <a:lstStyle/>
        <a:p>
          <a:r>
            <a:rPr lang="en-GB" dirty="0"/>
            <a:t>ENERGY – maintains glycogen stores but excess is converted to fat</a:t>
          </a:r>
          <a:endParaRPr lang="en-US" dirty="0"/>
        </a:p>
      </dgm:t>
    </dgm:pt>
    <dgm:pt modelId="{1020D47B-9E2B-40D8-A212-B3A8F1BC1D8F}" type="parTrans" cxnId="{1199A636-B198-442F-81E8-8EAF0B0875D7}">
      <dgm:prSet/>
      <dgm:spPr/>
      <dgm:t>
        <a:bodyPr/>
        <a:lstStyle/>
        <a:p>
          <a:endParaRPr lang="en-US"/>
        </a:p>
      </dgm:t>
    </dgm:pt>
    <dgm:pt modelId="{38EC304F-870D-4BB4-9CD9-A14B5728CCDC}" type="sibTrans" cxnId="{1199A636-B198-442F-81E8-8EAF0B0875D7}">
      <dgm:prSet/>
      <dgm:spPr/>
      <dgm:t>
        <a:bodyPr/>
        <a:lstStyle/>
        <a:p>
          <a:endParaRPr lang="en-US"/>
        </a:p>
      </dgm:t>
    </dgm:pt>
    <dgm:pt modelId="{5351D8AD-26B6-4795-A33D-310EA14E5F78}">
      <dgm:prSet/>
      <dgm:spPr/>
      <dgm:t>
        <a:bodyPr/>
        <a:lstStyle/>
        <a:p>
          <a:r>
            <a:rPr lang="en-GB" dirty="0"/>
            <a:t>PROTEIN SPARER – ensure protein is used for muscle building</a:t>
          </a:r>
          <a:endParaRPr lang="en-US" dirty="0"/>
        </a:p>
      </dgm:t>
    </dgm:pt>
    <dgm:pt modelId="{47498AAD-C9F9-48D6-A770-8E682D08021D}" type="parTrans" cxnId="{0B6C1501-0EE2-494B-8A0B-9AB340A25E69}">
      <dgm:prSet/>
      <dgm:spPr/>
      <dgm:t>
        <a:bodyPr/>
        <a:lstStyle/>
        <a:p>
          <a:endParaRPr lang="en-US"/>
        </a:p>
      </dgm:t>
    </dgm:pt>
    <dgm:pt modelId="{BD203C6D-E68B-4C18-9695-75F127ED83B5}" type="sibTrans" cxnId="{0B6C1501-0EE2-494B-8A0B-9AB340A25E69}">
      <dgm:prSet/>
      <dgm:spPr/>
      <dgm:t>
        <a:bodyPr/>
        <a:lstStyle/>
        <a:p>
          <a:endParaRPr lang="en-US"/>
        </a:p>
      </dgm:t>
    </dgm:pt>
    <dgm:pt modelId="{D59961DF-303B-4ABC-8BD8-55AC66B0FC91}">
      <dgm:prSet/>
      <dgm:spPr/>
      <dgm:t>
        <a:bodyPr/>
        <a:lstStyle/>
        <a:p>
          <a:r>
            <a:rPr lang="en-GB" dirty="0"/>
            <a:t>METABOLIC PRIMER – when CHO stores are depleted fat metabolism kicks in</a:t>
          </a:r>
          <a:endParaRPr lang="en-US" dirty="0"/>
        </a:p>
      </dgm:t>
    </dgm:pt>
    <dgm:pt modelId="{57ED334C-FB62-46F7-B0E7-0A475C0CBFDE}" type="parTrans" cxnId="{CBB19E42-8AE3-4C88-894D-DF103DD66D63}">
      <dgm:prSet/>
      <dgm:spPr/>
      <dgm:t>
        <a:bodyPr/>
        <a:lstStyle/>
        <a:p>
          <a:endParaRPr lang="en-US"/>
        </a:p>
      </dgm:t>
    </dgm:pt>
    <dgm:pt modelId="{4A47A78E-9E03-47D3-95F0-870572D07FF3}" type="sibTrans" cxnId="{CBB19E42-8AE3-4C88-894D-DF103DD66D63}">
      <dgm:prSet/>
      <dgm:spPr/>
      <dgm:t>
        <a:bodyPr/>
        <a:lstStyle/>
        <a:p>
          <a:endParaRPr lang="en-US"/>
        </a:p>
      </dgm:t>
    </dgm:pt>
    <dgm:pt modelId="{D344C362-03D1-4F71-8D7F-B26D0A4714BF}">
      <dgm:prSet/>
      <dgm:spPr/>
      <dgm:t>
        <a:bodyPr/>
        <a:lstStyle/>
        <a:p>
          <a:r>
            <a:rPr lang="en-GB" dirty="0"/>
            <a:t>FUEL FOR THE CENTRAL NERVOUS SYSTEM-  glucose is the primary fuel used in the brain</a:t>
          </a:r>
          <a:endParaRPr lang="en-US" dirty="0"/>
        </a:p>
      </dgm:t>
    </dgm:pt>
    <dgm:pt modelId="{8252A04F-0324-4A59-B59A-E99634F63749}" type="parTrans" cxnId="{D8A1CFA0-589C-43A9-A44B-A0D246AB8993}">
      <dgm:prSet/>
      <dgm:spPr/>
      <dgm:t>
        <a:bodyPr/>
        <a:lstStyle/>
        <a:p>
          <a:endParaRPr lang="en-US"/>
        </a:p>
      </dgm:t>
    </dgm:pt>
    <dgm:pt modelId="{81F9BA4E-FF5F-4C66-A0C3-D3B80793410C}" type="sibTrans" cxnId="{D8A1CFA0-589C-43A9-A44B-A0D246AB8993}">
      <dgm:prSet/>
      <dgm:spPr/>
      <dgm:t>
        <a:bodyPr/>
        <a:lstStyle/>
        <a:p>
          <a:endParaRPr lang="en-US"/>
        </a:p>
      </dgm:t>
    </dgm:pt>
    <dgm:pt modelId="{328CB26E-1371-4273-BABE-0367DA9D8BFD}" type="pres">
      <dgm:prSet presAssocID="{CDA81484-57D0-4146-9B7D-44EF06EABE1D}" presName="root" presStyleCnt="0">
        <dgm:presLayoutVars>
          <dgm:dir/>
          <dgm:resizeHandles val="exact"/>
        </dgm:presLayoutVars>
      </dgm:prSet>
      <dgm:spPr/>
    </dgm:pt>
    <dgm:pt modelId="{485DC362-3EC5-41F9-B43C-507ED8DB73C5}" type="pres">
      <dgm:prSet presAssocID="{C99AAE24-9FFC-42FF-A3C1-4BDD641F33A7}" presName="compNode" presStyleCnt="0"/>
      <dgm:spPr/>
    </dgm:pt>
    <dgm:pt modelId="{B6A77ECB-1381-429E-BB7E-12BFE7085506}" type="pres">
      <dgm:prSet presAssocID="{C99AAE24-9FFC-42FF-A3C1-4BDD641F33A7}" presName="bgRect" presStyleLbl="bgShp" presStyleIdx="0" presStyleCnt="4"/>
      <dgm:spPr/>
    </dgm:pt>
    <dgm:pt modelId="{CA95DF95-E7A3-416F-A687-7426E3FA5F74}" type="pres">
      <dgm:prSet presAssocID="{C99AAE24-9FFC-42FF-A3C1-4BDD641F33A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nut"/>
        </a:ext>
      </dgm:extLst>
    </dgm:pt>
    <dgm:pt modelId="{558259F0-CB4E-46A3-99FD-805C8CBA7AD7}" type="pres">
      <dgm:prSet presAssocID="{C99AAE24-9FFC-42FF-A3C1-4BDD641F33A7}" presName="spaceRect" presStyleCnt="0"/>
      <dgm:spPr/>
    </dgm:pt>
    <dgm:pt modelId="{0E4DC3EA-E318-4124-B0CD-2089E580705E}" type="pres">
      <dgm:prSet presAssocID="{C99AAE24-9FFC-42FF-A3C1-4BDD641F33A7}" presName="parTx" presStyleLbl="revTx" presStyleIdx="0" presStyleCnt="4">
        <dgm:presLayoutVars>
          <dgm:chMax val="0"/>
          <dgm:chPref val="0"/>
        </dgm:presLayoutVars>
      </dgm:prSet>
      <dgm:spPr/>
    </dgm:pt>
    <dgm:pt modelId="{99862F7A-064B-4BC7-B336-2EA19E19B8F9}" type="pres">
      <dgm:prSet presAssocID="{38EC304F-870D-4BB4-9CD9-A14B5728CCDC}" presName="sibTrans" presStyleCnt="0"/>
      <dgm:spPr/>
    </dgm:pt>
    <dgm:pt modelId="{0BCB75D5-5D05-4A8A-8ED1-E10174B64756}" type="pres">
      <dgm:prSet presAssocID="{5351D8AD-26B6-4795-A33D-310EA14E5F78}" presName="compNode" presStyleCnt="0"/>
      <dgm:spPr/>
    </dgm:pt>
    <dgm:pt modelId="{2CA85D74-21A5-4A4B-8614-4907BA78686C}" type="pres">
      <dgm:prSet presAssocID="{5351D8AD-26B6-4795-A33D-310EA14E5F78}" presName="bgRect" presStyleLbl="bgShp" presStyleIdx="1" presStyleCnt="4"/>
      <dgm:spPr/>
    </dgm:pt>
    <dgm:pt modelId="{149F0A1A-2843-4CE0-ABF8-3739830C7597}" type="pres">
      <dgm:prSet presAssocID="{5351D8AD-26B6-4795-A33D-310EA14E5F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F0AD27A7-50D4-47AA-82A1-2DFE8B6A9E23}" type="pres">
      <dgm:prSet presAssocID="{5351D8AD-26B6-4795-A33D-310EA14E5F78}" presName="spaceRect" presStyleCnt="0"/>
      <dgm:spPr/>
    </dgm:pt>
    <dgm:pt modelId="{74DFADBC-1684-4556-8392-9D62B2E56975}" type="pres">
      <dgm:prSet presAssocID="{5351D8AD-26B6-4795-A33D-310EA14E5F78}" presName="parTx" presStyleLbl="revTx" presStyleIdx="1" presStyleCnt="4">
        <dgm:presLayoutVars>
          <dgm:chMax val="0"/>
          <dgm:chPref val="0"/>
        </dgm:presLayoutVars>
      </dgm:prSet>
      <dgm:spPr/>
    </dgm:pt>
    <dgm:pt modelId="{936BF366-FDF1-4009-B0DD-E54E40AA4F63}" type="pres">
      <dgm:prSet presAssocID="{BD203C6D-E68B-4C18-9695-75F127ED83B5}" presName="sibTrans" presStyleCnt="0"/>
      <dgm:spPr/>
    </dgm:pt>
    <dgm:pt modelId="{2ABFECCB-F76F-4E99-8BEF-2371FF00F9E9}" type="pres">
      <dgm:prSet presAssocID="{D59961DF-303B-4ABC-8BD8-55AC66B0FC91}" presName="compNode" presStyleCnt="0"/>
      <dgm:spPr/>
    </dgm:pt>
    <dgm:pt modelId="{36AF1BCA-2418-4046-9010-A46BA7B27FD8}" type="pres">
      <dgm:prSet presAssocID="{D59961DF-303B-4ABC-8BD8-55AC66B0FC91}" presName="bgRect" presStyleLbl="bgShp" presStyleIdx="2" presStyleCnt="4"/>
      <dgm:spPr/>
    </dgm:pt>
    <dgm:pt modelId="{EB1159F4-632F-4EF6-A842-731F812519EB}" type="pres">
      <dgm:prSet presAssocID="{D59961DF-303B-4ABC-8BD8-55AC66B0FC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4F3C641-EC3F-4965-AA1E-D654E31D252A}" type="pres">
      <dgm:prSet presAssocID="{D59961DF-303B-4ABC-8BD8-55AC66B0FC91}" presName="spaceRect" presStyleCnt="0"/>
      <dgm:spPr/>
    </dgm:pt>
    <dgm:pt modelId="{F8499CFA-1189-42F5-A6AF-4F115D937805}" type="pres">
      <dgm:prSet presAssocID="{D59961DF-303B-4ABC-8BD8-55AC66B0FC91}" presName="parTx" presStyleLbl="revTx" presStyleIdx="2" presStyleCnt="4">
        <dgm:presLayoutVars>
          <dgm:chMax val="0"/>
          <dgm:chPref val="0"/>
        </dgm:presLayoutVars>
      </dgm:prSet>
      <dgm:spPr/>
    </dgm:pt>
    <dgm:pt modelId="{328F57BA-45BA-4DBF-AA57-E0A261C98A0D}" type="pres">
      <dgm:prSet presAssocID="{4A47A78E-9E03-47D3-95F0-870572D07FF3}" presName="sibTrans" presStyleCnt="0"/>
      <dgm:spPr/>
    </dgm:pt>
    <dgm:pt modelId="{A0F41882-1AC6-4800-B427-32348D17D33D}" type="pres">
      <dgm:prSet presAssocID="{D344C362-03D1-4F71-8D7F-B26D0A4714BF}" presName="compNode" presStyleCnt="0"/>
      <dgm:spPr/>
    </dgm:pt>
    <dgm:pt modelId="{3B116950-37B7-43DF-A31D-65348A48159D}" type="pres">
      <dgm:prSet presAssocID="{D344C362-03D1-4F71-8D7F-B26D0A4714BF}" presName="bgRect" presStyleLbl="bgShp" presStyleIdx="3" presStyleCnt="4"/>
      <dgm:spPr/>
    </dgm:pt>
    <dgm:pt modelId="{B22DD92F-6F86-4261-9D66-B3CE276EE499}" type="pres">
      <dgm:prSet presAssocID="{D344C362-03D1-4F71-8D7F-B26D0A4714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E967B1DF-AB46-4F1B-8231-D3ABF8DCC4B5}" type="pres">
      <dgm:prSet presAssocID="{D344C362-03D1-4F71-8D7F-B26D0A4714BF}" presName="spaceRect" presStyleCnt="0"/>
      <dgm:spPr/>
    </dgm:pt>
    <dgm:pt modelId="{73340165-6014-440E-B0B6-251B1F746AFB}" type="pres">
      <dgm:prSet presAssocID="{D344C362-03D1-4F71-8D7F-B26D0A4714B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B6C1501-0EE2-494B-8A0B-9AB340A25E69}" srcId="{CDA81484-57D0-4146-9B7D-44EF06EABE1D}" destId="{5351D8AD-26B6-4795-A33D-310EA14E5F78}" srcOrd="1" destOrd="0" parTransId="{47498AAD-C9F9-48D6-A770-8E682D08021D}" sibTransId="{BD203C6D-E68B-4C18-9695-75F127ED83B5}"/>
    <dgm:cxn modelId="{58FF8520-2129-44AC-AAB4-961A4FBEC64A}" type="presOf" srcId="{5351D8AD-26B6-4795-A33D-310EA14E5F78}" destId="{74DFADBC-1684-4556-8392-9D62B2E56975}" srcOrd="0" destOrd="0" presId="urn:microsoft.com/office/officeart/2018/2/layout/IconVerticalSolidList"/>
    <dgm:cxn modelId="{56D6F828-4620-46DD-A392-6BCCDE1F7E52}" type="presOf" srcId="{CDA81484-57D0-4146-9B7D-44EF06EABE1D}" destId="{328CB26E-1371-4273-BABE-0367DA9D8BFD}" srcOrd="0" destOrd="0" presId="urn:microsoft.com/office/officeart/2018/2/layout/IconVerticalSolidList"/>
    <dgm:cxn modelId="{1199A636-B198-442F-81E8-8EAF0B0875D7}" srcId="{CDA81484-57D0-4146-9B7D-44EF06EABE1D}" destId="{C99AAE24-9FFC-42FF-A3C1-4BDD641F33A7}" srcOrd="0" destOrd="0" parTransId="{1020D47B-9E2B-40D8-A212-B3A8F1BC1D8F}" sibTransId="{38EC304F-870D-4BB4-9CD9-A14B5728CCDC}"/>
    <dgm:cxn modelId="{8B1D0A62-609F-4666-BC45-9765B220F76A}" type="presOf" srcId="{D59961DF-303B-4ABC-8BD8-55AC66B0FC91}" destId="{F8499CFA-1189-42F5-A6AF-4F115D937805}" srcOrd="0" destOrd="0" presId="urn:microsoft.com/office/officeart/2018/2/layout/IconVerticalSolidList"/>
    <dgm:cxn modelId="{CBB19E42-8AE3-4C88-894D-DF103DD66D63}" srcId="{CDA81484-57D0-4146-9B7D-44EF06EABE1D}" destId="{D59961DF-303B-4ABC-8BD8-55AC66B0FC91}" srcOrd="2" destOrd="0" parTransId="{57ED334C-FB62-46F7-B0E7-0A475C0CBFDE}" sibTransId="{4A47A78E-9E03-47D3-95F0-870572D07FF3}"/>
    <dgm:cxn modelId="{3A2AB955-A22C-4C3F-966E-5C9C168D612A}" type="presOf" srcId="{C99AAE24-9FFC-42FF-A3C1-4BDD641F33A7}" destId="{0E4DC3EA-E318-4124-B0CD-2089E580705E}" srcOrd="0" destOrd="0" presId="urn:microsoft.com/office/officeart/2018/2/layout/IconVerticalSolidList"/>
    <dgm:cxn modelId="{D8A1CFA0-589C-43A9-A44B-A0D246AB8993}" srcId="{CDA81484-57D0-4146-9B7D-44EF06EABE1D}" destId="{D344C362-03D1-4F71-8D7F-B26D0A4714BF}" srcOrd="3" destOrd="0" parTransId="{8252A04F-0324-4A59-B59A-E99634F63749}" sibTransId="{81F9BA4E-FF5F-4C66-A0C3-D3B80793410C}"/>
    <dgm:cxn modelId="{5B2509FE-571F-45A8-8D21-93F188388295}" type="presOf" srcId="{D344C362-03D1-4F71-8D7F-B26D0A4714BF}" destId="{73340165-6014-440E-B0B6-251B1F746AFB}" srcOrd="0" destOrd="0" presId="urn:microsoft.com/office/officeart/2018/2/layout/IconVerticalSolidList"/>
    <dgm:cxn modelId="{6E194A7A-1376-425F-830C-B45D47190E39}" type="presParOf" srcId="{328CB26E-1371-4273-BABE-0367DA9D8BFD}" destId="{485DC362-3EC5-41F9-B43C-507ED8DB73C5}" srcOrd="0" destOrd="0" presId="urn:microsoft.com/office/officeart/2018/2/layout/IconVerticalSolidList"/>
    <dgm:cxn modelId="{4E11CDF3-53FD-477D-992F-F4270A4C7ABC}" type="presParOf" srcId="{485DC362-3EC5-41F9-B43C-507ED8DB73C5}" destId="{B6A77ECB-1381-429E-BB7E-12BFE7085506}" srcOrd="0" destOrd="0" presId="urn:microsoft.com/office/officeart/2018/2/layout/IconVerticalSolidList"/>
    <dgm:cxn modelId="{E8F5412C-AC8A-4A9A-AAC0-FB03E9DCD28B}" type="presParOf" srcId="{485DC362-3EC5-41F9-B43C-507ED8DB73C5}" destId="{CA95DF95-E7A3-416F-A687-7426E3FA5F74}" srcOrd="1" destOrd="0" presId="urn:microsoft.com/office/officeart/2018/2/layout/IconVerticalSolidList"/>
    <dgm:cxn modelId="{BC0C7D41-42DE-4ED6-939F-C11A8264388C}" type="presParOf" srcId="{485DC362-3EC5-41F9-B43C-507ED8DB73C5}" destId="{558259F0-CB4E-46A3-99FD-805C8CBA7AD7}" srcOrd="2" destOrd="0" presId="urn:microsoft.com/office/officeart/2018/2/layout/IconVerticalSolidList"/>
    <dgm:cxn modelId="{CD067814-4CF9-425B-94EB-2854ED6C2819}" type="presParOf" srcId="{485DC362-3EC5-41F9-B43C-507ED8DB73C5}" destId="{0E4DC3EA-E318-4124-B0CD-2089E580705E}" srcOrd="3" destOrd="0" presId="urn:microsoft.com/office/officeart/2018/2/layout/IconVerticalSolidList"/>
    <dgm:cxn modelId="{8BCCD4CE-F6AD-4FBD-A5A5-C484457DDAA4}" type="presParOf" srcId="{328CB26E-1371-4273-BABE-0367DA9D8BFD}" destId="{99862F7A-064B-4BC7-B336-2EA19E19B8F9}" srcOrd="1" destOrd="0" presId="urn:microsoft.com/office/officeart/2018/2/layout/IconVerticalSolidList"/>
    <dgm:cxn modelId="{D14111C7-D470-4E6D-96BA-FA2E7A9FAD65}" type="presParOf" srcId="{328CB26E-1371-4273-BABE-0367DA9D8BFD}" destId="{0BCB75D5-5D05-4A8A-8ED1-E10174B64756}" srcOrd="2" destOrd="0" presId="urn:microsoft.com/office/officeart/2018/2/layout/IconVerticalSolidList"/>
    <dgm:cxn modelId="{46F21AF8-EA2C-4876-B998-3669CB9C317C}" type="presParOf" srcId="{0BCB75D5-5D05-4A8A-8ED1-E10174B64756}" destId="{2CA85D74-21A5-4A4B-8614-4907BA78686C}" srcOrd="0" destOrd="0" presId="urn:microsoft.com/office/officeart/2018/2/layout/IconVerticalSolidList"/>
    <dgm:cxn modelId="{B94735E3-02B9-4E8F-8830-ECE7BFEA5498}" type="presParOf" srcId="{0BCB75D5-5D05-4A8A-8ED1-E10174B64756}" destId="{149F0A1A-2843-4CE0-ABF8-3739830C7597}" srcOrd="1" destOrd="0" presId="urn:microsoft.com/office/officeart/2018/2/layout/IconVerticalSolidList"/>
    <dgm:cxn modelId="{5D2826FD-4E73-4231-9619-0BB447C49A1F}" type="presParOf" srcId="{0BCB75D5-5D05-4A8A-8ED1-E10174B64756}" destId="{F0AD27A7-50D4-47AA-82A1-2DFE8B6A9E23}" srcOrd="2" destOrd="0" presId="urn:microsoft.com/office/officeart/2018/2/layout/IconVerticalSolidList"/>
    <dgm:cxn modelId="{E46F3FE2-A92C-4907-AD89-0FAA7325AD53}" type="presParOf" srcId="{0BCB75D5-5D05-4A8A-8ED1-E10174B64756}" destId="{74DFADBC-1684-4556-8392-9D62B2E56975}" srcOrd="3" destOrd="0" presId="urn:microsoft.com/office/officeart/2018/2/layout/IconVerticalSolidList"/>
    <dgm:cxn modelId="{0013296E-95C8-4325-A60F-A80CB3CEB285}" type="presParOf" srcId="{328CB26E-1371-4273-BABE-0367DA9D8BFD}" destId="{936BF366-FDF1-4009-B0DD-E54E40AA4F63}" srcOrd="3" destOrd="0" presId="urn:microsoft.com/office/officeart/2018/2/layout/IconVerticalSolidList"/>
    <dgm:cxn modelId="{1B462E5C-71FB-4F8A-9370-938DDF9D074A}" type="presParOf" srcId="{328CB26E-1371-4273-BABE-0367DA9D8BFD}" destId="{2ABFECCB-F76F-4E99-8BEF-2371FF00F9E9}" srcOrd="4" destOrd="0" presId="urn:microsoft.com/office/officeart/2018/2/layout/IconVerticalSolidList"/>
    <dgm:cxn modelId="{B7A71D48-60C3-4D9E-8D59-97FF84E3A21B}" type="presParOf" srcId="{2ABFECCB-F76F-4E99-8BEF-2371FF00F9E9}" destId="{36AF1BCA-2418-4046-9010-A46BA7B27FD8}" srcOrd="0" destOrd="0" presId="urn:microsoft.com/office/officeart/2018/2/layout/IconVerticalSolidList"/>
    <dgm:cxn modelId="{83C67F0D-BF42-4256-8AD0-E242FA27E335}" type="presParOf" srcId="{2ABFECCB-F76F-4E99-8BEF-2371FF00F9E9}" destId="{EB1159F4-632F-4EF6-A842-731F812519EB}" srcOrd="1" destOrd="0" presId="urn:microsoft.com/office/officeart/2018/2/layout/IconVerticalSolidList"/>
    <dgm:cxn modelId="{F1136278-6411-4F54-8713-AD23235A1F08}" type="presParOf" srcId="{2ABFECCB-F76F-4E99-8BEF-2371FF00F9E9}" destId="{B4F3C641-EC3F-4965-AA1E-D654E31D252A}" srcOrd="2" destOrd="0" presId="urn:microsoft.com/office/officeart/2018/2/layout/IconVerticalSolidList"/>
    <dgm:cxn modelId="{1DAD721E-9259-461B-849E-5C1F4C2AF38D}" type="presParOf" srcId="{2ABFECCB-F76F-4E99-8BEF-2371FF00F9E9}" destId="{F8499CFA-1189-42F5-A6AF-4F115D937805}" srcOrd="3" destOrd="0" presId="urn:microsoft.com/office/officeart/2018/2/layout/IconVerticalSolidList"/>
    <dgm:cxn modelId="{14467D40-C521-4A58-A59A-068B4E79C461}" type="presParOf" srcId="{328CB26E-1371-4273-BABE-0367DA9D8BFD}" destId="{328F57BA-45BA-4DBF-AA57-E0A261C98A0D}" srcOrd="5" destOrd="0" presId="urn:microsoft.com/office/officeart/2018/2/layout/IconVerticalSolidList"/>
    <dgm:cxn modelId="{47C882A4-1644-4C17-8D1A-21E4ED7D0123}" type="presParOf" srcId="{328CB26E-1371-4273-BABE-0367DA9D8BFD}" destId="{A0F41882-1AC6-4800-B427-32348D17D33D}" srcOrd="6" destOrd="0" presId="urn:microsoft.com/office/officeart/2018/2/layout/IconVerticalSolidList"/>
    <dgm:cxn modelId="{F1974CB4-470A-499C-BAA9-36A8BA36E1A0}" type="presParOf" srcId="{A0F41882-1AC6-4800-B427-32348D17D33D}" destId="{3B116950-37B7-43DF-A31D-65348A48159D}" srcOrd="0" destOrd="0" presId="urn:microsoft.com/office/officeart/2018/2/layout/IconVerticalSolidList"/>
    <dgm:cxn modelId="{332F5444-D0C0-49BE-A481-857D675E2C33}" type="presParOf" srcId="{A0F41882-1AC6-4800-B427-32348D17D33D}" destId="{B22DD92F-6F86-4261-9D66-B3CE276EE499}" srcOrd="1" destOrd="0" presId="urn:microsoft.com/office/officeart/2018/2/layout/IconVerticalSolidList"/>
    <dgm:cxn modelId="{949CC5B4-BE72-4429-9BED-122BAB349616}" type="presParOf" srcId="{A0F41882-1AC6-4800-B427-32348D17D33D}" destId="{E967B1DF-AB46-4F1B-8231-D3ABF8DCC4B5}" srcOrd="2" destOrd="0" presId="urn:microsoft.com/office/officeart/2018/2/layout/IconVerticalSolidList"/>
    <dgm:cxn modelId="{B4A222A1-FD36-48A5-B3BE-CF178BC4C401}" type="presParOf" srcId="{A0F41882-1AC6-4800-B427-32348D17D33D}" destId="{73340165-6014-440E-B0B6-251B1F746A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69A47B-D798-4931-9CAE-E7A326A290FF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69C064E-BCAD-4024-BBBF-9069096F8A81}">
      <dgm:prSet/>
      <dgm:spPr/>
      <dgm:t>
        <a:bodyPr/>
        <a:lstStyle/>
        <a:p>
          <a:r>
            <a:rPr lang="en-GB" dirty="0"/>
            <a:t>Yes there is plenty in the literature </a:t>
          </a:r>
          <a:endParaRPr lang="en-US" dirty="0"/>
        </a:p>
      </dgm:t>
    </dgm:pt>
    <dgm:pt modelId="{39DD93FD-EF7D-4E12-9F6E-BD00A28AFC22}" type="parTrans" cxnId="{6825EB32-720B-4C6F-A418-84209E836D66}">
      <dgm:prSet/>
      <dgm:spPr/>
      <dgm:t>
        <a:bodyPr/>
        <a:lstStyle/>
        <a:p>
          <a:endParaRPr lang="en-US"/>
        </a:p>
      </dgm:t>
    </dgm:pt>
    <dgm:pt modelId="{D956E5D4-C8AF-4D4B-B003-2ECD17F43D0A}" type="sibTrans" cxnId="{6825EB32-720B-4C6F-A418-84209E836D66}">
      <dgm:prSet/>
      <dgm:spPr/>
      <dgm:t>
        <a:bodyPr/>
        <a:lstStyle/>
        <a:p>
          <a:endParaRPr lang="en-US"/>
        </a:p>
      </dgm:t>
    </dgm:pt>
    <dgm:pt modelId="{A0CC50B9-91E7-4DFA-8C8C-56D9B701F45D}">
      <dgm:prSet/>
      <dgm:spPr/>
      <dgm:t>
        <a:bodyPr/>
        <a:lstStyle/>
        <a:p>
          <a:r>
            <a:rPr lang="en-GB" dirty="0"/>
            <a:t>Work by Costill in the early 80s showed that consuming adequate CHO increased glycogen stores</a:t>
          </a:r>
          <a:endParaRPr lang="en-US" dirty="0"/>
        </a:p>
      </dgm:t>
    </dgm:pt>
    <dgm:pt modelId="{1F03EC99-80EB-4731-B317-28DAFC975A17}" type="parTrans" cxnId="{3D926ECA-D030-495F-BDDA-B3C26D8F386A}">
      <dgm:prSet/>
      <dgm:spPr/>
      <dgm:t>
        <a:bodyPr/>
        <a:lstStyle/>
        <a:p>
          <a:endParaRPr lang="en-US"/>
        </a:p>
      </dgm:t>
    </dgm:pt>
    <dgm:pt modelId="{C3DD48C4-AA78-416C-AF68-0F5FFD1937AB}" type="sibTrans" cxnId="{3D926ECA-D030-495F-BDDA-B3C26D8F386A}">
      <dgm:prSet/>
      <dgm:spPr/>
      <dgm:t>
        <a:bodyPr/>
        <a:lstStyle/>
        <a:p>
          <a:endParaRPr lang="en-US"/>
        </a:p>
      </dgm:t>
    </dgm:pt>
    <dgm:pt modelId="{4F12CD25-FC27-4CD6-8BCF-1F011C3A5038}">
      <dgm:prSet/>
      <dgm:spPr/>
      <dgm:t>
        <a:bodyPr/>
        <a:lstStyle/>
        <a:p>
          <a:r>
            <a:rPr lang="en-GB" dirty="0"/>
            <a:t>This has been replicated many times!</a:t>
          </a:r>
          <a:endParaRPr lang="en-US" dirty="0"/>
        </a:p>
      </dgm:t>
    </dgm:pt>
    <dgm:pt modelId="{4722DC89-9432-4F42-B1EC-A83E779A220D}" type="parTrans" cxnId="{5F84A1CB-2A4D-4CB5-9CFA-47140FC127EF}">
      <dgm:prSet/>
      <dgm:spPr/>
      <dgm:t>
        <a:bodyPr/>
        <a:lstStyle/>
        <a:p>
          <a:endParaRPr lang="en-US"/>
        </a:p>
      </dgm:t>
    </dgm:pt>
    <dgm:pt modelId="{7BC57A93-2672-4B1D-8F4D-D846E5820717}" type="sibTrans" cxnId="{5F84A1CB-2A4D-4CB5-9CFA-47140FC127EF}">
      <dgm:prSet/>
      <dgm:spPr/>
      <dgm:t>
        <a:bodyPr/>
        <a:lstStyle/>
        <a:p>
          <a:endParaRPr lang="en-US"/>
        </a:p>
      </dgm:t>
    </dgm:pt>
    <dgm:pt modelId="{71F46357-0972-4964-8560-2CEBFD3225A8}" type="pres">
      <dgm:prSet presAssocID="{5569A47B-D798-4931-9CAE-E7A326A290FF}" presName="diagram" presStyleCnt="0">
        <dgm:presLayoutVars>
          <dgm:dir/>
          <dgm:resizeHandles val="exact"/>
        </dgm:presLayoutVars>
      </dgm:prSet>
      <dgm:spPr/>
    </dgm:pt>
    <dgm:pt modelId="{FAF87FB0-81D0-49F2-BDB0-81D2A55D6DD4}" type="pres">
      <dgm:prSet presAssocID="{469C064E-BCAD-4024-BBBF-9069096F8A81}" presName="arrow" presStyleLbl="node1" presStyleIdx="0" presStyleCnt="3">
        <dgm:presLayoutVars>
          <dgm:bulletEnabled val="1"/>
        </dgm:presLayoutVars>
      </dgm:prSet>
      <dgm:spPr/>
    </dgm:pt>
    <dgm:pt modelId="{11106825-9B9C-40AE-A72C-7B5D0336A1A6}" type="pres">
      <dgm:prSet presAssocID="{A0CC50B9-91E7-4DFA-8C8C-56D9B701F45D}" presName="arrow" presStyleLbl="node1" presStyleIdx="1" presStyleCnt="3">
        <dgm:presLayoutVars>
          <dgm:bulletEnabled val="1"/>
        </dgm:presLayoutVars>
      </dgm:prSet>
      <dgm:spPr/>
    </dgm:pt>
    <dgm:pt modelId="{E11BC2D2-E17A-4C02-ACD1-09A6A2E30EC8}" type="pres">
      <dgm:prSet presAssocID="{4F12CD25-FC27-4CD6-8BCF-1F011C3A5038}" presName="arrow" presStyleLbl="node1" presStyleIdx="2" presStyleCnt="3">
        <dgm:presLayoutVars>
          <dgm:bulletEnabled val="1"/>
        </dgm:presLayoutVars>
      </dgm:prSet>
      <dgm:spPr/>
    </dgm:pt>
  </dgm:ptLst>
  <dgm:cxnLst>
    <dgm:cxn modelId="{6825EB32-720B-4C6F-A418-84209E836D66}" srcId="{5569A47B-D798-4931-9CAE-E7A326A290FF}" destId="{469C064E-BCAD-4024-BBBF-9069096F8A81}" srcOrd="0" destOrd="0" parTransId="{39DD93FD-EF7D-4E12-9F6E-BD00A28AFC22}" sibTransId="{D956E5D4-C8AF-4D4B-B003-2ECD17F43D0A}"/>
    <dgm:cxn modelId="{32547642-432B-4871-8297-2642A28BCABD}" type="presOf" srcId="{5569A47B-D798-4931-9CAE-E7A326A290FF}" destId="{71F46357-0972-4964-8560-2CEBFD3225A8}" srcOrd="0" destOrd="0" presId="urn:microsoft.com/office/officeart/2005/8/layout/arrow5"/>
    <dgm:cxn modelId="{7255B846-F330-4B27-9341-5251490BAEA3}" type="presOf" srcId="{4F12CD25-FC27-4CD6-8BCF-1F011C3A5038}" destId="{E11BC2D2-E17A-4C02-ACD1-09A6A2E30EC8}" srcOrd="0" destOrd="0" presId="urn:microsoft.com/office/officeart/2005/8/layout/arrow5"/>
    <dgm:cxn modelId="{492CFBAA-1F4F-4200-A458-235B33B71F13}" type="presOf" srcId="{469C064E-BCAD-4024-BBBF-9069096F8A81}" destId="{FAF87FB0-81D0-49F2-BDB0-81D2A55D6DD4}" srcOrd="0" destOrd="0" presId="urn:microsoft.com/office/officeart/2005/8/layout/arrow5"/>
    <dgm:cxn modelId="{3D926ECA-D030-495F-BDDA-B3C26D8F386A}" srcId="{5569A47B-D798-4931-9CAE-E7A326A290FF}" destId="{A0CC50B9-91E7-4DFA-8C8C-56D9B701F45D}" srcOrd="1" destOrd="0" parTransId="{1F03EC99-80EB-4731-B317-28DAFC975A17}" sibTransId="{C3DD48C4-AA78-416C-AF68-0F5FFD1937AB}"/>
    <dgm:cxn modelId="{5F84A1CB-2A4D-4CB5-9CFA-47140FC127EF}" srcId="{5569A47B-D798-4931-9CAE-E7A326A290FF}" destId="{4F12CD25-FC27-4CD6-8BCF-1F011C3A5038}" srcOrd="2" destOrd="0" parTransId="{4722DC89-9432-4F42-B1EC-A83E779A220D}" sibTransId="{7BC57A93-2672-4B1D-8F4D-D846E5820717}"/>
    <dgm:cxn modelId="{72F74DFA-327D-4982-A67F-1A02DFBFC739}" type="presOf" srcId="{A0CC50B9-91E7-4DFA-8C8C-56D9B701F45D}" destId="{11106825-9B9C-40AE-A72C-7B5D0336A1A6}" srcOrd="0" destOrd="0" presId="urn:microsoft.com/office/officeart/2005/8/layout/arrow5"/>
    <dgm:cxn modelId="{83BD3721-23B4-450B-9890-9A583D95F631}" type="presParOf" srcId="{71F46357-0972-4964-8560-2CEBFD3225A8}" destId="{FAF87FB0-81D0-49F2-BDB0-81D2A55D6DD4}" srcOrd="0" destOrd="0" presId="urn:microsoft.com/office/officeart/2005/8/layout/arrow5"/>
    <dgm:cxn modelId="{C0C9235F-BF5A-4764-B8C3-13BAEE27050F}" type="presParOf" srcId="{71F46357-0972-4964-8560-2CEBFD3225A8}" destId="{11106825-9B9C-40AE-A72C-7B5D0336A1A6}" srcOrd="1" destOrd="0" presId="urn:microsoft.com/office/officeart/2005/8/layout/arrow5"/>
    <dgm:cxn modelId="{04BDE193-137F-44C5-AFEB-A6711D13ADBE}" type="presParOf" srcId="{71F46357-0972-4964-8560-2CEBFD3225A8}" destId="{E11BC2D2-E17A-4C02-ACD1-09A6A2E30EC8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B56F84-AED5-4B0F-8F74-06E5388E40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5AB9294-D745-422B-99F6-E644EC19AFC6}">
      <dgm:prSet/>
      <dgm:spPr/>
      <dgm:t>
        <a:bodyPr/>
        <a:lstStyle/>
        <a:p>
          <a:r>
            <a:rPr lang="en-GB" dirty="0"/>
            <a:t>20 - 25g protein plus 30-35g CHO</a:t>
          </a:r>
          <a:endParaRPr lang="en-US" dirty="0"/>
        </a:p>
      </dgm:t>
    </dgm:pt>
    <dgm:pt modelId="{D8CF4908-6158-4C14-BBBE-1E94829B702E}" type="parTrans" cxnId="{066C3E6B-DBEB-4085-A791-829BFC1556EA}">
      <dgm:prSet/>
      <dgm:spPr/>
      <dgm:t>
        <a:bodyPr/>
        <a:lstStyle/>
        <a:p>
          <a:endParaRPr lang="en-US"/>
        </a:p>
      </dgm:t>
    </dgm:pt>
    <dgm:pt modelId="{286D423A-56A5-489D-AA79-581B1ED36C08}" type="sibTrans" cxnId="{066C3E6B-DBEB-4085-A791-829BFC1556EA}">
      <dgm:prSet/>
      <dgm:spPr/>
      <dgm:t>
        <a:bodyPr/>
        <a:lstStyle/>
        <a:p>
          <a:endParaRPr lang="en-US"/>
        </a:p>
      </dgm:t>
    </dgm:pt>
    <dgm:pt modelId="{C2ADADAF-2A92-4373-8895-DCBB6766783C}">
      <dgm:prSet/>
      <dgm:spPr/>
      <dgm:t>
        <a:bodyPr/>
        <a:lstStyle/>
        <a:p>
          <a:r>
            <a:rPr lang="en-GB" dirty="0"/>
            <a:t>Jeukendrup 2010 seems to suggest there is little point having more than 25g as there is no evidence that more is better.</a:t>
          </a:r>
          <a:endParaRPr lang="en-US" dirty="0"/>
        </a:p>
      </dgm:t>
    </dgm:pt>
    <dgm:pt modelId="{921F1D3B-CD53-4767-AE3E-2EFC7CF61D0F}" type="parTrans" cxnId="{68336694-C022-47FE-B865-2D1A47848B53}">
      <dgm:prSet/>
      <dgm:spPr/>
      <dgm:t>
        <a:bodyPr/>
        <a:lstStyle/>
        <a:p>
          <a:endParaRPr lang="en-US"/>
        </a:p>
      </dgm:t>
    </dgm:pt>
    <dgm:pt modelId="{A96BFD40-6745-4962-B712-E659AB4B2F99}" type="sibTrans" cxnId="{68336694-C022-47FE-B865-2D1A47848B53}">
      <dgm:prSet/>
      <dgm:spPr/>
      <dgm:t>
        <a:bodyPr/>
        <a:lstStyle/>
        <a:p>
          <a:endParaRPr lang="en-US"/>
        </a:p>
      </dgm:t>
    </dgm:pt>
    <dgm:pt modelId="{A9F90952-CDB8-4DCF-9FBE-0D29645D7237}">
      <dgm:prSet/>
      <dgm:spPr/>
      <dgm:t>
        <a:bodyPr/>
        <a:lstStyle/>
        <a:p>
          <a:r>
            <a:rPr lang="en-GB" dirty="0"/>
            <a:t>Could be a commercial drink or a pint of milk or homemade milk shake</a:t>
          </a:r>
          <a:endParaRPr lang="en-US" dirty="0"/>
        </a:p>
      </dgm:t>
    </dgm:pt>
    <dgm:pt modelId="{BBAFD4E3-98CD-4B82-BD77-F7ECE5D6FD65}" type="parTrans" cxnId="{96B657E1-75E6-4F60-A8A0-A177BA563735}">
      <dgm:prSet/>
      <dgm:spPr/>
      <dgm:t>
        <a:bodyPr/>
        <a:lstStyle/>
        <a:p>
          <a:endParaRPr lang="en-US"/>
        </a:p>
      </dgm:t>
    </dgm:pt>
    <dgm:pt modelId="{B4D20C57-5426-407A-AD9A-F44392F75175}" type="sibTrans" cxnId="{96B657E1-75E6-4F60-A8A0-A177BA563735}">
      <dgm:prSet/>
      <dgm:spPr/>
      <dgm:t>
        <a:bodyPr/>
        <a:lstStyle/>
        <a:p>
          <a:endParaRPr lang="en-US"/>
        </a:p>
      </dgm:t>
    </dgm:pt>
    <dgm:pt modelId="{DE5ED0C3-D0AE-4971-A720-D22141633481}">
      <dgm:prSet/>
      <dgm:spPr/>
      <dgm:t>
        <a:bodyPr/>
        <a:lstStyle/>
        <a:p>
          <a:r>
            <a:rPr lang="en-GB" dirty="0"/>
            <a:t>FOOD </a:t>
          </a:r>
          <a:endParaRPr lang="en-US" dirty="0"/>
        </a:p>
      </dgm:t>
    </dgm:pt>
    <dgm:pt modelId="{955C3218-FDEA-461A-8FF1-8FA82157B62B}" type="parTrans" cxnId="{84F76E26-76FE-43BD-9A9B-918E387C8EDE}">
      <dgm:prSet/>
      <dgm:spPr/>
      <dgm:t>
        <a:bodyPr/>
        <a:lstStyle/>
        <a:p>
          <a:endParaRPr lang="en-US"/>
        </a:p>
      </dgm:t>
    </dgm:pt>
    <dgm:pt modelId="{6188BF4E-F8B5-4237-AF1C-14E2F66FCEE6}" type="sibTrans" cxnId="{84F76E26-76FE-43BD-9A9B-918E387C8EDE}">
      <dgm:prSet/>
      <dgm:spPr/>
      <dgm:t>
        <a:bodyPr/>
        <a:lstStyle/>
        <a:p>
          <a:endParaRPr lang="en-US"/>
        </a:p>
      </dgm:t>
    </dgm:pt>
    <dgm:pt modelId="{A350818B-7146-4CA4-915B-D7ED88F4287D}">
      <dgm:prSet/>
      <dgm:spPr/>
      <dgm:t>
        <a:bodyPr/>
        <a:lstStyle/>
        <a:p>
          <a:r>
            <a:rPr lang="en-GB" dirty="0"/>
            <a:t>A chicken sandwich</a:t>
          </a:r>
          <a:endParaRPr lang="en-US" dirty="0"/>
        </a:p>
      </dgm:t>
    </dgm:pt>
    <dgm:pt modelId="{96806F4F-F09E-4895-A2AB-A67C4AA74EDD}" type="parTrans" cxnId="{6382DC9C-7F8F-4D35-8E79-B10C912645F5}">
      <dgm:prSet/>
      <dgm:spPr/>
      <dgm:t>
        <a:bodyPr/>
        <a:lstStyle/>
        <a:p>
          <a:endParaRPr lang="en-US"/>
        </a:p>
      </dgm:t>
    </dgm:pt>
    <dgm:pt modelId="{CBA2BC24-0667-4EB7-9A47-B158C40BFB4E}" type="sibTrans" cxnId="{6382DC9C-7F8F-4D35-8E79-B10C912645F5}">
      <dgm:prSet/>
      <dgm:spPr/>
      <dgm:t>
        <a:bodyPr/>
        <a:lstStyle/>
        <a:p>
          <a:endParaRPr lang="en-US"/>
        </a:p>
      </dgm:t>
    </dgm:pt>
    <dgm:pt modelId="{FA6976B8-4E45-48FA-BBC5-423D3B2251D6}">
      <dgm:prSet/>
      <dgm:spPr/>
      <dgm:t>
        <a:bodyPr/>
        <a:lstStyle/>
        <a:p>
          <a:r>
            <a:rPr lang="en-GB" dirty="0"/>
            <a:t>Meat, 2 veg and potatoes!</a:t>
          </a:r>
          <a:endParaRPr lang="en-US" dirty="0"/>
        </a:p>
      </dgm:t>
    </dgm:pt>
    <dgm:pt modelId="{D770EF37-A235-429C-8931-FFC5DB2F2EC5}" type="parTrans" cxnId="{C5D85278-A946-43D5-9CB6-4600602D95D0}">
      <dgm:prSet/>
      <dgm:spPr/>
      <dgm:t>
        <a:bodyPr/>
        <a:lstStyle/>
        <a:p>
          <a:endParaRPr lang="en-US"/>
        </a:p>
      </dgm:t>
    </dgm:pt>
    <dgm:pt modelId="{4184FB93-F104-4E6F-AD48-70B3A5E1A8E2}" type="sibTrans" cxnId="{C5D85278-A946-43D5-9CB6-4600602D95D0}">
      <dgm:prSet/>
      <dgm:spPr/>
      <dgm:t>
        <a:bodyPr/>
        <a:lstStyle/>
        <a:p>
          <a:endParaRPr lang="en-US"/>
        </a:p>
      </dgm:t>
    </dgm:pt>
    <dgm:pt modelId="{71A7B80B-6D90-4596-AFAE-102FF2CCC85E}" type="pres">
      <dgm:prSet presAssocID="{CEB56F84-AED5-4B0F-8F74-06E5388E4008}" presName="linear" presStyleCnt="0">
        <dgm:presLayoutVars>
          <dgm:animLvl val="lvl"/>
          <dgm:resizeHandles val="exact"/>
        </dgm:presLayoutVars>
      </dgm:prSet>
      <dgm:spPr/>
    </dgm:pt>
    <dgm:pt modelId="{05F9383D-155C-4AD6-8313-FB79F486ACFF}" type="pres">
      <dgm:prSet presAssocID="{A5AB9294-D745-422B-99F6-E644EC19AFC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6EB7FF8-322C-4D8F-8D12-C765B1AB8ED7}" type="pres">
      <dgm:prSet presAssocID="{286D423A-56A5-489D-AA79-581B1ED36C08}" presName="spacer" presStyleCnt="0"/>
      <dgm:spPr/>
    </dgm:pt>
    <dgm:pt modelId="{C51E5A93-2883-42B9-BA17-67BADFBF6EDB}" type="pres">
      <dgm:prSet presAssocID="{C2ADADAF-2A92-4373-8895-DCBB6766783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AF7B572-54D0-4E85-B526-CD4DFBEA5558}" type="pres">
      <dgm:prSet presAssocID="{A96BFD40-6745-4962-B712-E659AB4B2F99}" presName="spacer" presStyleCnt="0"/>
      <dgm:spPr/>
    </dgm:pt>
    <dgm:pt modelId="{31B77212-CE5E-44B6-92C3-B599FA100631}" type="pres">
      <dgm:prSet presAssocID="{A9F90952-CDB8-4DCF-9FBE-0D29645D723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610A53A-6FB3-4496-9507-CAE9FEFCE024}" type="pres">
      <dgm:prSet presAssocID="{B4D20C57-5426-407A-AD9A-F44392F75175}" presName="spacer" presStyleCnt="0"/>
      <dgm:spPr/>
    </dgm:pt>
    <dgm:pt modelId="{AEEE20FE-098F-4E4E-91C8-BC0EAF25BC73}" type="pres">
      <dgm:prSet presAssocID="{DE5ED0C3-D0AE-4971-A720-D2214163348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6A4872E-3211-45B7-8C7B-5EB3969A8454}" type="pres">
      <dgm:prSet presAssocID="{6188BF4E-F8B5-4237-AF1C-14E2F66FCEE6}" presName="spacer" presStyleCnt="0"/>
      <dgm:spPr/>
    </dgm:pt>
    <dgm:pt modelId="{39C32B82-690C-4A2F-9634-48570914EF34}" type="pres">
      <dgm:prSet presAssocID="{A350818B-7146-4CA4-915B-D7ED88F428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209F539-6666-4D54-9875-1FF5D8285154}" type="pres">
      <dgm:prSet presAssocID="{CBA2BC24-0667-4EB7-9A47-B158C40BFB4E}" presName="spacer" presStyleCnt="0"/>
      <dgm:spPr/>
    </dgm:pt>
    <dgm:pt modelId="{F034F74D-9C49-4710-AD88-9463D08B05A5}" type="pres">
      <dgm:prSet presAssocID="{FA6976B8-4E45-48FA-BBC5-423D3B2251D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383AB00-2D07-4EB9-AA4F-3F8DCAD9F5E2}" type="presOf" srcId="{CEB56F84-AED5-4B0F-8F74-06E5388E4008}" destId="{71A7B80B-6D90-4596-AFAE-102FF2CCC85E}" srcOrd="0" destOrd="0" presId="urn:microsoft.com/office/officeart/2005/8/layout/vList2"/>
    <dgm:cxn modelId="{47750019-1A0B-46ED-BA01-492CD8F5F37B}" type="presOf" srcId="{C2ADADAF-2A92-4373-8895-DCBB6766783C}" destId="{C51E5A93-2883-42B9-BA17-67BADFBF6EDB}" srcOrd="0" destOrd="0" presId="urn:microsoft.com/office/officeart/2005/8/layout/vList2"/>
    <dgm:cxn modelId="{573AE41E-CE02-4ED8-A9E5-8BB8DF828B31}" type="presOf" srcId="{A9F90952-CDB8-4DCF-9FBE-0D29645D7237}" destId="{31B77212-CE5E-44B6-92C3-B599FA100631}" srcOrd="0" destOrd="0" presId="urn:microsoft.com/office/officeart/2005/8/layout/vList2"/>
    <dgm:cxn modelId="{84F76E26-76FE-43BD-9A9B-918E387C8EDE}" srcId="{CEB56F84-AED5-4B0F-8F74-06E5388E4008}" destId="{DE5ED0C3-D0AE-4971-A720-D22141633481}" srcOrd="3" destOrd="0" parTransId="{955C3218-FDEA-461A-8FF1-8FA82157B62B}" sibTransId="{6188BF4E-F8B5-4237-AF1C-14E2F66FCEE6}"/>
    <dgm:cxn modelId="{066C3E6B-DBEB-4085-A791-829BFC1556EA}" srcId="{CEB56F84-AED5-4B0F-8F74-06E5388E4008}" destId="{A5AB9294-D745-422B-99F6-E644EC19AFC6}" srcOrd="0" destOrd="0" parTransId="{D8CF4908-6158-4C14-BBBE-1E94829B702E}" sibTransId="{286D423A-56A5-489D-AA79-581B1ED36C08}"/>
    <dgm:cxn modelId="{C5D85278-A946-43D5-9CB6-4600602D95D0}" srcId="{CEB56F84-AED5-4B0F-8F74-06E5388E4008}" destId="{FA6976B8-4E45-48FA-BBC5-423D3B2251D6}" srcOrd="5" destOrd="0" parTransId="{D770EF37-A235-429C-8931-FFC5DB2F2EC5}" sibTransId="{4184FB93-F104-4E6F-AD48-70B3A5E1A8E2}"/>
    <dgm:cxn modelId="{68336694-C022-47FE-B865-2D1A47848B53}" srcId="{CEB56F84-AED5-4B0F-8F74-06E5388E4008}" destId="{C2ADADAF-2A92-4373-8895-DCBB6766783C}" srcOrd="1" destOrd="0" parTransId="{921F1D3B-CD53-4767-AE3E-2EFC7CF61D0F}" sibTransId="{A96BFD40-6745-4962-B712-E659AB4B2F99}"/>
    <dgm:cxn modelId="{6382DC9C-7F8F-4D35-8E79-B10C912645F5}" srcId="{CEB56F84-AED5-4B0F-8F74-06E5388E4008}" destId="{A350818B-7146-4CA4-915B-D7ED88F4287D}" srcOrd="4" destOrd="0" parTransId="{96806F4F-F09E-4895-A2AB-A67C4AA74EDD}" sibTransId="{CBA2BC24-0667-4EB7-9A47-B158C40BFB4E}"/>
    <dgm:cxn modelId="{950D32A9-1D04-4FA5-AB14-8CB78E9DC815}" type="presOf" srcId="{A5AB9294-D745-422B-99F6-E644EC19AFC6}" destId="{05F9383D-155C-4AD6-8313-FB79F486ACFF}" srcOrd="0" destOrd="0" presId="urn:microsoft.com/office/officeart/2005/8/layout/vList2"/>
    <dgm:cxn modelId="{55CDE1CD-24A4-4A66-89F5-F8DE2EC63182}" type="presOf" srcId="{A350818B-7146-4CA4-915B-D7ED88F4287D}" destId="{39C32B82-690C-4A2F-9634-48570914EF34}" srcOrd="0" destOrd="0" presId="urn:microsoft.com/office/officeart/2005/8/layout/vList2"/>
    <dgm:cxn modelId="{7A8C61D3-DB63-4F03-BF92-9A625B2D6415}" type="presOf" srcId="{DE5ED0C3-D0AE-4971-A720-D22141633481}" destId="{AEEE20FE-098F-4E4E-91C8-BC0EAF25BC73}" srcOrd="0" destOrd="0" presId="urn:microsoft.com/office/officeart/2005/8/layout/vList2"/>
    <dgm:cxn modelId="{DDCC8DDF-DEDE-4F31-BEED-B0DC3523D705}" type="presOf" srcId="{FA6976B8-4E45-48FA-BBC5-423D3B2251D6}" destId="{F034F74D-9C49-4710-AD88-9463D08B05A5}" srcOrd="0" destOrd="0" presId="urn:microsoft.com/office/officeart/2005/8/layout/vList2"/>
    <dgm:cxn modelId="{96B657E1-75E6-4F60-A8A0-A177BA563735}" srcId="{CEB56F84-AED5-4B0F-8F74-06E5388E4008}" destId="{A9F90952-CDB8-4DCF-9FBE-0D29645D7237}" srcOrd="2" destOrd="0" parTransId="{BBAFD4E3-98CD-4B82-BD77-F7ECE5D6FD65}" sibTransId="{B4D20C57-5426-407A-AD9A-F44392F75175}"/>
    <dgm:cxn modelId="{68F2D5A9-D61D-4951-AD89-379B71BB6DBA}" type="presParOf" srcId="{71A7B80B-6D90-4596-AFAE-102FF2CCC85E}" destId="{05F9383D-155C-4AD6-8313-FB79F486ACFF}" srcOrd="0" destOrd="0" presId="urn:microsoft.com/office/officeart/2005/8/layout/vList2"/>
    <dgm:cxn modelId="{54BB8BFF-FA47-48B9-8588-7A625011B13E}" type="presParOf" srcId="{71A7B80B-6D90-4596-AFAE-102FF2CCC85E}" destId="{06EB7FF8-322C-4D8F-8D12-C765B1AB8ED7}" srcOrd="1" destOrd="0" presId="urn:microsoft.com/office/officeart/2005/8/layout/vList2"/>
    <dgm:cxn modelId="{1AD2BB09-74E4-4066-BA4E-B55179A4A8E8}" type="presParOf" srcId="{71A7B80B-6D90-4596-AFAE-102FF2CCC85E}" destId="{C51E5A93-2883-42B9-BA17-67BADFBF6EDB}" srcOrd="2" destOrd="0" presId="urn:microsoft.com/office/officeart/2005/8/layout/vList2"/>
    <dgm:cxn modelId="{EE3724CC-A6FB-46FA-91BD-FF23A897933D}" type="presParOf" srcId="{71A7B80B-6D90-4596-AFAE-102FF2CCC85E}" destId="{1AF7B572-54D0-4E85-B526-CD4DFBEA5558}" srcOrd="3" destOrd="0" presId="urn:microsoft.com/office/officeart/2005/8/layout/vList2"/>
    <dgm:cxn modelId="{CE126E2B-9E77-48BD-93D3-3CC921B24010}" type="presParOf" srcId="{71A7B80B-6D90-4596-AFAE-102FF2CCC85E}" destId="{31B77212-CE5E-44B6-92C3-B599FA100631}" srcOrd="4" destOrd="0" presId="urn:microsoft.com/office/officeart/2005/8/layout/vList2"/>
    <dgm:cxn modelId="{DC78151C-EB7E-4451-A423-3EE56EC14977}" type="presParOf" srcId="{71A7B80B-6D90-4596-AFAE-102FF2CCC85E}" destId="{F610A53A-6FB3-4496-9507-CAE9FEFCE024}" srcOrd="5" destOrd="0" presId="urn:microsoft.com/office/officeart/2005/8/layout/vList2"/>
    <dgm:cxn modelId="{9596DF64-73C0-4D1D-A590-D29520E563C1}" type="presParOf" srcId="{71A7B80B-6D90-4596-AFAE-102FF2CCC85E}" destId="{AEEE20FE-098F-4E4E-91C8-BC0EAF25BC73}" srcOrd="6" destOrd="0" presId="urn:microsoft.com/office/officeart/2005/8/layout/vList2"/>
    <dgm:cxn modelId="{53C4DC2B-166E-4DF3-BD58-DFC5B3211DB1}" type="presParOf" srcId="{71A7B80B-6D90-4596-AFAE-102FF2CCC85E}" destId="{96A4872E-3211-45B7-8C7B-5EB3969A8454}" srcOrd="7" destOrd="0" presId="urn:microsoft.com/office/officeart/2005/8/layout/vList2"/>
    <dgm:cxn modelId="{9BD95810-E355-4B27-A556-146720C8A656}" type="presParOf" srcId="{71A7B80B-6D90-4596-AFAE-102FF2CCC85E}" destId="{39C32B82-690C-4A2F-9634-48570914EF34}" srcOrd="8" destOrd="0" presId="urn:microsoft.com/office/officeart/2005/8/layout/vList2"/>
    <dgm:cxn modelId="{F3D306C0-FEB7-43E0-8FCE-6AA8F010A95D}" type="presParOf" srcId="{71A7B80B-6D90-4596-AFAE-102FF2CCC85E}" destId="{B209F539-6666-4D54-9875-1FF5D8285154}" srcOrd="9" destOrd="0" presId="urn:microsoft.com/office/officeart/2005/8/layout/vList2"/>
    <dgm:cxn modelId="{0671E742-EC92-471E-8885-505255D0D983}" type="presParOf" srcId="{71A7B80B-6D90-4596-AFAE-102FF2CCC85E}" destId="{F034F74D-9C49-4710-AD88-9463D08B05A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82D61-68FF-4389-9944-DDDE8857245B}">
      <dsp:nvSpPr>
        <dsp:cNvPr id="0" name=""/>
        <dsp:cNvSpPr/>
      </dsp:nvSpPr>
      <dsp:spPr>
        <a:xfrm>
          <a:off x="0" y="4418"/>
          <a:ext cx="6248400" cy="9412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E9E49-CF74-4492-98E2-BEC2B2FC6C6F}">
      <dsp:nvSpPr>
        <dsp:cNvPr id="0" name=""/>
        <dsp:cNvSpPr/>
      </dsp:nvSpPr>
      <dsp:spPr>
        <a:xfrm>
          <a:off x="284724" y="216197"/>
          <a:ext cx="517680" cy="5176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31E55-21CA-4743-917A-F0565A4711CB}">
      <dsp:nvSpPr>
        <dsp:cNvPr id="0" name=""/>
        <dsp:cNvSpPr/>
      </dsp:nvSpPr>
      <dsp:spPr>
        <a:xfrm>
          <a:off x="1087129" y="4418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Produced as a result of gluconeogenisis</a:t>
          </a:r>
          <a:endParaRPr lang="en-US" sz="1900" kern="1200" dirty="0"/>
        </a:p>
      </dsp:txBody>
      <dsp:txXfrm>
        <a:off x="1087129" y="4418"/>
        <a:ext cx="5161270" cy="941237"/>
      </dsp:txXfrm>
    </dsp:sp>
    <dsp:sp modelId="{5BF5E153-3454-4E35-AA64-91CA2C5A3CF9}">
      <dsp:nvSpPr>
        <dsp:cNvPr id="0" name=""/>
        <dsp:cNvSpPr/>
      </dsp:nvSpPr>
      <dsp:spPr>
        <a:xfrm>
          <a:off x="0" y="1180965"/>
          <a:ext cx="6248400" cy="9412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5D800-8D65-4A98-9EAA-6ADDC39523C6}">
      <dsp:nvSpPr>
        <dsp:cNvPr id="0" name=""/>
        <dsp:cNvSpPr/>
      </dsp:nvSpPr>
      <dsp:spPr>
        <a:xfrm>
          <a:off x="284724" y="1392744"/>
          <a:ext cx="517680" cy="5176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3FC94-5F50-4C6E-B666-F8573FC6FD6F}">
      <dsp:nvSpPr>
        <dsp:cNvPr id="0" name=""/>
        <dsp:cNvSpPr/>
      </dsp:nvSpPr>
      <dsp:spPr>
        <a:xfrm>
          <a:off x="1087129" y="1180965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Is the major stored CHO in mammals</a:t>
          </a:r>
          <a:endParaRPr lang="en-US" sz="1900" kern="1200" dirty="0"/>
        </a:p>
      </dsp:txBody>
      <dsp:txXfrm>
        <a:off x="1087129" y="1180965"/>
        <a:ext cx="5161270" cy="941237"/>
      </dsp:txXfrm>
    </dsp:sp>
    <dsp:sp modelId="{3506F92C-085B-487F-9C81-A1DF64EBE6EB}">
      <dsp:nvSpPr>
        <dsp:cNvPr id="0" name=""/>
        <dsp:cNvSpPr/>
      </dsp:nvSpPr>
      <dsp:spPr>
        <a:xfrm>
          <a:off x="0" y="2357512"/>
          <a:ext cx="6248400" cy="9412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B8544-88DF-47CB-A628-E32D272C8B28}">
      <dsp:nvSpPr>
        <dsp:cNvPr id="0" name=""/>
        <dsp:cNvSpPr/>
      </dsp:nvSpPr>
      <dsp:spPr>
        <a:xfrm>
          <a:off x="284724" y="2569291"/>
          <a:ext cx="517680" cy="5176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6F535-8AC8-4A2A-9D9B-BB355C695E6F}">
      <dsp:nvSpPr>
        <dsp:cNvPr id="0" name=""/>
        <dsp:cNvSpPr/>
      </dsp:nvSpPr>
      <dsp:spPr>
        <a:xfrm>
          <a:off x="1087129" y="2357512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Average male has 300-500g as a store – mainly in the liver and muscle.</a:t>
          </a:r>
          <a:endParaRPr lang="en-US" sz="1900" kern="1200" dirty="0"/>
        </a:p>
      </dsp:txBody>
      <dsp:txXfrm>
        <a:off x="1087129" y="2357512"/>
        <a:ext cx="5161270" cy="941237"/>
      </dsp:txXfrm>
    </dsp:sp>
    <dsp:sp modelId="{9A545AD9-ADC4-4293-94C3-2B092F001DC9}">
      <dsp:nvSpPr>
        <dsp:cNvPr id="0" name=""/>
        <dsp:cNvSpPr/>
      </dsp:nvSpPr>
      <dsp:spPr>
        <a:xfrm>
          <a:off x="0" y="3534059"/>
          <a:ext cx="6248400" cy="9412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D8326-9F0D-4E81-9DF3-97C7F46E5CF3}">
      <dsp:nvSpPr>
        <dsp:cNvPr id="0" name=""/>
        <dsp:cNvSpPr/>
      </dsp:nvSpPr>
      <dsp:spPr>
        <a:xfrm>
          <a:off x="284724" y="3745838"/>
          <a:ext cx="517680" cy="5176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C3A45-2679-461E-9B11-8CA504EACB7B}">
      <dsp:nvSpPr>
        <dsp:cNvPr id="0" name=""/>
        <dsp:cNvSpPr/>
      </dsp:nvSpPr>
      <dsp:spPr>
        <a:xfrm>
          <a:off x="1087129" y="3534059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Glycogen is split back into glucose for transport and reformed in the muscle.</a:t>
          </a:r>
          <a:endParaRPr lang="en-US" sz="1900" kern="1200" dirty="0"/>
        </a:p>
      </dsp:txBody>
      <dsp:txXfrm>
        <a:off x="1087129" y="3534059"/>
        <a:ext cx="5161270" cy="941237"/>
      </dsp:txXfrm>
    </dsp:sp>
    <dsp:sp modelId="{386B1CA2-CA26-44A3-9F3F-1F15A552AB5D}">
      <dsp:nvSpPr>
        <dsp:cNvPr id="0" name=""/>
        <dsp:cNvSpPr/>
      </dsp:nvSpPr>
      <dsp:spPr>
        <a:xfrm>
          <a:off x="0" y="4710606"/>
          <a:ext cx="6248400" cy="9412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FE716-89BB-4869-8537-B661C1B76085}">
      <dsp:nvSpPr>
        <dsp:cNvPr id="0" name=""/>
        <dsp:cNvSpPr/>
      </dsp:nvSpPr>
      <dsp:spPr>
        <a:xfrm>
          <a:off x="284724" y="4922384"/>
          <a:ext cx="517680" cy="5176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1604B-63EE-428D-A9E6-B642F128FBCA}">
      <dsp:nvSpPr>
        <dsp:cNvPr id="0" name=""/>
        <dsp:cNvSpPr/>
      </dsp:nvSpPr>
      <dsp:spPr>
        <a:xfrm>
          <a:off x="1087129" y="4710606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Insulin and Glucagon control blood glucose levels</a:t>
          </a:r>
          <a:endParaRPr lang="en-US" sz="1900" kern="1200" dirty="0"/>
        </a:p>
      </dsp:txBody>
      <dsp:txXfrm>
        <a:off x="1087129" y="4710606"/>
        <a:ext cx="5161270" cy="941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A77ECB-1381-429E-BB7E-12BFE7085506}">
      <dsp:nvSpPr>
        <dsp:cNvPr id="0" name=""/>
        <dsp:cNvSpPr/>
      </dsp:nvSpPr>
      <dsp:spPr>
        <a:xfrm>
          <a:off x="0" y="2346"/>
          <a:ext cx="6248400" cy="11894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95DF95-E7A3-416F-A687-7426E3FA5F74}">
      <dsp:nvSpPr>
        <dsp:cNvPr id="0" name=""/>
        <dsp:cNvSpPr/>
      </dsp:nvSpPr>
      <dsp:spPr>
        <a:xfrm>
          <a:off x="359814" y="269977"/>
          <a:ext cx="654208" cy="6542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DC3EA-E318-4124-B0CD-2089E580705E}">
      <dsp:nvSpPr>
        <dsp:cNvPr id="0" name=""/>
        <dsp:cNvSpPr/>
      </dsp:nvSpPr>
      <dsp:spPr>
        <a:xfrm>
          <a:off x="1373837" y="2346"/>
          <a:ext cx="4874562" cy="118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86" tIns="125886" rIns="125886" bIns="1258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ENERGY – maintains glycogen stores but excess is converted to fat</a:t>
          </a:r>
          <a:endParaRPr lang="en-US" sz="2200" kern="1200" dirty="0"/>
        </a:p>
      </dsp:txBody>
      <dsp:txXfrm>
        <a:off x="1373837" y="2346"/>
        <a:ext cx="4874562" cy="1189469"/>
      </dsp:txXfrm>
    </dsp:sp>
    <dsp:sp modelId="{2CA85D74-21A5-4A4B-8614-4907BA78686C}">
      <dsp:nvSpPr>
        <dsp:cNvPr id="0" name=""/>
        <dsp:cNvSpPr/>
      </dsp:nvSpPr>
      <dsp:spPr>
        <a:xfrm>
          <a:off x="0" y="1489184"/>
          <a:ext cx="6248400" cy="11894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9F0A1A-2843-4CE0-ABF8-3739830C7597}">
      <dsp:nvSpPr>
        <dsp:cNvPr id="0" name=""/>
        <dsp:cNvSpPr/>
      </dsp:nvSpPr>
      <dsp:spPr>
        <a:xfrm>
          <a:off x="359814" y="1756814"/>
          <a:ext cx="654208" cy="6542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FADBC-1684-4556-8392-9D62B2E56975}">
      <dsp:nvSpPr>
        <dsp:cNvPr id="0" name=""/>
        <dsp:cNvSpPr/>
      </dsp:nvSpPr>
      <dsp:spPr>
        <a:xfrm>
          <a:off x="1373837" y="1489184"/>
          <a:ext cx="4874562" cy="118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86" tIns="125886" rIns="125886" bIns="1258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PROTEIN SPARER – ensure protein is used for muscle building</a:t>
          </a:r>
          <a:endParaRPr lang="en-US" sz="2200" kern="1200" dirty="0"/>
        </a:p>
      </dsp:txBody>
      <dsp:txXfrm>
        <a:off x="1373837" y="1489184"/>
        <a:ext cx="4874562" cy="1189469"/>
      </dsp:txXfrm>
    </dsp:sp>
    <dsp:sp modelId="{36AF1BCA-2418-4046-9010-A46BA7B27FD8}">
      <dsp:nvSpPr>
        <dsp:cNvPr id="0" name=""/>
        <dsp:cNvSpPr/>
      </dsp:nvSpPr>
      <dsp:spPr>
        <a:xfrm>
          <a:off x="0" y="2976021"/>
          <a:ext cx="6248400" cy="11894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1159F4-632F-4EF6-A842-731F812519EB}">
      <dsp:nvSpPr>
        <dsp:cNvPr id="0" name=""/>
        <dsp:cNvSpPr/>
      </dsp:nvSpPr>
      <dsp:spPr>
        <a:xfrm>
          <a:off x="359814" y="3243651"/>
          <a:ext cx="654208" cy="6542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99CFA-1189-42F5-A6AF-4F115D937805}">
      <dsp:nvSpPr>
        <dsp:cNvPr id="0" name=""/>
        <dsp:cNvSpPr/>
      </dsp:nvSpPr>
      <dsp:spPr>
        <a:xfrm>
          <a:off x="1373837" y="2976021"/>
          <a:ext cx="4874562" cy="118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86" tIns="125886" rIns="125886" bIns="1258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METABOLIC PRIMER – when CHO stores are depleted fat metabolism kicks in</a:t>
          </a:r>
          <a:endParaRPr lang="en-US" sz="2200" kern="1200" dirty="0"/>
        </a:p>
      </dsp:txBody>
      <dsp:txXfrm>
        <a:off x="1373837" y="2976021"/>
        <a:ext cx="4874562" cy="1189469"/>
      </dsp:txXfrm>
    </dsp:sp>
    <dsp:sp modelId="{3B116950-37B7-43DF-A31D-65348A48159D}">
      <dsp:nvSpPr>
        <dsp:cNvPr id="0" name=""/>
        <dsp:cNvSpPr/>
      </dsp:nvSpPr>
      <dsp:spPr>
        <a:xfrm>
          <a:off x="0" y="4462858"/>
          <a:ext cx="6248400" cy="11894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DD92F-6F86-4261-9D66-B3CE276EE499}">
      <dsp:nvSpPr>
        <dsp:cNvPr id="0" name=""/>
        <dsp:cNvSpPr/>
      </dsp:nvSpPr>
      <dsp:spPr>
        <a:xfrm>
          <a:off x="359814" y="4730489"/>
          <a:ext cx="654208" cy="6542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40165-6014-440E-B0B6-251B1F746AFB}">
      <dsp:nvSpPr>
        <dsp:cNvPr id="0" name=""/>
        <dsp:cNvSpPr/>
      </dsp:nvSpPr>
      <dsp:spPr>
        <a:xfrm>
          <a:off x="1373837" y="4462858"/>
          <a:ext cx="4874562" cy="118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86" tIns="125886" rIns="125886" bIns="1258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FUEL FOR THE CENTRAL NERVOUS SYSTEM-  glucose is the primary fuel used in the brain</a:t>
          </a:r>
          <a:endParaRPr lang="en-US" sz="2200" kern="1200" dirty="0"/>
        </a:p>
      </dsp:txBody>
      <dsp:txXfrm>
        <a:off x="1373837" y="4462858"/>
        <a:ext cx="4874562" cy="11894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87FB0-81D0-49F2-BDB0-81D2A55D6DD4}">
      <dsp:nvSpPr>
        <dsp:cNvPr id="0" name=""/>
        <dsp:cNvSpPr/>
      </dsp:nvSpPr>
      <dsp:spPr>
        <a:xfrm>
          <a:off x="1743270" y="34"/>
          <a:ext cx="2782497" cy="2782497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Yes there is plenty in the literature </a:t>
          </a:r>
          <a:endParaRPr lang="en-US" sz="1600" kern="1200" dirty="0"/>
        </a:p>
      </dsp:txBody>
      <dsp:txXfrm>
        <a:off x="2438894" y="34"/>
        <a:ext cx="1391249" cy="2295560"/>
      </dsp:txXfrm>
    </dsp:sp>
    <dsp:sp modelId="{11106825-9B9C-40AE-A72C-7B5D0336A1A6}">
      <dsp:nvSpPr>
        <dsp:cNvPr id="0" name=""/>
        <dsp:cNvSpPr/>
      </dsp:nvSpPr>
      <dsp:spPr>
        <a:xfrm rot="7200000">
          <a:off x="3353822" y="2789593"/>
          <a:ext cx="2782497" cy="2782497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Work by Costill in the early 80s showed that consuming adequate CHO increased glycogen stores</a:t>
          </a:r>
          <a:endParaRPr lang="en-US" sz="1600" kern="1200" dirty="0"/>
        </a:p>
      </dsp:txBody>
      <dsp:txXfrm rot="-5400000">
        <a:off x="3808141" y="3606951"/>
        <a:ext cx="2295560" cy="1391249"/>
      </dsp:txXfrm>
    </dsp:sp>
    <dsp:sp modelId="{E11BC2D2-E17A-4C02-ACD1-09A6A2E30EC8}">
      <dsp:nvSpPr>
        <dsp:cNvPr id="0" name=""/>
        <dsp:cNvSpPr/>
      </dsp:nvSpPr>
      <dsp:spPr>
        <a:xfrm rot="14400000">
          <a:off x="132717" y="2789593"/>
          <a:ext cx="2782497" cy="2782497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has been replicated many times!</a:t>
          </a:r>
          <a:endParaRPr lang="en-US" sz="1600" kern="1200" dirty="0"/>
        </a:p>
      </dsp:txBody>
      <dsp:txXfrm rot="5400000">
        <a:off x="165336" y="3606951"/>
        <a:ext cx="2295560" cy="1391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9383D-155C-4AD6-8313-FB79F486ACFF}">
      <dsp:nvSpPr>
        <dsp:cNvPr id="0" name=""/>
        <dsp:cNvSpPr/>
      </dsp:nvSpPr>
      <dsp:spPr>
        <a:xfrm>
          <a:off x="0" y="67428"/>
          <a:ext cx="8229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20 - 25g protein plus 30-35g CHO</a:t>
          </a:r>
          <a:endParaRPr lang="en-US" sz="1900" kern="1200" dirty="0"/>
        </a:p>
      </dsp:txBody>
      <dsp:txXfrm>
        <a:off x="36845" y="104273"/>
        <a:ext cx="8155910" cy="681087"/>
      </dsp:txXfrm>
    </dsp:sp>
    <dsp:sp modelId="{C51E5A93-2883-42B9-BA17-67BADFBF6EDB}">
      <dsp:nvSpPr>
        <dsp:cNvPr id="0" name=""/>
        <dsp:cNvSpPr/>
      </dsp:nvSpPr>
      <dsp:spPr>
        <a:xfrm>
          <a:off x="0" y="876926"/>
          <a:ext cx="8229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Jeukendrup 2010 seems to suggest there is little point having more than 25g as there is no evidence that more is better.</a:t>
          </a:r>
          <a:endParaRPr lang="en-US" sz="1900" kern="1200" dirty="0"/>
        </a:p>
      </dsp:txBody>
      <dsp:txXfrm>
        <a:off x="36845" y="913771"/>
        <a:ext cx="8155910" cy="681087"/>
      </dsp:txXfrm>
    </dsp:sp>
    <dsp:sp modelId="{31B77212-CE5E-44B6-92C3-B599FA100631}">
      <dsp:nvSpPr>
        <dsp:cNvPr id="0" name=""/>
        <dsp:cNvSpPr/>
      </dsp:nvSpPr>
      <dsp:spPr>
        <a:xfrm>
          <a:off x="0" y="1686424"/>
          <a:ext cx="8229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Could be a commercial drink or a pint of milk or homemade milk shake</a:t>
          </a:r>
          <a:endParaRPr lang="en-US" sz="1900" kern="1200" dirty="0"/>
        </a:p>
      </dsp:txBody>
      <dsp:txXfrm>
        <a:off x="36845" y="1723269"/>
        <a:ext cx="8155910" cy="681087"/>
      </dsp:txXfrm>
    </dsp:sp>
    <dsp:sp modelId="{AEEE20FE-098F-4E4E-91C8-BC0EAF25BC73}">
      <dsp:nvSpPr>
        <dsp:cNvPr id="0" name=""/>
        <dsp:cNvSpPr/>
      </dsp:nvSpPr>
      <dsp:spPr>
        <a:xfrm>
          <a:off x="0" y="2495922"/>
          <a:ext cx="8229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FOOD </a:t>
          </a:r>
          <a:endParaRPr lang="en-US" sz="1900" kern="1200" dirty="0"/>
        </a:p>
      </dsp:txBody>
      <dsp:txXfrm>
        <a:off x="36845" y="2532767"/>
        <a:ext cx="8155910" cy="681087"/>
      </dsp:txXfrm>
    </dsp:sp>
    <dsp:sp modelId="{39C32B82-690C-4A2F-9634-48570914EF34}">
      <dsp:nvSpPr>
        <dsp:cNvPr id="0" name=""/>
        <dsp:cNvSpPr/>
      </dsp:nvSpPr>
      <dsp:spPr>
        <a:xfrm>
          <a:off x="0" y="3305420"/>
          <a:ext cx="8229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chicken sandwich</a:t>
          </a:r>
          <a:endParaRPr lang="en-US" sz="1900" kern="1200" dirty="0"/>
        </a:p>
      </dsp:txBody>
      <dsp:txXfrm>
        <a:off x="36845" y="3342265"/>
        <a:ext cx="8155910" cy="681087"/>
      </dsp:txXfrm>
    </dsp:sp>
    <dsp:sp modelId="{F034F74D-9C49-4710-AD88-9463D08B05A5}">
      <dsp:nvSpPr>
        <dsp:cNvPr id="0" name=""/>
        <dsp:cNvSpPr/>
      </dsp:nvSpPr>
      <dsp:spPr>
        <a:xfrm>
          <a:off x="0" y="4114918"/>
          <a:ext cx="8229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Meat, 2 veg and potatoes!</a:t>
          </a:r>
          <a:endParaRPr lang="en-US" sz="1900" kern="1200" dirty="0"/>
        </a:p>
      </dsp:txBody>
      <dsp:txXfrm>
        <a:off x="36845" y="4151763"/>
        <a:ext cx="8155910" cy="681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66530-6E99-467A-ABE3-B28D8BC81BEC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84D08E-5C1F-4979-A2A5-37B4A68B304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948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B46ED73-399A-49D2-B5E5-7D30D08969A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2D466ABF-A8C4-479C-B1B1-2D040104D15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2E41835B-7E77-4CC7-8883-E4D770D5F6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59EEB3C-E7ED-4806-9A08-160DC0FE56CB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BD132DDB-0913-44C6-9AE2-8B79B2E010F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D7ACDDA7-36BD-4E39-8805-63913F9436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3F946FDC-42F1-48AD-8284-1491D27EE6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79254CF-F353-4190-859E-C8DDB2383DAD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1FB47BC1-6080-4767-959C-6C733CBAEC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2CD799-0A87-4395-B31A-BF8F626CA9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40789C54-62E0-4A3F-A3AB-6235D0481E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527617-11AA-4222-9170-27AE61EDC1EB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D3163E95-51C0-4A88-B622-CE98B73559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A731D707-2C8C-4ADB-93C2-A5442448A7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50C21CA0-A725-48FC-8239-4CD8AEE58F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186753E-5576-4401-9EF2-554EB40A63CB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D553252F-37FC-4065-BA59-C136C0AAE9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8350FED8-C116-436B-94B0-735FA05FAC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>
            <a:extLst>
              <a:ext uri="{FF2B5EF4-FFF2-40B4-BE49-F238E27FC236}">
                <a16:creationId xmlns:a16="http://schemas.microsoft.com/office/drawing/2014/main" id="{84B205A1-7E3A-423D-B4BB-46C70F77804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4" name="Notes Placeholder 2">
            <a:extLst>
              <a:ext uri="{FF2B5EF4-FFF2-40B4-BE49-F238E27FC236}">
                <a16:creationId xmlns:a16="http://schemas.microsoft.com/office/drawing/2014/main" id="{A3895592-9049-497D-9480-5D34591A67F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28675" name="Slide Number Placeholder 3">
            <a:extLst>
              <a:ext uri="{FF2B5EF4-FFF2-40B4-BE49-F238E27FC236}">
                <a16:creationId xmlns:a16="http://schemas.microsoft.com/office/drawing/2014/main" id="{F68BEB14-AABA-46E3-82C4-75F8DD04B0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C779516-6A30-45D2-B480-AB1155D6DF4C}" type="slidenum">
              <a:rPr lang="en-GB" altLang="en-US" sz="1200"/>
              <a:pPr/>
              <a:t>18</a:t>
            </a:fld>
            <a:endParaRPr lang="en-GB" altLang="en-US" sz="1200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>
            <a:extLst>
              <a:ext uri="{FF2B5EF4-FFF2-40B4-BE49-F238E27FC236}">
                <a16:creationId xmlns:a16="http://schemas.microsoft.com/office/drawing/2014/main" id="{C14E71E9-BA70-4531-AB1E-7DF561AF752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8" name="Rectangle 3">
            <a:extLst>
              <a:ext uri="{FF2B5EF4-FFF2-40B4-BE49-F238E27FC236}">
                <a16:creationId xmlns:a16="http://schemas.microsoft.com/office/drawing/2014/main" id="{34BE17ED-FD71-44B2-8242-FC52C1AE0FC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2">
            <a:extLst>
              <a:ext uri="{FF2B5EF4-FFF2-40B4-BE49-F238E27FC236}">
                <a16:creationId xmlns:a16="http://schemas.microsoft.com/office/drawing/2014/main" id="{2F3954F7-3ECE-4E3F-B136-65CCC19CA1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2" name="Rectangle 3">
            <a:extLst>
              <a:ext uri="{FF2B5EF4-FFF2-40B4-BE49-F238E27FC236}">
                <a16:creationId xmlns:a16="http://schemas.microsoft.com/office/drawing/2014/main" id="{8B7BF4BB-1231-4767-991F-2AD8CF84AA0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>
            <a:extLst>
              <a:ext uri="{FF2B5EF4-FFF2-40B4-BE49-F238E27FC236}">
                <a16:creationId xmlns:a16="http://schemas.microsoft.com/office/drawing/2014/main" id="{EFDD3C53-0D20-4A84-A8ED-F8CDEAAFBF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Rectangle 3">
            <a:extLst>
              <a:ext uri="{FF2B5EF4-FFF2-40B4-BE49-F238E27FC236}">
                <a16:creationId xmlns:a16="http://schemas.microsoft.com/office/drawing/2014/main" id="{006C074E-94BF-4EE0-8615-48D40B2B6C3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Image Placeholder 1">
            <a:extLst>
              <a:ext uri="{FF2B5EF4-FFF2-40B4-BE49-F238E27FC236}">
                <a16:creationId xmlns:a16="http://schemas.microsoft.com/office/drawing/2014/main" id="{CB2A153C-8C7F-4E36-8470-B377BFA440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8" name="Notes Placeholder 2">
            <a:extLst>
              <a:ext uri="{FF2B5EF4-FFF2-40B4-BE49-F238E27FC236}">
                <a16:creationId xmlns:a16="http://schemas.microsoft.com/office/drawing/2014/main" id="{06FAA824-8C26-4B8A-B496-A4CEF54A3F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5299" name="Slide Number Placeholder 3">
            <a:extLst>
              <a:ext uri="{FF2B5EF4-FFF2-40B4-BE49-F238E27FC236}">
                <a16:creationId xmlns:a16="http://schemas.microsoft.com/office/drawing/2014/main" id="{5629DE35-8CB0-467A-938F-C2DD9A64FB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B51B427-2897-4CAD-9A17-CF063F61EB54}" type="slidenum">
              <a:rPr lang="en-GB" altLang="en-US" sz="1200"/>
              <a:pPr/>
              <a:t>22</a:t>
            </a:fld>
            <a:endParaRPr lang="en-GB" altLang="en-US" sz="1200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>
            <a:extLst>
              <a:ext uri="{FF2B5EF4-FFF2-40B4-BE49-F238E27FC236}">
                <a16:creationId xmlns:a16="http://schemas.microsoft.com/office/drawing/2014/main" id="{A5221254-65BB-4738-BF91-6D4F3DA67F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4" name="Rectangle 3">
            <a:extLst>
              <a:ext uri="{FF2B5EF4-FFF2-40B4-BE49-F238E27FC236}">
                <a16:creationId xmlns:a16="http://schemas.microsoft.com/office/drawing/2014/main" id="{48EA871A-8396-407E-867D-DAF7043FAA9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>
            <a:extLst>
              <a:ext uri="{FF2B5EF4-FFF2-40B4-BE49-F238E27FC236}">
                <a16:creationId xmlns:a16="http://schemas.microsoft.com/office/drawing/2014/main" id="{340820A1-F96D-4D54-A9F1-28B1825097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6" name="Rectangle 3">
            <a:extLst>
              <a:ext uri="{FF2B5EF4-FFF2-40B4-BE49-F238E27FC236}">
                <a16:creationId xmlns:a16="http://schemas.microsoft.com/office/drawing/2014/main" id="{1774445D-64E0-4858-A12A-571FBCA5A85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D89AE-8EA4-4FBB-9F8E-304AEC48B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E9F19B-DF55-43D8-9AAB-7D150AF372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8AA30-ADA0-4C20-9427-330FF897A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3A80-C5C9-47B5-B80C-0B61D8CD2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B3AE1-4307-4F2A-8223-4828C82A0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25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A5C9F-83DF-4B93-9D0B-D16B8AA8B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E606D-53E8-458F-83A9-D01CF8036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D1AA5-CDA2-4BE2-8355-D3215A75E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B128B-55B7-46FA-8FB7-3DA0661B3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79EEC-9C60-4611-863D-41F84E52A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811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D6C1E-0CB4-4AC4-969A-E9E8E9AF3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3192E-11E8-41A3-A320-26612424D2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F2075-0AB5-4C8A-A476-21519E70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B2C0B-203D-4147-AA71-27649D2B2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93DD9-A784-4038-AFA2-9EED636EE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602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4ED1-5622-484A-97C9-2847DAA62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98766-3F88-4E3B-9AEB-4FA1370103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736076-E7B1-4040-A498-5B8ACC2F51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0E563F-CF0A-488B-BCFA-B20C61BCA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5855D5-4F15-4846-9684-8AC7B916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D7550-ABCE-47E8-B63B-371688E9D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13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FD5A1-6C3B-42FE-802C-5F7676194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8C2B0F-0FCA-4D88-9259-AEA877CFE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DCF26F-D3FB-4B42-81D4-DB593A5382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EF1582-BED2-432F-8C29-B1BD984E0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FE0B81-32F3-4DF6-B3D7-507BF553FA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2B79EE-4947-490B-86C3-BFD9DDD4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191BED-42C0-450A-9A82-FA715AADB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CABE02-A809-4D2A-A95E-F629BDE90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836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28054-BEE4-40D0-B025-7B16D4AFD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CE9378-5665-43BF-BC4B-F15947158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B033BD-FDE9-4828-B1DC-88491DAAC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9894FB-6D04-4E90-B17C-6C9303D99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159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66E9DB-61E2-4B06-9701-2EB6BA185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1DC3EC-A299-432A-A024-607B036D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130403-EEBC-4E2F-B799-68361CCAA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52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E8F61-F2DA-445E-B2CF-6D0D91468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88A02-73FB-43D4-92F3-F1D7AB829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874B91-D979-49E0-8BFA-B9218EBD88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E6512-D93F-4B6B-89CF-2CDC2A8A3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AA42C1-41D0-447D-A72B-E8DE7C94E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5FCC74-36E1-47F6-B259-6F0AE37F8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415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1C8E0-6EFB-4352-B13C-F76FBAFEF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18DECE-0263-45F2-B2D7-E5826C6B24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1145F-D170-4439-B2E2-546F77E9B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29828-DC8B-4CE9-89F5-B1E87FFAF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46E3ED-13DC-4A10-8ADA-38C4D9B99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2950A7-B546-4DC0-916B-EAD0DAF86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999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4FD77-B6FD-4700-BF0E-94B3F0B2C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FA7244-6C1F-4D2C-82B0-311413330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51F70-FF79-4009-A22C-B1B605083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3EA76-0A13-4846-BF37-B594DFF68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B05AC-1D5A-45B0-B53C-4F6BD6225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667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CEFDC7-4B01-4FC5-B1CB-8CBBA17B00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12E5FB-0417-4506-AF17-75A29D7C91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3283B-4615-4D6E-A3FB-77F160A5C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104B0-8ED5-4DA6-BF63-CFAB4739A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8A97F-4B5D-45DA-983E-8993EC9D5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796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6A2B25-4E70-45C2-9B5D-A17F0C97C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E524B8-6869-4F36-9036-767E10996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18747-4898-4E98-8CB1-F3A3452D6D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8243B1-B9F9-45F9-AB99-7182259C4D6F}" type="datetimeFigureOut">
              <a:rPr lang="en-GB" smtClean="0"/>
              <a:t>23/01/2025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38AED9-3CDE-41E7-8F70-C5F39DC0A3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863CA-3133-41F5-A989-17EAED7502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B101C-9497-4BB8-96A3-79F4864652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739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1.svg"/><Relationship Id="rId2" Type="http://schemas.openxmlformats.org/officeDocument/2006/relationships/image" Target="../media/image26.png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sv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966367-F31C-40BA-87BA-2788607A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Weekend One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3DBB34-5A57-4EA5-BD14-390C145F65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Protein and Carbohydrate requirements of athletes</a:t>
            </a:r>
          </a:p>
        </p:txBody>
      </p:sp>
    </p:spTree>
    <p:extLst>
      <p:ext uri="{BB962C8B-B14F-4D97-AF65-F5344CB8AC3E}">
        <p14:creationId xmlns:p14="http://schemas.microsoft.com/office/powerpoint/2010/main" val="656522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74" name="Title 1">
            <a:extLst>
              <a:ext uri="{FF2B5EF4-FFF2-40B4-BE49-F238E27FC236}">
                <a16:creationId xmlns:a16="http://schemas.microsoft.com/office/drawing/2014/main" id="{BCFC61BF-D827-4012-9754-3634B9DD3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4000" dirty="0">
                <a:solidFill>
                  <a:srgbClr val="FFFFFF"/>
                </a:solidFill>
              </a:rPr>
              <a:t>Aims of session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CDC5039-711A-4632-BB07-0D1ACB65A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>
                <a:solidFill>
                  <a:srgbClr val="000000"/>
                </a:solidFill>
              </a:rPr>
              <a:t>Look at the function of Carbohydrates / protein in exercise</a:t>
            </a:r>
          </a:p>
          <a:p>
            <a:pPr eaLnBrk="1" hangingPunct="1"/>
            <a:r>
              <a:rPr lang="en-GB" altLang="en-US" sz="2000" dirty="0">
                <a:solidFill>
                  <a:srgbClr val="000000"/>
                </a:solidFill>
              </a:rPr>
              <a:t>Calculate requirements</a:t>
            </a:r>
          </a:p>
          <a:p>
            <a:pPr eaLnBrk="1" hangingPunct="1"/>
            <a:r>
              <a:rPr lang="en-GB" altLang="en-US" sz="2000" dirty="0">
                <a:solidFill>
                  <a:srgbClr val="000000"/>
                </a:solidFill>
              </a:rPr>
              <a:t>Practical aspects – portion sizes – we will complete a practical on this in the next few weeks.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19356-0955-42A1-B155-85F276042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>
            <a:normAutofit/>
          </a:bodyPr>
          <a:lstStyle/>
          <a:p>
            <a:r>
              <a:rPr lang="en-GB" sz="4000" dirty="0"/>
              <a:t>CHO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01E7C-A896-459A-B177-C2D813582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>
            <a:normAutofit/>
          </a:bodyPr>
          <a:lstStyle/>
          <a:p>
            <a:r>
              <a:rPr lang="en-GB" sz="2000" dirty="0"/>
              <a:t>Just a reminder!</a:t>
            </a:r>
          </a:p>
          <a:p>
            <a:endParaRPr lang="en-GB" sz="2000" dirty="0"/>
          </a:p>
          <a:p>
            <a:r>
              <a:rPr lang="en-GB" sz="2000" dirty="0"/>
              <a:t> The  ‘normal’ requirement for CHO is 50% of the calories from carbohydrate!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A67576-2B94-4DAC-B2A1-22C93C1C20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55" r="19445" b="-1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68666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3E0CA5BD-3FA1-4891-8F61-B22163C9E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Glycogen</a:t>
            </a:r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461" name="Content Placeholder 2">
            <a:extLst>
              <a:ext uri="{FF2B5EF4-FFF2-40B4-BE49-F238E27FC236}">
                <a16:creationId xmlns:a16="http://schemas.microsoft.com/office/drawing/2014/main" id="{6FC7B095-8DF8-4F43-9166-D58445FFF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3801432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33B1EE1F-6738-485F-A620-2602F7683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7" y="0"/>
            <a:ext cx="465734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C1504850-57E6-46BA-AF1C-1119602D1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48" y="1257300"/>
            <a:ext cx="3505240" cy="42548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ROLE OF CHO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ADC544FB-7860-4381-935B-43879C94F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86703" y="1257300"/>
            <a:ext cx="0" cy="560070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509" name="Content Placeholder 2">
            <a:extLst>
              <a:ext uri="{FF2B5EF4-FFF2-40B4-BE49-F238E27FC236}">
                <a16:creationId xmlns:a16="http://schemas.microsoft.com/office/drawing/2014/main" id="{F797231F-0BCA-452F-B43B-2671D1EEF0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979660"/>
              </p:ext>
            </p:extLst>
          </p:nvPr>
        </p:nvGraphicFramePr>
        <p:xfrm>
          <a:off x="690563" y="601663"/>
          <a:ext cx="6248400" cy="5654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ight Triangle 7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08073F69-0CE9-4237-85A6-0513BE1B4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7200" dirty="0"/>
              <a:t>BLOOD GLUCOSE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6CEE1BF-96A0-4949-9421-34661119A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2000" dirty="0"/>
              <a:t>Glycogen is released into the blood stream to maintain a normal level</a:t>
            </a:r>
          </a:p>
          <a:p>
            <a:pPr eaLnBrk="1" hangingPunct="1"/>
            <a:r>
              <a:rPr lang="en-GB" altLang="en-US" sz="2000" dirty="0"/>
              <a:t>Normal blood glucose is 4-7 mmols / l although for non diabetic individuals it will be maintained at 4 – 5 mmols.</a:t>
            </a:r>
          </a:p>
          <a:p>
            <a:pPr eaLnBrk="1" hangingPunct="1"/>
            <a:r>
              <a:rPr lang="en-GB" altLang="en-US" sz="2000" dirty="0"/>
              <a:t>Glucagon controls the levels ( released from the </a:t>
            </a:r>
            <a:r>
              <a:rPr lang="el-GR" altLang="en-US" sz="2000" dirty="0"/>
              <a:t>α</a:t>
            </a:r>
            <a:r>
              <a:rPr lang="en-GB" altLang="en-US" sz="2000" dirty="0"/>
              <a:t> cells in the Islets of Langerhans in the pancreas)</a:t>
            </a:r>
          </a:p>
          <a:p>
            <a:pPr eaLnBrk="1" hangingPunct="1"/>
            <a:r>
              <a:rPr lang="en-GB" altLang="en-US" sz="2000" dirty="0"/>
              <a:t>It means that around 4-5g of glucose are circulating in the blood stream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6" name="Right Triangle 7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A1A2C991-14E9-4FC2-855C-F6BED93A5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GB" sz="6100" dirty="0"/>
              <a:t>BLOOD GLUCOSE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AF783371-05D3-408A-9DEA-4E0042078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274320" indent="-274320">
              <a:buFont typeface="Wingdings 2"/>
              <a:buChar char=""/>
              <a:defRPr/>
            </a:pPr>
            <a:r>
              <a:rPr lang="en-GB" sz="2000" dirty="0"/>
              <a:t>Insulin produced by the </a:t>
            </a:r>
            <a:r>
              <a:rPr lang="el-GR" sz="2000"/>
              <a:t>β</a:t>
            </a:r>
            <a:r>
              <a:rPr lang="en-GB" sz="2000" dirty="0"/>
              <a:t>cells is responsible for uptake of glucose in the cells – released as a response to blood glucose levels increasing – post prandial levels will see an increase in circulating insulin.</a:t>
            </a:r>
          </a:p>
          <a:p>
            <a:pPr marL="274320" indent="-274320">
              <a:buFont typeface="Wingdings 2"/>
              <a:buChar char=""/>
              <a:defRPr/>
            </a:pPr>
            <a:r>
              <a:rPr lang="en-GB" sz="2000" dirty="0"/>
              <a:t>Adrenaline and nor adrenaline suppress insulin production in exercise and this may be seen as a safety mechanism to prevent hypoglycaemia</a:t>
            </a:r>
          </a:p>
          <a:p>
            <a:pPr marL="274320" indent="-274320">
              <a:buFont typeface="Wingdings 2"/>
              <a:buChar char=""/>
              <a:defRPr/>
            </a:pPr>
            <a:r>
              <a:rPr lang="en-GB" sz="2000" dirty="0"/>
              <a:t>Can be a problem for diabetics – they may need to have more insulin pre exercise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1F47A771-A211-4A6A-909E-6485ACEA6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0470" y="712269"/>
            <a:ext cx="3188114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FFFF"/>
                </a:solidFill>
              </a:rPr>
              <a:t>HOW MUCH CHO- adapted from Stear 2004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1C84EA8-E182-43E1-B83C-CF2E8B01B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4300" y="2395983"/>
            <a:ext cx="0" cy="2228850"/>
          </a:xfrm>
          <a:prstGeom prst="line">
            <a:avLst/>
          </a:prstGeom>
          <a:ln w="1905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CE4A87-DB59-4B1C-823E-C4C7FF8430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7428431"/>
              </p:ext>
            </p:extLst>
          </p:nvPr>
        </p:nvGraphicFramePr>
        <p:xfrm>
          <a:off x="568550" y="642938"/>
          <a:ext cx="6238770" cy="55721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12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7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8187">
                <a:tc>
                  <a:txBody>
                    <a:bodyPr/>
                    <a:lstStyle/>
                    <a:p>
                      <a:r>
                        <a:rPr lang="en-GB" sz="1800" dirty="0"/>
                        <a:t>ACTIVITY</a:t>
                      </a:r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CHO </a:t>
                      </a:r>
                      <a:r>
                        <a:rPr lang="en-GB" sz="1800" baseline="0" dirty="0"/>
                        <a:t> - GRAMS/KG BODY WT</a:t>
                      </a:r>
                      <a:endParaRPr lang="en-GB" sz="1800" dirty="0"/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8187">
                <a:tc>
                  <a:txBody>
                    <a:bodyPr/>
                    <a:lstStyle/>
                    <a:p>
                      <a:r>
                        <a:rPr lang="en-GB" sz="1800" dirty="0"/>
                        <a:t>Immediate</a:t>
                      </a:r>
                      <a:r>
                        <a:rPr lang="en-GB" sz="1800" baseline="0" dirty="0"/>
                        <a:t> recovery after exercise (0-4 hours</a:t>
                      </a:r>
                      <a:endParaRPr lang="en-GB" sz="1800" dirty="0"/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1-1.3g/kg/ hour</a:t>
                      </a:r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187">
                <a:tc>
                  <a:txBody>
                    <a:bodyPr/>
                    <a:lstStyle/>
                    <a:p>
                      <a:r>
                        <a:rPr lang="en-GB" sz="1800" dirty="0"/>
                        <a:t>Minimal</a:t>
                      </a:r>
                      <a:r>
                        <a:rPr lang="en-GB" sz="1800" baseline="0" dirty="0"/>
                        <a:t> recovery after exercise</a:t>
                      </a:r>
                      <a:endParaRPr lang="en-GB" sz="1800" dirty="0"/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2-3g</a:t>
                      </a:r>
                    </a:p>
                    <a:p>
                      <a:endParaRPr lang="en-GB" sz="1800" dirty="0"/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8187">
                <a:tc>
                  <a:txBody>
                    <a:bodyPr/>
                    <a:lstStyle/>
                    <a:p>
                      <a:r>
                        <a:rPr lang="en-GB" sz="1800" dirty="0"/>
                        <a:t>Light physical activity (3-5 hours/week)</a:t>
                      </a:r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4-5g</a:t>
                      </a:r>
                    </a:p>
                    <a:p>
                      <a:endParaRPr lang="en-GB" sz="1800" dirty="0"/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3127">
                <a:tc>
                  <a:txBody>
                    <a:bodyPr/>
                    <a:lstStyle/>
                    <a:p>
                      <a:r>
                        <a:rPr lang="en-GB" sz="1800" dirty="0"/>
                        <a:t>Daily recovery – moderate duration and intensity (</a:t>
                      </a:r>
                      <a:r>
                        <a:rPr lang="en-GB" sz="1800" baseline="0" dirty="0"/>
                        <a:t> 10 hours /  week)</a:t>
                      </a:r>
                      <a:endParaRPr lang="en-GB" sz="1800" dirty="0"/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5-7g</a:t>
                      </a:r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53127">
                <a:tc>
                  <a:txBody>
                    <a:bodyPr/>
                    <a:lstStyle/>
                    <a:p>
                      <a:r>
                        <a:rPr lang="en-GB" sz="1800" dirty="0"/>
                        <a:t>Daily recovery</a:t>
                      </a:r>
                      <a:r>
                        <a:rPr lang="en-GB" sz="1800" baseline="0" dirty="0"/>
                        <a:t> – moderate to heavy endurance training ( 20 + hours / week</a:t>
                      </a:r>
                      <a:endParaRPr lang="en-GB" sz="1800" dirty="0"/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7-12g</a:t>
                      </a:r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53127">
                <a:tc>
                  <a:txBody>
                    <a:bodyPr/>
                    <a:lstStyle/>
                    <a:p>
                      <a:r>
                        <a:rPr lang="en-GB" sz="1800" dirty="0"/>
                        <a:t>Daily recovery – extreme exercise programme – ( 4-6 hours/day)</a:t>
                      </a:r>
                    </a:p>
                  </a:txBody>
                  <a:tcPr marL="80615" marR="80615" marT="45823" marB="458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10-12g</a:t>
                      </a:r>
                    </a:p>
                  </a:txBody>
                  <a:tcPr marL="80615" marR="80615" marT="45823" marB="4582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4DA3A2A1-6B74-4014-BA01-6F6DEC2C6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0470" y="712269"/>
            <a:ext cx="3188114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FFFF"/>
                </a:solidFill>
              </a:rPr>
              <a:t>Is there evidence for CHO</a:t>
            </a:r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A1C84EA8-E182-43E1-B83C-CF2E8B01B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4300" y="2395983"/>
            <a:ext cx="0" cy="2228850"/>
          </a:xfrm>
          <a:prstGeom prst="line">
            <a:avLst/>
          </a:prstGeom>
          <a:ln w="1905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749" name="Content Placeholder 2">
            <a:extLst>
              <a:ext uri="{FF2B5EF4-FFF2-40B4-BE49-F238E27FC236}">
                <a16:creationId xmlns:a16="http://schemas.microsoft.com/office/drawing/2014/main" id="{7ECE3058-D6A3-45A9-85D1-AA127C66F6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251183"/>
              </p:ext>
            </p:extLst>
          </p:nvPr>
        </p:nvGraphicFramePr>
        <p:xfrm>
          <a:off x="553416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1191" y="0"/>
            <a:ext cx="6100799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9048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F7790795-72D1-4108-B4C1-7336C9C92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498" y="655783"/>
            <a:ext cx="4284418" cy="14483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3400" dirty="0">
                <a:solidFill>
                  <a:schemeClr val="bg1"/>
                </a:solidFill>
              </a:rPr>
              <a:t>Adapted from Costill’s original work in 1980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6832F003-FCA6-4CFB-A2EA-308F3AA25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6212" y="43498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2772" name="Picture 3" descr="glycogenRecovery">
            <a:extLst>
              <a:ext uri="{FF2B5EF4-FFF2-40B4-BE49-F238E27FC236}">
                <a16:creationId xmlns:a16="http://schemas.microsoft.com/office/drawing/2014/main" id="{9E73C96C-66EB-4BFF-91CE-157F2D959A2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9" r="-2" b="20698"/>
          <a:stretch/>
        </p:blipFill>
        <p:spPr bwMode="auto">
          <a:xfrm>
            <a:off x="1155559" y="2265037"/>
            <a:ext cx="9889790" cy="3949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EF526DD0-5E46-40B7-AEF1-9B26256CF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7E4032D-4110-4963-82B8-8A1B1BF4B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273199" cy="6858000"/>
            <a:chOff x="1" y="0"/>
            <a:chExt cx="4273199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66796880-E7D7-485E-A6D1-908B811A1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4273199" cy="6858000"/>
            </a:xfrm>
            <a:prstGeom prst="rect">
              <a:avLst/>
            </a:pr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AC97B103-7494-4650-82C0-FC9F8D272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4273199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410" name="Title 1">
            <a:extLst>
              <a:ext uri="{FF2B5EF4-FFF2-40B4-BE49-F238E27FC236}">
                <a16:creationId xmlns:a16="http://schemas.microsoft.com/office/drawing/2014/main" id="{874C791D-51B6-4BE5-938F-B12A22E93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19125"/>
            <a:ext cx="2652413" cy="561974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0000"/>
                </a:solidFill>
              </a:rPr>
              <a:t>Other studies</a:t>
            </a: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5D133F51-4E9D-4F0B-A452-875C6A52B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80" name="Freeform 6">
              <a:extLst>
                <a:ext uri="{FF2B5EF4-FFF2-40B4-BE49-F238E27FC236}">
                  <a16:creationId xmlns:a16="http://schemas.microsoft.com/office/drawing/2014/main" id="{BDC8164B-5FC0-4CBD-B7AE-0CB8780FF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6">
              <a:extLst>
                <a:ext uri="{FF2B5EF4-FFF2-40B4-BE49-F238E27FC236}">
                  <a16:creationId xmlns:a16="http://schemas.microsoft.com/office/drawing/2014/main" id="{DF21B6AB-8AF5-4823-92E3-F33B9EAEF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78D035A2-D312-4141-A62D-810E0D86D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250" y="619125"/>
            <a:ext cx="6508987" cy="561975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Saris (1989) found that cyclists in the Tour de France were increasing their CHO to 94g/hour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Balsom (1999) showed that increased CHO enhanced intermittent exercise performance.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Nicolas ( 1997) showed that recovery improved </a:t>
            </a:r>
          </a:p>
          <a:p>
            <a:pPr eaLnBrk="1" hangingPunct="1"/>
            <a:endParaRPr lang="en-GB" alt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And the list goes on and on!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ight Triangle 7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48223082-9A9C-4D0E-AF68-8DD71369F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7200" dirty="0"/>
              <a:t>Glycogen Loading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C46A26F9-AAC4-4018-8066-5FC5C5C48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2400" dirty="0"/>
              <a:t>Some athletes have adapted the original regimes</a:t>
            </a:r>
          </a:p>
          <a:p>
            <a:pPr eaLnBrk="1" hangingPunct="1"/>
            <a:r>
              <a:rPr lang="en-GB" altLang="en-US" sz="2400" dirty="0"/>
              <a:t>Athletes follow a low carb diet to deplete glycogen and use fat </a:t>
            </a:r>
          </a:p>
          <a:p>
            <a:pPr eaLnBrk="1" hangingPunct="1"/>
            <a:r>
              <a:rPr lang="en-GB" altLang="en-US" sz="2400" dirty="0"/>
              <a:t>But CHO does not appear to further increase exercise performance when CHO availability is maintained high with a pre exercise meal and CHO ingestion during exercise ( Jeukendrup 2011)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33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866" name="Picture 1">
            <a:extLst>
              <a:ext uri="{FF2B5EF4-FFF2-40B4-BE49-F238E27FC236}">
                <a16:creationId xmlns:a16="http://schemas.microsoft.com/office/drawing/2014/main" id="{16845380-5367-4BBF-A205-8C2602EB9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8852" y="643467"/>
            <a:ext cx="787429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ight Triangle 7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5F6EEA24-4AA1-4A88-B530-860A3D856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GB" sz="6600" dirty="0"/>
              <a:t>The key!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520EE71A-FC9F-41C9-918F-C38033099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dirty="0"/>
              <a:t>Timing and the type of CHO 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Looking at the diet as a whole </a:t>
            </a:r>
          </a:p>
          <a:p>
            <a:pPr eaLnBrk="1" hangingPunct="1"/>
            <a:r>
              <a:rPr lang="en-GB" altLang="en-US" sz="2400" dirty="0"/>
              <a:t>CHO 3-4 hours before exercise</a:t>
            </a:r>
          </a:p>
          <a:p>
            <a:pPr eaLnBrk="1" hangingPunct="1"/>
            <a:r>
              <a:rPr lang="en-GB" altLang="en-US" sz="2400" dirty="0"/>
              <a:t>CHO pre exercise ( Hour before)</a:t>
            </a:r>
          </a:p>
          <a:p>
            <a:pPr eaLnBrk="1" hangingPunct="1"/>
            <a:r>
              <a:rPr lang="en-GB" altLang="en-US" sz="2400" dirty="0"/>
              <a:t>CHO during exercise/ competition</a:t>
            </a:r>
          </a:p>
          <a:p>
            <a:pPr eaLnBrk="1" hangingPunct="1"/>
            <a:r>
              <a:rPr lang="en-GB" altLang="en-US" sz="2400" dirty="0"/>
              <a:t>CHO and protein to refuel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2953B-1A3E-4382-A8B3-F96EBCF40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en-GB" sz="7200" dirty="0"/>
              <a:t>In the next few weeks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0E7A6-10B3-46C1-8EF5-6D7D8ED67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2400" dirty="0"/>
              <a:t>Over the next few weeks we will be looking at how to calculate CHO requirements and planning a meal plan.</a:t>
            </a:r>
          </a:p>
        </p:txBody>
      </p:sp>
    </p:spTree>
    <p:extLst>
      <p:ext uri="{BB962C8B-B14F-4D97-AF65-F5344CB8AC3E}">
        <p14:creationId xmlns:p14="http://schemas.microsoft.com/office/powerpoint/2010/main" val="1523435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30859A-3C33-484B-99DF-D5D910BF66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25491-75CD-47E7-9A64-849225DD1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PROTEIN</a:t>
            </a:r>
          </a:p>
        </p:txBody>
      </p:sp>
    </p:spTree>
    <p:extLst>
      <p:ext uri="{BB962C8B-B14F-4D97-AF65-F5344CB8AC3E}">
        <p14:creationId xmlns:p14="http://schemas.microsoft.com/office/powerpoint/2010/main" val="5866020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0" name="Rectangle 7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61" name="Rectangle 72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9457" name="Rectangle 2">
            <a:extLst>
              <a:ext uri="{FF2B5EF4-FFF2-40B4-BE49-F238E27FC236}">
                <a16:creationId xmlns:a16="http://schemas.microsoft.com/office/drawing/2014/main" id="{F16FBAE5-4428-48EC-A361-A2D58D9F7F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12439" y="552810"/>
            <a:ext cx="5448255" cy="222875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800" dirty="0"/>
              <a:t>Role of protein</a:t>
            </a:r>
            <a:endParaRPr lang="en-US" altLang="en-US" sz="4800" dirty="0"/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D88EF823-CB28-4DE3-B6B9-3537700E9334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1512439" y="2959729"/>
            <a:ext cx="5448255" cy="334107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1700" dirty="0"/>
              <a:t>Essential part of the structure of each cell</a:t>
            </a:r>
          </a:p>
          <a:p>
            <a:pPr eaLnBrk="1" hangingPunct="1"/>
            <a:r>
              <a:rPr lang="en-GB" altLang="en-US" sz="1700" dirty="0"/>
              <a:t>Necessary for growth &amp; formation of new tissues</a:t>
            </a:r>
          </a:p>
          <a:p>
            <a:pPr eaLnBrk="1" hangingPunct="1"/>
            <a:r>
              <a:rPr lang="en-GB" altLang="en-US" sz="1700" dirty="0"/>
              <a:t>Required for repairing damaged tissues</a:t>
            </a:r>
          </a:p>
          <a:p>
            <a:pPr eaLnBrk="1" hangingPunct="1"/>
            <a:r>
              <a:rPr lang="en-GB" altLang="en-US" sz="1700" dirty="0"/>
              <a:t>Constantly recycled in the body (but there is always an overall loss)</a:t>
            </a:r>
          </a:p>
          <a:p>
            <a:pPr eaLnBrk="1" hangingPunct="1"/>
            <a:r>
              <a:rPr lang="en-GB" altLang="en-US" sz="1700" dirty="0"/>
              <a:t>Enzyme &amp; hormone production</a:t>
            </a:r>
          </a:p>
          <a:p>
            <a:pPr eaLnBrk="1" hangingPunct="1"/>
            <a:r>
              <a:rPr lang="en-GB" altLang="en-US" sz="1700" dirty="0"/>
              <a:t>Source of energy</a:t>
            </a:r>
          </a:p>
          <a:p>
            <a:pPr eaLnBrk="1" hangingPunct="1"/>
            <a:r>
              <a:rPr lang="en-GB" altLang="en-US" sz="1700" dirty="0"/>
              <a:t>Energy backup (e.g. after prolonged intense exercise or if CHO is low in the diet)</a:t>
            </a:r>
          </a:p>
          <a:p>
            <a:pPr eaLnBrk="1" hangingPunct="1"/>
            <a:r>
              <a:rPr lang="en-GB" altLang="en-US" sz="1700" dirty="0"/>
              <a:t>Made up of 20 different amino acids</a:t>
            </a:r>
            <a:endParaRPr lang="en-US" alt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7649" name="Title 1">
            <a:extLst>
              <a:ext uri="{FF2B5EF4-FFF2-40B4-BE49-F238E27FC236}">
                <a16:creationId xmlns:a16="http://schemas.microsoft.com/office/drawing/2014/main" id="{63CBE686-A001-4C12-A409-E35E4C411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439" y="552810"/>
            <a:ext cx="5448255" cy="222875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800" dirty="0"/>
              <a:t>Protein requirements</a:t>
            </a:r>
          </a:p>
        </p:txBody>
      </p:sp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BC2C6037-7706-47C8-B0D5-A92745B0451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12439" y="2959729"/>
            <a:ext cx="5448255" cy="334107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1500" dirty="0"/>
              <a:t>The amount of protein required to support maximal growth</a:t>
            </a:r>
          </a:p>
          <a:p>
            <a:pPr eaLnBrk="1" hangingPunct="1"/>
            <a:endParaRPr lang="en-GB" altLang="en-US" sz="1500" dirty="0"/>
          </a:p>
          <a:p>
            <a:pPr eaLnBrk="1" hangingPunct="1"/>
            <a:r>
              <a:rPr lang="en-GB" altLang="en-US" sz="1500" dirty="0"/>
              <a:t>Requirements are expressed as grams / kg </a:t>
            </a:r>
          </a:p>
          <a:p>
            <a:pPr eaLnBrk="1" hangingPunct="1"/>
            <a:endParaRPr lang="en-GB" altLang="en-US" sz="1500" dirty="0"/>
          </a:p>
          <a:p>
            <a:pPr eaLnBrk="1" hangingPunct="1"/>
            <a:r>
              <a:rPr lang="en-GB" altLang="en-US" sz="1500" dirty="0"/>
              <a:t>Therefore a “normal” requirement is:-</a:t>
            </a:r>
          </a:p>
          <a:p>
            <a:pPr eaLnBrk="1" hangingPunct="1"/>
            <a:endParaRPr lang="en-GB" altLang="en-US" sz="1500" dirty="0"/>
          </a:p>
          <a:p>
            <a:pPr eaLnBrk="1" hangingPunct="1"/>
            <a:r>
              <a:rPr lang="en-GB" altLang="en-US" sz="1500" dirty="0"/>
              <a:t>0.8g/kg/day</a:t>
            </a:r>
          </a:p>
          <a:p>
            <a:pPr eaLnBrk="1" hangingPunct="1"/>
            <a:r>
              <a:rPr lang="en-GB" altLang="en-US" sz="1500" dirty="0"/>
              <a:t>50kg female = 0.8 x 50 = 40g/day</a:t>
            </a:r>
          </a:p>
          <a:p>
            <a:pPr eaLnBrk="1" hangingPunct="1"/>
            <a:r>
              <a:rPr lang="en-GB" altLang="en-US" sz="1500" dirty="0"/>
              <a:t>60kg female = 0.8 x 50 = 48g/day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35D813D1-BA6B-40B4-A101-04BB8944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6" name="Picture 15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8" name="Rectangle 15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AEA3DFA5-2D7B-4989-8ED7-8321EC11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3793" name="Rectangle 2">
            <a:extLst>
              <a:ext uri="{FF2B5EF4-FFF2-40B4-BE49-F238E27FC236}">
                <a16:creationId xmlns:a16="http://schemas.microsoft.com/office/drawing/2014/main" id="{1C503307-B243-4936-9880-5B55A2A71A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1966" y="900622"/>
            <a:ext cx="3629555" cy="18935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Protein Requirements</a:t>
            </a:r>
          </a:p>
        </p:txBody>
      </p:sp>
      <p:sp>
        <p:nvSpPr>
          <p:cNvPr id="33811" name="Text Box 36">
            <a:extLst>
              <a:ext uri="{FF2B5EF4-FFF2-40B4-BE49-F238E27FC236}">
                <a16:creationId xmlns:a16="http://schemas.microsoft.com/office/drawing/2014/main" id="{387CE471-40F1-43E4-9567-14485C0DCD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1966" y="2965593"/>
            <a:ext cx="3629555" cy="29415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+mn-lt"/>
                <a:ea typeface="+mn-ea"/>
              </a:rPr>
              <a:t>Jeukendrup &amp; Gleeson 2004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+mn-lt"/>
                <a:ea typeface="+mn-ea"/>
              </a:rPr>
              <a:t>Jeukendrup 2010</a:t>
            </a:r>
          </a:p>
        </p:txBody>
      </p:sp>
      <p:graphicFrame>
        <p:nvGraphicFramePr>
          <p:cNvPr id="14371" name="Group 35">
            <a:extLst>
              <a:ext uri="{FF2B5EF4-FFF2-40B4-BE49-F238E27FC236}">
                <a16:creationId xmlns:a16="http://schemas.microsoft.com/office/drawing/2014/main" id="{5ED9D385-6C0F-4636-B474-6C0D6E1960E1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92028756"/>
              </p:ext>
            </p:extLst>
          </p:nvPr>
        </p:nvGraphicFramePr>
        <p:xfrm>
          <a:off x="5186548" y="1559902"/>
          <a:ext cx="6320442" cy="3729851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3301218">
                  <a:extLst>
                    <a:ext uri="{9D8B030D-6E8A-4147-A177-3AD203B41FA5}">
                      <a16:colId xmlns:a16="http://schemas.microsoft.com/office/drawing/2014/main" val="3467813704"/>
                    </a:ext>
                  </a:extLst>
                </a:gridCol>
                <a:gridCol w="3019224">
                  <a:extLst>
                    <a:ext uri="{9D8B030D-6E8A-4147-A177-3AD203B41FA5}">
                      <a16:colId xmlns:a16="http://schemas.microsoft.com/office/drawing/2014/main" val="2628120710"/>
                    </a:ext>
                  </a:extLst>
                </a:gridCol>
              </a:tblGrid>
              <a:tr h="1045839"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Type of athlete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anchor="ctr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Protein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g/kg body wt/ day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anchor="ctr" horzOverflow="overflow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8826588"/>
                  </a:ext>
                </a:extLst>
              </a:tr>
              <a:tr h="1045839"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Sedentary individual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Non athlete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0.8 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4293661"/>
                  </a:ext>
                </a:extLst>
              </a:tr>
              <a:tr h="981053"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Strength and speed events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1.6 – 1.7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6988681"/>
                  </a:ext>
                </a:extLst>
              </a:tr>
              <a:tr h="657120"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Endurance athletes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600"/>
                        </a:spcBef>
                        <a:buClr>
                          <a:schemeClr val="accent1"/>
                        </a:buClr>
                        <a:buSzPct val="76000"/>
                        <a:buFont typeface="Wingdings 3" panose="05040102010807070707" pitchFamily="18" charset="2"/>
                        <a:defRPr sz="22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ts val="500"/>
                        </a:spcBef>
                        <a:buClr>
                          <a:schemeClr val="accent2"/>
                        </a:buClr>
                        <a:buSzPct val="76000"/>
                        <a:buFont typeface="Wingdings 3" panose="05040102010807070707" pitchFamily="18" charset="2"/>
                        <a:defRPr sz="2100">
                          <a:solidFill>
                            <a:schemeClr val="tx2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ts val="500"/>
                        </a:spcBef>
                        <a:buClr>
                          <a:srgbClr val="BCBCBC"/>
                        </a:buClr>
                        <a:buSzPct val="76000"/>
                        <a:buFont typeface="Wingdings 3" panose="05040102010807070707" pitchFamily="18" charset="2"/>
                        <a:defRPr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ts val="400"/>
                        </a:spcBef>
                        <a:buClr>
                          <a:srgbClr val="8BA2B4"/>
                        </a:buClr>
                        <a:buSzPct val="7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ts val="3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140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2100" b="0" i="0" u="none" strike="noStrike" cap="none" spc="0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  <a:ea typeface="MS PGothic" panose="020B0600070205080204" pitchFamily="34" charset="-128"/>
                        </a:rPr>
                        <a:t>1.2 – 1.8</a:t>
                      </a:r>
                      <a:endParaRPr kumimoji="0" lang="en-US" altLang="en-US" sz="2100" b="0" i="0" u="none" strike="noStrike" cap="none" spc="0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Verdana" panose="020B0604030504040204" pitchFamily="34" charset="0"/>
                        <a:ea typeface="MS PGothic" panose="020B0600070205080204" pitchFamily="34" charset="-128"/>
                      </a:endParaRPr>
                    </a:p>
                  </a:txBody>
                  <a:tcPr marL="180477" marR="138828" marT="138828" marB="138828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280331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0177" name="Rectangle 2">
            <a:extLst>
              <a:ext uri="{FF2B5EF4-FFF2-40B4-BE49-F238E27FC236}">
                <a16:creationId xmlns:a16="http://schemas.microsoft.com/office/drawing/2014/main" id="{F7050646-4204-4A46-84E2-BFEA1F2543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12439" y="552810"/>
            <a:ext cx="5448255" cy="222875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800" dirty="0"/>
              <a:t>Protein intakes</a:t>
            </a:r>
          </a:p>
        </p:txBody>
      </p:sp>
      <p:sp>
        <p:nvSpPr>
          <p:cNvPr id="50178" name="Rectangle 3">
            <a:extLst>
              <a:ext uri="{FF2B5EF4-FFF2-40B4-BE49-F238E27FC236}">
                <a16:creationId xmlns:a16="http://schemas.microsoft.com/office/drawing/2014/main" id="{B9EFBECC-C921-4320-961C-A18D42AAF2AB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1512439" y="2959729"/>
            <a:ext cx="5448255" cy="334107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1800" dirty="0"/>
              <a:t>There is still a lot of controversy on this subject</a:t>
            </a:r>
          </a:p>
          <a:p>
            <a:pPr eaLnBrk="1" hangingPunct="1"/>
            <a:r>
              <a:rPr lang="en-GB" altLang="en-US" sz="1800" dirty="0"/>
              <a:t>A useful review was carried out by Tipton in the Journal of Sports Nutrition – Jan 2004</a:t>
            </a:r>
          </a:p>
          <a:p>
            <a:pPr eaLnBrk="1" hangingPunct="1"/>
            <a:r>
              <a:rPr lang="en-GB" altLang="en-US" sz="1800" dirty="0"/>
              <a:t>Research seems to show that there is little benefit from having more than 2g/kg –Tarnopolsky 2004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2225" name="Rectangle 2">
            <a:extLst>
              <a:ext uri="{FF2B5EF4-FFF2-40B4-BE49-F238E27FC236}">
                <a16:creationId xmlns:a16="http://schemas.microsoft.com/office/drawing/2014/main" id="{E25DE0C6-001F-49DF-A27B-C143E1EE59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8875" y="1302871"/>
            <a:ext cx="8188026" cy="2044650"/>
          </a:xfrm>
        </p:spPr>
        <p:txBody>
          <a:bodyPr anchor="b">
            <a:normAutofit/>
          </a:bodyPr>
          <a:lstStyle/>
          <a:p>
            <a:pPr algn="ctr" eaLnBrk="1" hangingPunct="1"/>
            <a:r>
              <a:rPr lang="en-GB" altLang="en-US" sz="4800" dirty="0"/>
              <a:t>continued</a:t>
            </a:r>
          </a:p>
        </p:txBody>
      </p:sp>
      <p:sp>
        <p:nvSpPr>
          <p:cNvPr id="52226" name="Rectangle 3">
            <a:extLst>
              <a:ext uri="{FF2B5EF4-FFF2-40B4-BE49-F238E27FC236}">
                <a16:creationId xmlns:a16="http://schemas.microsoft.com/office/drawing/2014/main" id="{B325C0AB-C718-41B3-A46B-7CAFAC286702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1993641" y="3519236"/>
            <a:ext cx="8192843" cy="2057046"/>
          </a:xfrm>
        </p:spPr>
        <p:txBody>
          <a:bodyPr anchor="t">
            <a:normAutofit/>
          </a:bodyPr>
          <a:lstStyle/>
          <a:p>
            <a:pPr algn="ctr" eaLnBrk="1" hangingPunct="1"/>
            <a:r>
              <a:rPr lang="en-GB" altLang="en-US" sz="1500" dirty="0"/>
              <a:t>Increased muscle may be directly linked to what is eaten and when</a:t>
            </a:r>
          </a:p>
          <a:p>
            <a:pPr algn="ctr" eaLnBrk="1" hangingPunct="1"/>
            <a:r>
              <a:rPr lang="en-GB" altLang="en-US" sz="1500" dirty="0"/>
              <a:t>Tipton 2001 - showed &gt; muscle mass post training when ingesting 6g amino acids plus 35g CHO</a:t>
            </a:r>
          </a:p>
          <a:p>
            <a:pPr algn="ctr" eaLnBrk="1" hangingPunct="1"/>
            <a:r>
              <a:rPr lang="en-GB" altLang="en-US" sz="1500" dirty="0"/>
              <a:t>A study by Rasmussen in 2000 inc muscle with pro/carb mix immediately post training</a:t>
            </a:r>
          </a:p>
          <a:p>
            <a:pPr algn="ctr" eaLnBrk="1" hangingPunct="1"/>
            <a:endParaRPr lang="en-GB" altLang="en-US" sz="1500" dirty="0"/>
          </a:p>
          <a:p>
            <a:pPr algn="ctr" eaLnBrk="1" hangingPunct="1"/>
            <a:r>
              <a:rPr lang="en-GB" altLang="en-US" sz="1500" dirty="0"/>
              <a:t>Tipton et al (2016) showed that up to 40g may be utilised to build muscle in lean adults – although the researchers state more research is needed and the mechanism is not fully understood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4273" name="Title 1">
            <a:extLst>
              <a:ext uri="{FF2B5EF4-FFF2-40B4-BE49-F238E27FC236}">
                <a16:creationId xmlns:a16="http://schemas.microsoft.com/office/drawing/2014/main" id="{E8F787FB-D62E-4D3F-8906-33B8C3FF4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439" y="552810"/>
            <a:ext cx="5448255" cy="222875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800" dirty="0"/>
              <a:t>Protein timing</a:t>
            </a:r>
          </a:p>
        </p:txBody>
      </p:sp>
      <p:sp>
        <p:nvSpPr>
          <p:cNvPr id="54274" name="Content Placeholder 2">
            <a:extLst>
              <a:ext uri="{FF2B5EF4-FFF2-40B4-BE49-F238E27FC236}">
                <a16:creationId xmlns:a16="http://schemas.microsoft.com/office/drawing/2014/main" id="{E8DA8F82-5DA2-4EBA-9C2D-BA278DEE209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12439" y="2959729"/>
            <a:ext cx="5448255" cy="334107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1800" dirty="0"/>
              <a:t>Exercise stimulates cellular events that will increase muscle synthesis and growth</a:t>
            </a:r>
          </a:p>
          <a:p>
            <a:pPr eaLnBrk="1" hangingPunct="1"/>
            <a:r>
              <a:rPr lang="en-GB" altLang="en-US" sz="1800" dirty="0"/>
              <a:t>The most effective time is 1-4 hours post training</a:t>
            </a:r>
          </a:p>
          <a:p>
            <a:pPr eaLnBrk="1" hangingPunct="1"/>
            <a:endParaRPr lang="en-GB" altLang="en-US" sz="1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8BF0C67-DF85-430A-B677-74D959439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51BAC80-2398-422A-9AA2-2489F01E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34A3EF12-7620-4D66-ACFC-B9F71BAD8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96401" y="0"/>
            <a:ext cx="10095599" cy="6858000"/>
          </a:xfrm>
          <a:custGeom>
            <a:avLst/>
            <a:gdLst>
              <a:gd name="connsiteX0" fmla="*/ 0 w 10095599"/>
              <a:gd name="connsiteY0" fmla="*/ 0 h 6858000"/>
              <a:gd name="connsiteX1" fmla="*/ 7448352 w 10095599"/>
              <a:gd name="connsiteY1" fmla="*/ 0 h 6858000"/>
              <a:gd name="connsiteX2" fmla="*/ 9446485 w 10095599"/>
              <a:gd name="connsiteY2" fmla="*/ 0 h 6858000"/>
              <a:gd name="connsiteX3" fmla="*/ 10095599 w 10095599"/>
              <a:gd name="connsiteY3" fmla="*/ 0 h 6858000"/>
              <a:gd name="connsiteX4" fmla="*/ 10095599 w 10095599"/>
              <a:gd name="connsiteY4" fmla="*/ 6858000 h 6858000"/>
              <a:gd name="connsiteX5" fmla="*/ 9446485 w 10095599"/>
              <a:gd name="connsiteY5" fmla="*/ 6858000 h 6858000"/>
              <a:gd name="connsiteX6" fmla="*/ 7448352 w 10095599"/>
              <a:gd name="connsiteY6" fmla="*/ 6858000 h 6858000"/>
              <a:gd name="connsiteX7" fmla="*/ 0 w 10095599"/>
              <a:gd name="connsiteY7" fmla="*/ 6858000 h 6858000"/>
              <a:gd name="connsiteX8" fmla="*/ 1587 w 10095599"/>
              <a:gd name="connsiteY8" fmla="*/ 6789738 h 6858000"/>
              <a:gd name="connsiteX9" fmla="*/ 9525 w 10095599"/>
              <a:gd name="connsiteY9" fmla="*/ 6729413 h 6858000"/>
              <a:gd name="connsiteX10" fmla="*/ 20637 w 10095599"/>
              <a:gd name="connsiteY10" fmla="*/ 6677025 h 6858000"/>
              <a:gd name="connsiteX11" fmla="*/ 34925 w 10095599"/>
              <a:gd name="connsiteY11" fmla="*/ 6630988 h 6858000"/>
              <a:gd name="connsiteX12" fmla="*/ 50800 w 10095599"/>
              <a:gd name="connsiteY12" fmla="*/ 6589713 h 6858000"/>
              <a:gd name="connsiteX13" fmla="*/ 69850 w 10095599"/>
              <a:gd name="connsiteY13" fmla="*/ 6553200 h 6858000"/>
              <a:gd name="connsiteX14" fmla="*/ 88900 w 10095599"/>
              <a:gd name="connsiteY14" fmla="*/ 6515100 h 6858000"/>
              <a:gd name="connsiteX15" fmla="*/ 107950 w 10095599"/>
              <a:gd name="connsiteY15" fmla="*/ 6477000 h 6858000"/>
              <a:gd name="connsiteX16" fmla="*/ 123825 w 10095599"/>
              <a:gd name="connsiteY16" fmla="*/ 6440488 h 6858000"/>
              <a:gd name="connsiteX17" fmla="*/ 139700 w 10095599"/>
              <a:gd name="connsiteY17" fmla="*/ 6399213 h 6858000"/>
              <a:gd name="connsiteX18" fmla="*/ 155575 w 10095599"/>
              <a:gd name="connsiteY18" fmla="*/ 6353175 h 6858000"/>
              <a:gd name="connsiteX19" fmla="*/ 166687 w 10095599"/>
              <a:gd name="connsiteY19" fmla="*/ 6300788 h 6858000"/>
              <a:gd name="connsiteX20" fmla="*/ 173037 w 10095599"/>
              <a:gd name="connsiteY20" fmla="*/ 6240463 h 6858000"/>
              <a:gd name="connsiteX21" fmla="*/ 176212 w 10095599"/>
              <a:gd name="connsiteY21" fmla="*/ 6172200 h 6858000"/>
              <a:gd name="connsiteX22" fmla="*/ 173037 w 10095599"/>
              <a:gd name="connsiteY22" fmla="*/ 6103938 h 6858000"/>
              <a:gd name="connsiteX23" fmla="*/ 166687 w 10095599"/>
              <a:gd name="connsiteY23" fmla="*/ 6043613 h 6858000"/>
              <a:gd name="connsiteX24" fmla="*/ 155575 w 10095599"/>
              <a:gd name="connsiteY24" fmla="*/ 5991225 h 6858000"/>
              <a:gd name="connsiteX25" fmla="*/ 139700 w 10095599"/>
              <a:gd name="connsiteY25" fmla="*/ 5945188 h 6858000"/>
              <a:gd name="connsiteX26" fmla="*/ 123825 w 10095599"/>
              <a:gd name="connsiteY26" fmla="*/ 5903913 h 6858000"/>
              <a:gd name="connsiteX27" fmla="*/ 107950 w 10095599"/>
              <a:gd name="connsiteY27" fmla="*/ 5867400 h 6858000"/>
              <a:gd name="connsiteX28" fmla="*/ 88900 w 10095599"/>
              <a:gd name="connsiteY28" fmla="*/ 5829300 h 6858000"/>
              <a:gd name="connsiteX29" fmla="*/ 69850 w 10095599"/>
              <a:gd name="connsiteY29" fmla="*/ 5791200 h 6858000"/>
              <a:gd name="connsiteX30" fmla="*/ 50800 w 10095599"/>
              <a:gd name="connsiteY30" fmla="*/ 5754688 h 6858000"/>
              <a:gd name="connsiteX31" fmla="*/ 34925 w 10095599"/>
              <a:gd name="connsiteY31" fmla="*/ 5713413 h 6858000"/>
              <a:gd name="connsiteX32" fmla="*/ 20637 w 10095599"/>
              <a:gd name="connsiteY32" fmla="*/ 5667375 h 6858000"/>
              <a:gd name="connsiteX33" fmla="*/ 9525 w 10095599"/>
              <a:gd name="connsiteY33" fmla="*/ 5614988 h 6858000"/>
              <a:gd name="connsiteX34" fmla="*/ 1587 w 10095599"/>
              <a:gd name="connsiteY34" fmla="*/ 5554663 h 6858000"/>
              <a:gd name="connsiteX35" fmla="*/ 0 w 10095599"/>
              <a:gd name="connsiteY35" fmla="*/ 5486400 h 6858000"/>
              <a:gd name="connsiteX36" fmla="*/ 1587 w 10095599"/>
              <a:gd name="connsiteY36" fmla="*/ 5418138 h 6858000"/>
              <a:gd name="connsiteX37" fmla="*/ 9525 w 10095599"/>
              <a:gd name="connsiteY37" fmla="*/ 5357813 h 6858000"/>
              <a:gd name="connsiteX38" fmla="*/ 20637 w 10095599"/>
              <a:gd name="connsiteY38" fmla="*/ 5305425 h 6858000"/>
              <a:gd name="connsiteX39" fmla="*/ 34925 w 10095599"/>
              <a:gd name="connsiteY39" fmla="*/ 5259388 h 6858000"/>
              <a:gd name="connsiteX40" fmla="*/ 50800 w 10095599"/>
              <a:gd name="connsiteY40" fmla="*/ 5218113 h 6858000"/>
              <a:gd name="connsiteX41" fmla="*/ 69850 w 10095599"/>
              <a:gd name="connsiteY41" fmla="*/ 5181600 h 6858000"/>
              <a:gd name="connsiteX42" fmla="*/ 88900 w 10095599"/>
              <a:gd name="connsiteY42" fmla="*/ 5143500 h 6858000"/>
              <a:gd name="connsiteX43" fmla="*/ 107950 w 10095599"/>
              <a:gd name="connsiteY43" fmla="*/ 5105400 h 6858000"/>
              <a:gd name="connsiteX44" fmla="*/ 123825 w 10095599"/>
              <a:gd name="connsiteY44" fmla="*/ 5068888 h 6858000"/>
              <a:gd name="connsiteX45" fmla="*/ 139700 w 10095599"/>
              <a:gd name="connsiteY45" fmla="*/ 5027613 h 6858000"/>
              <a:gd name="connsiteX46" fmla="*/ 155575 w 10095599"/>
              <a:gd name="connsiteY46" fmla="*/ 4981575 h 6858000"/>
              <a:gd name="connsiteX47" fmla="*/ 166687 w 10095599"/>
              <a:gd name="connsiteY47" fmla="*/ 4929188 h 6858000"/>
              <a:gd name="connsiteX48" fmla="*/ 173037 w 10095599"/>
              <a:gd name="connsiteY48" fmla="*/ 4868863 h 6858000"/>
              <a:gd name="connsiteX49" fmla="*/ 176212 w 10095599"/>
              <a:gd name="connsiteY49" fmla="*/ 4800600 h 6858000"/>
              <a:gd name="connsiteX50" fmla="*/ 173037 w 10095599"/>
              <a:gd name="connsiteY50" fmla="*/ 4732338 h 6858000"/>
              <a:gd name="connsiteX51" fmla="*/ 166687 w 10095599"/>
              <a:gd name="connsiteY51" fmla="*/ 4672013 h 6858000"/>
              <a:gd name="connsiteX52" fmla="*/ 155575 w 10095599"/>
              <a:gd name="connsiteY52" fmla="*/ 4619625 h 6858000"/>
              <a:gd name="connsiteX53" fmla="*/ 139700 w 10095599"/>
              <a:gd name="connsiteY53" fmla="*/ 4573588 h 6858000"/>
              <a:gd name="connsiteX54" fmla="*/ 123825 w 10095599"/>
              <a:gd name="connsiteY54" fmla="*/ 4532313 h 6858000"/>
              <a:gd name="connsiteX55" fmla="*/ 107950 w 10095599"/>
              <a:gd name="connsiteY55" fmla="*/ 4495800 h 6858000"/>
              <a:gd name="connsiteX56" fmla="*/ 69850 w 10095599"/>
              <a:gd name="connsiteY56" fmla="*/ 4419600 h 6858000"/>
              <a:gd name="connsiteX57" fmla="*/ 50800 w 10095599"/>
              <a:gd name="connsiteY57" fmla="*/ 4383088 h 6858000"/>
              <a:gd name="connsiteX58" fmla="*/ 34925 w 10095599"/>
              <a:gd name="connsiteY58" fmla="*/ 4341813 h 6858000"/>
              <a:gd name="connsiteX59" fmla="*/ 20637 w 10095599"/>
              <a:gd name="connsiteY59" fmla="*/ 4295775 h 6858000"/>
              <a:gd name="connsiteX60" fmla="*/ 9525 w 10095599"/>
              <a:gd name="connsiteY60" fmla="*/ 4243388 h 6858000"/>
              <a:gd name="connsiteX61" fmla="*/ 1587 w 10095599"/>
              <a:gd name="connsiteY61" fmla="*/ 4183063 h 6858000"/>
              <a:gd name="connsiteX62" fmla="*/ 0 w 10095599"/>
              <a:gd name="connsiteY62" fmla="*/ 4114800 h 6858000"/>
              <a:gd name="connsiteX63" fmla="*/ 1587 w 10095599"/>
              <a:gd name="connsiteY63" fmla="*/ 4046538 h 6858000"/>
              <a:gd name="connsiteX64" fmla="*/ 9525 w 10095599"/>
              <a:gd name="connsiteY64" fmla="*/ 3986213 h 6858000"/>
              <a:gd name="connsiteX65" fmla="*/ 20637 w 10095599"/>
              <a:gd name="connsiteY65" fmla="*/ 3933825 h 6858000"/>
              <a:gd name="connsiteX66" fmla="*/ 34925 w 10095599"/>
              <a:gd name="connsiteY66" fmla="*/ 3887788 h 6858000"/>
              <a:gd name="connsiteX67" fmla="*/ 50800 w 10095599"/>
              <a:gd name="connsiteY67" fmla="*/ 3846513 h 6858000"/>
              <a:gd name="connsiteX68" fmla="*/ 69850 w 10095599"/>
              <a:gd name="connsiteY68" fmla="*/ 3810000 h 6858000"/>
              <a:gd name="connsiteX69" fmla="*/ 88900 w 10095599"/>
              <a:gd name="connsiteY69" fmla="*/ 3771900 h 6858000"/>
              <a:gd name="connsiteX70" fmla="*/ 107950 w 10095599"/>
              <a:gd name="connsiteY70" fmla="*/ 3733800 h 6858000"/>
              <a:gd name="connsiteX71" fmla="*/ 123825 w 10095599"/>
              <a:gd name="connsiteY71" fmla="*/ 3697288 h 6858000"/>
              <a:gd name="connsiteX72" fmla="*/ 139700 w 10095599"/>
              <a:gd name="connsiteY72" fmla="*/ 3656013 h 6858000"/>
              <a:gd name="connsiteX73" fmla="*/ 155575 w 10095599"/>
              <a:gd name="connsiteY73" fmla="*/ 3609975 h 6858000"/>
              <a:gd name="connsiteX74" fmla="*/ 166687 w 10095599"/>
              <a:gd name="connsiteY74" fmla="*/ 3557588 h 6858000"/>
              <a:gd name="connsiteX75" fmla="*/ 173037 w 10095599"/>
              <a:gd name="connsiteY75" fmla="*/ 3497263 h 6858000"/>
              <a:gd name="connsiteX76" fmla="*/ 176212 w 10095599"/>
              <a:gd name="connsiteY76" fmla="*/ 3427413 h 6858000"/>
              <a:gd name="connsiteX77" fmla="*/ 173037 w 10095599"/>
              <a:gd name="connsiteY77" fmla="*/ 3360738 h 6858000"/>
              <a:gd name="connsiteX78" fmla="*/ 166687 w 10095599"/>
              <a:gd name="connsiteY78" fmla="*/ 3300413 h 6858000"/>
              <a:gd name="connsiteX79" fmla="*/ 155575 w 10095599"/>
              <a:gd name="connsiteY79" fmla="*/ 3248025 h 6858000"/>
              <a:gd name="connsiteX80" fmla="*/ 139700 w 10095599"/>
              <a:gd name="connsiteY80" fmla="*/ 3201988 h 6858000"/>
              <a:gd name="connsiteX81" fmla="*/ 123825 w 10095599"/>
              <a:gd name="connsiteY81" fmla="*/ 3160713 h 6858000"/>
              <a:gd name="connsiteX82" fmla="*/ 107950 w 10095599"/>
              <a:gd name="connsiteY82" fmla="*/ 3124200 h 6858000"/>
              <a:gd name="connsiteX83" fmla="*/ 88900 w 10095599"/>
              <a:gd name="connsiteY83" fmla="*/ 3086100 h 6858000"/>
              <a:gd name="connsiteX84" fmla="*/ 69850 w 10095599"/>
              <a:gd name="connsiteY84" fmla="*/ 3048000 h 6858000"/>
              <a:gd name="connsiteX85" fmla="*/ 50800 w 10095599"/>
              <a:gd name="connsiteY85" fmla="*/ 3011488 h 6858000"/>
              <a:gd name="connsiteX86" fmla="*/ 34925 w 10095599"/>
              <a:gd name="connsiteY86" fmla="*/ 2970213 h 6858000"/>
              <a:gd name="connsiteX87" fmla="*/ 20637 w 10095599"/>
              <a:gd name="connsiteY87" fmla="*/ 2924175 h 6858000"/>
              <a:gd name="connsiteX88" fmla="*/ 9525 w 10095599"/>
              <a:gd name="connsiteY88" fmla="*/ 2871788 h 6858000"/>
              <a:gd name="connsiteX89" fmla="*/ 1587 w 10095599"/>
              <a:gd name="connsiteY89" fmla="*/ 2811463 h 6858000"/>
              <a:gd name="connsiteX90" fmla="*/ 0 w 10095599"/>
              <a:gd name="connsiteY90" fmla="*/ 2743200 h 6858000"/>
              <a:gd name="connsiteX91" fmla="*/ 1587 w 10095599"/>
              <a:gd name="connsiteY91" fmla="*/ 2674938 h 6858000"/>
              <a:gd name="connsiteX92" fmla="*/ 9525 w 10095599"/>
              <a:gd name="connsiteY92" fmla="*/ 2614613 h 6858000"/>
              <a:gd name="connsiteX93" fmla="*/ 20637 w 10095599"/>
              <a:gd name="connsiteY93" fmla="*/ 2562225 h 6858000"/>
              <a:gd name="connsiteX94" fmla="*/ 34925 w 10095599"/>
              <a:gd name="connsiteY94" fmla="*/ 2516188 h 6858000"/>
              <a:gd name="connsiteX95" fmla="*/ 50800 w 10095599"/>
              <a:gd name="connsiteY95" fmla="*/ 2474913 h 6858000"/>
              <a:gd name="connsiteX96" fmla="*/ 69850 w 10095599"/>
              <a:gd name="connsiteY96" fmla="*/ 2438400 h 6858000"/>
              <a:gd name="connsiteX97" fmla="*/ 88900 w 10095599"/>
              <a:gd name="connsiteY97" fmla="*/ 2400300 h 6858000"/>
              <a:gd name="connsiteX98" fmla="*/ 107950 w 10095599"/>
              <a:gd name="connsiteY98" fmla="*/ 2362200 h 6858000"/>
              <a:gd name="connsiteX99" fmla="*/ 123825 w 10095599"/>
              <a:gd name="connsiteY99" fmla="*/ 2325688 h 6858000"/>
              <a:gd name="connsiteX100" fmla="*/ 139700 w 10095599"/>
              <a:gd name="connsiteY100" fmla="*/ 2284413 h 6858000"/>
              <a:gd name="connsiteX101" fmla="*/ 155575 w 10095599"/>
              <a:gd name="connsiteY101" fmla="*/ 2238375 h 6858000"/>
              <a:gd name="connsiteX102" fmla="*/ 166687 w 10095599"/>
              <a:gd name="connsiteY102" fmla="*/ 2185988 h 6858000"/>
              <a:gd name="connsiteX103" fmla="*/ 173037 w 10095599"/>
              <a:gd name="connsiteY103" fmla="*/ 2125663 h 6858000"/>
              <a:gd name="connsiteX104" fmla="*/ 176212 w 10095599"/>
              <a:gd name="connsiteY104" fmla="*/ 2057400 h 6858000"/>
              <a:gd name="connsiteX105" fmla="*/ 173037 w 10095599"/>
              <a:gd name="connsiteY105" fmla="*/ 1989138 h 6858000"/>
              <a:gd name="connsiteX106" fmla="*/ 166687 w 10095599"/>
              <a:gd name="connsiteY106" fmla="*/ 1928813 h 6858000"/>
              <a:gd name="connsiteX107" fmla="*/ 155575 w 10095599"/>
              <a:gd name="connsiteY107" fmla="*/ 1876425 h 6858000"/>
              <a:gd name="connsiteX108" fmla="*/ 139700 w 10095599"/>
              <a:gd name="connsiteY108" fmla="*/ 1830388 h 6858000"/>
              <a:gd name="connsiteX109" fmla="*/ 123825 w 10095599"/>
              <a:gd name="connsiteY109" fmla="*/ 1789113 h 6858000"/>
              <a:gd name="connsiteX110" fmla="*/ 107950 w 10095599"/>
              <a:gd name="connsiteY110" fmla="*/ 1752600 h 6858000"/>
              <a:gd name="connsiteX111" fmla="*/ 88900 w 10095599"/>
              <a:gd name="connsiteY111" fmla="*/ 1714500 h 6858000"/>
              <a:gd name="connsiteX112" fmla="*/ 69850 w 10095599"/>
              <a:gd name="connsiteY112" fmla="*/ 1676400 h 6858000"/>
              <a:gd name="connsiteX113" fmla="*/ 50800 w 10095599"/>
              <a:gd name="connsiteY113" fmla="*/ 1639888 h 6858000"/>
              <a:gd name="connsiteX114" fmla="*/ 34925 w 10095599"/>
              <a:gd name="connsiteY114" fmla="*/ 1598613 h 6858000"/>
              <a:gd name="connsiteX115" fmla="*/ 20637 w 10095599"/>
              <a:gd name="connsiteY115" fmla="*/ 1552575 h 6858000"/>
              <a:gd name="connsiteX116" fmla="*/ 9525 w 10095599"/>
              <a:gd name="connsiteY116" fmla="*/ 1500188 h 6858000"/>
              <a:gd name="connsiteX117" fmla="*/ 1587 w 10095599"/>
              <a:gd name="connsiteY117" fmla="*/ 1439863 h 6858000"/>
              <a:gd name="connsiteX118" fmla="*/ 0 w 10095599"/>
              <a:gd name="connsiteY118" fmla="*/ 1371600 h 6858000"/>
              <a:gd name="connsiteX119" fmla="*/ 1587 w 10095599"/>
              <a:gd name="connsiteY119" fmla="*/ 1303338 h 6858000"/>
              <a:gd name="connsiteX120" fmla="*/ 9525 w 10095599"/>
              <a:gd name="connsiteY120" fmla="*/ 1243013 h 6858000"/>
              <a:gd name="connsiteX121" fmla="*/ 20637 w 10095599"/>
              <a:gd name="connsiteY121" fmla="*/ 1190625 h 6858000"/>
              <a:gd name="connsiteX122" fmla="*/ 34925 w 10095599"/>
              <a:gd name="connsiteY122" fmla="*/ 1144588 h 6858000"/>
              <a:gd name="connsiteX123" fmla="*/ 50800 w 10095599"/>
              <a:gd name="connsiteY123" fmla="*/ 1103313 h 6858000"/>
              <a:gd name="connsiteX124" fmla="*/ 69850 w 10095599"/>
              <a:gd name="connsiteY124" fmla="*/ 1066800 h 6858000"/>
              <a:gd name="connsiteX125" fmla="*/ 88900 w 10095599"/>
              <a:gd name="connsiteY125" fmla="*/ 1028700 h 6858000"/>
              <a:gd name="connsiteX126" fmla="*/ 107950 w 10095599"/>
              <a:gd name="connsiteY126" fmla="*/ 990600 h 6858000"/>
              <a:gd name="connsiteX127" fmla="*/ 123825 w 10095599"/>
              <a:gd name="connsiteY127" fmla="*/ 954088 h 6858000"/>
              <a:gd name="connsiteX128" fmla="*/ 139700 w 10095599"/>
              <a:gd name="connsiteY128" fmla="*/ 912813 h 6858000"/>
              <a:gd name="connsiteX129" fmla="*/ 155575 w 10095599"/>
              <a:gd name="connsiteY129" fmla="*/ 866775 h 6858000"/>
              <a:gd name="connsiteX130" fmla="*/ 166687 w 10095599"/>
              <a:gd name="connsiteY130" fmla="*/ 814388 h 6858000"/>
              <a:gd name="connsiteX131" fmla="*/ 173037 w 10095599"/>
              <a:gd name="connsiteY131" fmla="*/ 754063 h 6858000"/>
              <a:gd name="connsiteX132" fmla="*/ 176212 w 10095599"/>
              <a:gd name="connsiteY132" fmla="*/ 685800 h 6858000"/>
              <a:gd name="connsiteX133" fmla="*/ 173037 w 10095599"/>
              <a:gd name="connsiteY133" fmla="*/ 617538 h 6858000"/>
              <a:gd name="connsiteX134" fmla="*/ 166687 w 10095599"/>
              <a:gd name="connsiteY134" fmla="*/ 557213 h 6858000"/>
              <a:gd name="connsiteX135" fmla="*/ 155575 w 10095599"/>
              <a:gd name="connsiteY135" fmla="*/ 504825 h 6858000"/>
              <a:gd name="connsiteX136" fmla="*/ 139700 w 10095599"/>
              <a:gd name="connsiteY136" fmla="*/ 458788 h 6858000"/>
              <a:gd name="connsiteX137" fmla="*/ 123825 w 10095599"/>
              <a:gd name="connsiteY137" fmla="*/ 417513 h 6858000"/>
              <a:gd name="connsiteX138" fmla="*/ 107950 w 10095599"/>
              <a:gd name="connsiteY138" fmla="*/ 381000 h 6858000"/>
              <a:gd name="connsiteX139" fmla="*/ 88900 w 10095599"/>
              <a:gd name="connsiteY139" fmla="*/ 342900 h 6858000"/>
              <a:gd name="connsiteX140" fmla="*/ 69850 w 10095599"/>
              <a:gd name="connsiteY140" fmla="*/ 304800 h 6858000"/>
              <a:gd name="connsiteX141" fmla="*/ 50800 w 10095599"/>
              <a:gd name="connsiteY141" fmla="*/ 268288 h 6858000"/>
              <a:gd name="connsiteX142" fmla="*/ 34925 w 10095599"/>
              <a:gd name="connsiteY142" fmla="*/ 227013 h 6858000"/>
              <a:gd name="connsiteX143" fmla="*/ 20637 w 10095599"/>
              <a:gd name="connsiteY143" fmla="*/ 180975 h 6858000"/>
              <a:gd name="connsiteX144" fmla="*/ 9525 w 10095599"/>
              <a:gd name="connsiteY144" fmla="*/ 128588 h 6858000"/>
              <a:gd name="connsiteX145" fmla="*/ 1587 w 10095599"/>
              <a:gd name="connsiteY145" fmla="*/ 6826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10095599" h="6858000">
                <a:moveTo>
                  <a:pt x="0" y="0"/>
                </a:moveTo>
                <a:lnTo>
                  <a:pt x="7448352" y="0"/>
                </a:lnTo>
                <a:lnTo>
                  <a:pt x="9446485" y="0"/>
                </a:lnTo>
                <a:lnTo>
                  <a:pt x="10095599" y="0"/>
                </a:lnTo>
                <a:lnTo>
                  <a:pt x="10095599" y="6858000"/>
                </a:lnTo>
                <a:lnTo>
                  <a:pt x="9446485" y="6858000"/>
                </a:lnTo>
                <a:lnTo>
                  <a:pt x="7448352" y="6858000"/>
                </a:lnTo>
                <a:lnTo>
                  <a:pt x="0" y="6858000"/>
                </a:lnTo>
                <a:lnTo>
                  <a:pt x="1587" y="6789738"/>
                </a:lnTo>
                <a:lnTo>
                  <a:pt x="9525" y="6729413"/>
                </a:lnTo>
                <a:lnTo>
                  <a:pt x="20637" y="6677025"/>
                </a:lnTo>
                <a:lnTo>
                  <a:pt x="34925" y="6630988"/>
                </a:lnTo>
                <a:lnTo>
                  <a:pt x="50800" y="6589713"/>
                </a:lnTo>
                <a:lnTo>
                  <a:pt x="69850" y="6553200"/>
                </a:lnTo>
                <a:lnTo>
                  <a:pt x="88900" y="6515100"/>
                </a:lnTo>
                <a:lnTo>
                  <a:pt x="107950" y="6477000"/>
                </a:lnTo>
                <a:lnTo>
                  <a:pt x="123825" y="6440488"/>
                </a:lnTo>
                <a:lnTo>
                  <a:pt x="139700" y="6399213"/>
                </a:lnTo>
                <a:lnTo>
                  <a:pt x="155575" y="6353175"/>
                </a:lnTo>
                <a:lnTo>
                  <a:pt x="166687" y="6300788"/>
                </a:lnTo>
                <a:lnTo>
                  <a:pt x="173037" y="6240463"/>
                </a:lnTo>
                <a:lnTo>
                  <a:pt x="176212" y="6172200"/>
                </a:lnTo>
                <a:lnTo>
                  <a:pt x="173037" y="6103938"/>
                </a:lnTo>
                <a:lnTo>
                  <a:pt x="166687" y="6043613"/>
                </a:lnTo>
                <a:lnTo>
                  <a:pt x="155575" y="5991225"/>
                </a:lnTo>
                <a:lnTo>
                  <a:pt x="139700" y="5945188"/>
                </a:lnTo>
                <a:lnTo>
                  <a:pt x="123825" y="5903913"/>
                </a:lnTo>
                <a:lnTo>
                  <a:pt x="107950" y="5867400"/>
                </a:lnTo>
                <a:lnTo>
                  <a:pt x="88900" y="5829300"/>
                </a:lnTo>
                <a:lnTo>
                  <a:pt x="69850" y="5791200"/>
                </a:lnTo>
                <a:lnTo>
                  <a:pt x="50800" y="5754688"/>
                </a:lnTo>
                <a:lnTo>
                  <a:pt x="34925" y="5713413"/>
                </a:lnTo>
                <a:lnTo>
                  <a:pt x="20637" y="5667375"/>
                </a:lnTo>
                <a:lnTo>
                  <a:pt x="9525" y="5614988"/>
                </a:lnTo>
                <a:lnTo>
                  <a:pt x="1587" y="5554663"/>
                </a:lnTo>
                <a:lnTo>
                  <a:pt x="0" y="5486400"/>
                </a:lnTo>
                <a:lnTo>
                  <a:pt x="1587" y="5418138"/>
                </a:lnTo>
                <a:lnTo>
                  <a:pt x="9525" y="5357813"/>
                </a:lnTo>
                <a:lnTo>
                  <a:pt x="20637" y="5305425"/>
                </a:lnTo>
                <a:lnTo>
                  <a:pt x="34925" y="5259388"/>
                </a:lnTo>
                <a:lnTo>
                  <a:pt x="50800" y="5218113"/>
                </a:lnTo>
                <a:lnTo>
                  <a:pt x="69850" y="5181600"/>
                </a:lnTo>
                <a:lnTo>
                  <a:pt x="88900" y="5143500"/>
                </a:lnTo>
                <a:lnTo>
                  <a:pt x="107950" y="5105400"/>
                </a:lnTo>
                <a:lnTo>
                  <a:pt x="123825" y="5068888"/>
                </a:lnTo>
                <a:lnTo>
                  <a:pt x="139700" y="5027613"/>
                </a:lnTo>
                <a:lnTo>
                  <a:pt x="155575" y="4981575"/>
                </a:lnTo>
                <a:lnTo>
                  <a:pt x="166687" y="4929188"/>
                </a:lnTo>
                <a:lnTo>
                  <a:pt x="173037" y="4868863"/>
                </a:lnTo>
                <a:lnTo>
                  <a:pt x="176212" y="4800600"/>
                </a:lnTo>
                <a:lnTo>
                  <a:pt x="173037" y="4732338"/>
                </a:lnTo>
                <a:lnTo>
                  <a:pt x="166687" y="4672013"/>
                </a:lnTo>
                <a:lnTo>
                  <a:pt x="155575" y="4619625"/>
                </a:lnTo>
                <a:lnTo>
                  <a:pt x="139700" y="4573588"/>
                </a:lnTo>
                <a:lnTo>
                  <a:pt x="123825" y="4532313"/>
                </a:lnTo>
                <a:lnTo>
                  <a:pt x="107950" y="4495800"/>
                </a:lnTo>
                <a:lnTo>
                  <a:pt x="69850" y="4419600"/>
                </a:lnTo>
                <a:lnTo>
                  <a:pt x="50800" y="4383088"/>
                </a:lnTo>
                <a:lnTo>
                  <a:pt x="34925" y="4341813"/>
                </a:lnTo>
                <a:lnTo>
                  <a:pt x="20637" y="4295775"/>
                </a:lnTo>
                <a:lnTo>
                  <a:pt x="9525" y="4243388"/>
                </a:lnTo>
                <a:lnTo>
                  <a:pt x="1587" y="4183063"/>
                </a:lnTo>
                <a:lnTo>
                  <a:pt x="0" y="4114800"/>
                </a:lnTo>
                <a:lnTo>
                  <a:pt x="1587" y="4046538"/>
                </a:lnTo>
                <a:lnTo>
                  <a:pt x="9525" y="3986213"/>
                </a:lnTo>
                <a:lnTo>
                  <a:pt x="20637" y="3933825"/>
                </a:lnTo>
                <a:lnTo>
                  <a:pt x="34925" y="3887788"/>
                </a:lnTo>
                <a:lnTo>
                  <a:pt x="50800" y="3846513"/>
                </a:lnTo>
                <a:lnTo>
                  <a:pt x="69850" y="3810000"/>
                </a:lnTo>
                <a:lnTo>
                  <a:pt x="88900" y="3771900"/>
                </a:lnTo>
                <a:lnTo>
                  <a:pt x="107950" y="3733800"/>
                </a:lnTo>
                <a:lnTo>
                  <a:pt x="123825" y="3697288"/>
                </a:lnTo>
                <a:lnTo>
                  <a:pt x="139700" y="3656013"/>
                </a:lnTo>
                <a:lnTo>
                  <a:pt x="155575" y="3609975"/>
                </a:lnTo>
                <a:lnTo>
                  <a:pt x="166687" y="3557588"/>
                </a:lnTo>
                <a:lnTo>
                  <a:pt x="173037" y="3497263"/>
                </a:lnTo>
                <a:lnTo>
                  <a:pt x="176212" y="3427413"/>
                </a:lnTo>
                <a:lnTo>
                  <a:pt x="173037" y="3360738"/>
                </a:lnTo>
                <a:lnTo>
                  <a:pt x="166687" y="3300413"/>
                </a:lnTo>
                <a:lnTo>
                  <a:pt x="155575" y="3248025"/>
                </a:lnTo>
                <a:lnTo>
                  <a:pt x="139700" y="3201988"/>
                </a:lnTo>
                <a:lnTo>
                  <a:pt x="123825" y="3160713"/>
                </a:lnTo>
                <a:lnTo>
                  <a:pt x="107950" y="3124200"/>
                </a:lnTo>
                <a:lnTo>
                  <a:pt x="88900" y="3086100"/>
                </a:lnTo>
                <a:lnTo>
                  <a:pt x="69850" y="3048000"/>
                </a:lnTo>
                <a:lnTo>
                  <a:pt x="50800" y="3011488"/>
                </a:lnTo>
                <a:lnTo>
                  <a:pt x="34925" y="2970213"/>
                </a:lnTo>
                <a:lnTo>
                  <a:pt x="20637" y="2924175"/>
                </a:lnTo>
                <a:lnTo>
                  <a:pt x="9525" y="2871788"/>
                </a:lnTo>
                <a:lnTo>
                  <a:pt x="1587" y="2811463"/>
                </a:lnTo>
                <a:lnTo>
                  <a:pt x="0" y="2743200"/>
                </a:lnTo>
                <a:lnTo>
                  <a:pt x="1587" y="2674938"/>
                </a:lnTo>
                <a:lnTo>
                  <a:pt x="9525" y="2614613"/>
                </a:lnTo>
                <a:lnTo>
                  <a:pt x="20637" y="2562225"/>
                </a:lnTo>
                <a:lnTo>
                  <a:pt x="34925" y="2516188"/>
                </a:lnTo>
                <a:lnTo>
                  <a:pt x="50800" y="2474913"/>
                </a:lnTo>
                <a:lnTo>
                  <a:pt x="69850" y="2438400"/>
                </a:lnTo>
                <a:lnTo>
                  <a:pt x="88900" y="2400300"/>
                </a:lnTo>
                <a:lnTo>
                  <a:pt x="107950" y="2362200"/>
                </a:lnTo>
                <a:lnTo>
                  <a:pt x="123825" y="2325688"/>
                </a:lnTo>
                <a:lnTo>
                  <a:pt x="139700" y="2284413"/>
                </a:lnTo>
                <a:lnTo>
                  <a:pt x="155575" y="2238375"/>
                </a:lnTo>
                <a:lnTo>
                  <a:pt x="166687" y="2185988"/>
                </a:lnTo>
                <a:lnTo>
                  <a:pt x="173037" y="2125663"/>
                </a:lnTo>
                <a:lnTo>
                  <a:pt x="176212" y="2057400"/>
                </a:lnTo>
                <a:lnTo>
                  <a:pt x="173037" y="1989138"/>
                </a:lnTo>
                <a:lnTo>
                  <a:pt x="166687" y="1928813"/>
                </a:lnTo>
                <a:lnTo>
                  <a:pt x="155575" y="1876425"/>
                </a:lnTo>
                <a:lnTo>
                  <a:pt x="139700" y="1830388"/>
                </a:lnTo>
                <a:lnTo>
                  <a:pt x="123825" y="1789113"/>
                </a:lnTo>
                <a:lnTo>
                  <a:pt x="107950" y="1752600"/>
                </a:lnTo>
                <a:lnTo>
                  <a:pt x="88900" y="1714500"/>
                </a:lnTo>
                <a:lnTo>
                  <a:pt x="69850" y="1676400"/>
                </a:lnTo>
                <a:lnTo>
                  <a:pt x="50800" y="1639888"/>
                </a:lnTo>
                <a:lnTo>
                  <a:pt x="34925" y="1598613"/>
                </a:lnTo>
                <a:lnTo>
                  <a:pt x="20637" y="1552575"/>
                </a:lnTo>
                <a:lnTo>
                  <a:pt x="9525" y="1500188"/>
                </a:lnTo>
                <a:lnTo>
                  <a:pt x="1587" y="1439863"/>
                </a:lnTo>
                <a:lnTo>
                  <a:pt x="0" y="1371600"/>
                </a:lnTo>
                <a:lnTo>
                  <a:pt x="1587" y="1303338"/>
                </a:lnTo>
                <a:lnTo>
                  <a:pt x="9525" y="1243013"/>
                </a:lnTo>
                <a:lnTo>
                  <a:pt x="20637" y="1190625"/>
                </a:lnTo>
                <a:lnTo>
                  <a:pt x="34925" y="1144588"/>
                </a:lnTo>
                <a:lnTo>
                  <a:pt x="50800" y="1103313"/>
                </a:lnTo>
                <a:lnTo>
                  <a:pt x="69850" y="1066800"/>
                </a:lnTo>
                <a:lnTo>
                  <a:pt x="88900" y="1028700"/>
                </a:lnTo>
                <a:lnTo>
                  <a:pt x="107950" y="990600"/>
                </a:lnTo>
                <a:lnTo>
                  <a:pt x="123825" y="954088"/>
                </a:lnTo>
                <a:lnTo>
                  <a:pt x="139700" y="912813"/>
                </a:lnTo>
                <a:lnTo>
                  <a:pt x="155575" y="866775"/>
                </a:lnTo>
                <a:lnTo>
                  <a:pt x="166687" y="814388"/>
                </a:lnTo>
                <a:lnTo>
                  <a:pt x="173037" y="754063"/>
                </a:lnTo>
                <a:lnTo>
                  <a:pt x="176212" y="685800"/>
                </a:lnTo>
                <a:lnTo>
                  <a:pt x="173037" y="617538"/>
                </a:lnTo>
                <a:lnTo>
                  <a:pt x="166687" y="557213"/>
                </a:lnTo>
                <a:lnTo>
                  <a:pt x="155575" y="504825"/>
                </a:lnTo>
                <a:lnTo>
                  <a:pt x="139700" y="458788"/>
                </a:lnTo>
                <a:lnTo>
                  <a:pt x="123825" y="417513"/>
                </a:lnTo>
                <a:lnTo>
                  <a:pt x="107950" y="381000"/>
                </a:lnTo>
                <a:lnTo>
                  <a:pt x="88900" y="342900"/>
                </a:lnTo>
                <a:lnTo>
                  <a:pt x="69850" y="304800"/>
                </a:lnTo>
                <a:lnTo>
                  <a:pt x="50800" y="268288"/>
                </a:lnTo>
                <a:lnTo>
                  <a:pt x="34925" y="227013"/>
                </a:lnTo>
                <a:lnTo>
                  <a:pt x="20637" y="180975"/>
                </a:lnTo>
                <a:lnTo>
                  <a:pt x="9525" y="128588"/>
                </a:lnTo>
                <a:lnTo>
                  <a:pt x="1587" y="6826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8369" name="Rectangle 2">
            <a:extLst>
              <a:ext uri="{FF2B5EF4-FFF2-40B4-BE49-F238E27FC236}">
                <a16:creationId xmlns:a16="http://schemas.microsoft.com/office/drawing/2014/main" id="{6F64DA78-08D0-4CFC-A247-FCA1ED9623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97628" y="662400"/>
            <a:ext cx="8632372" cy="1113295"/>
          </a:xfrm>
        </p:spPr>
        <p:txBody>
          <a:bodyPr anchor="t">
            <a:normAutofit/>
          </a:bodyPr>
          <a:lstStyle/>
          <a:p>
            <a:pPr algn="ctr" eaLnBrk="1" hangingPunct="1"/>
            <a:r>
              <a:rPr lang="en-GB" altLang="en-US" dirty="0"/>
              <a:t>Problems with excess protein</a:t>
            </a:r>
          </a:p>
        </p:txBody>
      </p:sp>
      <p:sp>
        <p:nvSpPr>
          <p:cNvPr id="58370" name="Rectangle 3">
            <a:extLst>
              <a:ext uri="{FF2B5EF4-FFF2-40B4-BE49-F238E27FC236}">
                <a16:creationId xmlns:a16="http://schemas.microsoft.com/office/drawing/2014/main" id="{00248186-98D0-4141-A208-4684943B6D6B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797628" y="2286000"/>
            <a:ext cx="8632372" cy="3909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Some studies have linked it to leaching protein from bone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Kidney stones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Excess calcium intakes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Excess calories and Vitamin  A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Smell in the gym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Anecdotal – seem to be more prone to kidney infections</a:t>
            </a:r>
          </a:p>
          <a:p>
            <a:pPr eaLnBrk="1" hangingPunct="1"/>
            <a:endParaRPr lang="en-GB" alt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However Prof Stuart Phillips (Canada) has stated that excess that excess protein does not cause kidney disease</a:t>
            </a:r>
          </a:p>
          <a:p>
            <a:pPr eaLnBrk="1" hangingPunct="1"/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Statement on Moodle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>
            <a:extLst>
              <a:ext uri="{FF2B5EF4-FFF2-40B4-BE49-F238E27FC236}">
                <a16:creationId xmlns:a16="http://schemas.microsoft.com/office/drawing/2014/main" id="{BC2320E5-227F-49EB-9E66-CF8A51E501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Ideal post training drink/food</a:t>
            </a:r>
          </a:p>
        </p:txBody>
      </p:sp>
      <p:graphicFrame>
        <p:nvGraphicFramePr>
          <p:cNvPr id="56324" name="Rectangle 3">
            <a:extLst>
              <a:ext uri="{FF2B5EF4-FFF2-40B4-BE49-F238E27FC236}">
                <a16:creationId xmlns:a16="http://schemas.microsoft.com/office/drawing/2014/main" id="{F141A912-4045-4B3F-889A-636ECDB0FDE9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69001799"/>
              </p:ext>
            </p:extLst>
          </p:nvPr>
        </p:nvGraphicFramePr>
        <p:xfrm>
          <a:off x="1981200" y="1219201"/>
          <a:ext cx="8229600" cy="4937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4582" y="1802761"/>
            <a:ext cx="2736148" cy="3613612"/>
            <a:chOff x="0" y="0"/>
            <a:chExt cx="1060902" cy="14011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0902" cy="1401126"/>
            </a:xfrm>
            <a:custGeom>
              <a:avLst/>
              <a:gdLst/>
              <a:ahLst/>
              <a:cxnLst/>
              <a:rect l="l" t="t" r="r" b="b"/>
              <a:pathLst>
                <a:path w="1060902" h="1401126">
                  <a:moveTo>
                    <a:pt x="94317" y="0"/>
                  </a:moveTo>
                  <a:lnTo>
                    <a:pt x="966585" y="0"/>
                  </a:lnTo>
                  <a:cubicBezTo>
                    <a:pt x="1018675" y="0"/>
                    <a:pt x="1060902" y="42227"/>
                    <a:pt x="1060902" y="94317"/>
                  </a:cubicBezTo>
                  <a:lnTo>
                    <a:pt x="1060902" y="1306809"/>
                  </a:lnTo>
                  <a:cubicBezTo>
                    <a:pt x="1060902" y="1358899"/>
                    <a:pt x="1018675" y="1401126"/>
                    <a:pt x="966585" y="1401126"/>
                  </a:cubicBezTo>
                  <a:lnTo>
                    <a:pt x="94317" y="1401126"/>
                  </a:lnTo>
                  <a:cubicBezTo>
                    <a:pt x="42227" y="1401126"/>
                    <a:pt x="0" y="1358899"/>
                    <a:pt x="0" y="1306809"/>
                  </a:cubicBezTo>
                  <a:lnTo>
                    <a:pt x="0" y="94317"/>
                  </a:lnTo>
                  <a:cubicBezTo>
                    <a:pt x="0" y="42227"/>
                    <a:pt x="42227" y="0"/>
                    <a:pt x="9431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>
              <a:solidFill>
                <a:srgbClr val="3B923F"/>
              </a:solidFill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67733" tIns="67733" rIns="67733" bIns="67733" rtlCol="0" anchor="ctr"/>
            <a:lstStyle/>
            <a:p>
              <a:pPr algn="ctr">
                <a:lnSpc>
                  <a:spcPts val="2664"/>
                </a:lnSpc>
              </a:pPr>
              <a:endParaRPr sz="2400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3656" y="2392234"/>
            <a:ext cx="880177" cy="461221"/>
            <a:chOff x="0" y="0"/>
            <a:chExt cx="825908" cy="43278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25908" cy="432783"/>
            </a:xfrm>
            <a:custGeom>
              <a:avLst/>
              <a:gdLst/>
              <a:ahLst/>
              <a:cxnLst/>
              <a:rect l="l" t="t" r="r" b="b"/>
              <a:pathLst>
                <a:path w="825908" h="432783">
                  <a:moveTo>
                    <a:pt x="0" y="0"/>
                  </a:moveTo>
                  <a:lnTo>
                    <a:pt x="825908" y="0"/>
                  </a:lnTo>
                  <a:lnTo>
                    <a:pt x="825908" y="432783"/>
                  </a:lnTo>
                  <a:lnTo>
                    <a:pt x="0" y="432783"/>
                  </a:lnTo>
                  <a:close/>
                </a:path>
              </a:pathLst>
            </a:custGeom>
            <a:solidFill>
              <a:srgbClr val="3B92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93656" y="2879659"/>
            <a:ext cx="880177" cy="435772"/>
            <a:chOff x="0" y="0"/>
            <a:chExt cx="825908" cy="40890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25908" cy="408904"/>
            </a:xfrm>
            <a:custGeom>
              <a:avLst/>
              <a:gdLst/>
              <a:ahLst/>
              <a:cxnLst/>
              <a:rect l="l" t="t" r="r" b="b"/>
              <a:pathLst>
                <a:path w="825908" h="408904">
                  <a:moveTo>
                    <a:pt x="0" y="0"/>
                  </a:moveTo>
                  <a:lnTo>
                    <a:pt x="825908" y="0"/>
                  </a:lnTo>
                  <a:lnTo>
                    <a:pt x="825908" y="408904"/>
                  </a:lnTo>
                  <a:lnTo>
                    <a:pt x="0" y="408904"/>
                  </a:lnTo>
                  <a:close/>
                </a:path>
              </a:pathLst>
            </a:custGeom>
            <a:solidFill>
              <a:srgbClr val="FFBD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3656" y="3340831"/>
            <a:ext cx="880177" cy="334244"/>
            <a:chOff x="0" y="0"/>
            <a:chExt cx="731823" cy="27790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31823" cy="277907"/>
            </a:xfrm>
            <a:custGeom>
              <a:avLst/>
              <a:gdLst/>
              <a:ahLst/>
              <a:cxnLst/>
              <a:rect l="l" t="t" r="r" b="b"/>
              <a:pathLst>
                <a:path w="731823" h="277907">
                  <a:moveTo>
                    <a:pt x="0" y="0"/>
                  </a:moveTo>
                  <a:lnTo>
                    <a:pt x="731823" y="0"/>
                  </a:lnTo>
                  <a:lnTo>
                    <a:pt x="731823" y="277907"/>
                  </a:lnTo>
                  <a:lnTo>
                    <a:pt x="0" y="277907"/>
                  </a:lnTo>
                  <a:close/>
                </a:path>
              </a:pathLst>
            </a:custGeom>
            <a:solidFill>
              <a:srgbClr val="FFDE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93656" y="3700476"/>
            <a:ext cx="880177" cy="580473"/>
            <a:chOff x="0" y="0"/>
            <a:chExt cx="825908" cy="54468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25908" cy="544683"/>
            </a:xfrm>
            <a:custGeom>
              <a:avLst/>
              <a:gdLst/>
              <a:ahLst/>
              <a:cxnLst/>
              <a:rect l="l" t="t" r="r" b="b"/>
              <a:pathLst>
                <a:path w="825908" h="544683">
                  <a:moveTo>
                    <a:pt x="0" y="0"/>
                  </a:moveTo>
                  <a:lnTo>
                    <a:pt x="825908" y="0"/>
                  </a:lnTo>
                  <a:lnTo>
                    <a:pt x="825908" y="544683"/>
                  </a:lnTo>
                  <a:lnTo>
                    <a:pt x="0" y="544683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93656" y="4307151"/>
            <a:ext cx="880177" cy="464524"/>
            <a:chOff x="0" y="0"/>
            <a:chExt cx="825908" cy="43588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25908" cy="435883"/>
            </a:xfrm>
            <a:custGeom>
              <a:avLst/>
              <a:gdLst/>
              <a:ahLst/>
              <a:cxnLst/>
              <a:rect l="l" t="t" r="r" b="b"/>
              <a:pathLst>
                <a:path w="825908" h="435883">
                  <a:moveTo>
                    <a:pt x="0" y="0"/>
                  </a:moveTo>
                  <a:lnTo>
                    <a:pt x="825908" y="0"/>
                  </a:lnTo>
                  <a:lnTo>
                    <a:pt x="825908" y="435883"/>
                  </a:lnTo>
                  <a:lnTo>
                    <a:pt x="0" y="435883"/>
                  </a:lnTo>
                  <a:close/>
                </a:path>
              </a:pathLst>
            </a:custGeom>
            <a:solidFill>
              <a:srgbClr val="7136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772228" y="4445947"/>
            <a:ext cx="802633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19"/>
              </a:lnSpc>
            </a:pPr>
            <a:r>
              <a:rPr lang="en-US" sz="1060" dirty="0">
                <a:solidFill>
                  <a:srgbClr val="FFFFFF"/>
                </a:solidFill>
                <a:latin typeface="Poppins Medium Bold"/>
              </a:rPr>
              <a:t>PURPLE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593656" y="4806614"/>
            <a:ext cx="880177" cy="442953"/>
            <a:chOff x="0" y="0"/>
            <a:chExt cx="795836" cy="40050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795836" cy="400508"/>
            </a:xfrm>
            <a:custGeom>
              <a:avLst/>
              <a:gdLst/>
              <a:ahLst/>
              <a:cxnLst/>
              <a:rect l="l" t="t" r="r" b="b"/>
              <a:pathLst>
                <a:path w="795836" h="400508">
                  <a:moveTo>
                    <a:pt x="0" y="0"/>
                  </a:moveTo>
                  <a:lnTo>
                    <a:pt x="795836" y="0"/>
                  </a:lnTo>
                  <a:lnTo>
                    <a:pt x="795836" y="400508"/>
                  </a:lnTo>
                  <a:lnTo>
                    <a:pt x="0" y="400508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2001494" y="2834235"/>
            <a:ext cx="529141" cy="16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11"/>
              </a:lnSpc>
            </a:pPr>
            <a:r>
              <a:rPr lang="en-US" sz="1139" dirty="0">
                <a:solidFill>
                  <a:srgbClr val="FFFFFF"/>
                </a:solidFill>
                <a:latin typeface="Poppins Medium Bold"/>
              </a:rPr>
              <a:t>GREEN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503535" y="2398737"/>
            <a:ext cx="1558672" cy="462961"/>
            <a:chOff x="0" y="0"/>
            <a:chExt cx="1409314" cy="41859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409314" cy="418599"/>
            </a:xfrm>
            <a:custGeom>
              <a:avLst/>
              <a:gdLst/>
              <a:ahLst/>
              <a:cxnLst/>
              <a:rect l="l" t="t" r="r" b="b"/>
              <a:pathLst>
                <a:path w="1409314" h="418599">
                  <a:moveTo>
                    <a:pt x="0" y="0"/>
                  </a:moveTo>
                  <a:lnTo>
                    <a:pt x="1409314" y="0"/>
                  </a:lnTo>
                  <a:lnTo>
                    <a:pt x="1409314" y="418599"/>
                  </a:lnTo>
                  <a:lnTo>
                    <a:pt x="0" y="418599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503535" y="2879659"/>
            <a:ext cx="1550623" cy="425484"/>
            <a:chOff x="0" y="0"/>
            <a:chExt cx="1402036" cy="384713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402036" cy="384713"/>
            </a:xfrm>
            <a:custGeom>
              <a:avLst/>
              <a:gdLst/>
              <a:ahLst/>
              <a:cxnLst/>
              <a:rect l="l" t="t" r="r" b="b"/>
              <a:pathLst>
                <a:path w="1402036" h="384713">
                  <a:moveTo>
                    <a:pt x="0" y="0"/>
                  </a:moveTo>
                  <a:lnTo>
                    <a:pt x="1402036" y="0"/>
                  </a:lnTo>
                  <a:lnTo>
                    <a:pt x="1402036" y="384713"/>
                  </a:lnTo>
                  <a:lnTo>
                    <a:pt x="0" y="384713"/>
                  </a:lnTo>
                  <a:close/>
                </a:path>
              </a:pathLst>
            </a:custGeom>
            <a:solidFill>
              <a:srgbClr val="EFE3E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503652" y="3337696"/>
            <a:ext cx="1558672" cy="335872"/>
            <a:chOff x="0" y="0"/>
            <a:chExt cx="1229212" cy="264879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229212" cy="264879"/>
            </a:xfrm>
            <a:custGeom>
              <a:avLst/>
              <a:gdLst/>
              <a:ahLst/>
              <a:cxnLst/>
              <a:rect l="l" t="t" r="r" b="b"/>
              <a:pathLst>
                <a:path w="1229212" h="264879">
                  <a:moveTo>
                    <a:pt x="0" y="0"/>
                  </a:moveTo>
                  <a:lnTo>
                    <a:pt x="1229212" y="0"/>
                  </a:lnTo>
                  <a:lnTo>
                    <a:pt x="1229212" y="264879"/>
                  </a:lnTo>
                  <a:lnTo>
                    <a:pt x="0" y="264879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503652" y="3700475"/>
            <a:ext cx="1558672" cy="563004"/>
            <a:chOff x="0" y="0"/>
            <a:chExt cx="1409314" cy="509055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409314" cy="509055"/>
            </a:xfrm>
            <a:custGeom>
              <a:avLst/>
              <a:gdLst/>
              <a:ahLst/>
              <a:cxnLst/>
              <a:rect l="l" t="t" r="r" b="b"/>
              <a:pathLst>
                <a:path w="1409314" h="509055">
                  <a:moveTo>
                    <a:pt x="0" y="0"/>
                  </a:moveTo>
                  <a:lnTo>
                    <a:pt x="1409314" y="0"/>
                  </a:lnTo>
                  <a:lnTo>
                    <a:pt x="1409314" y="509055"/>
                  </a:lnTo>
                  <a:lnTo>
                    <a:pt x="0" y="509055"/>
                  </a:lnTo>
                  <a:close/>
                </a:path>
              </a:pathLst>
            </a:custGeom>
            <a:solidFill>
              <a:srgbClr val="EFE3E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511702" y="4314279"/>
            <a:ext cx="1550623" cy="445492"/>
            <a:chOff x="0" y="0"/>
            <a:chExt cx="1402036" cy="402803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402036" cy="402803"/>
            </a:xfrm>
            <a:custGeom>
              <a:avLst/>
              <a:gdLst/>
              <a:ahLst/>
              <a:cxnLst/>
              <a:rect l="l" t="t" r="r" b="b"/>
              <a:pathLst>
                <a:path w="1402036" h="402803">
                  <a:moveTo>
                    <a:pt x="0" y="0"/>
                  </a:moveTo>
                  <a:lnTo>
                    <a:pt x="1402036" y="0"/>
                  </a:lnTo>
                  <a:lnTo>
                    <a:pt x="1402036" y="402803"/>
                  </a:lnTo>
                  <a:lnTo>
                    <a:pt x="0" y="402803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516534" y="4810571"/>
            <a:ext cx="1523009" cy="425484"/>
            <a:chOff x="0" y="0"/>
            <a:chExt cx="1377068" cy="384713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377068" cy="384713"/>
            </a:xfrm>
            <a:custGeom>
              <a:avLst/>
              <a:gdLst/>
              <a:ahLst/>
              <a:cxnLst/>
              <a:rect l="l" t="t" r="r" b="b"/>
              <a:pathLst>
                <a:path w="1377068" h="384713">
                  <a:moveTo>
                    <a:pt x="0" y="0"/>
                  </a:moveTo>
                  <a:lnTo>
                    <a:pt x="1377068" y="0"/>
                  </a:lnTo>
                  <a:lnTo>
                    <a:pt x="1377068" y="384713"/>
                  </a:lnTo>
                  <a:lnTo>
                    <a:pt x="0" y="384713"/>
                  </a:lnTo>
                  <a:close/>
                </a:path>
              </a:pathLst>
            </a:custGeom>
            <a:solidFill>
              <a:srgbClr val="EFE3E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48821" y="1561079"/>
            <a:ext cx="707275" cy="647156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819751" y="1537504"/>
            <a:ext cx="879128" cy="532971"/>
          </a:xfrm>
          <a:prstGeom prst="rect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7525" y="4872049"/>
            <a:ext cx="1514432" cy="808216"/>
          </a:xfrm>
          <a:prstGeom prst="rect">
            <a:avLst/>
          </a:prstGeom>
        </p:spPr>
      </p:pic>
      <p:grpSp>
        <p:nvGrpSpPr>
          <p:cNvPr id="46" name="Group 46"/>
          <p:cNvGrpSpPr/>
          <p:nvPr/>
        </p:nvGrpSpPr>
        <p:grpSpPr>
          <a:xfrm>
            <a:off x="9060696" y="1323516"/>
            <a:ext cx="2799113" cy="3956787"/>
            <a:chOff x="0" y="0"/>
            <a:chExt cx="1080169" cy="1526911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1080169" cy="1526911"/>
            </a:xfrm>
            <a:custGeom>
              <a:avLst/>
              <a:gdLst/>
              <a:ahLst/>
              <a:cxnLst/>
              <a:rect l="l" t="t" r="r" b="b"/>
              <a:pathLst>
                <a:path w="1080169" h="1526911">
                  <a:moveTo>
                    <a:pt x="92195" y="0"/>
                  </a:moveTo>
                  <a:lnTo>
                    <a:pt x="987974" y="0"/>
                  </a:lnTo>
                  <a:cubicBezTo>
                    <a:pt x="1038892" y="0"/>
                    <a:pt x="1080169" y="41277"/>
                    <a:pt x="1080169" y="92195"/>
                  </a:cubicBezTo>
                  <a:lnTo>
                    <a:pt x="1080169" y="1434716"/>
                  </a:lnTo>
                  <a:cubicBezTo>
                    <a:pt x="1080169" y="1485634"/>
                    <a:pt x="1038892" y="1526911"/>
                    <a:pt x="987974" y="1526911"/>
                  </a:cubicBezTo>
                  <a:lnTo>
                    <a:pt x="92195" y="1526911"/>
                  </a:lnTo>
                  <a:cubicBezTo>
                    <a:pt x="41277" y="1526911"/>
                    <a:pt x="0" y="1485634"/>
                    <a:pt x="0" y="1434716"/>
                  </a:cubicBezTo>
                  <a:lnTo>
                    <a:pt x="0" y="92195"/>
                  </a:lnTo>
                  <a:cubicBezTo>
                    <a:pt x="0" y="41277"/>
                    <a:pt x="41277" y="0"/>
                    <a:pt x="9219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>
              <a:solidFill>
                <a:srgbClr val="FF1616"/>
              </a:solidFill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67733" tIns="67733" rIns="67733" bIns="67733" rtlCol="0" anchor="ctr"/>
            <a:lstStyle/>
            <a:p>
              <a:pPr algn="ctr">
                <a:lnSpc>
                  <a:spcPts val="2664"/>
                </a:lnSpc>
              </a:pPr>
              <a:endParaRPr sz="2400" dirty="0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230263" y="1824939"/>
            <a:ext cx="884371" cy="338615"/>
            <a:chOff x="0" y="0"/>
            <a:chExt cx="705378" cy="270081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705378" cy="270081"/>
            </a:xfrm>
            <a:custGeom>
              <a:avLst/>
              <a:gdLst/>
              <a:ahLst/>
              <a:cxnLst/>
              <a:rect l="l" t="t" r="r" b="b"/>
              <a:pathLst>
                <a:path w="705378" h="270081">
                  <a:moveTo>
                    <a:pt x="0" y="0"/>
                  </a:moveTo>
                  <a:lnTo>
                    <a:pt x="705378" y="0"/>
                  </a:lnTo>
                  <a:lnTo>
                    <a:pt x="705378" y="270081"/>
                  </a:lnTo>
                  <a:lnTo>
                    <a:pt x="0" y="270081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230263" y="2188954"/>
            <a:ext cx="884371" cy="465167"/>
            <a:chOff x="0" y="0"/>
            <a:chExt cx="825908" cy="434416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825908" cy="434416"/>
            </a:xfrm>
            <a:custGeom>
              <a:avLst/>
              <a:gdLst/>
              <a:ahLst/>
              <a:cxnLst/>
              <a:rect l="l" t="t" r="r" b="b"/>
              <a:pathLst>
                <a:path w="825908" h="434416">
                  <a:moveTo>
                    <a:pt x="0" y="0"/>
                  </a:moveTo>
                  <a:lnTo>
                    <a:pt x="825908" y="0"/>
                  </a:lnTo>
                  <a:lnTo>
                    <a:pt x="825908" y="434416"/>
                  </a:lnTo>
                  <a:lnTo>
                    <a:pt x="0" y="434416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9230263" y="2675538"/>
            <a:ext cx="884371" cy="543305"/>
            <a:chOff x="0" y="0"/>
            <a:chExt cx="825908" cy="507389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825908" cy="507389"/>
            </a:xfrm>
            <a:custGeom>
              <a:avLst/>
              <a:gdLst/>
              <a:ahLst/>
              <a:cxnLst/>
              <a:rect l="l" t="t" r="r" b="b"/>
              <a:pathLst>
                <a:path w="825908" h="507389">
                  <a:moveTo>
                    <a:pt x="0" y="0"/>
                  </a:moveTo>
                  <a:lnTo>
                    <a:pt x="825908" y="0"/>
                  </a:lnTo>
                  <a:lnTo>
                    <a:pt x="825908" y="507389"/>
                  </a:lnTo>
                  <a:lnTo>
                    <a:pt x="0" y="507389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9230263" y="3233850"/>
            <a:ext cx="884371" cy="565687"/>
            <a:chOff x="0" y="0"/>
            <a:chExt cx="825908" cy="528291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825908" cy="528291"/>
            </a:xfrm>
            <a:custGeom>
              <a:avLst/>
              <a:gdLst/>
              <a:ahLst/>
              <a:cxnLst/>
              <a:rect l="l" t="t" r="r" b="b"/>
              <a:pathLst>
                <a:path w="825908" h="528291">
                  <a:moveTo>
                    <a:pt x="0" y="0"/>
                  </a:moveTo>
                  <a:lnTo>
                    <a:pt x="825908" y="0"/>
                  </a:lnTo>
                  <a:lnTo>
                    <a:pt x="825908" y="528291"/>
                  </a:lnTo>
                  <a:lnTo>
                    <a:pt x="0" y="528291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230263" y="3828981"/>
            <a:ext cx="884371" cy="453851"/>
            <a:chOff x="0" y="0"/>
            <a:chExt cx="825908" cy="423847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825908" cy="423847"/>
            </a:xfrm>
            <a:custGeom>
              <a:avLst/>
              <a:gdLst/>
              <a:ahLst/>
              <a:cxnLst/>
              <a:rect l="l" t="t" r="r" b="b"/>
              <a:pathLst>
                <a:path w="825908" h="423847">
                  <a:moveTo>
                    <a:pt x="0" y="0"/>
                  </a:moveTo>
                  <a:lnTo>
                    <a:pt x="825908" y="0"/>
                  </a:lnTo>
                  <a:lnTo>
                    <a:pt x="825908" y="423847"/>
                  </a:lnTo>
                  <a:lnTo>
                    <a:pt x="0" y="423847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9230263" y="4295951"/>
            <a:ext cx="884371" cy="445064"/>
            <a:chOff x="0" y="0"/>
            <a:chExt cx="795836" cy="400508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795836" cy="400508"/>
            </a:xfrm>
            <a:custGeom>
              <a:avLst/>
              <a:gdLst/>
              <a:ahLst/>
              <a:cxnLst/>
              <a:rect l="l" t="t" r="r" b="b"/>
              <a:pathLst>
                <a:path w="795836" h="400508">
                  <a:moveTo>
                    <a:pt x="0" y="0"/>
                  </a:moveTo>
                  <a:lnTo>
                    <a:pt x="795836" y="0"/>
                  </a:lnTo>
                  <a:lnTo>
                    <a:pt x="795836" y="400508"/>
                  </a:lnTo>
                  <a:lnTo>
                    <a:pt x="0" y="400508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67" name="TextBox 67"/>
          <p:cNvSpPr txBox="1"/>
          <p:nvPr/>
        </p:nvSpPr>
        <p:spPr>
          <a:xfrm>
            <a:off x="10877109" y="2065182"/>
            <a:ext cx="494523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24"/>
              </a:lnSpc>
            </a:pPr>
            <a:r>
              <a:rPr lang="en-US" sz="1065" dirty="0">
                <a:solidFill>
                  <a:srgbClr val="FFFFFF"/>
                </a:solidFill>
                <a:latin typeface="Poppins Medium Bold"/>
              </a:rPr>
              <a:t>GREEN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1574980" y="4835915"/>
            <a:ext cx="1487345" cy="386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6"/>
              </a:lnSpc>
            </a:pPr>
            <a:r>
              <a:rPr lang="en-US" sz="883" dirty="0">
                <a:solidFill>
                  <a:srgbClr val="000000"/>
                </a:solidFill>
                <a:latin typeface="Poppins Medium"/>
              </a:rPr>
              <a:t>Onions, garlic, shallots, leeks, banana, cucumber, celery, mushrooms</a:t>
            </a:r>
          </a:p>
        </p:txBody>
      </p:sp>
      <p:grpSp>
        <p:nvGrpSpPr>
          <p:cNvPr id="69" name="Group 69"/>
          <p:cNvGrpSpPr/>
          <p:nvPr/>
        </p:nvGrpSpPr>
        <p:grpSpPr>
          <a:xfrm>
            <a:off x="10144872" y="1829420"/>
            <a:ext cx="1577739" cy="334133"/>
            <a:chOff x="0" y="0"/>
            <a:chExt cx="1250729" cy="264879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1250729" cy="264879"/>
            </a:xfrm>
            <a:custGeom>
              <a:avLst/>
              <a:gdLst/>
              <a:ahLst/>
              <a:cxnLst/>
              <a:rect l="l" t="t" r="r" b="b"/>
              <a:pathLst>
                <a:path w="1250729" h="264879">
                  <a:moveTo>
                    <a:pt x="0" y="0"/>
                  </a:moveTo>
                  <a:lnTo>
                    <a:pt x="1250729" y="0"/>
                  </a:lnTo>
                  <a:lnTo>
                    <a:pt x="1250729" y="264879"/>
                  </a:lnTo>
                  <a:lnTo>
                    <a:pt x="0" y="264879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0144872" y="2188954"/>
            <a:ext cx="1566099" cy="465167"/>
            <a:chOff x="0" y="0"/>
            <a:chExt cx="1409314" cy="418599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1409314" cy="418599"/>
            </a:xfrm>
            <a:custGeom>
              <a:avLst/>
              <a:gdLst/>
              <a:ahLst/>
              <a:cxnLst/>
              <a:rect l="l" t="t" r="r" b="b"/>
              <a:pathLst>
                <a:path w="1409314" h="418599">
                  <a:moveTo>
                    <a:pt x="0" y="0"/>
                  </a:moveTo>
                  <a:lnTo>
                    <a:pt x="1409314" y="0"/>
                  </a:lnTo>
                  <a:lnTo>
                    <a:pt x="1409314" y="418599"/>
                  </a:lnTo>
                  <a:lnTo>
                    <a:pt x="0" y="418599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0144872" y="2675538"/>
            <a:ext cx="1558011" cy="532913"/>
            <a:chOff x="0" y="0"/>
            <a:chExt cx="1402036" cy="479562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1402036" cy="479562"/>
            </a:xfrm>
            <a:custGeom>
              <a:avLst/>
              <a:gdLst/>
              <a:ahLst/>
              <a:cxnLst/>
              <a:rect l="l" t="t" r="r" b="b"/>
              <a:pathLst>
                <a:path w="1402036" h="479562">
                  <a:moveTo>
                    <a:pt x="0" y="0"/>
                  </a:moveTo>
                  <a:lnTo>
                    <a:pt x="1402036" y="0"/>
                  </a:lnTo>
                  <a:lnTo>
                    <a:pt x="1402036" y="479562"/>
                  </a:lnTo>
                  <a:lnTo>
                    <a:pt x="0" y="479562"/>
                  </a:lnTo>
                  <a:close/>
                </a:path>
              </a:pathLst>
            </a:custGeom>
            <a:solidFill>
              <a:srgbClr val="EFE3E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0136784" y="3233850"/>
            <a:ext cx="1558011" cy="565687"/>
            <a:chOff x="0" y="0"/>
            <a:chExt cx="1402036" cy="509055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1402036" cy="509055"/>
            </a:xfrm>
            <a:custGeom>
              <a:avLst/>
              <a:gdLst/>
              <a:ahLst/>
              <a:cxnLst/>
              <a:rect l="l" t="t" r="r" b="b"/>
              <a:pathLst>
                <a:path w="1402036" h="509055">
                  <a:moveTo>
                    <a:pt x="0" y="0"/>
                  </a:moveTo>
                  <a:lnTo>
                    <a:pt x="1402036" y="0"/>
                  </a:lnTo>
                  <a:lnTo>
                    <a:pt x="1402036" y="509055"/>
                  </a:lnTo>
                  <a:lnTo>
                    <a:pt x="0" y="509055"/>
                  </a:lnTo>
                  <a:close/>
                </a:path>
              </a:pathLst>
            </a:custGeom>
            <a:solidFill>
              <a:srgbClr val="EFE3E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0144872" y="3816701"/>
            <a:ext cx="1566099" cy="465167"/>
            <a:chOff x="0" y="0"/>
            <a:chExt cx="1409314" cy="418599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1409314" cy="418599"/>
            </a:xfrm>
            <a:custGeom>
              <a:avLst/>
              <a:gdLst/>
              <a:ahLst/>
              <a:cxnLst/>
              <a:rect l="l" t="t" r="r" b="b"/>
              <a:pathLst>
                <a:path w="1409314" h="418599">
                  <a:moveTo>
                    <a:pt x="0" y="0"/>
                  </a:moveTo>
                  <a:lnTo>
                    <a:pt x="1409314" y="0"/>
                  </a:lnTo>
                  <a:lnTo>
                    <a:pt x="1409314" y="418599"/>
                  </a:lnTo>
                  <a:lnTo>
                    <a:pt x="0" y="418599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0144872" y="4307267"/>
            <a:ext cx="1558011" cy="430589"/>
            <a:chOff x="0" y="0"/>
            <a:chExt cx="1402036" cy="387482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1402036" cy="387482"/>
            </a:xfrm>
            <a:custGeom>
              <a:avLst/>
              <a:gdLst/>
              <a:ahLst/>
              <a:cxnLst/>
              <a:rect l="l" t="t" r="r" b="b"/>
              <a:pathLst>
                <a:path w="1402036" h="387482">
                  <a:moveTo>
                    <a:pt x="0" y="0"/>
                  </a:moveTo>
                  <a:lnTo>
                    <a:pt x="1402036" y="0"/>
                  </a:lnTo>
                  <a:lnTo>
                    <a:pt x="1402036" y="387482"/>
                  </a:lnTo>
                  <a:lnTo>
                    <a:pt x="0" y="387482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9230263" y="4760331"/>
            <a:ext cx="884371" cy="335407"/>
            <a:chOff x="0" y="0"/>
            <a:chExt cx="711153" cy="269712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711153" cy="269712"/>
            </a:xfrm>
            <a:custGeom>
              <a:avLst/>
              <a:gdLst/>
              <a:ahLst/>
              <a:cxnLst/>
              <a:rect l="l" t="t" r="r" b="b"/>
              <a:pathLst>
                <a:path w="711153" h="269712">
                  <a:moveTo>
                    <a:pt x="0" y="0"/>
                  </a:moveTo>
                  <a:lnTo>
                    <a:pt x="711153" y="0"/>
                  </a:lnTo>
                  <a:lnTo>
                    <a:pt x="711153" y="269712"/>
                  </a:lnTo>
                  <a:lnTo>
                    <a:pt x="0" y="269712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10144872" y="4761756"/>
            <a:ext cx="1565704" cy="333981"/>
            <a:chOff x="0" y="0"/>
            <a:chExt cx="1203341" cy="256686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203341" cy="256686"/>
            </a:xfrm>
            <a:custGeom>
              <a:avLst/>
              <a:gdLst/>
              <a:ahLst/>
              <a:cxnLst/>
              <a:rect l="l" t="t" r="r" b="b"/>
              <a:pathLst>
                <a:path w="1203341" h="256686">
                  <a:moveTo>
                    <a:pt x="0" y="0"/>
                  </a:moveTo>
                  <a:lnTo>
                    <a:pt x="1203341" y="0"/>
                  </a:lnTo>
                  <a:lnTo>
                    <a:pt x="1203341" y="256686"/>
                  </a:lnTo>
                  <a:lnTo>
                    <a:pt x="0" y="256686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pic>
        <p:nvPicPr>
          <p:cNvPr id="93" name="Picture 9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755896" y="1160123"/>
            <a:ext cx="948737" cy="615493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181873" y="4967142"/>
            <a:ext cx="698068" cy="521807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1355163" y="4594267"/>
            <a:ext cx="654085" cy="896007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1220541" y="5042271"/>
            <a:ext cx="491528" cy="473711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1340034" y="1181168"/>
            <a:ext cx="669215" cy="376433"/>
          </a:xfrm>
          <a:prstGeom prst="rect">
            <a:avLst/>
          </a:prstGeom>
        </p:spPr>
      </p:pic>
      <p:sp>
        <p:nvSpPr>
          <p:cNvPr id="98" name="TextBox 98"/>
          <p:cNvSpPr txBox="1"/>
          <p:nvPr/>
        </p:nvSpPr>
        <p:spPr>
          <a:xfrm>
            <a:off x="9630396" y="1607305"/>
            <a:ext cx="1709637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24"/>
              </a:lnSpc>
            </a:pPr>
            <a:r>
              <a:rPr lang="en-US" sz="1065" dirty="0">
                <a:solidFill>
                  <a:srgbClr val="000000"/>
                </a:solidFill>
                <a:latin typeface="Poppins Medium Bold"/>
              </a:rPr>
              <a:t>PROTEIN &amp; HEALTHY FATS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9960069" y="1418909"/>
            <a:ext cx="1078096" cy="208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48"/>
              </a:lnSpc>
            </a:pPr>
            <a:r>
              <a:rPr lang="en-US" sz="1433" dirty="0">
                <a:solidFill>
                  <a:srgbClr val="FF1616"/>
                </a:solidFill>
                <a:latin typeface="Poppins ExtraBold"/>
              </a:rPr>
              <a:t>RECOVERY</a:t>
            </a:r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 rot="-2613178">
            <a:off x="9203980" y="1178522"/>
            <a:ext cx="712161" cy="555485"/>
          </a:xfrm>
          <a:prstGeom prst="rect">
            <a:avLst/>
          </a:prstGeom>
        </p:spPr>
      </p:pic>
      <p:grpSp>
        <p:nvGrpSpPr>
          <p:cNvPr id="101" name="Group 101"/>
          <p:cNvGrpSpPr/>
          <p:nvPr/>
        </p:nvGrpSpPr>
        <p:grpSpPr>
          <a:xfrm>
            <a:off x="3693077" y="4419232"/>
            <a:ext cx="4875803" cy="1999120"/>
            <a:chOff x="0" y="0"/>
            <a:chExt cx="1883541" cy="772268"/>
          </a:xfrm>
        </p:grpSpPr>
        <p:sp>
          <p:nvSpPr>
            <p:cNvPr id="102" name="Freeform 102"/>
            <p:cNvSpPr/>
            <p:nvPr/>
          </p:nvSpPr>
          <p:spPr>
            <a:xfrm>
              <a:off x="0" y="0"/>
              <a:ext cx="1883541" cy="772268"/>
            </a:xfrm>
            <a:custGeom>
              <a:avLst/>
              <a:gdLst/>
              <a:ahLst/>
              <a:cxnLst/>
              <a:rect l="l" t="t" r="r" b="b"/>
              <a:pathLst>
                <a:path w="1883541" h="772268">
                  <a:moveTo>
                    <a:pt x="52927" y="0"/>
                  </a:moveTo>
                  <a:lnTo>
                    <a:pt x="1830614" y="0"/>
                  </a:lnTo>
                  <a:cubicBezTo>
                    <a:pt x="1859845" y="0"/>
                    <a:pt x="1883541" y="23696"/>
                    <a:pt x="1883541" y="52927"/>
                  </a:cubicBezTo>
                  <a:lnTo>
                    <a:pt x="1883541" y="719340"/>
                  </a:lnTo>
                  <a:cubicBezTo>
                    <a:pt x="1883541" y="748571"/>
                    <a:pt x="1859845" y="772268"/>
                    <a:pt x="1830614" y="772268"/>
                  </a:cubicBezTo>
                  <a:lnTo>
                    <a:pt x="52927" y="772268"/>
                  </a:lnTo>
                  <a:cubicBezTo>
                    <a:pt x="23696" y="772268"/>
                    <a:pt x="0" y="748571"/>
                    <a:pt x="0" y="719340"/>
                  </a:cubicBezTo>
                  <a:lnTo>
                    <a:pt x="0" y="52927"/>
                  </a:lnTo>
                  <a:cubicBezTo>
                    <a:pt x="0" y="23696"/>
                    <a:pt x="23696" y="0"/>
                    <a:pt x="5292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>
              <a:solidFill>
                <a:srgbClr val="ECC10C"/>
              </a:solidFill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67733" tIns="67733" rIns="67733" bIns="67733" rtlCol="0" anchor="ctr"/>
            <a:lstStyle/>
            <a:p>
              <a:pPr algn="ctr">
                <a:lnSpc>
                  <a:spcPts val="2664"/>
                </a:lnSpc>
              </a:pPr>
              <a:endParaRPr sz="2400" dirty="0"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4926524" y="4983800"/>
            <a:ext cx="3520117" cy="292368"/>
            <a:chOff x="0" y="0"/>
            <a:chExt cx="2791235" cy="231830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2791235" cy="231830"/>
            </a:xfrm>
            <a:custGeom>
              <a:avLst/>
              <a:gdLst/>
              <a:ahLst/>
              <a:cxnLst/>
              <a:rect l="l" t="t" r="r" b="b"/>
              <a:pathLst>
                <a:path w="2791235" h="231830">
                  <a:moveTo>
                    <a:pt x="0" y="0"/>
                  </a:moveTo>
                  <a:lnTo>
                    <a:pt x="2791235" y="0"/>
                  </a:lnTo>
                  <a:lnTo>
                    <a:pt x="2791235" y="231830"/>
                  </a:lnTo>
                  <a:lnTo>
                    <a:pt x="0" y="231830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TextBox 10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07" name="TextBox 107"/>
          <p:cNvSpPr txBox="1"/>
          <p:nvPr/>
        </p:nvSpPr>
        <p:spPr>
          <a:xfrm>
            <a:off x="1162583" y="2161521"/>
            <a:ext cx="1360147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19"/>
              </a:lnSpc>
            </a:pPr>
            <a:r>
              <a:rPr lang="en-US" sz="1060" dirty="0">
                <a:solidFill>
                  <a:srgbClr val="000000"/>
                </a:solidFill>
                <a:latin typeface="Poppins Medium Bold"/>
              </a:rPr>
              <a:t>FRUIT &amp; VEGETABLES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775616" y="2531030"/>
            <a:ext cx="492177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19"/>
              </a:lnSpc>
            </a:pPr>
            <a:r>
              <a:rPr lang="en-US" sz="1060" dirty="0">
                <a:solidFill>
                  <a:srgbClr val="FFFFFF"/>
                </a:solidFill>
                <a:latin typeface="Poppins Medium Bold"/>
              </a:rPr>
              <a:t>GREEN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723408" y="3005730"/>
            <a:ext cx="596593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19"/>
              </a:lnSpc>
            </a:pPr>
            <a:r>
              <a:rPr lang="en-US" sz="1060" dirty="0">
                <a:solidFill>
                  <a:srgbClr val="FFFFFF"/>
                </a:solidFill>
                <a:latin typeface="Poppins Medium Bold"/>
              </a:rPr>
              <a:t>ORANGE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755167" y="3417793"/>
            <a:ext cx="533072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19"/>
              </a:lnSpc>
            </a:pPr>
            <a:r>
              <a:rPr lang="en-US" sz="1060" dirty="0">
                <a:solidFill>
                  <a:srgbClr val="FFFFFF"/>
                </a:solidFill>
                <a:latin typeface="Poppins Medium Bold"/>
              </a:rPr>
              <a:t>YELLOW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900840" y="3917861"/>
            <a:ext cx="265809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19"/>
              </a:lnSpc>
            </a:pPr>
            <a:r>
              <a:rPr lang="en-US" sz="1060" dirty="0">
                <a:solidFill>
                  <a:srgbClr val="FFFFFF"/>
                </a:solidFill>
                <a:latin typeface="Poppins Medium Bold"/>
              </a:rPr>
              <a:t>RED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782491" y="4889993"/>
            <a:ext cx="485303" cy="16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65"/>
              </a:lnSpc>
            </a:pPr>
            <a:r>
              <a:rPr lang="en-US" sz="1100" dirty="0">
                <a:solidFill>
                  <a:srgbClr val="000000"/>
                </a:solidFill>
                <a:latin typeface="Poppins Medium Bold"/>
              </a:rPr>
              <a:t>WHITE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1574861" y="2495133"/>
            <a:ext cx="1487345" cy="258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6"/>
              </a:lnSpc>
            </a:pPr>
            <a:r>
              <a:rPr lang="en-US" sz="883" dirty="0">
                <a:solidFill>
                  <a:srgbClr val="000000"/>
                </a:solidFill>
                <a:latin typeface="Poppins Medium"/>
              </a:rPr>
              <a:t>Spinach, broccoli, kale, watercress, cabbage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1574861" y="2905370"/>
            <a:ext cx="1582628" cy="386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6"/>
              </a:lnSpc>
            </a:pPr>
            <a:r>
              <a:rPr lang="en-US" sz="883" dirty="0">
                <a:solidFill>
                  <a:srgbClr val="000000"/>
                </a:solidFill>
                <a:latin typeface="Poppins Medium"/>
              </a:rPr>
              <a:t>Carrots, sweet potato, cantaloupe, mangoes, butternut squash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1574861" y="3443679"/>
            <a:ext cx="1582628" cy="130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6"/>
              </a:lnSpc>
            </a:pPr>
            <a:r>
              <a:rPr lang="en-US" sz="883" dirty="0">
                <a:solidFill>
                  <a:srgbClr val="000000"/>
                </a:solidFill>
                <a:latin typeface="Poppins Medium"/>
              </a:rPr>
              <a:t>Citrus fruits, peppers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1574861" y="3726678"/>
            <a:ext cx="1370889" cy="514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6"/>
              </a:lnSpc>
            </a:pPr>
            <a:r>
              <a:rPr lang="en-US" sz="883" dirty="0">
                <a:solidFill>
                  <a:srgbClr val="000000"/>
                </a:solidFill>
                <a:latin typeface="Poppins Medium"/>
              </a:rPr>
              <a:t>Tomato, watermelon, pink grapefruit, red apples, red onions, pomegranates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1574980" y="4344850"/>
            <a:ext cx="1487345" cy="386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6"/>
              </a:lnSpc>
            </a:pPr>
            <a:r>
              <a:rPr lang="en-US" sz="883" dirty="0">
                <a:solidFill>
                  <a:srgbClr val="000000"/>
                </a:solidFill>
                <a:latin typeface="Poppins Medium"/>
              </a:rPr>
              <a:t>Berries, grapes, raisins, aubergine, plums, beetroot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1405798" y="1952798"/>
            <a:ext cx="881097" cy="20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40"/>
              </a:lnSpc>
            </a:pPr>
            <a:r>
              <a:rPr lang="en-US" sz="1427" dirty="0">
                <a:solidFill>
                  <a:srgbClr val="3B923F"/>
                </a:solidFill>
                <a:latin typeface="Poppins ExtraBold"/>
              </a:rPr>
              <a:t>SUPPORT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9260577" y="3890504"/>
            <a:ext cx="806457" cy="30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BEANS &amp; PULSES</a:t>
            </a:r>
          </a:p>
        </p:txBody>
      </p:sp>
      <p:sp>
        <p:nvSpPr>
          <p:cNvPr id="120" name="TextBox 120"/>
          <p:cNvSpPr txBox="1"/>
          <p:nvPr/>
        </p:nvSpPr>
        <p:spPr>
          <a:xfrm>
            <a:off x="9365933" y="1929541"/>
            <a:ext cx="595744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POULTRY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9343997" y="2359952"/>
            <a:ext cx="754001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RED MEAT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9343996" y="2824046"/>
            <a:ext cx="656904" cy="30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FISH &amp; SEAFOOD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9375943" y="3395188"/>
            <a:ext cx="575724" cy="30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DIARY &amp; EGGS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9373710" y="4370508"/>
            <a:ext cx="597479" cy="30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NUTS &amp; SEEDS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10228179" y="1954867"/>
            <a:ext cx="1494432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Chicken, turkey, duck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10224233" y="2291870"/>
            <a:ext cx="1590169" cy="258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Beef, lamb, lean, mince, pork, venison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10206830" y="2770783"/>
            <a:ext cx="1590169" cy="257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Cod, haddock, tuna, prawns</a:t>
            </a:r>
          </a:p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 Bold"/>
              </a:rPr>
              <a:t>Oily:</a:t>
            </a:r>
            <a:r>
              <a:rPr lang="en-US" sz="887" dirty="0">
                <a:solidFill>
                  <a:srgbClr val="000000"/>
                </a:solidFill>
                <a:latin typeface="Poppins Medium"/>
              </a:rPr>
              <a:t> Salmon, mackerel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10199136" y="3250514"/>
            <a:ext cx="1377421" cy="515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Milk, yoghurts, milkshakes (low fat/low sugar), cheese, cottage cheese, eggs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10220485" y="3912654"/>
            <a:ext cx="1494432" cy="258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kidney beans, baked beans, lentils, chickpeas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10212397" y="4449082"/>
            <a:ext cx="1494432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Nuts, seeds, nut butter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9263130" y="4842778"/>
            <a:ext cx="818637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9"/>
              </a:lnSpc>
            </a:pPr>
            <a:r>
              <a:rPr lang="en-US" sz="1008" dirty="0">
                <a:solidFill>
                  <a:srgbClr val="FFFFFF"/>
                </a:solidFill>
                <a:latin typeface="Poppins Medium Bold"/>
              </a:rPr>
              <a:t>VEGETARIAN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10228179" y="4849231"/>
            <a:ext cx="1494432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20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Tofu, soya mince, Quorn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5515295" y="4758710"/>
            <a:ext cx="1211291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23"/>
              </a:lnSpc>
            </a:pPr>
            <a:r>
              <a:rPr lang="en-US" sz="1064" dirty="0">
                <a:solidFill>
                  <a:srgbClr val="000000"/>
                </a:solidFill>
                <a:latin typeface="Poppins Medium Bold"/>
              </a:rPr>
              <a:t>CARBOHYDRATES</a:t>
            </a:r>
          </a:p>
        </p:txBody>
      </p:sp>
      <p:grpSp>
        <p:nvGrpSpPr>
          <p:cNvPr id="134" name="Group 134"/>
          <p:cNvGrpSpPr/>
          <p:nvPr/>
        </p:nvGrpSpPr>
        <p:grpSpPr>
          <a:xfrm>
            <a:off x="3851027" y="4976565"/>
            <a:ext cx="1060700" cy="299603"/>
            <a:chOff x="0" y="0"/>
            <a:chExt cx="857235" cy="242133"/>
          </a:xfrm>
        </p:grpSpPr>
        <p:sp>
          <p:nvSpPr>
            <p:cNvPr id="135" name="Freeform 135"/>
            <p:cNvSpPr/>
            <p:nvPr/>
          </p:nvSpPr>
          <p:spPr>
            <a:xfrm>
              <a:off x="0" y="0"/>
              <a:ext cx="857235" cy="242133"/>
            </a:xfrm>
            <a:custGeom>
              <a:avLst/>
              <a:gdLst/>
              <a:ahLst/>
              <a:cxnLst/>
              <a:rect l="l" t="t" r="r" b="b"/>
              <a:pathLst>
                <a:path w="857235" h="242133">
                  <a:moveTo>
                    <a:pt x="0" y="0"/>
                  </a:moveTo>
                  <a:lnTo>
                    <a:pt x="857235" y="0"/>
                  </a:lnTo>
                  <a:lnTo>
                    <a:pt x="857235" y="242133"/>
                  </a:lnTo>
                  <a:lnTo>
                    <a:pt x="0" y="242133"/>
                  </a:lnTo>
                  <a:close/>
                </a:path>
              </a:pathLst>
            </a:custGeom>
            <a:solidFill>
              <a:srgbClr val="ECC10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TextBox 13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37" name="TextBox 137"/>
          <p:cNvSpPr txBox="1"/>
          <p:nvPr/>
        </p:nvSpPr>
        <p:spPr>
          <a:xfrm>
            <a:off x="3922295" y="5045304"/>
            <a:ext cx="989432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7"/>
              </a:lnSpc>
            </a:pPr>
            <a:r>
              <a:rPr lang="en-US" sz="1007" dirty="0">
                <a:solidFill>
                  <a:srgbClr val="000000"/>
                </a:solidFill>
                <a:latin typeface="Poppins Medium Bold"/>
              </a:rPr>
              <a:t>WHOLEGRAINS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5081995" y="5070618"/>
            <a:ext cx="3289183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9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Cereal, pasta, rice, cous cous, quinoa, bulgur wheat, oats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5905136" y="4560479"/>
            <a:ext cx="463581" cy="208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47"/>
              </a:lnSpc>
            </a:pPr>
            <a:r>
              <a:rPr lang="en-US" sz="1432" dirty="0">
                <a:solidFill>
                  <a:srgbClr val="ECC10C"/>
                </a:solidFill>
                <a:latin typeface="Poppins ExtraBold"/>
              </a:rPr>
              <a:t>FUEL</a:t>
            </a:r>
          </a:p>
        </p:txBody>
      </p:sp>
      <p:grpSp>
        <p:nvGrpSpPr>
          <p:cNvPr id="140" name="Group 140"/>
          <p:cNvGrpSpPr/>
          <p:nvPr/>
        </p:nvGrpSpPr>
        <p:grpSpPr>
          <a:xfrm>
            <a:off x="3851027" y="5310207"/>
            <a:ext cx="1060700" cy="299603"/>
            <a:chOff x="0" y="0"/>
            <a:chExt cx="857235" cy="242133"/>
          </a:xfrm>
        </p:grpSpPr>
        <p:sp>
          <p:nvSpPr>
            <p:cNvPr id="141" name="Freeform 141"/>
            <p:cNvSpPr/>
            <p:nvPr/>
          </p:nvSpPr>
          <p:spPr>
            <a:xfrm>
              <a:off x="0" y="0"/>
              <a:ext cx="857235" cy="242133"/>
            </a:xfrm>
            <a:custGeom>
              <a:avLst/>
              <a:gdLst/>
              <a:ahLst/>
              <a:cxnLst/>
              <a:rect l="l" t="t" r="r" b="b"/>
              <a:pathLst>
                <a:path w="857235" h="242133">
                  <a:moveTo>
                    <a:pt x="0" y="0"/>
                  </a:moveTo>
                  <a:lnTo>
                    <a:pt x="857235" y="0"/>
                  </a:lnTo>
                  <a:lnTo>
                    <a:pt x="857235" y="242133"/>
                  </a:lnTo>
                  <a:lnTo>
                    <a:pt x="0" y="242133"/>
                  </a:lnTo>
                  <a:close/>
                </a:path>
              </a:pathLst>
            </a:custGeom>
            <a:solidFill>
              <a:srgbClr val="ECC10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TextBox 142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43" name="TextBox 143"/>
          <p:cNvSpPr txBox="1"/>
          <p:nvPr/>
        </p:nvSpPr>
        <p:spPr>
          <a:xfrm>
            <a:off x="4038870" y="5374829"/>
            <a:ext cx="704345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7"/>
              </a:lnSpc>
            </a:pPr>
            <a:r>
              <a:rPr lang="en-US" sz="1007" dirty="0">
                <a:solidFill>
                  <a:srgbClr val="000000"/>
                </a:solidFill>
                <a:latin typeface="Poppins Medium Bold"/>
              </a:rPr>
              <a:t>POTATOES</a:t>
            </a:r>
          </a:p>
        </p:txBody>
      </p:sp>
      <p:grpSp>
        <p:nvGrpSpPr>
          <p:cNvPr id="144" name="Group 144"/>
          <p:cNvGrpSpPr/>
          <p:nvPr/>
        </p:nvGrpSpPr>
        <p:grpSpPr>
          <a:xfrm>
            <a:off x="4926524" y="5313824"/>
            <a:ext cx="3520117" cy="292368"/>
            <a:chOff x="0" y="0"/>
            <a:chExt cx="2791235" cy="231830"/>
          </a:xfrm>
        </p:grpSpPr>
        <p:sp>
          <p:nvSpPr>
            <p:cNvPr id="145" name="Freeform 145"/>
            <p:cNvSpPr/>
            <p:nvPr/>
          </p:nvSpPr>
          <p:spPr>
            <a:xfrm>
              <a:off x="0" y="0"/>
              <a:ext cx="2791235" cy="231830"/>
            </a:xfrm>
            <a:custGeom>
              <a:avLst/>
              <a:gdLst/>
              <a:ahLst/>
              <a:cxnLst/>
              <a:rect l="l" t="t" r="r" b="b"/>
              <a:pathLst>
                <a:path w="2791235" h="231830">
                  <a:moveTo>
                    <a:pt x="0" y="0"/>
                  </a:moveTo>
                  <a:lnTo>
                    <a:pt x="2791235" y="0"/>
                  </a:lnTo>
                  <a:lnTo>
                    <a:pt x="2791235" y="231830"/>
                  </a:lnTo>
                  <a:lnTo>
                    <a:pt x="0" y="231830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6" name="TextBox 14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47" name="TextBox 147"/>
          <p:cNvSpPr txBox="1"/>
          <p:nvPr/>
        </p:nvSpPr>
        <p:spPr>
          <a:xfrm>
            <a:off x="5081995" y="5426500"/>
            <a:ext cx="3289183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9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Baked, new, mashed, steamed, boiled, sweet potato</a:t>
            </a:r>
          </a:p>
        </p:txBody>
      </p:sp>
      <p:grpSp>
        <p:nvGrpSpPr>
          <p:cNvPr id="148" name="Group 148"/>
          <p:cNvGrpSpPr/>
          <p:nvPr/>
        </p:nvGrpSpPr>
        <p:grpSpPr>
          <a:xfrm>
            <a:off x="3851027" y="5643949"/>
            <a:ext cx="1060700" cy="299603"/>
            <a:chOff x="0" y="0"/>
            <a:chExt cx="857235" cy="242133"/>
          </a:xfrm>
        </p:grpSpPr>
        <p:sp>
          <p:nvSpPr>
            <p:cNvPr id="149" name="Freeform 149"/>
            <p:cNvSpPr/>
            <p:nvPr/>
          </p:nvSpPr>
          <p:spPr>
            <a:xfrm>
              <a:off x="0" y="0"/>
              <a:ext cx="857235" cy="242133"/>
            </a:xfrm>
            <a:custGeom>
              <a:avLst/>
              <a:gdLst/>
              <a:ahLst/>
              <a:cxnLst/>
              <a:rect l="l" t="t" r="r" b="b"/>
              <a:pathLst>
                <a:path w="857235" h="242133">
                  <a:moveTo>
                    <a:pt x="0" y="0"/>
                  </a:moveTo>
                  <a:lnTo>
                    <a:pt x="857235" y="0"/>
                  </a:lnTo>
                  <a:lnTo>
                    <a:pt x="857235" y="242133"/>
                  </a:lnTo>
                  <a:lnTo>
                    <a:pt x="0" y="242133"/>
                  </a:lnTo>
                  <a:close/>
                </a:path>
              </a:pathLst>
            </a:custGeom>
            <a:solidFill>
              <a:srgbClr val="ECC10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TextBox 150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51" name="TextBox 151"/>
          <p:cNvSpPr txBox="1"/>
          <p:nvPr/>
        </p:nvSpPr>
        <p:spPr>
          <a:xfrm>
            <a:off x="4113669" y="5708572"/>
            <a:ext cx="535417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7"/>
              </a:lnSpc>
            </a:pPr>
            <a:r>
              <a:rPr lang="en-US" sz="1007" dirty="0">
                <a:solidFill>
                  <a:srgbClr val="000000"/>
                </a:solidFill>
                <a:latin typeface="Poppins Medium Bold"/>
              </a:rPr>
              <a:t>BREADS</a:t>
            </a:r>
          </a:p>
        </p:txBody>
      </p:sp>
      <p:grpSp>
        <p:nvGrpSpPr>
          <p:cNvPr id="152" name="Group 152"/>
          <p:cNvGrpSpPr/>
          <p:nvPr/>
        </p:nvGrpSpPr>
        <p:grpSpPr>
          <a:xfrm>
            <a:off x="4926524" y="5644292"/>
            <a:ext cx="3520117" cy="292368"/>
            <a:chOff x="0" y="0"/>
            <a:chExt cx="2791235" cy="231830"/>
          </a:xfrm>
        </p:grpSpPr>
        <p:sp>
          <p:nvSpPr>
            <p:cNvPr id="153" name="Freeform 153"/>
            <p:cNvSpPr/>
            <p:nvPr/>
          </p:nvSpPr>
          <p:spPr>
            <a:xfrm>
              <a:off x="0" y="0"/>
              <a:ext cx="2791235" cy="231830"/>
            </a:xfrm>
            <a:custGeom>
              <a:avLst/>
              <a:gdLst/>
              <a:ahLst/>
              <a:cxnLst/>
              <a:rect l="l" t="t" r="r" b="b"/>
              <a:pathLst>
                <a:path w="2791235" h="231830">
                  <a:moveTo>
                    <a:pt x="0" y="0"/>
                  </a:moveTo>
                  <a:lnTo>
                    <a:pt x="2791235" y="0"/>
                  </a:lnTo>
                  <a:lnTo>
                    <a:pt x="2791235" y="231830"/>
                  </a:lnTo>
                  <a:lnTo>
                    <a:pt x="0" y="231830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55" name="TextBox 155"/>
          <p:cNvSpPr txBox="1"/>
          <p:nvPr/>
        </p:nvSpPr>
        <p:spPr>
          <a:xfrm>
            <a:off x="5081995" y="5741858"/>
            <a:ext cx="3289183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9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Bread, pita, rolls, wraps, English muffins, crumpets</a:t>
            </a:r>
          </a:p>
        </p:txBody>
      </p:sp>
      <p:grpSp>
        <p:nvGrpSpPr>
          <p:cNvPr id="156" name="Group 156"/>
          <p:cNvGrpSpPr/>
          <p:nvPr/>
        </p:nvGrpSpPr>
        <p:grpSpPr>
          <a:xfrm>
            <a:off x="3851027" y="5981652"/>
            <a:ext cx="1060700" cy="299603"/>
            <a:chOff x="0" y="0"/>
            <a:chExt cx="857235" cy="242133"/>
          </a:xfrm>
        </p:grpSpPr>
        <p:sp>
          <p:nvSpPr>
            <p:cNvPr id="157" name="Freeform 157"/>
            <p:cNvSpPr/>
            <p:nvPr/>
          </p:nvSpPr>
          <p:spPr>
            <a:xfrm>
              <a:off x="0" y="0"/>
              <a:ext cx="857235" cy="242133"/>
            </a:xfrm>
            <a:custGeom>
              <a:avLst/>
              <a:gdLst/>
              <a:ahLst/>
              <a:cxnLst/>
              <a:rect l="l" t="t" r="r" b="b"/>
              <a:pathLst>
                <a:path w="857235" h="242133">
                  <a:moveTo>
                    <a:pt x="0" y="0"/>
                  </a:moveTo>
                  <a:lnTo>
                    <a:pt x="857235" y="0"/>
                  </a:lnTo>
                  <a:lnTo>
                    <a:pt x="857235" y="242133"/>
                  </a:lnTo>
                  <a:lnTo>
                    <a:pt x="0" y="242133"/>
                  </a:lnTo>
                  <a:close/>
                </a:path>
              </a:pathLst>
            </a:custGeom>
            <a:solidFill>
              <a:srgbClr val="ECC10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59" name="TextBox 159"/>
          <p:cNvSpPr txBox="1"/>
          <p:nvPr/>
        </p:nvSpPr>
        <p:spPr>
          <a:xfrm>
            <a:off x="4113669" y="6043753"/>
            <a:ext cx="535417" cy="153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7"/>
              </a:lnSpc>
            </a:pPr>
            <a:r>
              <a:rPr lang="en-US" sz="1007" dirty="0">
                <a:solidFill>
                  <a:srgbClr val="000000"/>
                </a:solidFill>
                <a:latin typeface="Poppins Medium Bold"/>
              </a:rPr>
              <a:t>SNACKS</a:t>
            </a:r>
          </a:p>
        </p:txBody>
      </p:sp>
      <p:grpSp>
        <p:nvGrpSpPr>
          <p:cNvPr id="160" name="Group 160"/>
          <p:cNvGrpSpPr/>
          <p:nvPr/>
        </p:nvGrpSpPr>
        <p:grpSpPr>
          <a:xfrm>
            <a:off x="4926524" y="5993935"/>
            <a:ext cx="3520117" cy="292368"/>
            <a:chOff x="0" y="0"/>
            <a:chExt cx="2791235" cy="231830"/>
          </a:xfrm>
        </p:grpSpPr>
        <p:sp>
          <p:nvSpPr>
            <p:cNvPr id="161" name="Freeform 161"/>
            <p:cNvSpPr/>
            <p:nvPr/>
          </p:nvSpPr>
          <p:spPr>
            <a:xfrm>
              <a:off x="0" y="0"/>
              <a:ext cx="2791235" cy="231830"/>
            </a:xfrm>
            <a:custGeom>
              <a:avLst/>
              <a:gdLst/>
              <a:ahLst/>
              <a:cxnLst/>
              <a:rect l="l" t="t" r="r" b="b"/>
              <a:pathLst>
                <a:path w="2791235" h="231830">
                  <a:moveTo>
                    <a:pt x="0" y="0"/>
                  </a:moveTo>
                  <a:lnTo>
                    <a:pt x="2791235" y="0"/>
                  </a:lnTo>
                  <a:lnTo>
                    <a:pt x="2791235" y="231830"/>
                  </a:lnTo>
                  <a:lnTo>
                    <a:pt x="0" y="231830"/>
                  </a:lnTo>
                  <a:close/>
                </a:path>
              </a:pathLst>
            </a:custGeom>
            <a:solidFill>
              <a:srgbClr val="F3F0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pic>
        <p:nvPicPr>
          <p:cNvPr id="163" name="Picture 16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7738618" y="6050962"/>
            <a:ext cx="830263" cy="367391"/>
          </a:xfrm>
          <a:prstGeom prst="rect">
            <a:avLst/>
          </a:prstGeom>
        </p:spPr>
      </p:pic>
      <p:sp>
        <p:nvSpPr>
          <p:cNvPr id="164" name="TextBox 164"/>
          <p:cNvSpPr txBox="1"/>
          <p:nvPr/>
        </p:nvSpPr>
        <p:spPr>
          <a:xfrm>
            <a:off x="5081995" y="6057216"/>
            <a:ext cx="3289183" cy="13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19"/>
              </a:lnSpc>
            </a:pPr>
            <a:r>
              <a:rPr lang="en-US" sz="887" dirty="0">
                <a:solidFill>
                  <a:srgbClr val="000000"/>
                </a:solidFill>
                <a:latin typeface="Poppins Medium"/>
              </a:rPr>
              <a:t>Malt loaf, currant buns, cereal bars</a:t>
            </a:r>
          </a:p>
        </p:txBody>
      </p:sp>
      <p:pic>
        <p:nvPicPr>
          <p:cNvPr id="165" name="Picture 165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8153267" y="5838788"/>
            <a:ext cx="831228" cy="725245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3236851" y="4180152"/>
            <a:ext cx="1282656" cy="854569"/>
          </a:xfrm>
          <a:prstGeom prst="rect">
            <a:avLst/>
          </a:prstGeom>
        </p:spPr>
      </p:pic>
      <p:pic>
        <p:nvPicPr>
          <p:cNvPr id="167" name="Picture 16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-442641">
            <a:off x="4646949" y="29971"/>
            <a:ext cx="4035376" cy="4187160"/>
          </a:xfrm>
          <a:prstGeom prst="rect">
            <a:avLst/>
          </a:prstGeom>
        </p:spPr>
      </p:pic>
      <p:grpSp>
        <p:nvGrpSpPr>
          <p:cNvPr id="168" name="Group 168"/>
          <p:cNvGrpSpPr/>
          <p:nvPr/>
        </p:nvGrpSpPr>
        <p:grpSpPr>
          <a:xfrm>
            <a:off x="5056020" y="744455"/>
            <a:ext cx="3255373" cy="3255373"/>
            <a:chOff x="0" y="0"/>
            <a:chExt cx="6350000" cy="6350000"/>
          </a:xfrm>
        </p:grpSpPr>
        <p:sp>
          <p:nvSpPr>
            <p:cNvPr id="169" name="Freeform 16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DCD5CC"/>
            </a:solid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70" name="Picture 17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4976746" y="719137"/>
            <a:ext cx="3360623" cy="3306012"/>
          </a:xfrm>
          <a:prstGeom prst="rect">
            <a:avLst/>
          </a:prstGeom>
        </p:spPr>
      </p:pic>
      <p:grpSp>
        <p:nvGrpSpPr>
          <p:cNvPr id="172" name="Group 172"/>
          <p:cNvGrpSpPr/>
          <p:nvPr/>
        </p:nvGrpSpPr>
        <p:grpSpPr>
          <a:xfrm>
            <a:off x="6535295" y="2347028"/>
            <a:ext cx="261389" cy="261389"/>
            <a:chOff x="0" y="0"/>
            <a:chExt cx="6350000" cy="6350000"/>
          </a:xfrm>
        </p:grpSpPr>
        <p:sp>
          <p:nvSpPr>
            <p:cNvPr id="173" name="Freeform 173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1" name="TextBox 171"/>
          <p:cNvSpPr txBox="1"/>
          <p:nvPr/>
        </p:nvSpPr>
        <p:spPr>
          <a:xfrm>
            <a:off x="6217774" y="2046214"/>
            <a:ext cx="973061" cy="258556"/>
          </a:xfrm>
          <a:prstGeom prst="rect">
            <a:avLst/>
          </a:prstGeom>
        </p:spPr>
        <p:txBody>
          <a:bodyPr lIns="0" tIns="0" rIns="0" bIns="0" numCol="1" rtlCol="0" anchor="t">
            <a:prstTxWarp prst="textChevronInverted">
              <a:avLst/>
            </a:prstTxWarp>
            <a:spAutoFit/>
          </a:bodyPr>
          <a:lstStyle/>
          <a:p>
            <a:pPr>
              <a:lnSpc>
                <a:spcPts val="2112"/>
              </a:lnSpc>
            </a:pPr>
            <a:r>
              <a:rPr lang="en-US" sz="1600" dirty="0">
                <a:ln>
                  <a:solidFill>
                    <a:schemeClr val="tx1">
                      <a:lumMod val="75000"/>
                      <a:lumOff val="25000"/>
                    </a:schemeClr>
                  </a:solidFill>
                </a:ln>
                <a:solidFill>
                  <a:srgbClr val="FFFFFF"/>
                </a:solidFill>
                <a:latin typeface="Poppins Medium Bold"/>
              </a:rPr>
              <a:t>HYDRATE</a:t>
            </a:r>
          </a:p>
        </p:txBody>
      </p:sp>
      <p:grpSp>
        <p:nvGrpSpPr>
          <p:cNvPr id="174" name="Group 174"/>
          <p:cNvGrpSpPr/>
          <p:nvPr/>
        </p:nvGrpSpPr>
        <p:grpSpPr>
          <a:xfrm rot="-5400000">
            <a:off x="6445730" y="2360674"/>
            <a:ext cx="422653" cy="973061"/>
            <a:chOff x="0" y="0"/>
            <a:chExt cx="186380" cy="429096"/>
          </a:xfrm>
        </p:grpSpPr>
        <p:sp>
          <p:nvSpPr>
            <p:cNvPr id="175" name="Freeform 175"/>
            <p:cNvSpPr/>
            <p:nvPr/>
          </p:nvSpPr>
          <p:spPr>
            <a:xfrm>
              <a:off x="0" y="0"/>
              <a:ext cx="186380" cy="429096"/>
            </a:xfrm>
            <a:custGeom>
              <a:avLst/>
              <a:gdLst/>
              <a:ahLst/>
              <a:cxnLst/>
              <a:rect l="l" t="t" r="r" b="b"/>
              <a:pathLst>
                <a:path w="186380" h="429096">
                  <a:moveTo>
                    <a:pt x="93190" y="0"/>
                  </a:moveTo>
                  <a:lnTo>
                    <a:pt x="93190" y="0"/>
                  </a:lnTo>
                  <a:cubicBezTo>
                    <a:pt x="117905" y="0"/>
                    <a:pt x="141609" y="9818"/>
                    <a:pt x="159085" y="27295"/>
                  </a:cubicBezTo>
                  <a:cubicBezTo>
                    <a:pt x="176561" y="44771"/>
                    <a:pt x="186380" y="68474"/>
                    <a:pt x="186380" y="93190"/>
                  </a:cubicBezTo>
                  <a:lnTo>
                    <a:pt x="186380" y="335906"/>
                  </a:lnTo>
                  <a:cubicBezTo>
                    <a:pt x="186380" y="360621"/>
                    <a:pt x="176561" y="384325"/>
                    <a:pt x="159085" y="401801"/>
                  </a:cubicBezTo>
                  <a:cubicBezTo>
                    <a:pt x="141609" y="419278"/>
                    <a:pt x="117905" y="429096"/>
                    <a:pt x="93190" y="429096"/>
                  </a:cubicBezTo>
                  <a:lnTo>
                    <a:pt x="93190" y="429096"/>
                  </a:lnTo>
                  <a:cubicBezTo>
                    <a:pt x="41723" y="429096"/>
                    <a:pt x="0" y="387373"/>
                    <a:pt x="0" y="335906"/>
                  </a:cubicBezTo>
                  <a:lnTo>
                    <a:pt x="0" y="93190"/>
                  </a:lnTo>
                  <a:cubicBezTo>
                    <a:pt x="0" y="41723"/>
                    <a:pt x="41723" y="0"/>
                    <a:pt x="93190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6" name="TextBox 176"/>
            <p:cNvSpPr txBox="1"/>
            <p:nvPr/>
          </p:nvSpPr>
          <p:spPr>
            <a:xfrm>
              <a:off x="0" y="-9525"/>
              <a:ext cx="812800" cy="822325"/>
            </a:xfrm>
            <a:prstGeom prst="rect">
              <a:avLst/>
            </a:prstGeom>
          </p:spPr>
          <p:txBody>
            <a:bodyPr lIns="47641" tIns="47641" rIns="47641" bIns="47641" rtlCol="0" anchor="ctr"/>
            <a:lstStyle/>
            <a:p>
              <a:pPr algn="ctr">
                <a:lnSpc>
                  <a:spcPts val="1873"/>
                </a:lnSpc>
              </a:pPr>
              <a:endParaRPr sz="2400" dirty="0"/>
            </a:p>
          </p:txBody>
        </p:sp>
      </p:grpSp>
      <p:sp>
        <p:nvSpPr>
          <p:cNvPr id="177" name="TextBox 177"/>
          <p:cNvSpPr txBox="1"/>
          <p:nvPr/>
        </p:nvSpPr>
        <p:spPr>
          <a:xfrm>
            <a:off x="6376579" y="3258625"/>
            <a:ext cx="560956" cy="26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112"/>
              </a:lnSpc>
            </a:pPr>
            <a:r>
              <a:rPr lang="en-US" sz="1836" dirty="0">
                <a:solidFill>
                  <a:srgbClr val="FFFFFF"/>
                </a:solidFill>
                <a:latin typeface="Poppins Medium Bold"/>
              </a:rPr>
              <a:t>FUEL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5413383" y="1713121"/>
            <a:ext cx="1121911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4"/>
              </a:lnSpc>
            </a:pPr>
            <a:r>
              <a:rPr lang="en-US" sz="1743" dirty="0">
                <a:solidFill>
                  <a:srgbClr val="FFFFFF"/>
                </a:solidFill>
                <a:latin typeface="Poppins Medium Bold"/>
              </a:rPr>
              <a:t>SUPPORT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6937535" y="1713120"/>
            <a:ext cx="1121911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4"/>
              </a:lnSpc>
            </a:pPr>
            <a:r>
              <a:rPr lang="en-US" sz="1743" dirty="0">
                <a:solidFill>
                  <a:srgbClr val="FFFFFF"/>
                </a:solidFill>
                <a:latin typeface="Poppins Medium Bold"/>
              </a:rPr>
              <a:t>RECOVER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6283695" y="2715302"/>
            <a:ext cx="723435" cy="260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1"/>
              </a:lnSpc>
            </a:pPr>
            <a:r>
              <a:rPr lang="en-US" sz="1052" dirty="0">
                <a:solidFill>
                  <a:srgbClr val="000000"/>
                </a:solidFill>
                <a:latin typeface="Poppins Medium Bold"/>
              </a:rPr>
              <a:t>HYDRATE FLUIDS</a:t>
            </a:r>
          </a:p>
        </p:txBody>
      </p:sp>
      <p:sp>
        <p:nvSpPr>
          <p:cNvPr id="181" name="TextBox 181"/>
          <p:cNvSpPr txBox="1"/>
          <p:nvPr/>
        </p:nvSpPr>
        <p:spPr>
          <a:xfrm rot="-2132506">
            <a:off x="5071084" y="908539"/>
            <a:ext cx="1496965" cy="540608"/>
          </a:xfrm>
          <a:prstGeom prst="rect">
            <a:avLst/>
          </a:prstGeom>
        </p:spPr>
        <p:txBody>
          <a:bodyPr spcFirstLastPara="1" lIns="0" tIns="0" rIns="0" bIns="0" numCol="1" rtlCol="0" anchor="t">
            <a:prstTxWarp prst="textArchUp">
              <a:avLst>
                <a:gd name="adj" fmla="val 11601467"/>
              </a:avLst>
            </a:prstTxWarp>
            <a:spAutoFit/>
          </a:bodyPr>
          <a:lstStyle/>
          <a:p>
            <a:pPr>
              <a:lnSpc>
                <a:spcPts val="1356"/>
              </a:lnSpc>
            </a:pPr>
            <a:r>
              <a:rPr lang="en-US" sz="1180" dirty="0">
                <a:solidFill>
                  <a:srgbClr val="FFFFFF"/>
                </a:solidFill>
                <a:latin typeface="Poppins Medium"/>
              </a:rPr>
              <a:t>Minimize Wear Tear</a:t>
            </a:r>
          </a:p>
        </p:txBody>
      </p:sp>
      <p:pic>
        <p:nvPicPr>
          <p:cNvPr id="187" name="Picture 187"/>
          <p:cNvPicPr>
            <a:picLocks noChangeAspect="1"/>
          </p:cNvPicPr>
          <p:nvPr/>
        </p:nvPicPr>
        <p:blipFill>
          <a:blip r:embed="rId18"/>
          <a:srcRect l="20474" t="37563" r="20211" b="45434"/>
          <a:stretch>
            <a:fillRect/>
          </a:stretch>
        </p:blipFill>
        <p:spPr>
          <a:xfrm>
            <a:off x="5770501" y="6633019"/>
            <a:ext cx="651001" cy="186603"/>
          </a:xfrm>
          <a:prstGeom prst="rect">
            <a:avLst/>
          </a:prstGeom>
        </p:spPr>
      </p:pic>
      <p:sp>
        <p:nvSpPr>
          <p:cNvPr id="188" name="AutoShape 188"/>
          <p:cNvSpPr/>
          <p:nvPr/>
        </p:nvSpPr>
        <p:spPr>
          <a:xfrm>
            <a:off x="-2" y="640941"/>
            <a:ext cx="4760243" cy="740024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GB"/>
          </a:p>
        </p:txBody>
      </p:sp>
      <p:sp>
        <p:nvSpPr>
          <p:cNvPr id="189" name="TextBox 189"/>
          <p:cNvSpPr txBox="1"/>
          <p:nvPr/>
        </p:nvSpPr>
        <p:spPr>
          <a:xfrm>
            <a:off x="593653" y="811100"/>
            <a:ext cx="4760243" cy="397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360"/>
              </a:lnSpc>
            </a:pPr>
            <a:r>
              <a:rPr lang="en-US" sz="2000" dirty="0">
                <a:solidFill>
                  <a:srgbClr val="FFFFFF"/>
                </a:solidFill>
                <a:latin typeface="Walbaum Display SemiBold" panose="02070703090703020303" pitchFamily="18" charset="0"/>
              </a:rPr>
              <a:t>PERFORMANCE MEAL WHEEL</a:t>
            </a:r>
          </a:p>
        </p:txBody>
      </p:sp>
      <p:grpSp>
        <p:nvGrpSpPr>
          <p:cNvPr id="190" name="Group 11">
            <a:extLst>
              <a:ext uri="{FF2B5EF4-FFF2-40B4-BE49-F238E27FC236}">
                <a16:creationId xmlns:a16="http://schemas.microsoft.com/office/drawing/2014/main" id="{680B93F1-4A3E-407C-B03B-2981F7BF9DA6}"/>
              </a:ext>
            </a:extLst>
          </p:cNvPr>
          <p:cNvGrpSpPr/>
          <p:nvPr/>
        </p:nvGrpSpPr>
        <p:grpSpPr>
          <a:xfrm>
            <a:off x="-1" y="6594642"/>
            <a:ext cx="12192001" cy="278028"/>
            <a:chOff x="0" y="0"/>
            <a:chExt cx="7911972" cy="163770"/>
          </a:xfrm>
        </p:grpSpPr>
        <p:sp>
          <p:nvSpPr>
            <p:cNvPr id="191" name="Freeform 12">
              <a:extLst>
                <a:ext uri="{FF2B5EF4-FFF2-40B4-BE49-F238E27FC236}">
                  <a16:creationId xmlns:a16="http://schemas.microsoft.com/office/drawing/2014/main" id="{2D3D415C-E855-2276-8D66-4ECA1A97F915}"/>
                </a:ext>
              </a:extLst>
            </p:cNvPr>
            <p:cNvSpPr/>
            <p:nvPr/>
          </p:nvSpPr>
          <p:spPr>
            <a:xfrm>
              <a:off x="0" y="0"/>
              <a:ext cx="7911972" cy="163770"/>
            </a:xfrm>
            <a:custGeom>
              <a:avLst/>
              <a:gdLst/>
              <a:ahLst/>
              <a:cxnLst/>
              <a:rect l="l" t="t" r="r" b="b"/>
              <a:pathLst>
                <a:path w="7911972" h="163770">
                  <a:moveTo>
                    <a:pt x="0" y="0"/>
                  </a:moveTo>
                  <a:lnTo>
                    <a:pt x="7911972" y="0"/>
                  </a:lnTo>
                  <a:lnTo>
                    <a:pt x="7911972" y="163770"/>
                  </a:lnTo>
                  <a:lnTo>
                    <a:pt x="0" y="16377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2" name="TextBox 13">
              <a:extLst>
                <a:ext uri="{FF2B5EF4-FFF2-40B4-BE49-F238E27FC236}">
                  <a16:creationId xmlns:a16="http://schemas.microsoft.com/office/drawing/2014/main" id="{14A6D561-4663-CB39-1946-179CCEC751EC}"/>
                </a:ext>
              </a:extLst>
            </p:cNvPr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31285" tIns="31285" rIns="31285" bIns="31285" rtlCol="0" anchor="ctr"/>
            <a:lstStyle/>
            <a:p>
              <a:pPr algn="ctr">
                <a:lnSpc>
                  <a:spcPts val="1643"/>
                </a:lnSpc>
              </a:pPr>
              <a:endParaRPr sz="2400" dirty="0"/>
            </a:p>
          </p:txBody>
        </p:sp>
      </p:grpSp>
      <p:sp>
        <p:nvSpPr>
          <p:cNvPr id="197" name="TextBox 181">
            <a:extLst>
              <a:ext uri="{FF2B5EF4-FFF2-40B4-BE49-F238E27FC236}">
                <a16:creationId xmlns:a16="http://schemas.microsoft.com/office/drawing/2014/main" id="{825FB99C-6B0C-00BE-A98B-CD7FCDF52AF5}"/>
              </a:ext>
            </a:extLst>
          </p:cNvPr>
          <p:cNvSpPr txBox="1"/>
          <p:nvPr/>
        </p:nvSpPr>
        <p:spPr>
          <a:xfrm rot="3897480">
            <a:off x="7270545" y="1417047"/>
            <a:ext cx="1451263" cy="540608"/>
          </a:xfrm>
          <a:prstGeom prst="rect">
            <a:avLst/>
          </a:prstGeom>
        </p:spPr>
        <p:txBody>
          <a:bodyPr spcFirstLastPara="1" lIns="0" tIns="0" rIns="0" bIns="0" numCol="1" rtlCol="0" anchor="t">
            <a:prstTxWarp prst="textArchUp">
              <a:avLst>
                <a:gd name="adj" fmla="val 11601467"/>
              </a:avLst>
            </a:prstTxWarp>
            <a:spAutoFit/>
          </a:bodyPr>
          <a:lstStyle/>
          <a:p>
            <a:pPr>
              <a:lnSpc>
                <a:spcPts val="1356"/>
              </a:lnSpc>
            </a:pPr>
            <a:r>
              <a:rPr lang="en-US" sz="1180" dirty="0">
                <a:solidFill>
                  <a:srgbClr val="FFFFFF"/>
                </a:solidFill>
                <a:latin typeface="Poppins Medium"/>
              </a:rPr>
              <a:t>Growth &amp; Repair</a:t>
            </a:r>
          </a:p>
        </p:txBody>
      </p:sp>
      <p:sp>
        <p:nvSpPr>
          <p:cNvPr id="199" name="Rechteck 198">
            <a:extLst>
              <a:ext uri="{FF2B5EF4-FFF2-40B4-BE49-F238E27FC236}">
                <a16:creationId xmlns:a16="http://schemas.microsoft.com/office/drawing/2014/main" id="{511DECD7-43E1-98BF-E778-7FBEC0F04193}"/>
              </a:ext>
            </a:extLst>
          </p:cNvPr>
          <p:cNvSpPr/>
          <p:nvPr/>
        </p:nvSpPr>
        <p:spPr>
          <a:xfrm>
            <a:off x="6144252" y="3831104"/>
            <a:ext cx="765593" cy="305725"/>
          </a:xfrm>
          <a:prstGeom prst="rect">
            <a:avLst/>
          </a:prstGeom>
          <a:noFill/>
        </p:spPr>
        <p:txBody>
          <a:bodyPr spcFirstLastPara="1" wrap="none" lIns="121920" tIns="60960" rIns="121920" bIns="60960" numCol="1">
            <a:prstTxWarp prst="textArchDown">
              <a:avLst/>
            </a:prstTxWarp>
            <a:spAutoFit/>
          </a:bodyPr>
          <a:lstStyle/>
          <a:p>
            <a:pPr algn="ctr"/>
            <a:r>
              <a:rPr lang="de-DE" sz="1187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Poppins Medium" panose="00000600000000000000" pitchFamily="2" charset="0"/>
                <a:cs typeface="Poppins Medium" panose="00000600000000000000" pitchFamily="2" charset="0"/>
              </a:rPr>
              <a:t>Energy</a:t>
            </a:r>
          </a:p>
        </p:txBody>
      </p:sp>
    </p:spTree>
    <p:extLst>
      <p:ext uri="{BB962C8B-B14F-4D97-AF65-F5344CB8AC3E}">
        <p14:creationId xmlns:p14="http://schemas.microsoft.com/office/powerpoint/2010/main" val="17053107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Sports Nutrition Pyramid — Nutrition with Anna LLC">
            <a:extLst>
              <a:ext uri="{FF2B5EF4-FFF2-40B4-BE49-F238E27FC236}">
                <a16:creationId xmlns:a16="http://schemas.microsoft.com/office/drawing/2014/main" id="{5334CF97-63FD-CF6B-989D-B0A655CE5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380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1275</Words>
  <Application>Microsoft Office PowerPoint</Application>
  <PresentationFormat>Widescreen</PresentationFormat>
  <Paragraphs>191</Paragraphs>
  <Slides>26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7" baseType="lpstr">
      <vt:lpstr>Poppins Medium Bold</vt:lpstr>
      <vt:lpstr>Arial</vt:lpstr>
      <vt:lpstr>Calibri</vt:lpstr>
      <vt:lpstr>Calibri Light</vt:lpstr>
      <vt:lpstr>Poppins ExtraBold</vt:lpstr>
      <vt:lpstr>Poppins Medium</vt:lpstr>
      <vt:lpstr>Verdana</vt:lpstr>
      <vt:lpstr>Walbaum Display SemiBold</vt:lpstr>
      <vt:lpstr>Wingdings</vt:lpstr>
      <vt:lpstr>Wingdings 2</vt:lpstr>
      <vt:lpstr>Office Theme</vt:lpstr>
      <vt:lpstr>Weekend One</vt:lpstr>
      <vt:lpstr>Aims of session</vt:lpstr>
      <vt:lpstr>CHO REQUIREMENTS</vt:lpstr>
      <vt:lpstr>Glycogen</vt:lpstr>
      <vt:lpstr>ROLE OF CHO</vt:lpstr>
      <vt:lpstr>BLOOD GLUCOSE</vt:lpstr>
      <vt:lpstr>BLOOD GLUCOSE</vt:lpstr>
      <vt:lpstr>HOW MUCH CHO- adapted from Stear 2004</vt:lpstr>
      <vt:lpstr>Is there evidence for CHO</vt:lpstr>
      <vt:lpstr>Adapted from Costill’s original work in 1980</vt:lpstr>
      <vt:lpstr>Other studies</vt:lpstr>
      <vt:lpstr>Glycogen Loading</vt:lpstr>
      <vt:lpstr>PowerPoint Presentation</vt:lpstr>
      <vt:lpstr>The key!</vt:lpstr>
      <vt:lpstr>In the next few weeks</vt:lpstr>
      <vt:lpstr>PROTEIN</vt:lpstr>
      <vt:lpstr>Role of protein</vt:lpstr>
      <vt:lpstr>Protein requirements</vt:lpstr>
      <vt:lpstr>Protein Requirements</vt:lpstr>
      <vt:lpstr>Protein intakes</vt:lpstr>
      <vt:lpstr>continued</vt:lpstr>
      <vt:lpstr>Protein timing</vt:lpstr>
      <vt:lpstr>Problems with excess protein</vt:lpstr>
      <vt:lpstr>Ideal post training drink/food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Weekend One</dc:title>
  <dc:creator>Chris Cashin</dc:creator>
  <cp:lastModifiedBy>Chris Cashin</cp:lastModifiedBy>
  <cp:revision>3</cp:revision>
  <dcterms:created xsi:type="dcterms:W3CDTF">2021-01-22T10:19:10Z</dcterms:created>
  <dcterms:modified xsi:type="dcterms:W3CDTF">2025-01-23T13:22:28Z</dcterms:modified>
</cp:coreProperties>
</file>