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72" r:id="rId3"/>
    <p:sldId id="271" r:id="rId4"/>
    <p:sldId id="260" r:id="rId5"/>
    <p:sldId id="261" r:id="rId6"/>
    <p:sldId id="259" r:id="rId7"/>
    <p:sldId id="268" r:id="rId8"/>
    <p:sldId id="273" r:id="rId9"/>
    <p:sldId id="269" r:id="rId10"/>
    <p:sldId id="282" r:id="rId11"/>
    <p:sldId id="275" r:id="rId12"/>
    <p:sldId id="276" r:id="rId13"/>
    <p:sldId id="281" r:id="rId14"/>
    <p:sldId id="279" r:id="rId15"/>
    <p:sldId id="280" r:id="rId16"/>
    <p:sldId id="270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28AFA1-882D-4A79-80CA-DDEF94D6D2ED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BA606F-8383-42FF-B74B-67FA2DE3C1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383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BA606F-8383-42FF-B74B-67FA2DE3C12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62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25ECE-1CFD-4B1C-B359-9C2A90B0CC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3B47993-8AAF-40EF-9DAA-97EBAA29F0ED}" type="datetimeFigureOut">
              <a:rPr lang="en-US" smtClean="0"/>
              <a:pPr/>
              <a:t>2/5/2018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993A609-CBB6-4ABA-BB29-88F244B7ABE1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beni hasa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6600" y="904330"/>
            <a:ext cx="8914995" cy="5260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36096" y="5805264"/>
            <a:ext cx="3421614" cy="1083608"/>
          </a:xfrm>
        </p:spPr>
        <p:txBody>
          <a:bodyPr>
            <a:normAutofit/>
          </a:bodyPr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AHAR5005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335518"/>
            <a:ext cx="8077200" cy="71435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Trade and Exchange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Archaeological Evidence</a:t>
            </a:r>
          </a:p>
        </p:txBody>
      </p:sp>
      <p:sp>
        <p:nvSpPr>
          <p:cNvPr id="1761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85720" y="1773936"/>
            <a:ext cx="4643470" cy="4798336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dirty="0"/>
              <a:t>Items that have physically survived &amp; can be demonstrated to have moved in antiquity</a:t>
            </a:r>
          </a:p>
          <a:p>
            <a:pPr>
              <a:lnSpc>
                <a:spcPct val="80000"/>
              </a:lnSpc>
            </a:pPr>
            <a:r>
              <a:rPr lang="en-GB" dirty="0"/>
              <a:t>Many traded commodities will not survive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Grain</a:t>
            </a:r>
            <a:r>
              <a:rPr lang="en-GB" dirty="0"/>
              <a:t>, textiles, liquids transported in perishable containers </a:t>
            </a:r>
            <a:r>
              <a:rPr lang="en-GB" dirty="0" smtClean="0"/>
              <a:t>etc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People</a:t>
            </a:r>
            <a:endParaRPr lang="en-GB" b="1" dirty="0"/>
          </a:p>
          <a:p>
            <a:pPr>
              <a:lnSpc>
                <a:spcPct val="80000"/>
              </a:lnSpc>
            </a:pPr>
            <a:r>
              <a:rPr lang="en-GB" dirty="0"/>
              <a:t>Textual data</a:t>
            </a:r>
          </a:p>
          <a:p>
            <a:pPr>
              <a:lnSpc>
                <a:spcPct val="80000"/>
              </a:lnSpc>
            </a:pPr>
            <a:r>
              <a:rPr lang="en-GB" dirty="0"/>
              <a:t>Iconographic evidence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52841" y="1773239"/>
            <a:ext cx="2786024" cy="4099508"/>
          </a:xfrm>
        </p:spPr>
      </p:pic>
      <p:sp>
        <p:nvSpPr>
          <p:cNvPr id="6" name="TextBox 5"/>
          <p:cNvSpPr txBox="1"/>
          <p:nvPr/>
        </p:nvSpPr>
        <p:spPr>
          <a:xfrm>
            <a:off x="5652120" y="5949280"/>
            <a:ext cx="2513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Canaanite Jar, </a:t>
            </a:r>
            <a:r>
              <a:rPr lang="en-GB" dirty="0" err="1" smtClean="0"/>
              <a:t>Ulu</a:t>
            </a:r>
            <a:r>
              <a:rPr lang="en-GB" dirty="0" smtClean="0"/>
              <a:t> </a:t>
            </a:r>
            <a:r>
              <a:rPr lang="en-GB" dirty="0" err="1" smtClean="0"/>
              <a:t>Burun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 of Exchange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How &amp; why were goods traded around the Mediterranean?</a:t>
            </a:r>
          </a:p>
          <a:p>
            <a:r>
              <a:rPr lang="en-GB" dirty="0" smtClean="0"/>
              <a:t>Different modes of exchange</a:t>
            </a:r>
          </a:p>
          <a:p>
            <a:pPr lvl="1"/>
            <a:r>
              <a:rPr lang="en-GB" dirty="0" smtClean="0"/>
              <a:t>Barter</a:t>
            </a:r>
          </a:p>
          <a:p>
            <a:pPr lvl="1"/>
            <a:r>
              <a:rPr lang="en-GB" dirty="0" smtClean="0"/>
              <a:t>Gift exchange</a:t>
            </a:r>
          </a:p>
          <a:p>
            <a:pPr lvl="1"/>
            <a:r>
              <a:rPr lang="en-GB" dirty="0" smtClean="0"/>
              <a:t>Commodity trade/mercantile exchange</a:t>
            </a:r>
          </a:p>
          <a:p>
            <a:pPr lvl="1"/>
            <a:r>
              <a:rPr lang="en-GB" dirty="0" smtClean="0"/>
              <a:t>Sailor trade</a:t>
            </a:r>
          </a:p>
          <a:p>
            <a:r>
              <a:rPr lang="en-GB" dirty="0" smtClean="0"/>
              <a:t>How can we identify these different types of exchanges?</a:t>
            </a:r>
          </a:p>
          <a:p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Was Bronze Age trade primarily exchange of high status prestige goods between rulers?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Mauss (1925) </a:t>
            </a:r>
            <a:r>
              <a:rPr lang="en-GB" sz="4800" i="1" smtClean="0"/>
              <a:t>The Gift</a:t>
            </a:r>
            <a:endParaRPr lang="en-GB" sz="4800" smtClean="0"/>
          </a:p>
        </p:txBody>
      </p:sp>
      <p:sp>
        <p:nvSpPr>
          <p:cNvPr id="563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85720" y="1773936"/>
            <a:ext cx="4572032" cy="4623816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Exchange within “primitive”/ archaic societies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Gift giving is of particular importance</a:t>
            </a:r>
          </a:p>
          <a:p>
            <a:pPr lvl="1"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ncompasses religious &amp; legal as well as economic aspects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Between whole groups via chiefs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Goods, wealth, property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Courtesies, entertainment, ritual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Women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Military assistance</a:t>
            </a:r>
          </a:p>
        </p:txBody>
      </p:sp>
      <p:pic>
        <p:nvPicPr>
          <p:cNvPr id="7" name="Content Placeholder 6" descr="keftiu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8104" y="1844824"/>
            <a:ext cx="3214322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565221" y="5534779"/>
            <a:ext cx="197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People from Keftiu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Mauss (1925) </a:t>
            </a:r>
            <a:r>
              <a:rPr lang="en-GB" i="1" smtClean="0"/>
              <a:t>The Gift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57158" y="1643050"/>
            <a:ext cx="4572032" cy="492922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Gift exchange is based on </a:t>
            </a:r>
            <a:r>
              <a:rPr lang="en-GB" sz="2800" dirty="0" smtClean="0">
                <a:solidFill>
                  <a:srgbClr val="FFC000"/>
                </a:solidFill>
              </a:rPr>
              <a:t>obligation &amp; self interest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Obligation to give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Obligation to receive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Obligation to reciprocate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Gifts are </a:t>
            </a:r>
            <a:r>
              <a:rPr lang="en-GB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inalienable: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a part of the giver is sent with the gift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Gives them a hold over the recipient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If the recipient is unable to repay the gift they lose face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2636911"/>
            <a:ext cx="3236731" cy="206766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Mercantile Trade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Polanyi &amp; the </a:t>
            </a:r>
            <a:r>
              <a:rPr lang="en-GB" sz="2800" dirty="0" err="1" smtClean="0">
                <a:solidFill>
                  <a:srgbClr val="FFC000"/>
                </a:solidFill>
              </a:rPr>
              <a:t>substantivists</a:t>
            </a:r>
            <a:endParaRPr lang="en-GB" sz="2800" dirty="0" smtClean="0">
              <a:solidFill>
                <a:srgbClr val="FFC000"/>
              </a:solidFill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Relativist approach (differences between cultures)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Economic </a:t>
            </a:r>
            <a:r>
              <a:rPr lang="en-US" dirty="0" smtClean="0"/>
              <a:t>rules </a:t>
            </a:r>
            <a:r>
              <a:rPr lang="en-US" dirty="0"/>
              <a:t>are based on </a:t>
            </a:r>
            <a:r>
              <a:rPr lang="en-US" dirty="0" smtClean="0"/>
              <a:t>the </a:t>
            </a:r>
            <a:r>
              <a:rPr lang="en-GB" dirty="0" smtClean="0"/>
              <a:t>social &amp; natural </a:t>
            </a:r>
            <a:r>
              <a:rPr lang="en-GB" dirty="0"/>
              <a:t>environment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Mercantile trade is dependent on coinage &amp; developed in 4</a:t>
            </a:r>
            <a:r>
              <a:rPr lang="en-GB" sz="2800" baseline="30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century Athens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Bronze &amp; Early Iron Age trade = reciprocal gift exchange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86760" y="5247452"/>
            <a:ext cx="2574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  <a:r>
              <a:rPr lang="en-GB" dirty="0" err="1" smtClean="0"/>
              <a:t>stater</a:t>
            </a:r>
            <a:r>
              <a:rPr lang="en-GB" dirty="0" smtClean="0"/>
              <a:t>, Aegina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7544" y="2060848"/>
            <a:ext cx="2943382" cy="311017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Mercantile Trade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988840"/>
            <a:ext cx="4762872" cy="462381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Emphasises the </a:t>
            </a:r>
            <a:r>
              <a:rPr lang="en-GB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market value 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of exchange items rather than underlying social relations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It might imply a specific central location (market place) in which transactions take place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Does mercantile exchange depend upon some form of monetary system to operate?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734021" y="4365104"/>
            <a:ext cx="1952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Canaanite weights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6993" y="2672316"/>
            <a:ext cx="3959152" cy="147676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Mercantile Trade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1808" y="1772816"/>
            <a:ext cx="4748538" cy="4751408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Can we extrapolate mercantile trade to the Bronze Age?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Standard systems of weights &amp; measures...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Metals (especially silver) a pre-monetary system of exchange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Development of merchant economy in Near East: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Contracts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Laws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Commodity trade?</a:t>
            </a:r>
          </a:p>
        </p:txBody>
      </p:sp>
      <p:pic>
        <p:nvPicPr>
          <p:cNvPr id="7" name="Content Placeholder 6" descr="ingot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0748" y="2285992"/>
            <a:ext cx="3598928" cy="3136295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7092280" y="5422287"/>
            <a:ext cx="1426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Copper ingot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5400" dirty="0" smtClean="0"/>
              <a:t>Commodities</a:t>
            </a:r>
            <a:endParaRPr lang="en-GB" sz="3600" b="0" dirty="0" smtClean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85720" y="1773936"/>
            <a:ext cx="4857784" cy="479833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dirty="0" smtClean="0"/>
              <a:t>Objects of economic value</a:t>
            </a:r>
          </a:p>
          <a:p>
            <a:pPr eaLnBrk="1" hangingPunct="1">
              <a:lnSpc>
                <a:spcPct val="80000"/>
              </a:lnSpc>
            </a:pPr>
            <a:r>
              <a:rPr lang="en-GB" dirty="0" smtClean="0"/>
              <a:t>Intended for exchange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“its </a:t>
            </a:r>
            <a:r>
              <a:rPr lang="en-GB" dirty="0" smtClean="0">
                <a:solidFill>
                  <a:srgbClr val="FFC000"/>
                </a:solidFill>
              </a:rPr>
              <a:t>exchangeability</a:t>
            </a:r>
            <a:r>
              <a:rPr lang="en-GB" dirty="0" smtClean="0"/>
              <a:t>… for some other thing is its socially relevant feature” (Appadurai 1986:13)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“</a:t>
            </a:r>
            <a:r>
              <a:rPr lang="en-GB" dirty="0" smtClean="0">
                <a:solidFill>
                  <a:srgbClr val="FFC000"/>
                </a:solidFill>
              </a:rPr>
              <a:t>alienable</a:t>
            </a:r>
            <a:r>
              <a:rPr lang="en-GB" dirty="0" smtClean="0"/>
              <a:t> objects which can be exchanged between individuals without obligation” (Steel 2012: 123)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Marx: produced to be exchanged/consumed &amp; totally separate from embedded social relations</a:t>
            </a:r>
          </a:p>
          <a:p>
            <a:pPr lvl="1">
              <a:lnSpc>
                <a:spcPct val="80000"/>
              </a:lnSpc>
            </a:pP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652120" y="5589240"/>
            <a:ext cx="22989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stirrup jar,</a:t>
            </a:r>
          </a:p>
          <a:p>
            <a:r>
              <a:rPr lang="en-GB" dirty="0" smtClean="0"/>
              <a:t>Arediou</a:t>
            </a:r>
            <a:endParaRPr lang="en-GB" dirty="0"/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2132856"/>
            <a:ext cx="3339371" cy="338437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Tamkārum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00594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Private merchants attested from 3</a:t>
            </a:r>
            <a:r>
              <a:rPr lang="en-GB" baseline="30000" dirty="0" smtClean="0"/>
              <a:t>rd</a:t>
            </a:r>
            <a:r>
              <a:rPr lang="en-GB" dirty="0" smtClean="0"/>
              <a:t> millennium BC</a:t>
            </a:r>
          </a:p>
          <a:p>
            <a:pPr lvl="1"/>
            <a:r>
              <a:rPr lang="en-GB" dirty="0" smtClean="0"/>
              <a:t>Law codes &amp; letters</a:t>
            </a:r>
          </a:p>
          <a:p>
            <a:r>
              <a:rPr lang="en-GB" dirty="0" smtClean="0"/>
              <a:t>Long distance trade</a:t>
            </a:r>
          </a:p>
          <a:p>
            <a:r>
              <a:rPr lang="en-GB" dirty="0" smtClean="0"/>
              <a:t>Had agents abroad</a:t>
            </a:r>
          </a:p>
          <a:p>
            <a:r>
              <a:rPr lang="en-GB" dirty="0" smtClean="0"/>
              <a:t>Financed commercial enterprises &amp; granted credit</a:t>
            </a:r>
          </a:p>
          <a:p>
            <a:r>
              <a:rPr lang="en-GB" dirty="0" smtClean="0"/>
              <a:t>Taxed &amp; controlled by palace/temple</a:t>
            </a:r>
          </a:p>
          <a:p>
            <a:endParaRPr lang="en-GB" dirty="0"/>
          </a:p>
        </p:txBody>
      </p:sp>
      <p:pic>
        <p:nvPicPr>
          <p:cNvPr id="5" name="Picture 8" descr="donke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4048" y="2348880"/>
            <a:ext cx="3908478" cy="292895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5076056" y="5382180"/>
            <a:ext cx="35030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Donkey caravan, Taurus Mountains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079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Ports of Trade</a:t>
            </a:r>
          </a:p>
        </p:txBody>
      </p:sp>
      <p:sp>
        <p:nvSpPr>
          <p:cNvPr id="259080" name="Rectangle 8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Central regulation of commercial exchanges within ports of trade </a:t>
            </a:r>
          </a:p>
          <a:p>
            <a:pPr eaLnBrk="1" hangingPunct="1">
              <a:defRPr/>
            </a:pPr>
            <a:r>
              <a:rPr lang="en-GB" dirty="0" smtClean="0"/>
              <a:t>Polanyi (1963): a </a:t>
            </a:r>
            <a:r>
              <a:rPr lang="en-GB" dirty="0" smtClean="0">
                <a:solidFill>
                  <a:srgbClr val="FFC000"/>
                </a:solidFill>
              </a:rPr>
              <a:t>port of trade </a:t>
            </a:r>
            <a:r>
              <a:rPr lang="en-GB" dirty="0" smtClean="0"/>
              <a:t>is a locus of cross-cultural exchange</a:t>
            </a:r>
          </a:p>
          <a:p>
            <a:pPr eaLnBrk="1" hangingPunct="1">
              <a:defRPr/>
            </a:pPr>
            <a:r>
              <a:rPr lang="en-GB" dirty="0" smtClean="0"/>
              <a:t>“A universal institution of overseas trade”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dirty="0" smtClean="0"/>
              <a:t>	(Polanyi 1963: 31)</a:t>
            </a:r>
          </a:p>
          <a:p>
            <a:pPr>
              <a:defRPr/>
            </a:pPr>
            <a:r>
              <a:rPr lang="en-GB" dirty="0" smtClean="0"/>
              <a:t>Gateway communities</a:t>
            </a:r>
          </a:p>
          <a:p>
            <a:pPr eaLnBrk="1" hangingPunct="1">
              <a:defRPr/>
            </a:pPr>
            <a:r>
              <a:rPr lang="en-GB" dirty="0" smtClean="0"/>
              <a:t>Polanyi identifies three different types of port of trade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90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90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90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90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590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908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9080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0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Ports of Trade</a:t>
            </a:r>
          </a:p>
        </p:txBody>
      </p:sp>
      <p:sp>
        <p:nvSpPr>
          <p:cNvPr id="270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/>
              <a:t>Type A: controlled by </a:t>
            </a:r>
            <a:r>
              <a:rPr lang="en-GB" sz="2800" dirty="0" smtClean="0">
                <a:solidFill>
                  <a:srgbClr val="FFC000"/>
                </a:solidFill>
              </a:rPr>
              <a:t>hinterland power </a:t>
            </a:r>
            <a:r>
              <a:rPr lang="en-GB" sz="2800" dirty="0" smtClean="0"/>
              <a:t>in whose territory the port lies:</a:t>
            </a:r>
          </a:p>
          <a:p>
            <a:pPr lvl="1">
              <a:defRPr/>
            </a:pPr>
            <a:r>
              <a:rPr lang="en-GB" sz="2400" dirty="0" smtClean="0"/>
              <a:t>State </a:t>
            </a:r>
            <a:r>
              <a:rPr lang="en-GB" sz="2400" dirty="0" smtClean="0"/>
              <a:t>sponsored &amp; regulated operation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Type B: politically &amp; </a:t>
            </a:r>
            <a:r>
              <a:rPr lang="en-GB" sz="2800" dirty="0"/>
              <a:t>administratively </a:t>
            </a:r>
            <a:r>
              <a:rPr lang="en-GB" sz="2800" dirty="0" smtClean="0"/>
              <a:t>neutral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No </a:t>
            </a:r>
            <a:r>
              <a:rPr lang="en-GB" sz="2400" dirty="0"/>
              <a:t>specific </a:t>
            </a:r>
            <a:r>
              <a:rPr lang="en-GB" sz="2400" dirty="0" smtClean="0"/>
              <a:t>regulation / controls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Periodic meeting places</a:t>
            </a:r>
          </a:p>
          <a:p>
            <a:pPr>
              <a:lnSpc>
                <a:spcPct val="90000"/>
              </a:lnSpc>
              <a:defRPr/>
            </a:pPr>
            <a:r>
              <a:rPr lang="en-GB" sz="2800" dirty="0" smtClean="0"/>
              <a:t>Type C: controlled </a:t>
            </a:r>
            <a:r>
              <a:rPr lang="en-GB" sz="2800" dirty="0"/>
              <a:t>by trading </a:t>
            </a:r>
            <a:r>
              <a:rPr lang="en-GB" sz="2800" dirty="0" smtClean="0"/>
              <a:t>community. Founded to </a:t>
            </a:r>
            <a:r>
              <a:rPr lang="en-GB" sz="2800" dirty="0"/>
              <a:t>exploit resources of a less developed area: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Settlement or enclave</a:t>
            </a:r>
            <a:endParaRPr lang="en-GB" sz="2400" dirty="0"/>
          </a:p>
          <a:p>
            <a:pPr lvl="1">
              <a:lnSpc>
                <a:spcPct val="90000"/>
              </a:lnSpc>
              <a:defRPr/>
            </a:pPr>
            <a:r>
              <a:rPr lang="en-GB" sz="2400" dirty="0" smtClean="0"/>
              <a:t>Intrusive </a:t>
            </a:r>
            <a:r>
              <a:rPr lang="en-GB" sz="2400" dirty="0" smtClean="0"/>
              <a:t>elements</a:t>
            </a:r>
            <a:endParaRPr lang="en-GB" sz="2400" dirty="0"/>
          </a:p>
          <a:p>
            <a:pPr>
              <a:lnSpc>
                <a:spcPct val="90000"/>
              </a:lnSpc>
              <a:defRPr/>
            </a:pPr>
            <a:endParaRPr lang="en-GB" dirty="0" smtClean="0"/>
          </a:p>
          <a:p>
            <a:pPr>
              <a:lnSpc>
                <a:spcPct val="90000"/>
              </a:lnSpc>
              <a:defRPr/>
            </a:pPr>
            <a:endParaRPr lang="en-GB" dirty="0"/>
          </a:p>
          <a:p>
            <a:pPr>
              <a:defRPr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0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70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70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70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70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0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70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0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339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Sailor Trade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571612"/>
            <a:ext cx="8715436" cy="5072097"/>
          </a:xfrm>
        </p:spPr>
        <p:txBody>
          <a:bodyPr>
            <a:noAutofit/>
          </a:bodyPr>
          <a:lstStyle/>
          <a:p>
            <a:r>
              <a:rPr lang="en-GB" sz="2400" dirty="0" smtClean="0"/>
              <a:t>Unregulated </a:t>
            </a:r>
            <a:r>
              <a:rPr lang="en-GB" sz="2400" dirty="0" smtClean="0"/>
              <a:t>trade </a:t>
            </a:r>
            <a:r>
              <a:rPr lang="en-GB" sz="2400" dirty="0" smtClean="0"/>
              <a:t>alongside other types of exchanges</a:t>
            </a:r>
          </a:p>
          <a:p>
            <a:r>
              <a:rPr lang="en-GB" sz="2400" dirty="0" smtClean="0">
                <a:solidFill>
                  <a:srgbClr val="FFC000"/>
                </a:solidFill>
              </a:rPr>
              <a:t>“Tramping</a:t>
            </a:r>
            <a:r>
              <a:rPr lang="en-GB" sz="2400" dirty="0" smtClean="0"/>
              <a:t>... gave ample opportunity for bargaining, &amp; for making the most of price differences. Every sailor from captain to cabin boy would have his bundle of merchandise on board, &amp; merchants or their representatives would travel with their wares. The round trip, which could last several weeks or months, was a long succession of selling &amp; buying &amp; exchanging, organised within a complicated itinerary. In the course of the voyage the cargo would often have completely altered its nature....[indeed the ships] were more like travelling bazaars. The calls at port were so many opportunities for buying, selling, reselling &amp; exchanging goods, not to mention the other pleasures of going ashore” (</a:t>
            </a:r>
            <a:r>
              <a:rPr lang="en-GB" sz="2400" dirty="0" err="1" smtClean="0"/>
              <a:t>Braudel</a:t>
            </a:r>
            <a:r>
              <a:rPr lang="en-GB" sz="2400" dirty="0" smtClean="0"/>
              <a:t> 1972: 107).</a:t>
            </a:r>
          </a:p>
          <a:p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Consuming the Exotic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85720" y="1714488"/>
            <a:ext cx="4857784" cy="492922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How are traded goods consumed, viewed, &amp; valued within the recipient society?</a:t>
            </a:r>
          </a:p>
          <a:p>
            <a:pPr eaLnBrk="1" hangingPunct="1"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Helms (1988): control over traded </a:t>
            </a:r>
            <a:r>
              <a:rPr lang="en-GB" sz="2800" dirty="0" smtClean="0">
                <a:solidFill>
                  <a:schemeClr val="tx1"/>
                </a:solidFill>
              </a:rPr>
              <a:t>goods a </a:t>
            </a:r>
            <a:r>
              <a:rPr lang="en-GB" sz="2800" dirty="0" smtClean="0">
                <a:solidFill>
                  <a:schemeClr val="tx1"/>
                </a:solidFill>
              </a:rPr>
              <a:t>strategy for the accumulation of political &amp; ideological power</a:t>
            </a:r>
          </a:p>
          <a:p>
            <a:pPr>
              <a:defRPr/>
            </a:pPr>
            <a:r>
              <a:rPr lang="en-GB" sz="2800" dirty="0" smtClean="0">
                <a:solidFill>
                  <a:schemeClr val="tx1"/>
                </a:solidFill>
              </a:rPr>
              <a:t>Esoteric knowledge of distance places &amp; customs is used in the construction of political ideologies</a:t>
            </a:r>
          </a:p>
        </p:txBody>
      </p:sp>
      <p:pic>
        <p:nvPicPr>
          <p:cNvPr id="12" name="Picture 10" descr="ostrich eg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796135" y="1865746"/>
            <a:ext cx="2913755" cy="391485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940152" y="5867900"/>
            <a:ext cx="26218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Ostrich-egg </a:t>
            </a:r>
            <a:r>
              <a:rPr lang="en-GB" dirty="0" err="1" smtClean="0"/>
              <a:t>rhyton</a:t>
            </a:r>
            <a:r>
              <a:rPr lang="en-GB" dirty="0" smtClean="0"/>
              <a:t>, Crete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Consuming the Exotic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07504" y="1700808"/>
            <a:ext cx="4824928" cy="48965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“Not only exotic materials but also </a:t>
            </a:r>
            <a:r>
              <a:rPr lang="en-GB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intangible knowledge 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distant realms &amp; regions can be politically valuable goods” (Helms 1988: 4)</a:t>
            </a:r>
          </a:p>
          <a:p>
            <a:pPr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“A symbolic relationship develops between the individual who is able to source materials from a mysterious distant realm &amp; the world from which these materials derive; adding to their social capital” (Steel 2013: 127)</a:t>
            </a:r>
          </a:p>
        </p:txBody>
      </p:sp>
      <p:pic>
        <p:nvPicPr>
          <p:cNvPr id="5" name="Content Placeholder 5" descr="mallia_sphin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83753" y="2132856"/>
            <a:ext cx="3643883" cy="297887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/>
          <p:cNvSpPr txBox="1"/>
          <p:nvPr/>
        </p:nvSpPr>
        <p:spPr>
          <a:xfrm>
            <a:off x="6228184" y="5229200"/>
            <a:ext cx="2331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Appliqué sphinx, </a:t>
            </a:r>
            <a:r>
              <a:rPr lang="en-GB" dirty="0" err="1" smtClean="0"/>
              <a:t>Malia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Summary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Cultural contact can be observed through the movement of objects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 Near East supplemented by textual evidence &amp; representations</a:t>
            </a:r>
          </a:p>
          <a:p>
            <a:pPr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Gift exchange between elites: inalienable things with their own histories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Commodities in “mercantile” exchange &amp; sailor trade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Use of the exotic in construction of identities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298</TotalTime>
  <Words>850</Words>
  <Application>Microsoft Office PowerPoint</Application>
  <PresentationFormat>On-screen Show (4:3)</PresentationFormat>
  <Paragraphs>110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AHAR5005</vt:lpstr>
      <vt:lpstr>Archaeological Evidence</vt:lpstr>
      <vt:lpstr>Modes of Exchange</vt:lpstr>
      <vt:lpstr>Mauss (1925) The Gift</vt:lpstr>
      <vt:lpstr>Mauss (1925) The Gift</vt:lpstr>
      <vt:lpstr>Mercantile Trade</vt:lpstr>
      <vt:lpstr>Mercantile Trade</vt:lpstr>
      <vt:lpstr>Mercantile Trade</vt:lpstr>
      <vt:lpstr>Commodities</vt:lpstr>
      <vt:lpstr>Tamkārum</vt:lpstr>
      <vt:lpstr>Ports of Trade</vt:lpstr>
      <vt:lpstr>Ports of Trade</vt:lpstr>
      <vt:lpstr>Sailor Trade</vt:lpstr>
      <vt:lpstr>Consuming the Exotic</vt:lpstr>
      <vt:lpstr>Consuming the Exotic</vt:lpstr>
      <vt:lpstr>Summary</vt:lpstr>
    </vt:vector>
  </TitlesOfParts>
  <Company>Gilfach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Connected Worlds AHAC5009</dc:title>
  <dc:creator>Louise Steel</dc:creator>
  <cp:lastModifiedBy>Louise Steel</cp:lastModifiedBy>
  <cp:revision>36</cp:revision>
  <dcterms:created xsi:type="dcterms:W3CDTF">2013-01-28T20:36:50Z</dcterms:created>
  <dcterms:modified xsi:type="dcterms:W3CDTF">2018-02-05T10:28:19Z</dcterms:modified>
</cp:coreProperties>
</file>