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1943EE1-93DD-4D0D-9FA2-F54E52F5B67F}">
  <a:tblStyle styleId="{31943EE1-93DD-4D0D-9FA2-F54E52F5B67F}"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2" d="100"/>
          <a:sy n="82" d="100"/>
        </p:scale>
        <p:origin x="691"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5" name="Google Shape;85;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this presentation, a critical review of the business issues of the Green Haven Florists, a small independent flower shop in Norwich, UK, will be given. It will start with the background information about the company and the nature of the problem that it is experiencing. It will then determine and investigate the underlying causes of the problems through well-organised analyses.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It will be necessary to deconstruct the problem with the use of the 5W2H model to introduce a clear picture of what is taking place, why it is taking place, who is involved, and how much the issue is impacting the business. It will then critique and implement the PESTEL framework, which investigates the external environmental forces, which are political, economic, social, technological, environmental, and legal forces that affect the operations of Green Haven. After that, it will consider the Cause-and-Effect model (also referred to as the Ishikawa or Fishbone Diagram) to determine factors both internal and operational in enhancing a drop in sales (Tsou and Hsu, 2022).</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Lastly, it will conclude with the presentation of the main findings and how the combination of internal factors, like limited digital presence and external factors, like market competition and inflation, has collectively influenced the performance of the business. The end outcome of this presentation is to establish a baseline for the decision-making and problem-solving strategies, which will facilitate the transformation of Green Haven into digital modernisation and long-term viability.</a:t>
            </a:r>
            <a:endParaRPr/>
          </a:p>
        </p:txBody>
      </p:sp>
      <p:sp>
        <p:nvSpPr>
          <p:cNvPr id="90" name="Google Shape;90;p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Green Haven Florists is a small, independent flower shop that specialises in customised floral designs and environmentally friendly packaging and was started in 2016 in Norwich by Liam and Priya Patel. To begin with, the company has succeeded because it is dedicated to sustainability and community involvement. Nonetheless, the shop has hit a huge downturn in recent years, with in-store sales reduction by 30 per cent and a consistent decrease in foot traffic. The most notable are the rising cost of operations, the shift in consumer preferences and the growing competition from online retailers of flowers who are convenient and offer a lower price. Although Green Haven provides quality and creativity, the outdated site and low use of digital marketing have restricted the coverage and customer interaction (Sytnik and Kravchenko, 2021). The case illustrates how small businesses find it difficult to adjust the old-fashioned retailing approach to the new digital requirements.</a:t>
            </a:r>
            <a:endParaRPr/>
          </a:p>
        </p:txBody>
      </p:sp>
      <p:sp>
        <p:nvSpPr>
          <p:cNvPr id="97" name="Google Shape;97;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problem that Green Haven has encountered is its inability to digitalise the transformation that has resulted in declining revenues and deteriorating competitiveness. The company is located in a market where convenience, online, quick delivery, and online interaction are the leading customer preferences. The issue has been exacerbated by internal inefficiencies at Green Haven, which include a non-functional site, a lack of digital marketing knowledge and skills, and old systems. On the outside, the issues are compounded by inflation in the flower supply chain and the heightened competition from local and national competitors (Lian and Freitag, 2022). The Five Forces model created by Porter identifies high competitive rivalry and high buyer power as the most urgent external pressures. Substitute online platforms have become readily accessible to customers, and brand loyalty is hard to maintain. The absence of digital modernisation would lead the company to lose both the niche and its profitability and long-term survival.</a:t>
            </a:r>
            <a:endParaRPr/>
          </a:p>
        </p:txBody>
      </p:sp>
      <p:sp>
        <p:nvSpPr>
          <p:cNvPr id="104" name="Google Shape;104;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Using the 5W2H model would enable one to organise the problem in a systematic manner. “What” is the issue? — A 30% drop in in-store sales. “Why”? --- A dithering to meet the digital transformation and evolving customer behaviour. “Where”? E.g. the Norwich high street that has been impacted by a lack of footfall. “When”? -- In the last 12 months, which are associated with the period of inflation and consumer behaviour changes after the pandemic. “Who”? — The business owners and employees who find it difficult to deal with the increase in costs. “How”? -- Via obsolete digital network and constrained marketing channels. “How much”? -- The growth will mean the loss of major revenues, which can be very expensive in terms of survival (Buonocore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2024). This discussion highlights that the problem is not only in sales numbers, but it lies in the necessity of operational adjustments, technological investment, and the enhancement of digital literacy among employees.</a:t>
            </a:r>
            <a:endParaRPr/>
          </a:p>
        </p:txBody>
      </p:sp>
      <p:sp>
        <p:nvSpPr>
          <p:cNvPr id="111" name="Google Shape;11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PESTEL model is an effective instrument in considering macro-environment external factors that affect businesses. It analyses Political, Economic, Social, Technological, Environmental, and Legal aspects. The model facilitates systematic conceptualisation of the effects of the wider forces on the operations of the business. According to scholars, however, PESTEL offers a summary, but it is commonly not prioritised in determining which of the factors has the most significant short-term influence. In addition, it should be updated on a regular basis as the outside conditions can change quickly (Okonkwo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2023). When applied to Green Haven, this model can be used to emphasise external pressures, which include inflation, the rise of online retailing, and changing consumer expectations. Even though it does not provide direct solutions, it helps in strategic awareness and directs the management to make decisions that are consistent with the external realities.</a:t>
            </a:r>
            <a:endParaRPr/>
          </a:p>
        </p:txBody>
      </p:sp>
      <p:sp>
        <p:nvSpPr>
          <p:cNvPr id="118" name="Google Shape;118;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PESTEL application to Green Haven depicts a number of important dynamics. In the political aspect, small businesses in the UK, such as florists, are eligible to receive digital transformation grants that can be used for innovation. Inflation has boosted the prices of flowers, and consumer spending is not as high (Lian and Freitag, 2022; Madsen, 2025). Online convenience and sustainable products are favoured socially by customers, which gives opportunities and challenges. E-commerce solutions and data analytics have become critical to technological competitiveness. The sustainability of eco-friendly packaging also helps Green Haven's sustainability in terms of the environment. The laws on data protection and laws on online transactions are important in ensuring that operations conducted online are legal. Identifying these considerations will allow Green Haven to develop a strategy that is sustainable and pursues digital innovation, as well as resiliency in the unstable retail industry (IBISWorld, 2025).</a:t>
            </a:r>
            <a:endParaRPr sz="1200"/>
          </a:p>
        </p:txBody>
      </p:sp>
      <p:sp>
        <p:nvSpPr>
          <p:cNvPr id="125" name="Google Shape;125;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Ishikawa diagram, or the Cause-and-Effect model, can be used to pinpoint the actual causes of a business issue. It classifies problems by theme, such as People, Processes, Technology, and Environment, which offers a graphical way to see the links between related factors. The model promotes critical thinking and assists companies in revealing hidden inefficiencies (Franco, Argueta and Rabelo, 2021). Its strength is in its clarity and the possibility of relating the problems of operation and results. Nevertheless, critics suggest that it is qualitative and can simplify complicated business issues. Practically, it could only be supported by quantitative data in order to focus on the correctional measures. In the case of Green Haven, the model will be appropriate to trace the downward sales to fundamental problems of poor website functionality, marketing deficiency, and competition with others.</a:t>
            </a:r>
            <a:endParaRPr/>
          </a:p>
        </p:txBody>
      </p:sp>
      <p:sp>
        <p:nvSpPr>
          <p:cNvPr id="132" name="Google Shape;132;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When the model is applied to Green Haven, there are some contributing causes. In the section of people, there is no digital training or e-commerce skills for the staff. The issue of process is associated with ineffective internet sales management and old-fashioned marketing. The use of technology has a negative effect in emphasising an outdated site that cannot attract or convert customers. The environment comprises stiff competition in the market as well as changing demand for convenience and speed of delivery by customers. The cost of imported packaging and imported flowers is on the increase and is reflected in the materials. There are management problems, including the slowness of adopting new technologies and the lack of sufficient resources allocated to innovation. All of these interrelated factors justify the decreasing sales and customer interaction (Ali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2021). By knowing these underlying factors, Green Haven can be able to strategise on how to cope with the weaknesses and not rely on the short-term adjustments.</a:t>
            </a:r>
            <a:endParaRPr/>
          </a:p>
        </p:txBody>
      </p:sp>
      <p:sp>
        <p:nvSpPr>
          <p:cNvPr id="139" name="Google Shape;139;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discussion shows that Green Haven is at its downfall due to external and internal factors. In-house, the lack of competitiveness has been caused by the weak digital presence, poor marketing competency, and operational inefficiencies. On the external front, consumer demands have been transformed by inflationary pressures, increased costs and the influence of digital competitors. The character and extent of the problem have now been made clear using analytical models like PESTEL and Cause-and-Effect. The results indicate that the digital transformation is crucial to maintain growth and competitiveness. The next essential steps are the implementation of a modern online platform, the expansion of e-commerce tools, and the enhancement of digital marketing. Through proper risk management and performance analysis, Green Haven may transform itself into a modern and sustainable business instead of being a traditional florist.</a:t>
            </a:r>
            <a:endParaRPr/>
          </a:p>
        </p:txBody>
      </p:sp>
      <p:sp>
        <p:nvSpPr>
          <p:cNvPr id="146" name="Google Shape;146;p1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3" name="Google Shape;153;p1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9" name="Google Shape;159;p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5" name="Google Shape;165;p1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1"/>
        <p:cNvGrpSpPr/>
        <p:nvPr/>
      </p:nvGrpSpPr>
      <p:grpSpPr>
        <a:xfrm>
          <a:off x="0" y="0"/>
          <a:ext cx="0" cy="0"/>
          <a:chOff x="0" y="0"/>
          <a:chExt cx="0" cy="0"/>
        </a:xfrm>
      </p:grpSpPr>
      <p:sp>
        <p:nvSpPr>
          <p:cNvPr id="12" name="Google Shape;12;p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4" name="Google Shape;14;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logo mono_image bckgrnd 2">
  <p:cSld name="logo mono_image bckgrnd 2">
    <p:spTree>
      <p:nvGrpSpPr>
        <p:cNvPr id="1" name="Shape 17"/>
        <p:cNvGrpSpPr/>
        <p:nvPr/>
      </p:nvGrpSpPr>
      <p:grpSpPr>
        <a:xfrm>
          <a:off x="0" y="0"/>
          <a:ext cx="0" cy="0"/>
          <a:chOff x="0" y="0"/>
          <a:chExt cx="0" cy="0"/>
        </a:xfrm>
      </p:grpSpPr>
      <p:sp>
        <p:nvSpPr>
          <p:cNvPr id="18" name="Google Shape;18;p3"/>
          <p:cNvSpPr>
            <a:spLocks noGrp="1"/>
          </p:cNvSpPr>
          <p:nvPr>
            <p:ph type="pic" idx="2"/>
          </p:nvPr>
        </p:nvSpPr>
        <p:spPr>
          <a:xfrm>
            <a:off x="0" y="0"/>
            <a:ext cx="12192000" cy="6858000"/>
          </a:xfrm>
          <a:prstGeom prst="rect">
            <a:avLst/>
          </a:prstGeom>
          <a:noFill/>
          <a:ln>
            <a:noFill/>
          </a:ln>
        </p:spPr>
      </p:sp>
      <p:pic>
        <p:nvPicPr>
          <p:cNvPr id="19" name="Google Shape;19;p3" descr="A picture containing screenshot, white, design&#10;&#10;Description automatically generated"/>
          <p:cNvPicPr preferRelativeResize="0"/>
          <p:nvPr/>
        </p:nvPicPr>
        <p:blipFill rotWithShape="1">
          <a:blip r:embed="rId2">
            <a:alphaModFix/>
          </a:blip>
          <a:srcRect/>
          <a:stretch/>
        </p:blipFill>
        <p:spPr>
          <a:xfrm>
            <a:off x="0" y="0"/>
            <a:ext cx="12192000" cy="6858000"/>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0"/>
        <p:cNvGrpSpPr/>
        <p:nvPr/>
      </p:nvGrpSpPr>
      <p:grpSpPr>
        <a:xfrm>
          <a:off x="0" y="0"/>
          <a:ext cx="0" cy="0"/>
          <a:chOff x="0" y="0"/>
          <a:chExt cx="0" cy="0"/>
        </a:xfrm>
      </p:grpSpPr>
      <p:sp>
        <p:nvSpPr>
          <p:cNvPr id="21" name="Google Shape;21;p4"/>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4"/>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3" name="Google Shape;23;p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6"/>
        <p:cNvGrpSpPr/>
        <p:nvPr/>
      </p:nvGrpSpPr>
      <p:grpSpPr>
        <a:xfrm>
          <a:off x="0" y="0"/>
          <a:ext cx="0" cy="0"/>
          <a:chOff x="0" y="0"/>
          <a:chExt cx="0" cy="0"/>
        </a:xfrm>
      </p:grpSpPr>
      <p:sp>
        <p:nvSpPr>
          <p:cNvPr id="27" name="Google Shape;27;p5"/>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5"/>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29" name="Google Shape;29;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2"/>
        <p:cNvGrpSpPr/>
        <p:nvPr/>
      </p:nvGrpSpPr>
      <p:grpSpPr>
        <a:xfrm>
          <a:off x="0" y="0"/>
          <a:ext cx="0" cy="0"/>
          <a:chOff x="0" y="0"/>
          <a:chExt cx="0" cy="0"/>
        </a:xfrm>
      </p:grpSpPr>
      <p:sp>
        <p:nvSpPr>
          <p:cNvPr id="33" name="Google Shape;33;p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 name="Google Shape;34;p6"/>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5" name="Google Shape;35;p6"/>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9"/>
        <p:cNvGrpSpPr/>
        <p:nvPr/>
      </p:nvGrpSpPr>
      <p:grpSpPr>
        <a:xfrm>
          <a:off x="0" y="0"/>
          <a:ext cx="0" cy="0"/>
          <a:chOff x="0" y="0"/>
          <a:chExt cx="0" cy="0"/>
        </a:xfrm>
      </p:grpSpPr>
      <p:sp>
        <p:nvSpPr>
          <p:cNvPr id="40" name="Google Shape;40;p7"/>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1" name="Google Shape;41;p7"/>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2" name="Google Shape;42;p7"/>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3" name="Google Shape;43;p7"/>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4" name="Google Shape;44;p7"/>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5" name="Google Shape;45;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8"/>
        <p:cNvGrpSpPr/>
        <p:nvPr/>
      </p:nvGrpSpPr>
      <p:grpSpPr>
        <a:xfrm>
          <a:off x="0" y="0"/>
          <a:ext cx="0" cy="0"/>
          <a:chOff x="0" y="0"/>
          <a:chExt cx="0" cy="0"/>
        </a:xfrm>
      </p:grpSpPr>
      <p:sp>
        <p:nvSpPr>
          <p:cNvPr id="49" name="Google Shape;49;p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 name="Google Shape;50;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7"/>
        <p:cNvGrpSpPr/>
        <p:nvPr/>
      </p:nvGrpSpPr>
      <p:grpSpPr>
        <a:xfrm>
          <a:off x="0" y="0"/>
          <a:ext cx="0" cy="0"/>
          <a:chOff x="0" y="0"/>
          <a:chExt cx="0" cy="0"/>
        </a:xfrm>
      </p:grpSpPr>
      <p:sp>
        <p:nvSpPr>
          <p:cNvPr id="58" name="Google Shape;58;p1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 name="Google Shape;59;p10"/>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0" name="Google Shape;60;p10"/>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1" name="Google Shape;61;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4"/>
        <p:cNvGrpSpPr/>
        <p:nvPr/>
      </p:nvGrpSpPr>
      <p:grpSpPr>
        <a:xfrm>
          <a:off x="0" y="0"/>
          <a:ext cx="0" cy="0"/>
          <a:chOff x="0" y="0"/>
          <a:chExt cx="0" cy="0"/>
        </a:xfrm>
      </p:grpSpPr>
      <p:sp>
        <p:nvSpPr>
          <p:cNvPr id="65" name="Google Shape;65;p11"/>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6" name="Google Shape;66;p11"/>
          <p:cNvSpPr>
            <a:spLocks noGrp="1"/>
          </p:cNvSpPr>
          <p:nvPr>
            <p:ph type="pic" idx="2"/>
          </p:nvPr>
        </p:nvSpPr>
        <p:spPr>
          <a:xfrm>
            <a:off x="5183188" y="987425"/>
            <a:ext cx="6172200" cy="4873625"/>
          </a:xfrm>
          <a:prstGeom prst="rect">
            <a:avLst/>
          </a:prstGeom>
          <a:noFill/>
          <a:ln>
            <a:noFill/>
          </a:ln>
        </p:spPr>
      </p:sp>
      <p:sp>
        <p:nvSpPr>
          <p:cNvPr id="67" name="Google Shape;67;p11"/>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8" name="Google Shape;68;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1"/>
        <p:cNvGrpSpPr/>
        <p:nvPr/>
      </p:nvGrpSpPr>
      <p:grpSpPr>
        <a:xfrm>
          <a:off x="0" y="0"/>
          <a:ext cx="0" cy="0"/>
          <a:chOff x="0" y="0"/>
          <a:chExt cx="0" cy="0"/>
        </a:xfrm>
      </p:grpSpPr>
      <p:sp>
        <p:nvSpPr>
          <p:cNvPr id="72" name="Google Shape;72;p1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 name="Google Shape;73;p12"/>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4" name="Google Shape;74;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7"/>
        <p:cNvGrpSpPr/>
        <p:nvPr/>
      </p:nvGrpSpPr>
      <p:grpSpPr>
        <a:xfrm>
          <a:off x="0" y="0"/>
          <a:ext cx="0" cy="0"/>
          <a:chOff x="0" y="0"/>
          <a:chExt cx="0" cy="0"/>
        </a:xfrm>
      </p:grpSpPr>
      <p:sp>
        <p:nvSpPr>
          <p:cNvPr id="78" name="Google Shape;78;p13"/>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9" name="Google Shape;79;p13"/>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0" name="Google Shape;80;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hyperlink" Target="https://wp.jemi.edu.pl/vol-17-issue-4-2021/application-of-knowledge-management-tools-comparative-analysis-of-small-medium-and-large-enterprises" TargetMode="External"/><Relationship Id="rId3" Type="http://schemas.openxmlformats.org/officeDocument/2006/relationships/hyperlink" Target="https://www.sciencedirect.com/science/article/pii/S0923474824000481" TargetMode="External"/><Relationship Id="rId7" Type="http://schemas.openxmlformats.org/officeDocument/2006/relationships/hyperlink" Target="https://doi.org/10.53623/jdmc.v3i2.311"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hyperlink" Target="https://www.mdpi.com/2673-8392/5/1/39" TargetMode="External"/><Relationship Id="rId5" Type="http://schemas.openxmlformats.org/officeDocument/2006/relationships/hyperlink" Target="https://www.ibisworld.com/united-kingdom/industry/florists/6015/" TargetMode="External"/><Relationship Id="rId4" Type="http://schemas.openxmlformats.org/officeDocument/2006/relationships/hyperlink" Target="https://doi.org/10.3390/su13116230" TargetMode="External"/><Relationship Id="rId9" Type="http://schemas.openxmlformats.org/officeDocument/2006/relationships/hyperlink" Target="https://doi.org/10.17265/1537-1514/2022.04.001"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4"/>
          <p:cNvSpPr txBox="1"/>
          <p:nvPr/>
        </p:nvSpPr>
        <p:spPr>
          <a:xfrm>
            <a:off x="708804" y="862642"/>
            <a:ext cx="10774500" cy="48948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200" b="1" i="0" u="none" strike="noStrike" cap="none" dirty="0">
                <a:solidFill>
                  <a:schemeClr val="dk1"/>
                </a:solidFill>
                <a:latin typeface="Arial"/>
                <a:ea typeface="Arial"/>
                <a:cs typeface="Arial"/>
                <a:sym typeface="Arial"/>
              </a:rPr>
              <a:t>Student Name: Mohsin Aziz</a:t>
            </a:r>
            <a:endParaRPr dirty="0"/>
          </a:p>
          <a:p>
            <a:pPr marL="0" marR="0" lvl="0" indent="0" algn="l" rtl="0">
              <a:spcBef>
                <a:spcPts val="0"/>
              </a:spcBef>
              <a:spcAft>
                <a:spcPts val="0"/>
              </a:spcAft>
              <a:buNone/>
            </a:pPr>
            <a:endParaRPr sz="1600" dirty="0">
              <a:solidFill>
                <a:schemeClr val="dk1"/>
              </a:solidFill>
              <a:latin typeface="Arial"/>
              <a:ea typeface="Arial"/>
              <a:cs typeface="Arial"/>
              <a:sym typeface="Arial"/>
            </a:endParaRPr>
          </a:p>
          <a:p>
            <a:pPr marL="0" marR="0" lvl="0" indent="0" algn="l" rtl="0">
              <a:spcBef>
                <a:spcPts val="0"/>
              </a:spcBef>
              <a:spcAft>
                <a:spcPts val="0"/>
              </a:spcAft>
              <a:buNone/>
            </a:pPr>
            <a:r>
              <a:rPr lang="en-GB" sz="3200" b="1" dirty="0">
                <a:solidFill>
                  <a:schemeClr val="dk1"/>
                </a:solidFill>
                <a:latin typeface="Arial"/>
                <a:ea typeface="Arial"/>
                <a:cs typeface="Arial"/>
                <a:sym typeface="Arial"/>
              </a:rPr>
              <a:t>Student ID:</a:t>
            </a:r>
            <a:r>
              <a:rPr lang="en-GB" sz="3200" b="1" dirty="0">
                <a:solidFill>
                  <a:schemeClr val="dk1"/>
                </a:solidFill>
              </a:rPr>
              <a:t> </a:t>
            </a:r>
            <a:r>
              <a:rPr lang="en-GB" sz="3200" b="1" dirty="0">
                <a:solidFill>
                  <a:schemeClr val="dk1"/>
                </a:solidFill>
                <a:latin typeface="Arial"/>
                <a:ea typeface="Arial"/>
                <a:cs typeface="Arial"/>
                <a:sym typeface="Arial"/>
              </a:rPr>
              <a:t>2433308	</a:t>
            </a:r>
            <a:endParaRPr dirty="0"/>
          </a:p>
          <a:p>
            <a:pPr marL="0" marR="0" lvl="0" indent="0" algn="l" rtl="0">
              <a:spcBef>
                <a:spcPts val="0"/>
              </a:spcBef>
              <a:spcAft>
                <a:spcPts val="0"/>
              </a:spcAft>
              <a:buNone/>
            </a:pPr>
            <a:endParaRPr sz="1600" dirty="0">
              <a:solidFill>
                <a:schemeClr val="dk1"/>
              </a:solidFill>
              <a:latin typeface="Arial"/>
              <a:ea typeface="Arial"/>
              <a:cs typeface="Arial"/>
              <a:sym typeface="Arial"/>
            </a:endParaRPr>
          </a:p>
          <a:p>
            <a:pPr marL="0" marR="0" lvl="0" indent="0" algn="l" rtl="0">
              <a:spcBef>
                <a:spcPts val="0"/>
              </a:spcBef>
              <a:spcAft>
                <a:spcPts val="0"/>
              </a:spcAft>
              <a:buNone/>
            </a:pPr>
            <a:r>
              <a:rPr lang="en-GB" sz="3200" b="1" dirty="0">
                <a:solidFill>
                  <a:schemeClr val="dk1"/>
                </a:solidFill>
                <a:latin typeface="Arial"/>
                <a:ea typeface="Arial"/>
                <a:cs typeface="Arial"/>
                <a:sym typeface="Arial"/>
              </a:rPr>
              <a:t>Lecturer’s Name: </a:t>
            </a:r>
            <a:r>
              <a:rPr lang="en-GB" sz="3200" b="1" dirty="0" err="1">
                <a:solidFill>
                  <a:schemeClr val="dk1"/>
                </a:solidFill>
                <a:latin typeface="Arial"/>
                <a:ea typeface="Arial"/>
                <a:cs typeface="Arial"/>
                <a:sym typeface="Arial"/>
              </a:rPr>
              <a:t>Abdulla</a:t>
            </a:r>
            <a:r>
              <a:rPr lang="en-GB" sz="3200" b="1" dirty="0">
                <a:solidFill>
                  <a:schemeClr val="dk1"/>
                </a:solidFill>
                <a:latin typeface="Arial"/>
                <a:ea typeface="Arial"/>
                <a:cs typeface="Arial"/>
                <a:sym typeface="Arial"/>
              </a:rPr>
              <a:t> </a:t>
            </a:r>
            <a:r>
              <a:rPr lang="en-GB" sz="3200" b="1">
                <a:solidFill>
                  <a:schemeClr val="dk1"/>
                </a:solidFill>
                <a:latin typeface="Arial"/>
                <a:ea typeface="Arial"/>
                <a:cs typeface="Arial"/>
                <a:sym typeface="Arial"/>
              </a:rPr>
              <a:t>Sodiq</a:t>
            </a:r>
            <a:endParaRPr dirty="0"/>
          </a:p>
          <a:p>
            <a:pPr marL="0" marR="0" lvl="0" indent="0" algn="l" rtl="0">
              <a:spcBef>
                <a:spcPts val="0"/>
              </a:spcBef>
              <a:spcAft>
                <a:spcPts val="0"/>
              </a:spcAft>
              <a:buNone/>
            </a:pPr>
            <a:endParaRPr sz="3200" dirty="0">
              <a:solidFill>
                <a:schemeClr val="dk1"/>
              </a:solidFill>
              <a:latin typeface="Arial"/>
              <a:ea typeface="Arial"/>
              <a:cs typeface="Arial"/>
              <a:sym typeface="Arial"/>
            </a:endParaRPr>
          </a:p>
          <a:p>
            <a:pPr marL="0" marR="0" lvl="0" indent="0" algn="l" rtl="0">
              <a:spcBef>
                <a:spcPts val="0"/>
              </a:spcBef>
              <a:spcAft>
                <a:spcPts val="0"/>
              </a:spcAft>
              <a:buNone/>
            </a:pPr>
            <a:r>
              <a:rPr lang="en-GB" sz="3200" b="1" dirty="0">
                <a:solidFill>
                  <a:schemeClr val="dk1"/>
                </a:solidFill>
                <a:latin typeface="Arial"/>
                <a:ea typeface="Arial"/>
                <a:cs typeface="Arial"/>
                <a:sym typeface="Arial"/>
              </a:rPr>
              <a:t>Module Code: </a:t>
            </a:r>
            <a:r>
              <a:rPr lang="en-GB" sz="2800" b="1" dirty="0">
                <a:solidFill>
                  <a:schemeClr val="dk1"/>
                </a:solidFill>
                <a:latin typeface="Arial"/>
                <a:ea typeface="Arial"/>
                <a:cs typeface="Arial"/>
                <a:sym typeface="Arial"/>
              </a:rPr>
              <a:t>	</a:t>
            </a:r>
            <a:r>
              <a:rPr lang="en-GB" sz="2800" dirty="0">
                <a:solidFill>
                  <a:schemeClr val="dk1"/>
                </a:solidFill>
                <a:latin typeface="Arial"/>
                <a:ea typeface="Arial"/>
                <a:cs typeface="Arial"/>
                <a:sym typeface="Arial"/>
              </a:rPr>
              <a:t>LCLM 4004</a:t>
            </a:r>
            <a:endParaRPr dirty="0"/>
          </a:p>
          <a:p>
            <a:pPr marL="0" marR="0" lvl="0" indent="0" algn="l" rtl="0">
              <a:spcBef>
                <a:spcPts val="0"/>
              </a:spcBef>
              <a:spcAft>
                <a:spcPts val="0"/>
              </a:spcAft>
              <a:buNone/>
            </a:pPr>
            <a:endParaRPr sz="2800" dirty="0">
              <a:solidFill>
                <a:schemeClr val="dk1"/>
              </a:solidFill>
              <a:latin typeface="Arial"/>
              <a:ea typeface="Arial"/>
              <a:cs typeface="Arial"/>
              <a:sym typeface="Arial"/>
            </a:endParaRPr>
          </a:p>
          <a:p>
            <a:pPr marL="0" marR="0" lvl="0" indent="0" algn="l" rtl="0">
              <a:spcBef>
                <a:spcPts val="0"/>
              </a:spcBef>
              <a:spcAft>
                <a:spcPts val="0"/>
              </a:spcAft>
              <a:buNone/>
            </a:pPr>
            <a:r>
              <a:rPr lang="en-GB" sz="3200" b="1" dirty="0">
                <a:solidFill>
                  <a:schemeClr val="dk1"/>
                </a:solidFill>
                <a:latin typeface="Arial"/>
                <a:ea typeface="Arial"/>
                <a:cs typeface="Arial"/>
                <a:sym typeface="Arial"/>
              </a:rPr>
              <a:t>Module Name: </a:t>
            </a:r>
            <a:r>
              <a:rPr lang="en-GB" sz="2800" b="1" dirty="0">
                <a:solidFill>
                  <a:schemeClr val="dk1"/>
                </a:solidFill>
                <a:latin typeface="Arial"/>
                <a:ea typeface="Arial"/>
                <a:cs typeface="Arial"/>
                <a:sym typeface="Arial"/>
              </a:rPr>
              <a:t>	</a:t>
            </a:r>
            <a:r>
              <a:rPr lang="en-GB" sz="2800" dirty="0">
                <a:solidFill>
                  <a:schemeClr val="dk1"/>
                </a:solidFill>
                <a:latin typeface="Arial"/>
                <a:ea typeface="Arial"/>
                <a:cs typeface="Arial"/>
                <a:sym typeface="Arial"/>
              </a:rPr>
              <a:t>Problem Solving and Decision-Making</a:t>
            </a:r>
            <a:endParaRPr dirty="0"/>
          </a:p>
          <a:p>
            <a:pPr marL="0" marR="0" lvl="0" indent="0" algn="l" rtl="0">
              <a:spcBef>
                <a:spcPts val="0"/>
              </a:spcBef>
              <a:spcAft>
                <a:spcPts val="0"/>
              </a:spcAft>
              <a:buNone/>
            </a:pPr>
            <a:endParaRPr sz="2800" dirty="0">
              <a:solidFill>
                <a:schemeClr val="dk1"/>
              </a:solidFill>
              <a:latin typeface="Arial"/>
              <a:ea typeface="Arial"/>
              <a:cs typeface="Arial"/>
              <a:sym typeface="Arial"/>
            </a:endParaRPr>
          </a:p>
          <a:p>
            <a:pPr marL="0" marR="0" lvl="0" indent="0" algn="l" rtl="0">
              <a:spcBef>
                <a:spcPts val="0"/>
              </a:spcBef>
              <a:spcAft>
                <a:spcPts val="0"/>
              </a:spcAft>
              <a:buNone/>
            </a:pPr>
            <a:r>
              <a:rPr lang="en-GB" sz="3200" b="1" dirty="0">
                <a:solidFill>
                  <a:schemeClr val="dk1"/>
                </a:solidFill>
                <a:latin typeface="Arial"/>
                <a:ea typeface="Arial"/>
                <a:cs typeface="Arial"/>
                <a:sym typeface="Arial"/>
              </a:rPr>
              <a:t>Component 1: </a:t>
            </a:r>
            <a:r>
              <a:rPr lang="en-GB" sz="2800" b="1" dirty="0">
                <a:solidFill>
                  <a:schemeClr val="dk1"/>
                </a:solidFill>
                <a:latin typeface="Arial"/>
                <a:ea typeface="Arial"/>
                <a:cs typeface="Arial"/>
                <a:sym typeface="Arial"/>
              </a:rPr>
              <a:t>	</a:t>
            </a:r>
            <a:r>
              <a:rPr lang="en-GB" sz="2800" dirty="0">
                <a:solidFill>
                  <a:schemeClr val="dk1"/>
                </a:solidFill>
                <a:latin typeface="Arial"/>
                <a:ea typeface="Arial"/>
                <a:cs typeface="Arial"/>
                <a:sym typeface="Arial"/>
              </a:rPr>
              <a:t>Green Haven Florists</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5"/>
          <p:cNvSpPr txBox="1">
            <a:spLocks noGrp="1"/>
          </p:cNvSpPr>
          <p:nvPr>
            <p:ph type="title"/>
          </p:nvPr>
        </p:nvSpPr>
        <p:spPr>
          <a:xfrm>
            <a:off x="526211" y="227104"/>
            <a:ext cx="11326483" cy="747682"/>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200"/>
              <a:buFont typeface="Arial"/>
              <a:buNone/>
            </a:pPr>
            <a:r>
              <a:rPr lang="en-GB" sz="3200" b="1">
                <a:latin typeface="Times New Roman"/>
                <a:ea typeface="Times New Roman"/>
                <a:cs typeface="Times New Roman"/>
                <a:sym typeface="Times New Roman"/>
              </a:rPr>
              <a:t>Introduction</a:t>
            </a:r>
            <a:endParaRPr>
              <a:latin typeface="Times New Roman"/>
              <a:ea typeface="Times New Roman"/>
              <a:cs typeface="Times New Roman"/>
              <a:sym typeface="Times New Roman"/>
            </a:endParaRPr>
          </a:p>
        </p:txBody>
      </p:sp>
      <p:sp>
        <p:nvSpPr>
          <p:cNvPr id="93" name="Google Shape;93;p15"/>
          <p:cNvSpPr txBox="1">
            <a:spLocks noGrp="1"/>
          </p:cNvSpPr>
          <p:nvPr>
            <p:ph type="body" idx="1"/>
          </p:nvPr>
        </p:nvSpPr>
        <p:spPr>
          <a:xfrm>
            <a:off x="526206" y="1161750"/>
            <a:ext cx="5441700" cy="5451900"/>
          </a:xfrm>
          <a:prstGeom prst="rect">
            <a:avLst/>
          </a:prstGeom>
          <a:noFill/>
          <a:ln>
            <a:noFill/>
          </a:ln>
        </p:spPr>
        <p:txBody>
          <a:bodyPr spcFirstLastPara="1" wrap="square" lIns="91425" tIns="45700" rIns="91425" bIns="45700" anchor="t" anchorCtr="0">
            <a:normAutofit/>
          </a:bodyPr>
          <a:lstStyle/>
          <a:p>
            <a:pPr marL="457200" lvl="0" indent="-355600" algn="just" rtl="0">
              <a:lnSpc>
                <a:spcPct val="150000"/>
              </a:lnSpc>
              <a:spcBef>
                <a:spcPts val="0"/>
              </a:spcBef>
              <a:spcAft>
                <a:spcPts val="0"/>
              </a:spcAft>
              <a:buSzPts val="2000"/>
              <a:buFont typeface="Times New Roman"/>
              <a:buChar char="●"/>
            </a:pPr>
            <a:r>
              <a:rPr lang="en-GB" sz="2000">
                <a:solidFill>
                  <a:srgbClr val="222222"/>
                </a:solidFill>
                <a:latin typeface="Times New Roman"/>
                <a:ea typeface="Times New Roman"/>
                <a:cs typeface="Times New Roman"/>
                <a:sym typeface="Times New Roman"/>
              </a:rPr>
              <a:t>Present Green Haven Florists and the presence of the analysis of its major business issues.</a:t>
            </a:r>
            <a:endParaRPr sz="2000">
              <a:solidFill>
                <a:srgbClr val="222222"/>
              </a:solidFill>
              <a:latin typeface="Times New Roman"/>
              <a:ea typeface="Times New Roman"/>
              <a:cs typeface="Times New Roman"/>
              <a:sym typeface="Times New Roman"/>
            </a:endParaRPr>
          </a:p>
          <a:p>
            <a:pPr marL="457200" lvl="0" indent="-355600" algn="just" rtl="0">
              <a:lnSpc>
                <a:spcPct val="150000"/>
              </a:lnSpc>
              <a:spcBef>
                <a:spcPts val="1200"/>
              </a:spcBef>
              <a:spcAft>
                <a:spcPts val="0"/>
              </a:spcAft>
              <a:buSzPts val="2000"/>
              <a:buFont typeface="Times New Roman"/>
              <a:buChar char="●"/>
            </a:pPr>
            <a:r>
              <a:rPr lang="en-GB" sz="2000">
                <a:solidFill>
                  <a:srgbClr val="222222"/>
                </a:solidFill>
                <a:latin typeface="Times New Roman"/>
                <a:ea typeface="Times New Roman"/>
                <a:cs typeface="Times New Roman"/>
                <a:sym typeface="Times New Roman"/>
              </a:rPr>
              <a:t>Use the 5W2H model, PESTEL model and Cause-and-Effect model to analyse it in a structured way (Tsou and Hsu, 2022).</a:t>
            </a:r>
            <a:endParaRPr sz="2000">
              <a:solidFill>
                <a:srgbClr val="222222"/>
              </a:solidFill>
              <a:latin typeface="Times New Roman"/>
              <a:ea typeface="Times New Roman"/>
              <a:cs typeface="Times New Roman"/>
              <a:sym typeface="Times New Roman"/>
            </a:endParaRPr>
          </a:p>
          <a:p>
            <a:pPr marL="457200" lvl="0" indent="-355600" algn="just" rtl="0">
              <a:lnSpc>
                <a:spcPct val="150000"/>
              </a:lnSpc>
              <a:spcBef>
                <a:spcPts val="1200"/>
              </a:spcBef>
              <a:spcAft>
                <a:spcPts val="0"/>
              </a:spcAft>
              <a:buSzPts val="2000"/>
              <a:buFont typeface="Times New Roman"/>
              <a:buChar char="●"/>
            </a:pPr>
            <a:r>
              <a:rPr lang="en-GB" sz="2000">
                <a:solidFill>
                  <a:srgbClr val="222222"/>
                </a:solidFill>
                <a:latin typeface="Times New Roman"/>
                <a:ea typeface="Times New Roman"/>
                <a:cs typeface="Times New Roman"/>
                <a:sym typeface="Times New Roman"/>
              </a:rPr>
              <a:t>Talk about inefficiencies inside the company and outside forces that affect the company.</a:t>
            </a:r>
            <a:endParaRPr sz="2000">
              <a:solidFill>
                <a:srgbClr val="222222"/>
              </a:solidFill>
              <a:latin typeface="Times New Roman"/>
              <a:ea typeface="Times New Roman"/>
              <a:cs typeface="Times New Roman"/>
              <a:sym typeface="Times New Roman"/>
            </a:endParaRPr>
          </a:p>
          <a:p>
            <a:pPr marL="457200" lvl="0" indent="-355600" algn="just" rtl="0">
              <a:lnSpc>
                <a:spcPct val="150000"/>
              </a:lnSpc>
              <a:spcBef>
                <a:spcPts val="1200"/>
              </a:spcBef>
              <a:spcAft>
                <a:spcPts val="1200"/>
              </a:spcAft>
              <a:buSzPts val="2000"/>
              <a:buFont typeface="Times New Roman"/>
              <a:buChar char="●"/>
            </a:pPr>
            <a:r>
              <a:rPr lang="en-GB" sz="2000">
                <a:solidFill>
                  <a:srgbClr val="222222"/>
                </a:solidFill>
                <a:latin typeface="Times New Roman"/>
                <a:ea typeface="Times New Roman"/>
                <a:cs typeface="Times New Roman"/>
                <a:sym typeface="Times New Roman"/>
              </a:rPr>
              <a:t>Sum up by connecting the findings with future decision-making in favour of digital transformation.</a:t>
            </a:r>
            <a:endParaRPr sz="2000">
              <a:latin typeface="Times New Roman"/>
              <a:ea typeface="Times New Roman"/>
              <a:cs typeface="Times New Roman"/>
              <a:sym typeface="Times New Roman"/>
            </a:endParaRPr>
          </a:p>
        </p:txBody>
      </p:sp>
      <p:pic>
        <p:nvPicPr>
          <p:cNvPr id="94" name="Google Shape;94;p15"/>
          <p:cNvPicPr preferRelativeResize="0"/>
          <p:nvPr/>
        </p:nvPicPr>
        <p:blipFill>
          <a:blip r:embed="rId3">
            <a:alphaModFix/>
          </a:blip>
          <a:stretch>
            <a:fillRect/>
          </a:stretch>
        </p:blipFill>
        <p:spPr>
          <a:xfrm>
            <a:off x="6054831" y="1520011"/>
            <a:ext cx="5919294" cy="429394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6"/>
          <p:cNvSpPr txBox="1">
            <a:spLocks noGrp="1"/>
          </p:cNvSpPr>
          <p:nvPr>
            <p:ph type="title"/>
          </p:nvPr>
        </p:nvSpPr>
        <p:spPr>
          <a:xfrm>
            <a:off x="491706" y="408257"/>
            <a:ext cx="11179834" cy="1325563"/>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1000"/>
              </a:spcAft>
              <a:buClr>
                <a:schemeClr val="dk1"/>
              </a:buClr>
              <a:buSzPts val="1100"/>
              <a:buFont typeface="Arial"/>
              <a:buNone/>
            </a:pPr>
            <a:r>
              <a:rPr lang="en-GB" sz="3000" b="1">
                <a:latin typeface="Times New Roman"/>
                <a:ea typeface="Times New Roman"/>
                <a:cs typeface="Times New Roman"/>
                <a:sym typeface="Times New Roman"/>
              </a:rPr>
              <a:t>Overview of the Organisation.</a:t>
            </a:r>
            <a:endParaRPr sz="3000" u="sng"/>
          </a:p>
        </p:txBody>
      </p:sp>
      <p:sp>
        <p:nvSpPr>
          <p:cNvPr id="100" name="Google Shape;100;p16"/>
          <p:cNvSpPr txBox="1">
            <a:spLocks noGrp="1"/>
          </p:cNvSpPr>
          <p:nvPr>
            <p:ph type="body" idx="1"/>
          </p:nvPr>
        </p:nvSpPr>
        <p:spPr>
          <a:xfrm>
            <a:off x="491700" y="1542250"/>
            <a:ext cx="5262300" cy="3531300"/>
          </a:xfrm>
          <a:prstGeom prst="rect">
            <a:avLst/>
          </a:prstGeom>
          <a:noFill/>
          <a:ln>
            <a:noFill/>
          </a:ln>
        </p:spPr>
        <p:txBody>
          <a:bodyPr spcFirstLastPara="1" wrap="square" lIns="91425" tIns="45700" rIns="91425" bIns="45700" anchor="t" anchorCtr="0">
            <a:noAutofit/>
          </a:bodyPr>
          <a:lstStyle/>
          <a:p>
            <a:pPr marL="457200" lvl="0" indent="-355600" algn="just" rtl="0">
              <a:lnSpc>
                <a:spcPct val="150000"/>
              </a:lnSpc>
              <a:spcBef>
                <a:spcPts val="0"/>
              </a:spcBef>
              <a:spcAft>
                <a:spcPts val="0"/>
              </a:spcAft>
              <a:buSzPts val="2000"/>
              <a:buFont typeface="Times New Roman"/>
              <a:buChar char="●"/>
            </a:pPr>
            <a:r>
              <a:rPr lang="en-GB" sz="2000">
                <a:solidFill>
                  <a:srgbClr val="222222"/>
                </a:solidFill>
                <a:latin typeface="Times New Roman"/>
                <a:ea typeface="Times New Roman"/>
                <a:cs typeface="Times New Roman"/>
                <a:sym typeface="Times New Roman"/>
              </a:rPr>
              <a:t>Founded in 2016 in Norwich, specialises in custom and sustainable floral designs.</a:t>
            </a:r>
            <a:endParaRPr sz="2000">
              <a:solidFill>
                <a:srgbClr val="222222"/>
              </a:solidFill>
              <a:latin typeface="Times New Roman"/>
              <a:ea typeface="Times New Roman"/>
              <a:cs typeface="Times New Roman"/>
              <a:sym typeface="Times New Roman"/>
            </a:endParaRPr>
          </a:p>
          <a:p>
            <a:pPr marL="457200" lvl="0" indent="-355600" algn="just" rtl="0">
              <a:lnSpc>
                <a:spcPct val="150000"/>
              </a:lnSpc>
              <a:spcBef>
                <a:spcPts val="1200"/>
              </a:spcBef>
              <a:spcAft>
                <a:spcPts val="0"/>
              </a:spcAft>
              <a:buSzPts val="2000"/>
              <a:buFont typeface="Times New Roman"/>
              <a:buChar char="●"/>
            </a:pPr>
            <a:r>
              <a:rPr lang="en-GB" sz="2000">
                <a:solidFill>
                  <a:srgbClr val="222222"/>
                </a:solidFill>
                <a:latin typeface="Times New Roman"/>
                <a:ea typeface="Times New Roman"/>
                <a:cs typeface="Times New Roman"/>
                <a:sym typeface="Times New Roman"/>
              </a:rPr>
              <a:t>Suffered a 30 per cent decline in in-store sales because of increasing expenses and online competition.</a:t>
            </a:r>
            <a:endParaRPr sz="2000">
              <a:solidFill>
                <a:srgbClr val="222222"/>
              </a:solidFill>
              <a:latin typeface="Times New Roman"/>
              <a:ea typeface="Times New Roman"/>
              <a:cs typeface="Times New Roman"/>
              <a:sym typeface="Times New Roman"/>
            </a:endParaRPr>
          </a:p>
          <a:p>
            <a:pPr marL="457200" lvl="0" indent="-355600" algn="just" rtl="0">
              <a:lnSpc>
                <a:spcPct val="150000"/>
              </a:lnSpc>
              <a:spcBef>
                <a:spcPts val="1200"/>
              </a:spcBef>
              <a:spcAft>
                <a:spcPts val="0"/>
              </a:spcAft>
              <a:buSzPts val="2000"/>
              <a:buFont typeface="Times New Roman"/>
              <a:buChar char="●"/>
            </a:pPr>
            <a:r>
              <a:rPr lang="en-GB" sz="2000">
                <a:solidFill>
                  <a:srgbClr val="222222"/>
                </a:solidFill>
                <a:latin typeface="Times New Roman"/>
                <a:ea typeface="Times New Roman"/>
                <a:cs typeface="Times New Roman"/>
                <a:sym typeface="Times New Roman"/>
              </a:rPr>
              <a:t>The obsolete site and poor online marketing restrict the interaction with customers.</a:t>
            </a:r>
            <a:endParaRPr sz="2000">
              <a:solidFill>
                <a:srgbClr val="222222"/>
              </a:solidFill>
              <a:latin typeface="Times New Roman"/>
              <a:ea typeface="Times New Roman"/>
              <a:cs typeface="Times New Roman"/>
              <a:sym typeface="Times New Roman"/>
            </a:endParaRPr>
          </a:p>
          <a:p>
            <a:pPr marL="457200" lvl="0" indent="-355600" algn="just" rtl="0">
              <a:lnSpc>
                <a:spcPct val="150000"/>
              </a:lnSpc>
              <a:spcBef>
                <a:spcPts val="1200"/>
              </a:spcBef>
              <a:spcAft>
                <a:spcPts val="1200"/>
              </a:spcAft>
              <a:buSzPts val="2000"/>
              <a:buFont typeface="Times New Roman"/>
              <a:buChar char="●"/>
            </a:pPr>
            <a:r>
              <a:rPr lang="en-GB" sz="2000">
                <a:solidFill>
                  <a:srgbClr val="222222"/>
                </a:solidFill>
                <a:latin typeface="Times New Roman"/>
                <a:ea typeface="Times New Roman"/>
                <a:cs typeface="Times New Roman"/>
                <a:sym typeface="Times New Roman"/>
              </a:rPr>
              <a:t>Illustrates how small businesses are coping with new digital business worlds. (Sytnik and Kravchenko, 2021)</a:t>
            </a:r>
            <a:endParaRPr sz="2000">
              <a:latin typeface="Arial"/>
              <a:ea typeface="Arial"/>
              <a:cs typeface="Arial"/>
              <a:sym typeface="Arial"/>
            </a:endParaRPr>
          </a:p>
        </p:txBody>
      </p:sp>
      <p:pic>
        <p:nvPicPr>
          <p:cNvPr id="101" name="Google Shape;101;p16"/>
          <p:cNvPicPr preferRelativeResize="0"/>
          <p:nvPr/>
        </p:nvPicPr>
        <p:blipFill>
          <a:blip r:embed="rId3">
            <a:alphaModFix/>
          </a:blip>
          <a:stretch>
            <a:fillRect/>
          </a:stretch>
        </p:blipFill>
        <p:spPr>
          <a:xfrm>
            <a:off x="6020975" y="2237000"/>
            <a:ext cx="5915424" cy="33046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17"/>
          <p:cNvSpPr txBox="1">
            <a:spLocks noGrp="1"/>
          </p:cNvSpPr>
          <p:nvPr>
            <p:ph type="title"/>
          </p:nvPr>
        </p:nvSpPr>
        <p:spPr>
          <a:xfrm>
            <a:off x="506083" y="104833"/>
            <a:ext cx="11179834" cy="1325563"/>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1000"/>
              </a:spcAft>
              <a:buClr>
                <a:schemeClr val="dk1"/>
              </a:buClr>
              <a:buSzPts val="1100"/>
              <a:buFont typeface="Arial"/>
              <a:buNone/>
            </a:pPr>
            <a:r>
              <a:rPr lang="en-GB" sz="3200" b="1">
                <a:latin typeface="Times New Roman"/>
                <a:ea typeface="Times New Roman"/>
                <a:cs typeface="Times New Roman"/>
                <a:sym typeface="Times New Roman"/>
              </a:rPr>
              <a:t>Introduction to the Issues.</a:t>
            </a:r>
            <a:endParaRPr sz="3200" u="sng"/>
          </a:p>
        </p:txBody>
      </p:sp>
      <p:sp>
        <p:nvSpPr>
          <p:cNvPr id="107" name="Google Shape;107;p17"/>
          <p:cNvSpPr txBox="1">
            <a:spLocks noGrp="1"/>
          </p:cNvSpPr>
          <p:nvPr>
            <p:ph type="body" idx="1"/>
          </p:nvPr>
        </p:nvSpPr>
        <p:spPr>
          <a:xfrm>
            <a:off x="823824" y="1430400"/>
            <a:ext cx="5276700" cy="4976100"/>
          </a:xfrm>
          <a:prstGeom prst="rect">
            <a:avLst/>
          </a:prstGeom>
          <a:noFill/>
          <a:ln>
            <a:noFill/>
          </a:ln>
        </p:spPr>
        <p:txBody>
          <a:bodyPr spcFirstLastPara="1" wrap="square" lIns="91425" tIns="45700" rIns="91425" bIns="45700" anchor="t" anchorCtr="0">
            <a:normAutofit/>
          </a:bodyPr>
          <a:lstStyle/>
          <a:p>
            <a:pPr marL="457200" lvl="0" indent="-349250" algn="just" rtl="0">
              <a:lnSpc>
                <a:spcPct val="150000"/>
              </a:lnSpc>
              <a:spcBef>
                <a:spcPts val="0"/>
              </a:spcBef>
              <a:spcAft>
                <a:spcPts val="0"/>
              </a:spcAft>
              <a:buSzPts val="1900"/>
              <a:buFont typeface="Times New Roman"/>
              <a:buChar char="●"/>
            </a:pPr>
            <a:r>
              <a:rPr lang="en-GB" sz="1900">
                <a:solidFill>
                  <a:srgbClr val="222222"/>
                </a:solidFill>
                <a:latin typeface="Times New Roman"/>
                <a:ea typeface="Times New Roman"/>
                <a:cs typeface="Times New Roman"/>
                <a:sym typeface="Times New Roman"/>
              </a:rPr>
              <a:t>Key problem: inability to adopt the digital transformation, resulting in the loss of competitiveness.</a:t>
            </a:r>
            <a:endParaRPr sz="1900">
              <a:solidFill>
                <a:srgbClr val="222222"/>
              </a:solidFill>
              <a:latin typeface="Times New Roman"/>
              <a:ea typeface="Times New Roman"/>
              <a:cs typeface="Times New Roman"/>
              <a:sym typeface="Times New Roman"/>
            </a:endParaRPr>
          </a:p>
          <a:p>
            <a:pPr marL="457200" lvl="0" indent="-349250" algn="just" rtl="0">
              <a:lnSpc>
                <a:spcPct val="150000"/>
              </a:lnSpc>
              <a:spcBef>
                <a:spcPts val="1200"/>
              </a:spcBef>
              <a:spcAft>
                <a:spcPts val="0"/>
              </a:spcAft>
              <a:buSzPts val="1900"/>
              <a:buFont typeface="Times New Roman"/>
              <a:buChar char="●"/>
            </a:pPr>
            <a:r>
              <a:rPr lang="en-GB" sz="1900">
                <a:solidFill>
                  <a:srgbClr val="222222"/>
                </a:solidFill>
                <a:latin typeface="Times New Roman"/>
                <a:ea typeface="Times New Roman"/>
                <a:cs typeface="Times New Roman"/>
                <a:sym typeface="Times New Roman"/>
              </a:rPr>
              <a:t>In-house issues: old-fashioned website, no marketing expertise, and ineffective systems.</a:t>
            </a:r>
            <a:endParaRPr sz="1900">
              <a:solidFill>
                <a:srgbClr val="222222"/>
              </a:solidFill>
              <a:latin typeface="Times New Roman"/>
              <a:ea typeface="Times New Roman"/>
              <a:cs typeface="Times New Roman"/>
              <a:sym typeface="Times New Roman"/>
            </a:endParaRPr>
          </a:p>
          <a:p>
            <a:pPr marL="457200" lvl="0" indent="-349250" algn="just" rtl="0">
              <a:lnSpc>
                <a:spcPct val="150000"/>
              </a:lnSpc>
              <a:spcBef>
                <a:spcPts val="1200"/>
              </a:spcBef>
              <a:spcAft>
                <a:spcPts val="0"/>
              </a:spcAft>
              <a:buSzPts val="1900"/>
              <a:buFont typeface="Times New Roman"/>
              <a:buChar char="●"/>
            </a:pPr>
            <a:r>
              <a:rPr lang="en-GB" sz="1900">
                <a:solidFill>
                  <a:srgbClr val="222222"/>
                </a:solidFill>
                <a:latin typeface="Times New Roman"/>
                <a:ea typeface="Times New Roman"/>
                <a:cs typeface="Times New Roman"/>
                <a:sym typeface="Times New Roman"/>
              </a:rPr>
              <a:t>Extrinsic forces: online competitors, network supply chain problems, and inflation.</a:t>
            </a:r>
            <a:endParaRPr sz="1900">
              <a:solidFill>
                <a:srgbClr val="222222"/>
              </a:solidFill>
              <a:latin typeface="Times New Roman"/>
              <a:ea typeface="Times New Roman"/>
              <a:cs typeface="Times New Roman"/>
              <a:sym typeface="Times New Roman"/>
            </a:endParaRPr>
          </a:p>
          <a:p>
            <a:pPr marL="457200" lvl="0" indent="-349250" algn="just" rtl="0">
              <a:lnSpc>
                <a:spcPct val="150000"/>
              </a:lnSpc>
              <a:spcBef>
                <a:spcPts val="1200"/>
              </a:spcBef>
              <a:spcAft>
                <a:spcPts val="1200"/>
              </a:spcAft>
              <a:buSzPts val="1900"/>
              <a:buFont typeface="Times New Roman"/>
              <a:buChar char="●"/>
            </a:pPr>
            <a:r>
              <a:rPr lang="en-GB" sz="1900">
                <a:solidFill>
                  <a:srgbClr val="222222"/>
                </a:solidFill>
                <a:latin typeface="Times New Roman"/>
                <a:ea typeface="Times New Roman"/>
                <a:cs typeface="Times New Roman"/>
                <a:sym typeface="Times New Roman"/>
              </a:rPr>
              <a:t>Strong buyer power and competition in the five forces model of Porter (Lian and Freitag, 2022).</a:t>
            </a:r>
            <a:endParaRPr sz="1900">
              <a:latin typeface="Arial"/>
              <a:ea typeface="Arial"/>
              <a:cs typeface="Arial"/>
              <a:sym typeface="Arial"/>
            </a:endParaRPr>
          </a:p>
        </p:txBody>
      </p:sp>
      <p:pic>
        <p:nvPicPr>
          <p:cNvPr id="108" name="Google Shape;108;p17"/>
          <p:cNvPicPr preferRelativeResize="0"/>
          <p:nvPr/>
        </p:nvPicPr>
        <p:blipFill>
          <a:blip r:embed="rId3">
            <a:alphaModFix/>
          </a:blip>
          <a:stretch>
            <a:fillRect/>
          </a:stretch>
        </p:blipFill>
        <p:spPr>
          <a:xfrm>
            <a:off x="6220174" y="2194459"/>
            <a:ext cx="5786676" cy="24690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18"/>
          <p:cNvSpPr txBox="1"/>
          <p:nvPr/>
        </p:nvSpPr>
        <p:spPr>
          <a:xfrm>
            <a:off x="854015" y="332045"/>
            <a:ext cx="10584600" cy="585000"/>
          </a:xfrm>
          <a:prstGeom prst="rect">
            <a:avLst/>
          </a:prstGeom>
          <a:noFill/>
          <a:ln>
            <a:noFill/>
          </a:ln>
        </p:spPr>
        <p:txBody>
          <a:bodyPr spcFirstLastPara="1" wrap="square" lIns="91425" tIns="45700" rIns="91425" bIns="45700" anchor="t" anchorCtr="0">
            <a:spAutoFit/>
          </a:bodyPr>
          <a:lstStyle/>
          <a:p>
            <a:pPr marL="0" lvl="0" indent="0" algn="ctr" rtl="0">
              <a:lnSpc>
                <a:spcPct val="150000"/>
              </a:lnSpc>
              <a:spcBef>
                <a:spcPts val="0"/>
              </a:spcBef>
              <a:spcAft>
                <a:spcPts val="1000"/>
              </a:spcAft>
              <a:buClr>
                <a:schemeClr val="dk1"/>
              </a:buClr>
              <a:buSzPts val="1100"/>
              <a:buFont typeface="Arial"/>
              <a:buNone/>
            </a:pPr>
            <a:r>
              <a:rPr lang="en-GB" sz="3200" b="1">
                <a:solidFill>
                  <a:schemeClr val="dk1"/>
                </a:solidFill>
                <a:latin typeface="Times New Roman"/>
                <a:ea typeface="Times New Roman"/>
                <a:cs typeface="Times New Roman"/>
                <a:sym typeface="Times New Roman"/>
              </a:rPr>
              <a:t>5W2H Application</a:t>
            </a:r>
            <a:endParaRPr sz="3200" b="1" u="sng">
              <a:solidFill>
                <a:schemeClr val="dk1"/>
              </a:solidFill>
              <a:latin typeface="Calibri"/>
              <a:ea typeface="Calibri"/>
              <a:cs typeface="Calibri"/>
              <a:sym typeface="Calibri"/>
            </a:endParaRPr>
          </a:p>
        </p:txBody>
      </p:sp>
      <p:graphicFrame>
        <p:nvGraphicFramePr>
          <p:cNvPr id="114" name="Google Shape;114;p18"/>
          <p:cNvGraphicFramePr/>
          <p:nvPr>
            <p:extLst>
              <p:ext uri="{D42A27DB-BD31-4B8C-83A1-F6EECF244321}">
                <p14:modId xmlns:p14="http://schemas.microsoft.com/office/powerpoint/2010/main" val="3285622615"/>
              </p:ext>
            </p:extLst>
          </p:nvPr>
        </p:nvGraphicFramePr>
        <p:xfrm>
          <a:off x="5180563" y="1245725"/>
          <a:ext cx="6783875" cy="5298481"/>
        </p:xfrm>
        <a:graphic>
          <a:graphicData uri="http://schemas.openxmlformats.org/drawingml/2006/table">
            <a:tbl>
              <a:tblPr>
                <a:tableStyleId>{775DCB02-9BB8-47FD-8907-85C794F793BA}</a:tableStyleId>
              </a:tblPr>
              <a:tblGrid>
                <a:gridCol w="926300">
                  <a:extLst>
                    <a:ext uri="{9D8B030D-6E8A-4147-A177-3AD203B41FA5}">
                      <a16:colId xmlns:a16="http://schemas.microsoft.com/office/drawing/2014/main" val="20000"/>
                    </a:ext>
                  </a:extLst>
                </a:gridCol>
                <a:gridCol w="819200">
                  <a:extLst>
                    <a:ext uri="{9D8B030D-6E8A-4147-A177-3AD203B41FA5}">
                      <a16:colId xmlns:a16="http://schemas.microsoft.com/office/drawing/2014/main" val="20001"/>
                    </a:ext>
                  </a:extLst>
                </a:gridCol>
                <a:gridCol w="856675">
                  <a:extLst>
                    <a:ext uri="{9D8B030D-6E8A-4147-A177-3AD203B41FA5}">
                      <a16:colId xmlns:a16="http://schemas.microsoft.com/office/drawing/2014/main" val="20002"/>
                    </a:ext>
                  </a:extLst>
                </a:gridCol>
                <a:gridCol w="819200">
                  <a:extLst>
                    <a:ext uri="{9D8B030D-6E8A-4147-A177-3AD203B41FA5}">
                      <a16:colId xmlns:a16="http://schemas.microsoft.com/office/drawing/2014/main" val="20003"/>
                    </a:ext>
                  </a:extLst>
                </a:gridCol>
                <a:gridCol w="1086925">
                  <a:extLst>
                    <a:ext uri="{9D8B030D-6E8A-4147-A177-3AD203B41FA5}">
                      <a16:colId xmlns:a16="http://schemas.microsoft.com/office/drawing/2014/main" val="20004"/>
                    </a:ext>
                  </a:extLst>
                </a:gridCol>
                <a:gridCol w="1220775">
                  <a:extLst>
                    <a:ext uri="{9D8B030D-6E8A-4147-A177-3AD203B41FA5}">
                      <a16:colId xmlns:a16="http://schemas.microsoft.com/office/drawing/2014/main" val="20005"/>
                    </a:ext>
                  </a:extLst>
                </a:gridCol>
                <a:gridCol w="1054800">
                  <a:extLst>
                    <a:ext uri="{9D8B030D-6E8A-4147-A177-3AD203B41FA5}">
                      <a16:colId xmlns:a16="http://schemas.microsoft.com/office/drawing/2014/main" val="20006"/>
                    </a:ext>
                  </a:extLst>
                </a:gridCol>
              </a:tblGrid>
              <a:tr h="0">
                <a:tc>
                  <a:txBody>
                    <a:bodyPr/>
                    <a:lstStyle/>
                    <a:p>
                      <a:pPr marL="0" lvl="0" indent="0" algn="just" rtl="0">
                        <a:lnSpc>
                          <a:spcPct val="115000"/>
                        </a:lnSpc>
                        <a:spcBef>
                          <a:spcPts val="0"/>
                        </a:spcBef>
                        <a:spcAft>
                          <a:spcPts val="0"/>
                        </a:spcAft>
                        <a:buNone/>
                      </a:pPr>
                      <a:r>
                        <a:rPr lang="en-GB" sz="1200" b="1">
                          <a:sym typeface="Times New Roman"/>
                        </a:rPr>
                        <a:t>What?</a:t>
                      </a:r>
                      <a:endParaRPr sz="1200" b="1">
                        <a:latin typeface="Times New Roman"/>
                        <a:ea typeface="Times New Roman"/>
                        <a:cs typeface="Times New Roman"/>
                        <a:sym typeface="Times New Roman"/>
                      </a:endParaRPr>
                    </a:p>
                  </a:txBody>
                  <a:tcPr marL="91425" marR="91425" marT="91425" marB="91425"/>
                </a:tc>
                <a:tc>
                  <a:txBody>
                    <a:bodyPr/>
                    <a:lstStyle/>
                    <a:p>
                      <a:pPr marL="0" lvl="0" indent="0" algn="just" rtl="0">
                        <a:lnSpc>
                          <a:spcPct val="115000"/>
                        </a:lnSpc>
                        <a:spcBef>
                          <a:spcPts val="0"/>
                        </a:spcBef>
                        <a:spcAft>
                          <a:spcPts val="0"/>
                        </a:spcAft>
                        <a:buNone/>
                      </a:pPr>
                      <a:r>
                        <a:rPr lang="en-GB" sz="1200" b="1">
                          <a:sym typeface="Times New Roman"/>
                        </a:rPr>
                        <a:t>Where?</a:t>
                      </a:r>
                      <a:endParaRPr sz="1200" b="1">
                        <a:latin typeface="Times New Roman"/>
                        <a:ea typeface="Times New Roman"/>
                        <a:cs typeface="Times New Roman"/>
                        <a:sym typeface="Times New Roman"/>
                      </a:endParaRPr>
                    </a:p>
                  </a:txBody>
                  <a:tcPr marL="91425" marR="91425" marT="91425" marB="91425"/>
                </a:tc>
                <a:tc>
                  <a:txBody>
                    <a:bodyPr/>
                    <a:lstStyle/>
                    <a:p>
                      <a:pPr marL="0" lvl="0" indent="0" algn="just" rtl="0">
                        <a:lnSpc>
                          <a:spcPct val="115000"/>
                        </a:lnSpc>
                        <a:spcBef>
                          <a:spcPts val="0"/>
                        </a:spcBef>
                        <a:spcAft>
                          <a:spcPts val="0"/>
                        </a:spcAft>
                        <a:buNone/>
                      </a:pPr>
                      <a:r>
                        <a:rPr lang="en-GB" sz="1200" b="1">
                          <a:sym typeface="Times New Roman"/>
                        </a:rPr>
                        <a:t>When?</a:t>
                      </a:r>
                      <a:endParaRPr sz="1200" b="1">
                        <a:latin typeface="Times New Roman"/>
                        <a:ea typeface="Times New Roman"/>
                        <a:cs typeface="Times New Roman"/>
                        <a:sym typeface="Times New Roman"/>
                      </a:endParaRPr>
                    </a:p>
                  </a:txBody>
                  <a:tcPr marL="91425" marR="91425" marT="91425" marB="91425"/>
                </a:tc>
                <a:tc>
                  <a:txBody>
                    <a:bodyPr/>
                    <a:lstStyle/>
                    <a:p>
                      <a:pPr marL="0" lvl="0" indent="0" algn="just" rtl="0">
                        <a:lnSpc>
                          <a:spcPct val="115000"/>
                        </a:lnSpc>
                        <a:spcBef>
                          <a:spcPts val="0"/>
                        </a:spcBef>
                        <a:spcAft>
                          <a:spcPts val="0"/>
                        </a:spcAft>
                        <a:buNone/>
                      </a:pPr>
                      <a:r>
                        <a:rPr lang="en-GB" sz="1200" b="1">
                          <a:sym typeface="Times New Roman"/>
                        </a:rPr>
                        <a:t>Who?</a:t>
                      </a:r>
                      <a:endParaRPr sz="1200" b="1">
                        <a:latin typeface="Times New Roman"/>
                        <a:ea typeface="Times New Roman"/>
                        <a:cs typeface="Times New Roman"/>
                        <a:sym typeface="Times New Roman"/>
                      </a:endParaRPr>
                    </a:p>
                  </a:txBody>
                  <a:tcPr marL="91425" marR="91425" marT="91425" marB="91425"/>
                </a:tc>
                <a:tc>
                  <a:txBody>
                    <a:bodyPr/>
                    <a:lstStyle/>
                    <a:p>
                      <a:pPr marL="0" lvl="0" indent="0" algn="just" rtl="0">
                        <a:lnSpc>
                          <a:spcPct val="115000"/>
                        </a:lnSpc>
                        <a:spcBef>
                          <a:spcPts val="0"/>
                        </a:spcBef>
                        <a:spcAft>
                          <a:spcPts val="0"/>
                        </a:spcAft>
                        <a:buNone/>
                      </a:pPr>
                      <a:r>
                        <a:rPr lang="en-GB" sz="1200" b="1">
                          <a:sym typeface="Times New Roman"/>
                        </a:rPr>
                        <a:t>Why?</a:t>
                      </a:r>
                      <a:endParaRPr sz="1200" b="1">
                        <a:latin typeface="Times New Roman"/>
                        <a:ea typeface="Times New Roman"/>
                        <a:cs typeface="Times New Roman"/>
                        <a:sym typeface="Times New Roman"/>
                      </a:endParaRPr>
                    </a:p>
                  </a:txBody>
                  <a:tcPr marL="91425" marR="91425" marT="91425" marB="91425"/>
                </a:tc>
                <a:tc>
                  <a:txBody>
                    <a:bodyPr/>
                    <a:lstStyle/>
                    <a:p>
                      <a:pPr marL="0" lvl="0" indent="0" algn="just" rtl="0">
                        <a:lnSpc>
                          <a:spcPct val="115000"/>
                        </a:lnSpc>
                        <a:spcBef>
                          <a:spcPts val="0"/>
                        </a:spcBef>
                        <a:spcAft>
                          <a:spcPts val="0"/>
                        </a:spcAft>
                        <a:buNone/>
                      </a:pPr>
                      <a:r>
                        <a:rPr lang="en-GB" sz="1200" b="1">
                          <a:sym typeface="Times New Roman"/>
                        </a:rPr>
                        <a:t>How?</a:t>
                      </a:r>
                      <a:endParaRPr sz="1200" b="1">
                        <a:latin typeface="Times New Roman"/>
                        <a:ea typeface="Times New Roman"/>
                        <a:cs typeface="Times New Roman"/>
                        <a:sym typeface="Times New Roman"/>
                      </a:endParaRPr>
                    </a:p>
                  </a:txBody>
                  <a:tcPr marL="91425" marR="91425" marT="91425" marB="91425"/>
                </a:tc>
                <a:tc>
                  <a:txBody>
                    <a:bodyPr/>
                    <a:lstStyle/>
                    <a:p>
                      <a:pPr marL="0" lvl="0" indent="0" algn="just" rtl="0">
                        <a:lnSpc>
                          <a:spcPct val="115000"/>
                        </a:lnSpc>
                        <a:spcBef>
                          <a:spcPts val="0"/>
                        </a:spcBef>
                        <a:spcAft>
                          <a:spcPts val="0"/>
                        </a:spcAft>
                        <a:buNone/>
                      </a:pPr>
                      <a:r>
                        <a:rPr lang="en-GB" sz="1200" b="1">
                          <a:sym typeface="Times New Roman"/>
                        </a:rPr>
                        <a:t>How much?</a:t>
                      </a:r>
                      <a:endParaRPr sz="1200" b="1">
                        <a:latin typeface="Times New Roman"/>
                        <a:ea typeface="Times New Roman"/>
                        <a:cs typeface="Times New Roman"/>
                        <a:sym typeface="Times New Roman"/>
                      </a:endParaRPr>
                    </a:p>
                  </a:txBody>
                  <a:tcPr marL="91425" marR="91425" marT="91425" marB="91425"/>
                </a:tc>
                <a:extLst>
                  <a:ext uri="{0D108BD9-81ED-4DB2-BD59-A6C34878D82A}">
                    <a16:rowId xmlns:a16="http://schemas.microsoft.com/office/drawing/2014/main" val="10000"/>
                  </a:ext>
                </a:extLst>
              </a:tr>
              <a:tr h="381000">
                <a:tc>
                  <a:txBody>
                    <a:bodyPr/>
                    <a:lstStyle/>
                    <a:p>
                      <a:pPr marL="0" lvl="0" indent="0" algn="just" rtl="0">
                        <a:spcBef>
                          <a:spcPts val="0"/>
                        </a:spcBef>
                        <a:spcAft>
                          <a:spcPts val="0"/>
                        </a:spcAft>
                        <a:buNone/>
                      </a:pPr>
                      <a:r>
                        <a:rPr lang="en-GB" sz="1100" b="1">
                          <a:sym typeface="Times New Roman"/>
                        </a:rPr>
                        <a:t>What effect is it having?</a:t>
                      </a:r>
                      <a:endParaRPr sz="1100" b="1">
                        <a:latin typeface="Times New Roman"/>
                        <a:ea typeface="Times New Roman"/>
                        <a:cs typeface="Times New Roman"/>
                        <a:sym typeface="Times New Roman"/>
                      </a:endParaRPr>
                    </a:p>
                  </a:txBody>
                  <a:tcPr marL="91425" marR="91425" marT="91425" marB="91425"/>
                </a:tc>
                <a:tc>
                  <a:txBody>
                    <a:bodyPr/>
                    <a:lstStyle/>
                    <a:p>
                      <a:pPr marL="0" lvl="0" indent="0" algn="just" rtl="0">
                        <a:spcBef>
                          <a:spcPts val="0"/>
                        </a:spcBef>
                        <a:spcAft>
                          <a:spcPts val="0"/>
                        </a:spcAft>
                        <a:buNone/>
                      </a:pPr>
                      <a:r>
                        <a:rPr lang="en-GB" sz="1100" b="1">
                          <a:sym typeface="Times New Roman"/>
                        </a:rPr>
                        <a:t>Where is the problem occurring?</a:t>
                      </a:r>
                      <a:endParaRPr sz="1100" b="1">
                        <a:latin typeface="Times New Roman"/>
                        <a:ea typeface="Times New Roman"/>
                        <a:cs typeface="Times New Roman"/>
                        <a:sym typeface="Times New Roman"/>
                      </a:endParaRPr>
                    </a:p>
                  </a:txBody>
                  <a:tcPr marL="91425" marR="91425" marT="91425" marB="91425"/>
                </a:tc>
                <a:tc>
                  <a:txBody>
                    <a:bodyPr/>
                    <a:lstStyle/>
                    <a:p>
                      <a:pPr marL="0" lvl="0" indent="0" algn="just" rtl="0">
                        <a:spcBef>
                          <a:spcPts val="0"/>
                        </a:spcBef>
                        <a:spcAft>
                          <a:spcPts val="0"/>
                        </a:spcAft>
                        <a:buNone/>
                      </a:pPr>
                      <a:r>
                        <a:rPr lang="en-GB" sz="1100" b="1">
                          <a:sym typeface="Times New Roman"/>
                        </a:rPr>
                        <a:t>When was the problem first noticed?</a:t>
                      </a:r>
                      <a:endParaRPr sz="1100" b="1">
                        <a:latin typeface="Times New Roman"/>
                        <a:ea typeface="Times New Roman"/>
                        <a:cs typeface="Times New Roman"/>
                        <a:sym typeface="Times New Roman"/>
                      </a:endParaRPr>
                    </a:p>
                  </a:txBody>
                  <a:tcPr marL="91425" marR="91425" marT="91425" marB="91425"/>
                </a:tc>
                <a:tc>
                  <a:txBody>
                    <a:bodyPr/>
                    <a:lstStyle/>
                    <a:p>
                      <a:pPr marL="0" lvl="0" indent="0" algn="just" rtl="0">
                        <a:spcBef>
                          <a:spcPts val="0"/>
                        </a:spcBef>
                        <a:spcAft>
                          <a:spcPts val="0"/>
                        </a:spcAft>
                        <a:buNone/>
                      </a:pPr>
                      <a:r>
                        <a:rPr lang="en-GB" sz="1100" b="1">
                          <a:sym typeface="Times New Roman"/>
                        </a:rPr>
                        <a:t>Who is impacted by the problem?</a:t>
                      </a:r>
                      <a:endParaRPr sz="1100" b="1">
                        <a:latin typeface="Times New Roman"/>
                        <a:ea typeface="Times New Roman"/>
                        <a:cs typeface="Times New Roman"/>
                        <a:sym typeface="Times New Roman"/>
                      </a:endParaRPr>
                    </a:p>
                  </a:txBody>
                  <a:tcPr marL="91425" marR="91425" marT="91425" marB="91425"/>
                </a:tc>
                <a:tc>
                  <a:txBody>
                    <a:bodyPr/>
                    <a:lstStyle/>
                    <a:p>
                      <a:pPr marL="0" lvl="0" indent="0" algn="just" rtl="0">
                        <a:spcBef>
                          <a:spcPts val="0"/>
                        </a:spcBef>
                        <a:spcAft>
                          <a:spcPts val="0"/>
                        </a:spcAft>
                        <a:buNone/>
                      </a:pPr>
                      <a:r>
                        <a:rPr lang="en-GB" sz="1100" b="1">
                          <a:sym typeface="Times New Roman"/>
                        </a:rPr>
                        <a:t>Why is the problem happening?</a:t>
                      </a:r>
                      <a:endParaRPr sz="1100" b="1">
                        <a:latin typeface="Times New Roman"/>
                        <a:ea typeface="Times New Roman"/>
                        <a:cs typeface="Times New Roman"/>
                        <a:sym typeface="Times New Roman"/>
                      </a:endParaRPr>
                    </a:p>
                  </a:txBody>
                  <a:tcPr marL="91425" marR="91425" marT="91425" marB="91425"/>
                </a:tc>
                <a:tc>
                  <a:txBody>
                    <a:bodyPr/>
                    <a:lstStyle/>
                    <a:p>
                      <a:pPr marL="0" lvl="0" indent="0" algn="just" rtl="0">
                        <a:spcBef>
                          <a:spcPts val="0"/>
                        </a:spcBef>
                        <a:spcAft>
                          <a:spcPts val="0"/>
                        </a:spcAft>
                        <a:buNone/>
                      </a:pPr>
                      <a:r>
                        <a:rPr lang="en-GB" sz="1100" b="1">
                          <a:sym typeface="Times New Roman"/>
                        </a:rPr>
                        <a:t>How serious is the problem?</a:t>
                      </a:r>
                      <a:endParaRPr sz="1100" b="1">
                        <a:latin typeface="Times New Roman"/>
                        <a:ea typeface="Times New Roman"/>
                        <a:cs typeface="Times New Roman"/>
                        <a:sym typeface="Times New Roman"/>
                      </a:endParaRPr>
                    </a:p>
                  </a:txBody>
                  <a:tcPr marL="91425" marR="91425" marT="91425" marB="91425"/>
                </a:tc>
                <a:tc>
                  <a:txBody>
                    <a:bodyPr/>
                    <a:lstStyle/>
                    <a:p>
                      <a:pPr marL="0" lvl="0" indent="0" algn="just" rtl="0">
                        <a:spcBef>
                          <a:spcPts val="0"/>
                        </a:spcBef>
                        <a:spcAft>
                          <a:spcPts val="0"/>
                        </a:spcAft>
                        <a:buNone/>
                      </a:pPr>
                      <a:r>
                        <a:rPr lang="en-GB" sz="1100" b="1">
                          <a:sym typeface="Times New Roman"/>
                        </a:rPr>
                        <a:t>How much money is being lost?</a:t>
                      </a:r>
                      <a:endParaRPr sz="1100" b="1">
                        <a:latin typeface="Times New Roman"/>
                        <a:ea typeface="Times New Roman"/>
                        <a:cs typeface="Times New Roman"/>
                        <a:sym typeface="Times New Roman"/>
                      </a:endParaRPr>
                    </a:p>
                  </a:txBody>
                  <a:tcPr marL="91425" marR="91425" marT="91425" marB="91425"/>
                </a:tc>
                <a:extLst>
                  <a:ext uri="{0D108BD9-81ED-4DB2-BD59-A6C34878D82A}">
                    <a16:rowId xmlns:a16="http://schemas.microsoft.com/office/drawing/2014/main" val="10001"/>
                  </a:ext>
                </a:extLst>
              </a:tr>
              <a:tr h="561975">
                <a:tc>
                  <a:txBody>
                    <a:bodyPr/>
                    <a:lstStyle/>
                    <a:p>
                      <a:pPr marL="0" lvl="0" indent="0" algn="just" rtl="0">
                        <a:spcBef>
                          <a:spcPts val="0"/>
                        </a:spcBef>
                        <a:spcAft>
                          <a:spcPts val="0"/>
                        </a:spcAft>
                        <a:buNone/>
                      </a:pPr>
                      <a:r>
                        <a:rPr lang="en-GB" sz="1000">
                          <a:sym typeface="Times New Roman"/>
                        </a:rPr>
                        <a:t>A 30% decline in in-store sales reducing overall revenue.</a:t>
                      </a:r>
                      <a:endParaRPr sz="1000">
                        <a:latin typeface="Times New Roman"/>
                        <a:ea typeface="Times New Roman"/>
                        <a:cs typeface="Times New Roman"/>
                        <a:sym typeface="Times New Roman"/>
                      </a:endParaRPr>
                    </a:p>
                  </a:txBody>
                  <a:tcPr marL="91425" marR="91425" marT="91425" marB="91425"/>
                </a:tc>
                <a:tc>
                  <a:txBody>
                    <a:bodyPr/>
                    <a:lstStyle/>
                    <a:p>
                      <a:pPr marL="0" lvl="0" indent="0" algn="just" rtl="0">
                        <a:spcBef>
                          <a:spcPts val="0"/>
                        </a:spcBef>
                        <a:spcAft>
                          <a:spcPts val="0"/>
                        </a:spcAft>
                        <a:buNone/>
                      </a:pPr>
                      <a:r>
                        <a:rPr lang="en-GB" sz="1000">
                          <a:sym typeface="Times New Roman"/>
                        </a:rPr>
                        <a:t>At Norwich High Street store with falling footfall.</a:t>
                      </a:r>
                      <a:endParaRPr sz="1000">
                        <a:latin typeface="Times New Roman"/>
                        <a:ea typeface="Times New Roman"/>
                        <a:cs typeface="Times New Roman"/>
                        <a:sym typeface="Times New Roman"/>
                      </a:endParaRPr>
                    </a:p>
                  </a:txBody>
                  <a:tcPr marL="91425" marR="91425" marT="91425" marB="91425"/>
                </a:tc>
                <a:tc>
                  <a:txBody>
                    <a:bodyPr/>
                    <a:lstStyle/>
                    <a:p>
                      <a:pPr marL="0" lvl="0" indent="0" algn="just" rtl="0">
                        <a:spcBef>
                          <a:spcPts val="0"/>
                        </a:spcBef>
                        <a:spcAft>
                          <a:spcPts val="0"/>
                        </a:spcAft>
                        <a:buNone/>
                      </a:pPr>
                      <a:r>
                        <a:rPr lang="en-GB" sz="1000">
                          <a:sym typeface="Times New Roman"/>
                        </a:rPr>
                        <a:t>Within the last 12 months during market and consumer shifts.</a:t>
                      </a:r>
                      <a:endParaRPr sz="1000">
                        <a:latin typeface="Times New Roman"/>
                        <a:ea typeface="Times New Roman"/>
                        <a:cs typeface="Times New Roman"/>
                        <a:sym typeface="Times New Roman"/>
                      </a:endParaRPr>
                    </a:p>
                  </a:txBody>
                  <a:tcPr marL="91425" marR="91425" marT="91425" marB="91425"/>
                </a:tc>
                <a:tc>
                  <a:txBody>
                    <a:bodyPr/>
                    <a:lstStyle/>
                    <a:p>
                      <a:pPr marL="0" lvl="0" indent="0" algn="just" rtl="0">
                        <a:spcBef>
                          <a:spcPts val="0"/>
                        </a:spcBef>
                        <a:spcAft>
                          <a:spcPts val="0"/>
                        </a:spcAft>
                        <a:buNone/>
                      </a:pPr>
                      <a:r>
                        <a:rPr lang="en-GB" sz="1000">
                          <a:sym typeface="Times New Roman"/>
                        </a:rPr>
                        <a:t>Owners Liam and Priya Patel facing financial pressure.</a:t>
                      </a:r>
                      <a:endParaRPr sz="1000">
                        <a:latin typeface="Times New Roman"/>
                        <a:ea typeface="Times New Roman"/>
                        <a:cs typeface="Times New Roman"/>
                        <a:sym typeface="Times New Roman"/>
                      </a:endParaRPr>
                    </a:p>
                  </a:txBody>
                  <a:tcPr marL="91425" marR="91425" marT="91425" marB="91425"/>
                </a:tc>
                <a:tc>
                  <a:txBody>
                    <a:bodyPr/>
                    <a:lstStyle/>
                    <a:p>
                      <a:pPr marL="0" lvl="0" indent="0" algn="just" rtl="0">
                        <a:spcBef>
                          <a:spcPts val="0"/>
                        </a:spcBef>
                        <a:spcAft>
                          <a:spcPts val="0"/>
                        </a:spcAft>
                        <a:buNone/>
                      </a:pPr>
                      <a:r>
                        <a:rPr lang="en-GB" sz="1000">
                          <a:sym typeface="Times New Roman"/>
                        </a:rPr>
                        <a:t>Business failed to adapt to digital transformation.</a:t>
                      </a:r>
                      <a:endParaRPr sz="1000">
                        <a:latin typeface="Times New Roman"/>
                        <a:ea typeface="Times New Roman"/>
                        <a:cs typeface="Times New Roman"/>
                        <a:sym typeface="Times New Roman"/>
                      </a:endParaRPr>
                    </a:p>
                  </a:txBody>
                  <a:tcPr marL="91425" marR="91425" marT="91425" marB="91425"/>
                </a:tc>
                <a:tc>
                  <a:txBody>
                    <a:bodyPr/>
                    <a:lstStyle/>
                    <a:p>
                      <a:pPr marL="0" lvl="0" indent="0" algn="just" rtl="0">
                        <a:spcBef>
                          <a:spcPts val="0"/>
                        </a:spcBef>
                        <a:spcAft>
                          <a:spcPts val="0"/>
                        </a:spcAft>
                        <a:buNone/>
                      </a:pPr>
                      <a:r>
                        <a:rPr lang="en-GB" sz="1000">
                          <a:sym typeface="Times New Roman"/>
                        </a:rPr>
                        <a:t>Threatens sustainability and long-term competitiveness.</a:t>
                      </a:r>
                      <a:endParaRPr sz="1000">
                        <a:latin typeface="Times New Roman"/>
                        <a:ea typeface="Times New Roman"/>
                        <a:cs typeface="Times New Roman"/>
                        <a:sym typeface="Times New Roman"/>
                      </a:endParaRPr>
                    </a:p>
                  </a:txBody>
                  <a:tcPr marL="91425" marR="91425" marT="91425" marB="91425"/>
                </a:tc>
                <a:tc>
                  <a:txBody>
                    <a:bodyPr/>
                    <a:lstStyle/>
                    <a:p>
                      <a:pPr marL="0" lvl="0" indent="0" algn="just" rtl="0">
                        <a:spcBef>
                          <a:spcPts val="0"/>
                        </a:spcBef>
                        <a:spcAft>
                          <a:spcPts val="0"/>
                        </a:spcAft>
                        <a:buNone/>
                      </a:pPr>
                      <a:r>
                        <a:rPr lang="en-GB" sz="1000">
                          <a:sym typeface="Times New Roman"/>
                        </a:rPr>
                        <a:t>Around 30% drop in annual sales revenue.</a:t>
                      </a:r>
                      <a:endParaRPr sz="1000">
                        <a:latin typeface="Times New Roman"/>
                        <a:ea typeface="Times New Roman"/>
                        <a:cs typeface="Times New Roman"/>
                        <a:sym typeface="Times New Roman"/>
                      </a:endParaRPr>
                    </a:p>
                  </a:txBody>
                  <a:tcPr marL="91425" marR="91425" marT="91425" marB="91425"/>
                </a:tc>
                <a:extLst>
                  <a:ext uri="{0D108BD9-81ED-4DB2-BD59-A6C34878D82A}">
                    <a16:rowId xmlns:a16="http://schemas.microsoft.com/office/drawing/2014/main" val="10002"/>
                  </a:ext>
                </a:extLst>
              </a:tr>
              <a:tr h="561975">
                <a:tc>
                  <a:txBody>
                    <a:bodyPr/>
                    <a:lstStyle/>
                    <a:p>
                      <a:pPr marL="0" lvl="0" indent="0" algn="just" rtl="0">
                        <a:spcBef>
                          <a:spcPts val="0"/>
                        </a:spcBef>
                        <a:spcAft>
                          <a:spcPts val="0"/>
                        </a:spcAft>
                        <a:buNone/>
                      </a:pPr>
                      <a:r>
                        <a:rPr lang="en-GB" sz="1000">
                          <a:sym typeface="Times New Roman"/>
                        </a:rPr>
                        <a:t>Loss of customer loyalty and brand engagement.</a:t>
                      </a:r>
                      <a:endParaRPr sz="1000">
                        <a:latin typeface="Times New Roman"/>
                        <a:ea typeface="Times New Roman"/>
                        <a:cs typeface="Times New Roman"/>
                        <a:sym typeface="Times New Roman"/>
                      </a:endParaRPr>
                    </a:p>
                  </a:txBody>
                  <a:tcPr marL="91425" marR="91425" marT="91425" marB="91425"/>
                </a:tc>
                <a:tc>
                  <a:txBody>
                    <a:bodyPr/>
                    <a:lstStyle/>
                    <a:p>
                      <a:pPr marL="0" lvl="0" indent="0" algn="just" rtl="0">
                        <a:spcBef>
                          <a:spcPts val="0"/>
                        </a:spcBef>
                        <a:spcAft>
                          <a:spcPts val="0"/>
                        </a:spcAft>
                        <a:buNone/>
                      </a:pPr>
                      <a:r>
                        <a:rPr lang="en-GB" sz="1000">
                          <a:sym typeface="Times New Roman"/>
                        </a:rPr>
                        <a:t>On the online platform due to outdated website functions.</a:t>
                      </a:r>
                      <a:endParaRPr sz="1000">
                        <a:latin typeface="Times New Roman"/>
                        <a:ea typeface="Times New Roman"/>
                        <a:cs typeface="Times New Roman"/>
                        <a:sym typeface="Times New Roman"/>
                      </a:endParaRPr>
                    </a:p>
                  </a:txBody>
                  <a:tcPr marL="91425" marR="91425" marT="91425" marB="91425"/>
                </a:tc>
                <a:tc>
                  <a:txBody>
                    <a:bodyPr/>
                    <a:lstStyle/>
                    <a:p>
                      <a:pPr marL="0" lvl="0" indent="0" algn="just" rtl="0">
                        <a:spcBef>
                          <a:spcPts val="0"/>
                        </a:spcBef>
                        <a:spcAft>
                          <a:spcPts val="0"/>
                        </a:spcAft>
                        <a:buNone/>
                      </a:pPr>
                      <a:r>
                        <a:rPr lang="en-GB" sz="1000">
                          <a:sym typeface="Times New Roman"/>
                        </a:rPr>
                        <a:t>After inflation and rising operational costs.</a:t>
                      </a:r>
                      <a:endParaRPr sz="1000">
                        <a:latin typeface="Times New Roman"/>
                        <a:ea typeface="Times New Roman"/>
                        <a:cs typeface="Times New Roman"/>
                        <a:sym typeface="Times New Roman"/>
                      </a:endParaRPr>
                    </a:p>
                  </a:txBody>
                  <a:tcPr marL="91425" marR="91425" marT="91425" marB="91425"/>
                </a:tc>
                <a:tc>
                  <a:txBody>
                    <a:bodyPr/>
                    <a:lstStyle/>
                    <a:p>
                      <a:pPr marL="0" lvl="0" indent="0" algn="just" rtl="0">
                        <a:spcBef>
                          <a:spcPts val="0"/>
                        </a:spcBef>
                        <a:spcAft>
                          <a:spcPts val="0"/>
                        </a:spcAft>
                        <a:buNone/>
                      </a:pPr>
                      <a:r>
                        <a:rPr lang="en-GB" sz="1000">
                          <a:sym typeface="Times New Roman"/>
                        </a:rPr>
                        <a:t>Employees affected by reduced job stability.</a:t>
                      </a:r>
                      <a:endParaRPr sz="1000">
                        <a:latin typeface="Times New Roman"/>
                        <a:ea typeface="Times New Roman"/>
                        <a:cs typeface="Times New Roman"/>
                        <a:sym typeface="Times New Roman"/>
                      </a:endParaRPr>
                    </a:p>
                  </a:txBody>
                  <a:tcPr marL="91425" marR="91425" marT="91425" marB="91425"/>
                </a:tc>
                <a:tc>
                  <a:txBody>
                    <a:bodyPr/>
                    <a:lstStyle/>
                    <a:p>
                      <a:pPr marL="0" lvl="0" indent="0" algn="just" rtl="0">
                        <a:spcBef>
                          <a:spcPts val="0"/>
                        </a:spcBef>
                        <a:spcAft>
                          <a:spcPts val="0"/>
                        </a:spcAft>
                        <a:buNone/>
                      </a:pPr>
                      <a:r>
                        <a:rPr lang="en-GB" sz="1000">
                          <a:sym typeface="Times New Roman"/>
                        </a:rPr>
                        <a:t>Weak digital marketing and lack of online visibility.</a:t>
                      </a:r>
                      <a:endParaRPr sz="1000">
                        <a:latin typeface="Times New Roman"/>
                        <a:ea typeface="Times New Roman"/>
                        <a:cs typeface="Times New Roman"/>
                        <a:sym typeface="Times New Roman"/>
                      </a:endParaRPr>
                    </a:p>
                  </a:txBody>
                  <a:tcPr marL="91425" marR="91425" marT="91425" marB="91425"/>
                </a:tc>
                <a:tc>
                  <a:txBody>
                    <a:bodyPr/>
                    <a:lstStyle/>
                    <a:p>
                      <a:pPr marL="0" lvl="0" indent="0" algn="just" rtl="0">
                        <a:spcBef>
                          <a:spcPts val="0"/>
                        </a:spcBef>
                        <a:spcAft>
                          <a:spcPts val="0"/>
                        </a:spcAft>
                        <a:buNone/>
                      </a:pPr>
                      <a:r>
                        <a:rPr lang="en-GB" sz="1000">
                          <a:sym typeface="Times New Roman"/>
                        </a:rPr>
                        <a:t>Cash flow reduced; business investment restricted.</a:t>
                      </a:r>
                      <a:endParaRPr sz="1000">
                        <a:latin typeface="Times New Roman"/>
                        <a:ea typeface="Times New Roman"/>
                        <a:cs typeface="Times New Roman"/>
                        <a:sym typeface="Times New Roman"/>
                      </a:endParaRPr>
                    </a:p>
                  </a:txBody>
                  <a:tcPr marL="91425" marR="91425" marT="91425" marB="91425"/>
                </a:tc>
                <a:tc>
                  <a:txBody>
                    <a:bodyPr/>
                    <a:lstStyle/>
                    <a:p>
                      <a:pPr marL="0" lvl="0" indent="0" algn="just" rtl="0">
                        <a:spcBef>
                          <a:spcPts val="0"/>
                        </a:spcBef>
                        <a:spcAft>
                          <a:spcPts val="0"/>
                        </a:spcAft>
                        <a:buNone/>
                      </a:pPr>
                      <a:r>
                        <a:rPr lang="en-GB" sz="1000">
                          <a:sym typeface="Times New Roman"/>
                        </a:rPr>
                        <a:t>Increased cost of imported flowers and packaging.</a:t>
                      </a:r>
                      <a:endParaRPr sz="1000">
                        <a:latin typeface="Times New Roman"/>
                        <a:ea typeface="Times New Roman"/>
                        <a:cs typeface="Times New Roman"/>
                        <a:sym typeface="Times New Roman"/>
                      </a:endParaRPr>
                    </a:p>
                  </a:txBody>
                  <a:tcPr marL="91425" marR="91425" marT="91425" marB="91425"/>
                </a:tc>
                <a:extLst>
                  <a:ext uri="{0D108BD9-81ED-4DB2-BD59-A6C34878D82A}">
                    <a16:rowId xmlns:a16="http://schemas.microsoft.com/office/drawing/2014/main" val="10003"/>
                  </a:ext>
                </a:extLst>
              </a:tr>
              <a:tr h="561975">
                <a:tc>
                  <a:txBody>
                    <a:bodyPr/>
                    <a:lstStyle/>
                    <a:p>
                      <a:pPr marL="0" lvl="0" indent="0" algn="just" rtl="0">
                        <a:spcBef>
                          <a:spcPts val="0"/>
                        </a:spcBef>
                        <a:spcAft>
                          <a:spcPts val="0"/>
                        </a:spcAft>
                        <a:buNone/>
                      </a:pPr>
                      <a:r>
                        <a:rPr lang="en-GB" sz="1000">
                          <a:sym typeface="Times New Roman"/>
                        </a:rPr>
                        <a:t>Decline in brand reputation and competitiveness.</a:t>
                      </a:r>
                      <a:endParaRPr sz="1000">
                        <a:latin typeface="Times New Roman"/>
                        <a:ea typeface="Times New Roman"/>
                        <a:cs typeface="Times New Roman"/>
                        <a:sym typeface="Times New Roman"/>
                      </a:endParaRPr>
                    </a:p>
                  </a:txBody>
                  <a:tcPr marL="91425" marR="91425" marT="91425" marB="91425"/>
                </a:tc>
                <a:tc>
                  <a:txBody>
                    <a:bodyPr/>
                    <a:lstStyle/>
                    <a:p>
                      <a:pPr marL="0" lvl="0" indent="0" algn="just" rtl="0">
                        <a:spcBef>
                          <a:spcPts val="0"/>
                        </a:spcBef>
                        <a:spcAft>
                          <a:spcPts val="0"/>
                        </a:spcAft>
                        <a:buNone/>
                      </a:pPr>
                      <a:r>
                        <a:rPr lang="en-GB" sz="1000">
                          <a:sym typeface="Times New Roman"/>
                        </a:rPr>
                        <a:t>Across marketing operations lacking effective digital reach.</a:t>
                      </a:r>
                      <a:endParaRPr sz="1000">
                        <a:latin typeface="Times New Roman"/>
                        <a:ea typeface="Times New Roman"/>
                        <a:cs typeface="Times New Roman"/>
                        <a:sym typeface="Times New Roman"/>
                      </a:endParaRPr>
                    </a:p>
                  </a:txBody>
                  <a:tcPr marL="91425" marR="91425" marT="91425" marB="91425"/>
                </a:tc>
                <a:tc>
                  <a:txBody>
                    <a:bodyPr/>
                    <a:lstStyle/>
                    <a:p>
                      <a:pPr marL="0" lvl="0" indent="0" algn="just" rtl="0">
                        <a:spcBef>
                          <a:spcPts val="0"/>
                        </a:spcBef>
                        <a:spcAft>
                          <a:spcPts val="0"/>
                        </a:spcAft>
                        <a:buNone/>
                      </a:pPr>
                      <a:r>
                        <a:rPr lang="en-GB" sz="1000">
                          <a:sym typeface="Times New Roman"/>
                        </a:rPr>
                        <a:t>Coinciding with the entry of new digital competitors.</a:t>
                      </a:r>
                      <a:endParaRPr sz="1000">
                        <a:latin typeface="Times New Roman"/>
                        <a:ea typeface="Times New Roman"/>
                        <a:cs typeface="Times New Roman"/>
                        <a:sym typeface="Times New Roman"/>
                      </a:endParaRPr>
                    </a:p>
                  </a:txBody>
                  <a:tcPr marL="91425" marR="91425" marT="91425" marB="91425"/>
                </a:tc>
                <a:tc>
                  <a:txBody>
                    <a:bodyPr/>
                    <a:lstStyle/>
                    <a:p>
                      <a:pPr marL="0" lvl="0" indent="0" algn="just" rtl="0">
                        <a:spcBef>
                          <a:spcPts val="0"/>
                        </a:spcBef>
                        <a:spcAft>
                          <a:spcPts val="0"/>
                        </a:spcAft>
                        <a:buNone/>
                      </a:pPr>
                      <a:r>
                        <a:rPr lang="en-GB" sz="1000">
                          <a:sym typeface="Times New Roman"/>
                        </a:rPr>
                        <a:t>Customers losing interest due to limited convenience.</a:t>
                      </a:r>
                      <a:endParaRPr sz="1000">
                        <a:latin typeface="Times New Roman"/>
                        <a:ea typeface="Times New Roman"/>
                        <a:cs typeface="Times New Roman"/>
                        <a:sym typeface="Times New Roman"/>
                      </a:endParaRPr>
                    </a:p>
                  </a:txBody>
                  <a:tcPr marL="91425" marR="91425" marT="91425" marB="91425"/>
                </a:tc>
                <a:tc>
                  <a:txBody>
                    <a:bodyPr/>
                    <a:lstStyle/>
                    <a:p>
                      <a:pPr marL="0" lvl="0" indent="0" algn="just" rtl="0">
                        <a:spcBef>
                          <a:spcPts val="0"/>
                        </a:spcBef>
                        <a:spcAft>
                          <a:spcPts val="0"/>
                        </a:spcAft>
                        <a:buNone/>
                      </a:pPr>
                      <a:r>
                        <a:rPr lang="en-GB" sz="1000">
                          <a:sym typeface="Times New Roman"/>
                        </a:rPr>
                        <a:t>Rising online competition offering better convenience (Lian and Freitag, 2022).</a:t>
                      </a:r>
                      <a:endParaRPr sz="1000">
                        <a:latin typeface="Times New Roman"/>
                        <a:ea typeface="Times New Roman"/>
                        <a:cs typeface="Times New Roman"/>
                        <a:sym typeface="Times New Roman"/>
                      </a:endParaRPr>
                    </a:p>
                  </a:txBody>
                  <a:tcPr marL="91425" marR="91425" marT="91425" marB="91425"/>
                </a:tc>
                <a:tc>
                  <a:txBody>
                    <a:bodyPr/>
                    <a:lstStyle/>
                    <a:p>
                      <a:pPr marL="0" lvl="0" indent="0" algn="just" rtl="0">
                        <a:spcBef>
                          <a:spcPts val="0"/>
                        </a:spcBef>
                        <a:spcAft>
                          <a:spcPts val="0"/>
                        </a:spcAft>
                        <a:buNone/>
                      </a:pPr>
                      <a:r>
                        <a:rPr lang="en-GB" sz="1000">
                          <a:sym typeface="Times New Roman"/>
                        </a:rPr>
                        <a:t>Customer retention and acquisition significantly decreased (Sytnik and Kravchenko, 2021).</a:t>
                      </a:r>
                      <a:endParaRPr sz="1000">
                        <a:latin typeface="Times New Roman"/>
                        <a:ea typeface="Times New Roman"/>
                        <a:cs typeface="Times New Roman"/>
                        <a:sym typeface="Times New Roman"/>
                      </a:endParaRPr>
                    </a:p>
                  </a:txBody>
                  <a:tcPr marL="91425" marR="91425" marT="91425" marB="91425"/>
                </a:tc>
                <a:tc>
                  <a:txBody>
                    <a:bodyPr/>
                    <a:lstStyle/>
                    <a:p>
                      <a:pPr marL="0" lvl="0" indent="0" algn="just" rtl="0">
                        <a:spcBef>
                          <a:spcPts val="0"/>
                        </a:spcBef>
                        <a:spcAft>
                          <a:spcPts val="0"/>
                        </a:spcAft>
                        <a:buNone/>
                      </a:pPr>
                      <a:r>
                        <a:rPr lang="en-GB" sz="1000" dirty="0">
                          <a:sym typeface="Times New Roman"/>
                        </a:rPr>
                        <a:t>Missed opportunities from unconverted online customers (Buonocore et al., 2024).</a:t>
                      </a:r>
                      <a:endParaRPr sz="1000" dirty="0">
                        <a:latin typeface="Times New Roman"/>
                        <a:ea typeface="Times New Roman"/>
                        <a:cs typeface="Times New Roman"/>
                        <a:sym typeface="Times New Roman"/>
                      </a:endParaRPr>
                    </a:p>
                  </a:txBody>
                  <a:tcPr marL="91425" marR="91425" marT="91425" marB="91425"/>
                </a:tc>
                <a:extLst>
                  <a:ext uri="{0D108BD9-81ED-4DB2-BD59-A6C34878D82A}">
                    <a16:rowId xmlns:a16="http://schemas.microsoft.com/office/drawing/2014/main" val="10004"/>
                  </a:ext>
                </a:extLst>
              </a:tr>
            </a:tbl>
          </a:graphicData>
        </a:graphic>
      </p:graphicFrame>
      <p:sp>
        <p:nvSpPr>
          <p:cNvPr id="115" name="Google Shape;115;p18"/>
          <p:cNvSpPr txBox="1"/>
          <p:nvPr/>
        </p:nvSpPr>
        <p:spPr>
          <a:xfrm>
            <a:off x="202075" y="1394800"/>
            <a:ext cx="4689300" cy="4048200"/>
          </a:xfrm>
          <a:prstGeom prst="rect">
            <a:avLst/>
          </a:prstGeom>
          <a:noFill/>
          <a:ln>
            <a:noFill/>
          </a:ln>
        </p:spPr>
        <p:txBody>
          <a:bodyPr spcFirstLastPara="1" wrap="square" lIns="91425" tIns="91425" rIns="91425" bIns="91425" anchor="t" anchorCtr="0">
            <a:spAutoFit/>
          </a:bodyPr>
          <a:lstStyle/>
          <a:p>
            <a:pPr marL="457200" lvl="0" indent="-336550" algn="just" rtl="0">
              <a:lnSpc>
                <a:spcPct val="150000"/>
              </a:lnSpc>
              <a:spcBef>
                <a:spcPts val="0"/>
              </a:spcBef>
              <a:spcAft>
                <a:spcPts val="0"/>
              </a:spcAft>
              <a:buClr>
                <a:schemeClr val="dk1"/>
              </a:buClr>
              <a:buSzPts val="1700"/>
              <a:buFont typeface="Times New Roman"/>
              <a:buChar char="●"/>
            </a:pPr>
            <a:r>
              <a:rPr lang="en-GB" sz="1700">
                <a:solidFill>
                  <a:srgbClr val="222222"/>
                </a:solidFill>
                <a:latin typeface="Times New Roman"/>
                <a:ea typeface="Times New Roman"/>
                <a:cs typeface="Times New Roman"/>
                <a:sym typeface="Times New Roman"/>
              </a:rPr>
              <a:t>What: reduction of in-store sales by 30 per cent; Why: sluggish adoption of digital.</a:t>
            </a:r>
            <a:endParaRPr sz="1700">
              <a:solidFill>
                <a:srgbClr val="222222"/>
              </a:solidFill>
              <a:latin typeface="Times New Roman"/>
              <a:ea typeface="Times New Roman"/>
              <a:cs typeface="Times New Roman"/>
              <a:sym typeface="Times New Roman"/>
            </a:endParaRPr>
          </a:p>
          <a:p>
            <a:pPr marL="457200" lvl="0" indent="-336550" algn="just" rtl="0">
              <a:lnSpc>
                <a:spcPct val="150000"/>
              </a:lnSpc>
              <a:spcBef>
                <a:spcPts val="1200"/>
              </a:spcBef>
              <a:spcAft>
                <a:spcPts val="0"/>
              </a:spcAft>
              <a:buClr>
                <a:schemeClr val="dk1"/>
              </a:buClr>
              <a:buSzPts val="1700"/>
              <a:buFont typeface="Times New Roman"/>
              <a:buChar char="●"/>
            </a:pPr>
            <a:r>
              <a:rPr lang="en-GB" sz="1700">
                <a:solidFill>
                  <a:srgbClr val="222222"/>
                </a:solidFill>
                <a:latin typeface="Times New Roman"/>
                <a:ea typeface="Times New Roman"/>
                <a:cs typeface="Times New Roman"/>
                <a:sym typeface="Times New Roman"/>
              </a:rPr>
              <a:t>Location: Norwich High Street, where footfall is dropping; Time: the past 12 months.</a:t>
            </a:r>
            <a:endParaRPr sz="1700">
              <a:solidFill>
                <a:srgbClr val="222222"/>
              </a:solidFill>
              <a:latin typeface="Times New Roman"/>
              <a:ea typeface="Times New Roman"/>
              <a:cs typeface="Times New Roman"/>
              <a:sym typeface="Times New Roman"/>
            </a:endParaRPr>
          </a:p>
          <a:p>
            <a:pPr marL="457200" lvl="0" indent="-336550" algn="just" rtl="0">
              <a:lnSpc>
                <a:spcPct val="150000"/>
              </a:lnSpc>
              <a:spcBef>
                <a:spcPts val="1200"/>
              </a:spcBef>
              <a:spcAft>
                <a:spcPts val="0"/>
              </a:spcAft>
              <a:buClr>
                <a:schemeClr val="dk1"/>
              </a:buClr>
              <a:buSzPts val="1700"/>
              <a:buFont typeface="Times New Roman"/>
              <a:buChar char="●"/>
            </a:pPr>
            <a:r>
              <a:rPr lang="en-GB" sz="1700">
                <a:solidFill>
                  <a:srgbClr val="222222"/>
                </a:solidFill>
                <a:latin typeface="Times New Roman"/>
                <a:ea typeface="Times New Roman"/>
                <a:cs typeface="Times New Roman"/>
                <a:sym typeface="Times New Roman"/>
              </a:rPr>
              <a:t>Who: owners and the staff who are under cost pressure; How: via the old digital systems.</a:t>
            </a:r>
            <a:endParaRPr sz="1700">
              <a:solidFill>
                <a:srgbClr val="222222"/>
              </a:solidFill>
              <a:latin typeface="Times New Roman"/>
              <a:ea typeface="Times New Roman"/>
              <a:cs typeface="Times New Roman"/>
              <a:sym typeface="Times New Roman"/>
            </a:endParaRPr>
          </a:p>
          <a:p>
            <a:pPr marL="457200" lvl="0" indent="-336550" algn="just" rtl="0">
              <a:lnSpc>
                <a:spcPct val="150000"/>
              </a:lnSpc>
              <a:spcBef>
                <a:spcPts val="1200"/>
              </a:spcBef>
              <a:spcAft>
                <a:spcPts val="1200"/>
              </a:spcAft>
              <a:buClr>
                <a:schemeClr val="dk1"/>
              </a:buClr>
              <a:buSzPts val="1700"/>
              <a:buFont typeface="Times New Roman"/>
              <a:buChar char="●"/>
            </a:pPr>
            <a:r>
              <a:rPr lang="en-GB" sz="1700">
                <a:solidFill>
                  <a:srgbClr val="222222"/>
                </a:solidFill>
                <a:latin typeface="Times New Roman"/>
                <a:ea typeface="Times New Roman"/>
                <a:cs typeface="Times New Roman"/>
                <a:sym typeface="Times New Roman"/>
              </a:rPr>
              <a:t>Magnitude: significant loss of money, endangering sustainability </a:t>
            </a:r>
            <a:r>
              <a:rPr lang="en-GB" sz="1700">
                <a:solidFill>
                  <a:schemeClr val="dk1"/>
                </a:solidFill>
                <a:latin typeface="Times New Roman"/>
                <a:ea typeface="Times New Roman"/>
                <a:cs typeface="Times New Roman"/>
                <a:sym typeface="Times New Roman"/>
              </a:rPr>
              <a:t>(Buonocore </a:t>
            </a:r>
            <a:r>
              <a:rPr lang="en-GB" sz="1700" i="1">
                <a:solidFill>
                  <a:schemeClr val="dk1"/>
                </a:solidFill>
                <a:latin typeface="Times New Roman"/>
                <a:ea typeface="Times New Roman"/>
                <a:cs typeface="Times New Roman"/>
                <a:sym typeface="Times New Roman"/>
              </a:rPr>
              <a:t>et al</a:t>
            </a:r>
            <a:r>
              <a:rPr lang="en-GB" sz="1700">
                <a:solidFill>
                  <a:schemeClr val="dk1"/>
                </a:solidFill>
                <a:latin typeface="Times New Roman"/>
                <a:ea typeface="Times New Roman"/>
                <a:cs typeface="Times New Roman"/>
                <a:sym typeface="Times New Roman"/>
              </a:rPr>
              <a:t>., 2024).</a:t>
            </a:r>
            <a:endParaRPr sz="19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19"/>
          <p:cNvSpPr txBox="1">
            <a:spLocks noGrp="1"/>
          </p:cNvSpPr>
          <p:nvPr>
            <p:ph type="title"/>
          </p:nvPr>
        </p:nvSpPr>
        <p:spPr>
          <a:xfrm>
            <a:off x="838200" y="24435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1000"/>
              </a:spcAft>
              <a:buClr>
                <a:schemeClr val="dk1"/>
              </a:buClr>
              <a:buSzPts val="1100"/>
              <a:buFont typeface="Arial"/>
              <a:buNone/>
            </a:pPr>
            <a:r>
              <a:rPr lang="en-GB" sz="3200" b="1">
                <a:latin typeface="Times New Roman"/>
                <a:ea typeface="Times New Roman"/>
                <a:cs typeface="Times New Roman"/>
                <a:sym typeface="Times New Roman"/>
              </a:rPr>
              <a:t>PESTEL Framework Critique.</a:t>
            </a:r>
            <a:endParaRPr sz="3200"/>
          </a:p>
        </p:txBody>
      </p:sp>
      <p:sp>
        <p:nvSpPr>
          <p:cNvPr id="121" name="Google Shape;121;p19"/>
          <p:cNvSpPr txBox="1">
            <a:spLocks noGrp="1"/>
          </p:cNvSpPr>
          <p:nvPr>
            <p:ph type="body" idx="1"/>
          </p:nvPr>
        </p:nvSpPr>
        <p:spPr>
          <a:xfrm>
            <a:off x="606300" y="1394925"/>
            <a:ext cx="5444400" cy="4351200"/>
          </a:xfrm>
          <a:prstGeom prst="rect">
            <a:avLst/>
          </a:prstGeom>
          <a:noFill/>
          <a:ln>
            <a:noFill/>
          </a:ln>
        </p:spPr>
        <p:txBody>
          <a:bodyPr spcFirstLastPara="1" wrap="square" lIns="91425" tIns="45700" rIns="91425" bIns="45700" anchor="t" anchorCtr="0">
            <a:noAutofit/>
          </a:bodyPr>
          <a:lstStyle/>
          <a:p>
            <a:pPr marL="228600" lvl="0" indent="-241300" algn="just" rtl="0">
              <a:lnSpc>
                <a:spcPct val="150000"/>
              </a:lnSpc>
              <a:spcBef>
                <a:spcPts val="0"/>
              </a:spcBef>
              <a:spcAft>
                <a:spcPts val="0"/>
              </a:spcAft>
              <a:buSzPts val="2000"/>
              <a:buFont typeface="Times New Roman"/>
              <a:buChar char="•"/>
            </a:pPr>
            <a:r>
              <a:rPr lang="en-GB" sz="2000">
                <a:solidFill>
                  <a:srgbClr val="222222"/>
                </a:solidFill>
                <a:latin typeface="Times New Roman"/>
                <a:ea typeface="Times New Roman"/>
                <a:cs typeface="Times New Roman"/>
                <a:sym typeface="Times New Roman"/>
              </a:rPr>
              <a:t>PESTEL examines the Political, Economic, Social, Technological, Environmental, and Legal factors.</a:t>
            </a:r>
            <a:endParaRPr sz="2000">
              <a:solidFill>
                <a:srgbClr val="222222"/>
              </a:solidFill>
              <a:latin typeface="Times New Roman"/>
              <a:ea typeface="Times New Roman"/>
              <a:cs typeface="Times New Roman"/>
              <a:sym typeface="Times New Roman"/>
            </a:endParaRPr>
          </a:p>
          <a:p>
            <a:pPr marL="228600" lvl="0" indent="-241300" algn="just" rtl="0">
              <a:lnSpc>
                <a:spcPct val="150000"/>
              </a:lnSpc>
              <a:spcBef>
                <a:spcPts val="1200"/>
              </a:spcBef>
              <a:spcAft>
                <a:spcPts val="0"/>
              </a:spcAft>
              <a:buSzPts val="2000"/>
              <a:buFont typeface="Times New Roman"/>
              <a:buChar char="•"/>
            </a:pPr>
            <a:r>
              <a:rPr lang="en-GB" sz="2000">
                <a:solidFill>
                  <a:srgbClr val="222222"/>
                </a:solidFill>
                <a:latin typeface="Times New Roman"/>
                <a:ea typeface="Times New Roman"/>
                <a:cs typeface="Times New Roman"/>
                <a:sym typeface="Times New Roman"/>
              </a:rPr>
              <a:t>Helps recognise macro-environmental factors and external forces in the market.</a:t>
            </a:r>
            <a:endParaRPr sz="2000">
              <a:solidFill>
                <a:srgbClr val="222222"/>
              </a:solidFill>
              <a:latin typeface="Times New Roman"/>
              <a:ea typeface="Times New Roman"/>
              <a:cs typeface="Times New Roman"/>
              <a:sym typeface="Times New Roman"/>
            </a:endParaRPr>
          </a:p>
          <a:p>
            <a:pPr marL="228600" lvl="0" indent="-241300" algn="just" rtl="0">
              <a:lnSpc>
                <a:spcPct val="150000"/>
              </a:lnSpc>
              <a:spcBef>
                <a:spcPts val="1200"/>
              </a:spcBef>
              <a:spcAft>
                <a:spcPts val="0"/>
              </a:spcAft>
              <a:buSzPts val="2000"/>
              <a:buFont typeface="Times New Roman"/>
              <a:buChar char="•"/>
            </a:pPr>
            <a:r>
              <a:rPr lang="en-GB" sz="2000">
                <a:solidFill>
                  <a:srgbClr val="222222"/>
                </a:solidFill>
                <a:latin typeface="Times New Roman"/>
                <a:ea typeface="Times New Roman"/>
                <a:cs typeface="Times New Roman"/>
                <a:sym typeface="Times New Roman"/>
              </a:rPr>
              <a:t>Lacks prioritisation and should be regularly revised to keep up with the times.</a:t>
            </a:r>
            <a:endParaRPr sz="2000">
              <a:solidFill>
                <a:srgbClr val="222222"/>
              </a:solidFill>
              <a:latin typeface="Times New Roman"/>
              <a:ea typeface="Times New Roman"/>
              <a:cs typeface="Times New Roman"/>
              <a:sym typeface="Times New Roman"/>
            </a:endParaRPr>
          </a:p>
          <a:p>
            <a:pPr marL="228600" lvl="0" indent="-241300" algn="just" rtl="0">
              <a:lnSpc>
                <a:spcPct val="150000"/>
              </a:lnSpc>
              <a:spcBef>
                <a:spcPts val="1200"/>
              </a:spcBef>
              <a:spcAft>
                <a:spcPts val="1200"/>
              </a:spcAft>
              <a:buSzPts val="2000"/>
              <a:buFont typeface="Times New Roman"/>
              <a:buChar char="•"/>
            </a:pPr>
            <a:r>
              <a:rPr lang="en-GB" sz="2000">
                <a:solidFill>
                  <a:srgbClr val="222222"/>
                </a:solidFill>
                <a:latin typeface="Times New Roman"/>
                <a:ea typeface="Times New Roman"/>
                <a:cs typeface="Times New Roman"/>
                <a:sym typeface="Times New Roman"/>
              </a:rPr>
              <a:t>Useful in managing to coordinate strategic choices and environmental realities. (Okonkwo </a:t>
            </a:r>
            <a:r>
              <a:rPr lang="en-GB" sz="2000" i="1">
                <a:solidFill>
                  <a:srgbClr val="222222"/>
                </a:solidFill>
                <a:latin typeface="Times New Roman"/>
                <a:ea typeface="Times New Roman"/>
                <a:cs typeface="Times New Roman"/>
                <a:sym typeface="Times New Roman"/>
              </a:rPr>
              <a:t>et al</a:t>
            </a:r>
            <a:r>
              <a:rPr lang="en-GB" sz="2000">
                <a:solidFill>
                  <a:srgbClr val="222222"/>
                </a:solidFill>
                <a:latin typeface="Times New Roman"/>
                <a:ea typeface="Times New Roman"/>
                <a:cs typeface="Times New Roman"/>
                <a:sym typeface="Times New Roman"/>
              </a:rPr>
              <a:t>., 2023)</a:t>
            </a:r>
            <a:endParaRPr sz="2000">
              <a:latin typeface="Arial"/>
              <a:ea typeface="Arial"/>
              <a:cs typeface="Arial"/>
              <a:sym typeface="Arial"/>
            </a:endParaRPr>
          </a:p>
        </p:txBody>
      </p:sp>
      <p:pic>
        <p:nvPicPr>
          <p:cNvPr id="122" name="Google Shape;122;p19"/>
          <p:cNvPicPr preferRelativeResize="0"/>
          <p:nvPr/>
        </p:nvPicPr>
        <p:blipFill rotWithShape="1">
          <a:blip r:embed="rId3">
            <a:alphaModFix/>
          </a:blip>
          <a:srcRect b="6480"/>
          <a:stretch/>
        </p:blipFill>
        <p:spPr>
          <a:xfrm>
            <a:off x="6832575" y="1569925"/>
            <a:ext cx="4983276" cy="466042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20"/>
          <p:cNvSpPr txBox="1">
            <a:spLocks noGrp="1"/>
          </p:cNvSpPr>
          <p:nvPr>
            <p:ph type="title"/>
          </p:nvPr>
        </p:nvSpPr>
        <p:spPr>
          <a:xfrm>
            <a:off x="771925" y="190946"/>
            <a:ext cx="10515600" cy="646200"/>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1000"/>
              </a:spcAft>
              <a:buClr>
                <a:schemeClr val="dk1"/>
              </a:buClr>
              <a:buSzPts val="1100"/>
              <a:buFont typeface="Arial"/>
              <a:buNone/>
            </a:pPr>
            <a:r>
              <a:rPr lang="en-GB" sz="3200" b="1">
                <a:latin typeface="Times New Roman"/>
                <a:ea typeface="Times New Roman"/>
                <a:cs typeface="Times New Roman"/>
                <a:sym typeface="Times New Roman"/>
              </a:rPr>
              <a:t>PESTEL Framework Application</a:t>
            </a:r>
            <a:endParaRPr sz="3200"/>
          </a:p>
        </p:txBody>
      </p:sp>
      <p:graphicFrame>
        <p:nvGraphicFramePr>
          <p:cNvPr id="128" name="Google Shape;128;p20"/>
          <p:cNvGraphicFramePr/>
          <p:nvPr>
            <p:extLst>
              <p:ext uri="{D42A27DB-BD31-4B8C-83A1-F6EECF244321}">
                <p14:modId xmlns:p14="http://schemas.microsoft.com/office/powerpoint/2010/main" val="3531705639"/>
              </p:ext>
            </p:extLst>
          </p:nvPr>
        </p:nvGraphicFramePr>
        <p:xfrm>
          <a:off x="5734238" y="1040175"/>
          <a:ext cx="6189975" cy="5109501"/>
        </p:xfrm>
        <a:graphic>
          <a:graphicData uri="http://schemas.openxmlformats.org/drawingml/2006/table">
            <a:tbl>
              <a:tblPr>
                <a:tableStyleId>{D113A9D2-9D6B-4929-AA2D-F23B5EE8CBE7}</a:tableStyleId>
              </a:tblPr>
              <a:tblGrid>
                <a:gridCol w="1131675">
                  <a:extLst>
                    <a:ext uri="{9D8B030D-6E8A-4147-A177-3AD203B41FA5}">
                      <a16:colId xmlns:a16="http://schemas.microsoft.com/office/drawing/2014/main" val="20000"/>
                    </a:ext>
                  </a:extLst>
                </a:gridCol>
                <a:gridCol w="1058500">
                  <a:extLst>
                    <a:ext uri="{9D8B030D-6E8A-4147-A177-3AD203B41FA5}">
                      <a16:colId xmlns:a16="http://schemas.microsoft.com/office/drawing/2014/main" val="20001"/>
                    </a:ext>
                  </a:extLst>
                </a:gridCol>
                <a:gridCol w="1038975">
                  <a:extLst>
                    <a:ext uri="{9D8B030D-6E8A-4147-A177-3AD203B41FA5}">
                      <a16:colId xmlns:a16="http://schemas.microsoft.com/office/drawing/2014/main" val="20002"/>
                    </a:ext>
                  </a:extLst>
                </a:gridCol>
                <a:gridCol w="956050">
                  <a:extLst>
                    <a:ext uri="{9D8B030D-6E8A-4147-A177-3AD203B41FA5}">
                      <a16:colId xmlns:a16="http://schemas.microsoft.com/office/drawing/2014/main" val="20003"/>
                    </a:ext>
                  </a:extLst>
                </a:gridCol>
                <a:gridCol w="827400">
                  <a:extLst>
                    <a:ext uri="{9D8B030D-6E8A-4147-A177-3AD203B41FA5}">
                      <a16:colId xmlns:a16="http://schemas.microsoft.com/office/drawing/2014/main" val="20004"/>
                    </a:ext>
                  </a:extLst>
                </a:gridCol>
                <a:gridCol w="1177375">
                  <a:extLst>
                    <a:ext uri="{9D8B030D-6E8A-4147-A177-3AD203B41FA5}">
                      <a16:colId xmlns:a16="http://schemas.microsoft.com/office/drawing/2014/main" val="20005"/>
                    </a:ext>
                  </a:extLst>
                </a:gridCol>
              </a:tblGrid>
              <a:tr h="0">
                <a:tc>
                  <a:txBody>
                    <a:bodyPr/>
                    <a:lstStyle/>
                    <a:p>
                      <a:pPr marL="0" lvl="0" indent="0" algn="ctr" rtl="0">
                        <a:lnSpc>
                          <a:spcPct val="115000"/>
                        </a:lnSpc>
                        <a:spcBef>
                          <a:spcPts val="0"/>
                        </a:spcBef>
                        <a:spcAft>
                          <a:spcPts val="0"/>
                        </a:spcAft>
                        <a:buNone/>
                      </a:pPr>
                      <a:r>
                        <a:rPr lang="en-GB" sz="1100" b="1">
                          <a:sym typeface="Times New Roman"/>
                        </a:rPr>
                        <a:t>Political Factors</a:t>
                      </a:r>
                      <a:endParaRPr sz="1100" b="1">
                        <a:latin typeface="Times New Roman"/>
                        <a:ea typeface="Times New Roman"/>
                        <a:cs typeface="Times New Roman"/>
                        <a:sym typeface="Times New Roman"/>
                      </a:endParaRPr>
                    </a:p>
                  </a:txBody>
                  <a:tcPr marL="91425" marR="91425" marT="91425" marB="91425"/>
                </a:tc>
                <a:tc>
                  <a:txBody>
                    <a:bodyPr/>
                    <a:lstStyle/>
                    <a:p>
                      <a:pPr marL="0" lvl="0" indent="0" algn="ctr" rtl="0">
                        <a:lnSpc>
                          <a:spcPct val="115000"/>
                        </a:lnSpc>
                        <a:spcBef>
                          <a:spcPts val="0"/>
                        </a:spcBef>
                        <a:spcAft>
                          <a:spcPts val="0"/>
                        </a:spcAft>
                        <a:buNone/>
                      </a:pPr>
                      <a:r>
                        <a:rPr lang="en-GB" sz="1100" b="1">
                          <a:sym typeface="Times New Roman"/>
                        </a:rPr>
                        <a:t>Economic Factors</a:t>
                      </a:r>
                      <a:endParaRPr sz="1100" b="1">
                        <a:latin typeface="Times New Roman"/>
                        <a:ea typeface="Times New Roman"/>
                        <a:cs typeface="Times New Roman"/>
                        <a:sym typeface="Times New Roman"/>
                      </a:endParaRPr>
                    </a:p>
                  </a:txBody>
                  <a:tcPr marL="91425" marR="91425" marT="91425" marB="91425"/>
                </a:tc>
                <a:tc>
                  <a:txBody>
                    <a:bodyPr/>
                    <a:lstStyle/>
                    <a:p>
                      <a:pPr marL="0" lvl="0" indent="0" algn="ctr" rtl="0">
                        <a:lnSpc>
                          <a:spcPct val="115000"/>
                        </a:lnSpc>
                        <a:spcBef>
                          <a:spcPts val="0"/>
                        </a:spcBef>
                        <a:spcAft>
                          <a:spcPts val="0"/>
                        </a:spcAft>
                        <a:buNone/>
                      </a:pPr>
                      <a:r>
                        <a:rPr lang="en-GB" sz="1100" b="1">
                          <a:sym typeface="Times New Roman"/>
                        </a:rPr>
                        <a:t>Social Factors</a:t>
                      </a:r>
                      <a:endParaRPr sz="1100" b="1">
                        <a:latin typeface="Times New Roman"/>
                        <a:ea typeface="Times New Roman"/>
                        <a:cs typeface="Times New Roman"/>
                        <a:sym typeface="Times New Roman"/>
                      </a:endParaRPr>
                    </a:p>
                  </a:txBody>
                  <a:tcPr marL="91425" marR="91425" marT="91425" marB="91425"/>
                </a:tc>
                <a:tc>
                  <a:txBody>
                    <a:bodyPr/>
                    <a:lstStyle/>
                    <a:p>
                      <a:pPr marL="0" lvl="0" indent="0" algn="ctr" rtl="0">
                        <a:lnSpc>
                          <a:spcPct val="115000"/>
                        </a:lnSpc>
                        <a:spcBef>
                          <a:spcPts val="0"/>
                        </a:spcBef>
                        <a:spcAft>
                          <a:spcPts val="0"/>
                        </a:spcAft>
                        <a:buNone/>
                      </a:pPr>
                      <a:r>
                        <a:rPr lang="en-GB" sz="1100" b="1">
                          <a:sym typeface="Times New Roman"/>
                        </a:rPr>
                        <a:t>Technological Factors</a:t>
                      </a:r>
                      <a:endParaRPr sz="1100" b="1">
                        <a:latin typeface="Times New Roman"/>
                        <a:ea typeface="Times New Roman"/>
                        <a:cs typeface="Times New Roman"/>
                        <a:sym typeface="Times New Roman"/>
                      </a:endParaRPr>
                    </a:p>
                  </a:txBody>
                  <a:tcPr marL="91425" marR="91425" marT="91425" marB="91425"/>
                </a:tc>
                <a:tc>
                  <a:txBody>
                    <a:bodyPr/>
                    <a:lstStyle/>
                    <a:p>
                      <a:pPr marL="0" lvl="0" indent="0" algn="ctr" rtl="0">
                        <a:lnSpc>
                          <a:spcPct val="115000"/>
                        </a:lnSpc>
                        <a:spcBef>
                          <a:spcPts val="0"/>
                        </a:spcBef>
                        <a:spcAft>
                          <a:spcPts val="0"/>
                        </a:spcAft>
                        <a:buNone/>
                      </a:pPr>
                      <a:r>
                        <a:rPr lang="en-GB" sz="1100" b="1">
                          <a:sym typeface="Times New Roman"/>
                        </a:rPr>
                        <a:t>Legal Factors</a:t>
                      </a:r>
                      <a:endParaRPr sz="1100" b="1">
                        <a:latin typeface="Times New Roman"/>
                        <a:ea typeface="Times New Roman"/>
                        <a:cs typeface="Times New Roman"/>
                        <a:sym typeface="Times New Roman"/>
                      </a:endParaRPr>
                    </a:p>
                  </a:txBody>
                  <a:tcPr marL="91425" marR="91425" marT="91425" marB="91425"/>
                </a:tc>
                <a:tc>
                  <a:txBody>
                    <a:bodyPr/>
                    <a:lstStyle/>
                    <a:p>
                      <a:pPr marL="0" lvl="0" indent="0" algn="ctr" rtl="0">
                        <a:lnSpc>
                          <a:spcPct val="115000"/>
                        </a:lnSpc>
                        <a:spcBef>
                          <a:spcPts val="0"/>
                        </a:spcBef>
                        <a:spcAft>
                          <a:spcPts val="0"/>
                        </a:spcAft>
                        <a:buNone/>
                      </a:pPr>
                      <a:r>
                        <a:rPr lang="en-GB" sz="1100" b="1">
                          <a:sym typeface="Times New Roman"/>
                        </a:rPr>
                        <a:t>Environmental Factors</a:t>
                      </a:r>
                      <a:endParaRPr sz="1100" b="1">
                        <a:latin typeface="Times New Roman"/>
                        <a:ea typeface="Times New Roman"/>
                        <a:cs typeface="Times New Roman"/>
                        <a:sym typeface="Times New Roman"/>
                      </a:endParaRPr>
                    </a:p>
                  </a:txBody>
                  <a:tcPr marL="91425" marR="91425" marT="91425" marB="91425"/>
                </a:tc>
                <a:extLst>
                  <a:ext uri="{0D108BD9-81ED-4DB2-BD59-A6C34878D82A}">
                    <a16:rowId xmlns:a16="http://schemas.microsoft.com/office/drawing/2014/main" val="10000"/>
                  </a:ext>
                </a:extLst>
              </a:tr>
              <a:tr h="923925">
                <a:tc>
                  <a:txBody>
                    <a:bodyPr/>
                    <a:lstStyle/>
                    <a:p>
                      <a:pPr marL="0" lvl="0" indent="0" algn="l" rtl="0">
                        <a:spcBef>
                          <a:spcPts val="0"/>
                        </a:spcBef>
                        <a:spcAft>
                          <a:spcPts val="0"/>
                        </a:spcAft>
                        <a:buNone/>
                      </a:pPr>
                      <a:r>
                        <a:rPr lang="en-GB" sz="1100" b="1">
                          <a:sym typeface="Times New Roman"/>
                        </a:rPr>
                        <a:t>Sub-factor 1:</a:t>
                      </a:r>
                      <a:r>
                        <a:rPr lang="en-GB" sz="1100">
                          <a:sym typeface="Times New Roman"/>
                        </a:rPr>
                        <a:t> UK government offers </a:t>
                      </a:r>
                      <a:r>
                        <a:rPr lang="en-GB" sz="1100" b="1">
                          <a:sym typeface="Times New Roman"/>
                        </a:rPr>
                        <a:t>digital transformation grants</a:t>
                      </a:r>
                      <a:r>
                        <a:rPr lang="en-GB" sz="1100">
                          <a:sym typeface="Times New Roman"/>
                        </a:rPr>
                        <a:t> to support small businesses adopting e-commerce.</a:t>
                      </a:r>
                      <a:endParaRPr sz="1100">
                        <a:latin typeface="Times New Roman"/>
                        <a:ea typeface="Times New Roman"/>
                        <a:cs typeface="Times New Roman"/>
                        <a:sym typeface="Times New Roman"/>
                      </a:endParaRPr>
                    </a:p>
                  </a:txBody>
                  <a:tcPr marL="91425" marR="91425" marT="91425" marB="91425"/>
                </a:tc>
                <a:tc>
                  <a:txBody>
                    <a:bodyPr/>
                    <a:lstStyle/>
                    <a:p>
                      <a:pPr marL="0" lvl="0" indent="0" algn="l" rtl="0">
                        <a:spcBef>
                          <a:spcPts val="0"/>
                        </a:spcBef>
                        <a:spcAft>
                          <a:spcPts val="0"/>
                        </a:spcAft>
                        <a:buNone/>
                      </a:pPr>
                      <a:r>
                        <a:rPr lang="en-GB" sz="1100" b="1">
                          <a:sym typeface="Times New Roman"/>
                        </a:rPr>
                        <a:t>Sub-factor 1:</a:t>
                      </a:r>
                      <a:r>
                        <a:rPr lang="en-GB" sz="1100">
                          <a:sym typeface="Times New Roman"/>
                        </a:rPr>
                        <a:t> </a:t>
                      </a:r>
                      <a:r>
                        <a:rPr lang="en-GB" sz="1100" b="1">
                          <a:sym typeface="Times New Roman"/>
                        </a:rPr>
                        <a:t>Inflation</a:t>
                      </a:r>
                      <a:r>
                        <a:rPr lang="en-GB" sz="1100">
                          <a:sym typeface="Times New Roman"/>
                        </a:rPr>
                        <a:t> has increased the cost of imported flowers and sustainable packaging materials (Lian and Freitag, 2022).</a:t>
                      </a:r>
                      <a:endParaRPr sz="1100">
                        <a:latin typeface="Times New Roman"/>
                        <a:ea typeface="Times New Roman"/>
                        <a:cs typeface="Times New Roman"/>
                        <a:sym typeface="Times New Roman"/>
                      </a:endParaRPr>
                    </a:p>
                  </a:txBody>
                  <a:tcPr marL="91425" marR="91425" marT="91425" marB="91425"/>
                </a:tc>
                <a:tc>
                  <a:txBody>
                    <a:bodyPr/>
                    <a:lstStyle/>
                    <a:p>
                      <a:pPr marL="0" lvl="0" indent="0" algn="l" rtl="0">
                        <a:spcBef>
                          <a:spcPts val="0"/>
                        </a:spcBef>
                        <a:spcAft>
                          <a:spcPts val="0"/>
                        </a:spcAft>
                        <a:buNone/>
                      </a:pPr>
                      <a:r>
                        <a:rPr lang="en-GB" sz="1100" b="1">
                          <a:sym typeface="Times New Roman"/>
                        </a:rPr>
                        <a:t>Sub-factor 1:</a:t>
                      </a:r>
                      <a:r>
                        <a:rPr lang="en-GB" sz="1100">
                          <a:sym typeface="Times New Roman"/>
                        </a:rPr>
                        <a:t> Growing consumer preference for </a:t>
                      </a:r>
                      <a:r>
                        <a:rPr lang="en-GB" sz="1100" b="1">
                          <a:sym typeface="Times New Roman"/>
                        </a:rPr>
                        <a:t>convenience and online shopping</a:t>
                      </a:r>
                      <a:r>
                        <a:rPr lang="en-GB" sz="1100">
                          <a:sym typeface="Times New Roman"/>
                        </a:rPr>
                        <a:t> over traditional retail stores.</a:t>
                      </a:r>
                      <a:endParaRPr sz="1100">
                        <a:latin typeface="Times New Roman"/>
                        <a:ea typeface="Times New Roman"/>
                        <a:cs typeface="Times New Roman"/>
                        <a:sym typeface="Times New Roman"/>
                      </a:endParaRPr>
                    </a:p>
                  </a:txBody>
                  <a:tcPr marL="91425" marR="91425" marT="91425" marB="91425"/>
                </a:tc>
                <a:tc>
                  <a:txBody>
                    <a:bodyPr/>
                    <a:lstStyle/>
                    <a:p>
                      <a:pPr marL="0" lvl="0" indent="0" algn="l" rtl="0">
                        <a:spcBef>
                          <a:spcPts val="0"/>
                        </a:spcBef>
                        <a:spcAft>
                          <a:spcPts val="0"/>
                        </a:spcAft>
                        <a:buNone/>
                      </a:pPr>
                      <a:r>
                        <a:rPr lang="en-GB" sz="1100" b="1">
                          <a:sym typeface="Times New Roman"/>
                        </a:rPr>
                        <a:t>Sub-factor 1:</a:t>
                      </a:r>
                      <a:r>
                        <a:rPr lang="en-GB" sz="1100">
                          <a:sym typeface="Times New Roman"/>
                        </a:rPr>
                        <a:t> Rising adoption of </a:t>
                      </a:r>
                      <a:r>
                        <a:rPr lang="en-GB" sz="1100" b="1">
                          <a:sym typeface="Times New Roman"/>
                        </a:rPr>
                        <a:t>e-commerce platforms</a:t>
                      </a:r>
                      <a:r>
                        <a:rPr lang="en-GB" sz="1100">
                          <a:sym typeface="Times New Roman"/>
                        </a:rPr>
                        <a:t> and online order management systems.</a:t>
                      </a:r>
                      <a:endParaRPr sz="1100">
                        <a:latin typeface="Times New Roman"/>
                        <a:ea typeface="Times New Roman"/>
                        <a:cs typeface="Times New Roman"/>
                        <a:sym typeface="Times New Roman"/>
                      </a:endParaRPr>
                    </a:p>
                  </a:txBody>
                  <a:tcPr marL="91425" marR="91425" marT="91425" marB="91425"/>
                </a:tc>
                <a:tc>
                  <a:txBody>
                    <a:bodyPr/>
                    <a:lstStyle/>
                    <a:p>
                      <a:pPr marL="0" lvl="0" indent="0" algn="l" rtl="0">
                        <a:spcBef>
                          <a:spcPts val="0"/>
                        </a:spcBef>
                        <a:spcAft>
                          <a:spcPts val="0"/>
                        </a:spcAft>
                        <a:buNone/>
                      </a:pPr>
                      <a:r>
                        <a:rPr lang="en-GB" sz="1100" b="1">
                          <a:sym typeface="Times New Roman"/>
                        </a:rPr>
                        <a:t>Sub-factor 1:</a:t>
                      </a:r>
                      <a:r>
                        <a:rPr lang="en-GB" sz="1100">
                          <a:sym typeface="Times New Roman"/>
                        </a:rPr>
                        <a:t> Compliance with </a:t>
                      </a:r>
                      <a:r>
                        <a:rPr lang="en-GB" sz="1100" b="1">
                          <a:sym typeface="Times New Roman"/>
                        </a:rPr>
                        <a:t>data protection laws (GDPR)</a:t>
                      </a:r>
                      <a:r>
                        <a:rPr lang="en-GB" sz="1100">
                          <a:sym typeface="Times New Roman"/>
                        </a:rPr>
                        <a:t> for online transactions.</a:t>
                      </a:r>
                      <a:endParaRPr sz="1100">
                        <a:latin typeface="Times New Roman"/>
                        <a:ea typeface="Times New Roman"/>
                        <a:cs typeface="Times New Roman"/>
                        <a:sym typeface="Times New Roman"/>
                      </a:endParaRPr>
                    </a:p>
                  </a:txBody>
                  <a:tcPr marL="91425" marR="91425" marT="91425" marB="91425"/>
                </a:tc>
                <a:tc>
                  <a:txBody>
                    <a:bodyPr/>
                    <a:lstStyle/>
                    <a:p>
                      <a:pPr marL="0" lvl="0" indent="0" algn="l" rtl="0">
                        <a:spcBef>
                          <a:spcPts val="0"/>
                        </a:spcBef>
                        <a:spcAft>
                          <a:spcPts val="0"/>
                        </a:spcAft>
                        <a:buNone/>
                      </a:pPr>
                      <a:r>
                        <a:rPr lang="en-GB" sz="1100" b="1">
                          <a:sym typeface="Times New Roman"/>
                        </a:rPr>
                        <a:t>Sub-factor 1:</a:t>
                      </a:r>
                      <a:r>
                        <a:rPr lang="en-GB" sz="1100">
                          <a:sym typeface="Times New Roman"/>
                        </a:rPr>
                        <a:t> Strong consumer demand for </a:t>
                      </a:r>
                      <a:r>
                        <a:rPr lang="en-GB" sz="1100" b="1">
                          <a:sym typeface="Times New Roman"/>
                        </a:rPr>
                        <a:t>eco-friendly and biodegradable packaging</a:t>
                      </a:r>
                      <a:r>
                        <a:rPr lang="en-GB" sz="1100">
                          <a:sym typeface="Times New Roman"/>
                        </a:rPr>
                        <a:t>.</a:t>
                      </a:r>
                      <a:endParaRPr sz="1100">
                        <a:latin typeface="Times New Roman"/>
                        <a:ea typeface="Times New Roman"/>
                        <a:cs typeface="Times New Roman"/>
                        <a:sym typeface="Times New Roman"/>
                      </a:endParaRPr>
                    </a:p>
                  </a:txBody>
                  <a:tcPr marL="91425" marR="91425" marT="91425" marB="91425"/>
                </a:tc>
                <a:extLst>
                  <a:ext uri="{0D108BD9-81ED-4DB2-BD59-A6C34878D82A}">
                    <a16:rowId xmlns:a16="http://schemas.microsoft.com/office/drawing/2014/main" val="10001"/>
                  </a:ext>
                </a:extLst>
              </a:tr>
              <a:tr h="742950">
                <a:tc>
                  <a:txBody>
                    <a:bodyPr/>
                    <a:lstStyle/>
                    <a:p>
                      <a:pPr marL="0" lvl="0" indent="0" algn="l" rtl="0">
                        <a:spcBef>
                          <a:spcPts val="0"/>
                        </a:spcBef>
                        <a:spcAft>
                          <a:spcPts val="0"/>
                        </a:spcAft>
                        <a:buNone/>
                      </a:pPr>
                      <a:r>
                        <a:rPr lang="en-GB" sz="1100" b="1">
                          <a:sym typeface="Times New Roman"/>
                        </a:rPr>
                        <a:t>Sub-factor 2:</a:t>
                      </a:r>
                      <a:r>
                        <a:rPr lang="en-GB" sz="1100">
                          <a:sym typeface="Times New Roman"/>
                        </a:rPr>
                        <a:t> Post-Brexit trade policies may affect </a:t>
                      </a:r>
                      <a:r>
                        <a:rPr lang="en-GB" sz="1100" b="1">
                          <a:sym typeface="Times New Roman"/>
                        </a:rPr>
                        <a:t>import regulations and costs</a:t>
                      </a:r>
                      <a:r>
                        <a:rPr lang="en-GB" sz="1100">
                          <a:sym typeface="Times New Roman"/>
                        </a:rPr>
                        <a:t> for flowers sourced abroad.</a:t>
                      </a:r>
                      <a:endParaRPr sz="1100">
                        <a:latin typeface="Times New Roman"/>
                        <a:ea typeface="Times New Roman"/>
                        <a:cs typeface="Times New Roman"/>
                        <a:sym typeface="Times New Roman"/>
                      </a:endParaRPr>
                    </a:p>
                  </a:txBody>
                  <a:tcPr marL="91425" marR="91425" marT="91425" marB="91425"/>
                </a:tc>
                <a:tc>
                  <a:txBody>
                    <a:bodyPr/>
                    <a:lstStyle/>
                    <a:p>
                      <a:pPr marL="0" lvl="0" indent="0" algn="l" rtl="0">
                        <a:spcBef>
                          <a:spcPts val="0"/>
                        </a:spcBef>
                        <a:spcAft>
                          <a:spcPts val="0"/>
                        </a:spcAft>
                        <a:buNone/>
                      </a:pPr>
                      <a:r>
                        <a:rPr lang="en-GB" sz="1100" b="1">
                          <a:sym typeface="Times New Roman"/>
                        </a:rPr>
                        <a:t>Sub-factor 2:</a:t>
                      </a:r>
                      <a:r>
                        <a:rPr lang="en-GB" sz="1100">
                          <a:sym typeface="Times New Roman"/>
                        </a:rPr>
                        <a:t> </a:t>
                      </a:r>
                      <a:r>
                        <a:rPr lang="en-GB" sz="1100" b="1">
                          <a:sym typeface="Times New Roman"/>
                        </a:rPr>
                        <a:t>Reduced local spending power</a:t>
                      </a:r>
                      <a:r>
                        <a:rPr lang="en-GB" sz="1100">
                          <a:sym typeface="Times New Roman"/>
                        </a:rPr>
                        <a:t> due to economic uncertainty and rising living costs.</a:t>
                      </a:r>
                      <a:endParaRPr sz="1100">
                        <a:latin typeface="Times New Roman"/>
                        <a:ea typeface="Times New Roman"/>
                        <a:cs typeface="Times New Roman"/>
                        <a:sym typeface="Times New Roman"/>
                      </a:endParaRPr>
                    </a:p>
                  </a:txBody>
                  <a:tcPr marL="91425" marR="91425" marT="91425" marB="91425"/>
                </a:tc>
                <a:tc>
                  <a:txBody>
                    <a:bodyPr/>
                    <a:lstStyle/>
                    <a:p>
                      <a:pPr marL="0" lvl="0" indent="0" algn="l" rtl="0">
                        <a:spcBef>
                          <a:spcPts val="0"/>
                        </a:spcBef>
                        <a:spcAft>
                          <a:spcPts val="0"/>
                        </a:spcAft>
                        <a:buNone/>
                      </a:pPr>
                      <a:r>
                        <a:rPr lang="en-GB" sz="1100" b="1">
                          <a:sym typeface="Times New Roman"/>
                        </a:rPr>
                        <a:t>Sub-factor 2:</a:t>
                      </a:r>
                      <a:r>
                        <a:rPr lang="en-GB" sz="1100">
                          <a:sym typeface="Times New Roman"/>
                        </a:rPr>
                        <a:t> Increased importance of </a:t>
                      </a:r>
                      <a:r>
                        <a:rPr lang="en-GB" sz="1100" b="1">
                          <a:sym typeface="Times New Roman"/>
                        </a:rPr>
                        <a:t>sustainability and ethical sourcing</a:t>
                      </a:r>
                      <a:r>
                        <a:rPr lang="en-GB" sz="1100">
                          <a:sym typeface="Times New Roman"/>
                        </a:rPr>
                        <a:t> in purchasing behaviour.</a:t>
                      </a:r>
                      <a:endParaRPr sz="1100">
                        <a:latin typeface="Times New Roman"/>
                        <a:ea typeface="Times New Roman"/>
                        <a:cs typeface="Times New Roman"/>
                        <a:sym typeface="Times New Roman"/>
                      </a:endParaRPr>
                    </a:p>
                  </a:txBody>
                  <a:tcPr marL="91425" marR="91425" marT="91425" marB="91425"/>
                </a:tc>
                <a:tc>
                  <a:txBody>
                    <a:bodyPr/>
                    <a:lstStyle/>
                    <a:p>
                      <a:pPr marL="0" lvl="0" indent="0" algn="l" rtl="0">
                        <a:spcBef>
                          <a:spcPts val="0"/>
                        </a:spcBef>
                        <a:spcAft>
                          <a:spcPts val="0"/>
                        </a:spcAft>
                        <a:buNone/>
                      </a:pPr>
                      <a:r>
                        <a:rPr lang="en-GB" sz="1100" b="1" dirty="0">
                          <a:sym typeface="Times New Roman"/>
                        </a:rPr>
                        <a:t>Sub-factor 2:</a:t>
                      </a:r>
                      <a:r>
                        <a:rPr lang="en-GB" sz="1100" dirty="0">
                          <a:sym typeface="Times New Roman"/>
                        </a:rPr>
                        <a:t> Need for </a:t>
                      </a:r>
                      <a:r>
                        <a:rPr lang="en-GB" sz="1100" b="1" dirty="0">
                          <a:sym typeface="Times New Roman"/>
                        </a:rPr>
                        <a:t>digital marketing and SEO tools</a:t>
                      </a:r>
                      <a:r>
                        <a:rPr lang="en-GB" sz="1100" dirty="0">
                          <a:sym typeface="Times New Roman"/>
                        </a:rPr>
                        <a:t> to enhance online visibility.</a:t>
                      </a:r>
                      <a:endParaRPr sz="1100" dirty="0">
                        <a:latin typeface="Times New Roman"/>
                        <a:ea typeface="Times New Roman"/>
                        <a:cs typeface="Times New Roman"/>
                        <a:sym typeface="Times New Roman"/>
                      </a:endParaRPr>
                    </a:p>
                  </a:txBody>
                  <a:tcPr marL="91425" marR="91425" marT="91425" marB="91425"/>
                </a:tc>
                <a:tc>
                  <a:txBody>
                    <a:bodyPr/>
                    <a:lstStyle/>
                    <a:p>
                      <a:pPr marL="0" lvl="0" indent="0" algn="l" rtl="0">
                        <a:spcBef>
                          <a:spcPts val="0"/>
                        </a:spcBef>
                        <a:spcAft>
                          <a:spcPts val="0"/>
                        </a:spcAft>
                        <a:buNone/>
                      </a:pPr>
                      <a:r>
                        <a:rPr lang="en-GB" sz="1100" b="1">
                          <a:sym typeface="Times New Roman"/>
                        </a:rPr>
                        <a:t>Sub-factor 2:</a:t>
                      </a:r>
                      <a:r>
                        <a:rPr lang="en-GB" sz="1100">
                          <a:sym typeface="Times New Roman"/>
                        </a:rPr>
                        <a:t> Compliance with </a:t>
                      </a:r>
                      <a:r>
                        <a:rPr lang="en-GB" sz="1100" b="1">
                          <a:sym typeface="Times New Roman"/>
                        </a:rPr>
                        <a:t>online consumer rights and refund policies</a:t>
                      </a:r>
                      <a:r>
                        <a:rPr lang="en-GB" sz="1100">
                          <a:sym typeface="Times New Roman"/>
                        </a:rPr>
                        <a:t> for digital transactions.</a:t>
                      </a:r>
                      <a:endParaRPr sz="1100">
                        <a:latin typeface="Times New Roman"/>
                        <a:ea typeface="Times New Roman"/>
                        <a:cs typeface="Times New Roman"/>
                        <a:sym typeface="Times New Roman"/>
                      </a:endParaRPr>
                    </a:p>
                  </a:txBody>
                  <a:tcPr marL="91425" marR="91425" marT="91425" marB="91425"/>
                </a:tc>
                <a:tc>
                  <a:txBody>
                    <a:bodyPr/>
                    <a:lstStyle/>
                    <a:p>
                      <a:pPr marL="0" lvl="0" indent="0" algn="l" rtl="0">
                        <a:spcBef>
                          <a:spcPts val="0"/>
                        </a:spcBef>
                        <a:spcAft>
                          <a:spcPts val="0"/>
                        </a:spcAft>
                        <a:buNone/>
                      </a:pPr>
                      <a:r>
                        <a:rPr lang="en-GB" sz="1100" b="1" dirty="0">
                          <a:sym typeface="Times New Roman"/>
                        </a:rPr>
                        <a:t>Sub-factor 2:</a:t>
                      </a:r>
                      <a:r>
                        <a:rPr lang="en-GB" sz="1100" dirty="0">
                          <a:sym typeface="Times New Roman"/>
                        </a:rPr>
                        <a:t> Pressure to maintain </a:t>
                      </a:r>
                      <a:r>
                        <a:rPr lang="en-GB" sz="1100" b="1" dirty="0">
                          <a:sym typeface="Times New Roman"/>
                        </a:rPr>
                        <a:t>low-carbon operations and sustainable supply chains</a:t>
                      </a:r>
                      <a:r>
                        <a:rPr lang="en-GB" sz="1100" dirty="0">
                          <a:sym typeface="Times New Roman"/>
                        </a:rPr>
                        <a:t> (IBISWorld, 2025).</a:t>
                      </a:r>
                      <a:endParaRPr sz="1100" dirty="0">
                        <a:latin typeface="Times New Roman"/>
                        <a:ea typeface="Times New Roman"/>
                        <a:cs typeface="Times New Roman"/>
                        <a:sym typeface="Times New Roman"/>
                      </a:endParaRPr>
                    </a:p>
                  </a:txBody>
                  <a:tcPr marL="91425" marR="91425" marT="91425" marB="91425"/>
                </a:tc>
                <a:extLst>
                  <a:ext uri="{0D108BD9-81ED-4DB2-BD59-A6C34878D82A}">
                    <a16:rowId xmlns:a16="http://schemas.microsoft.com/office/drawing/2014/main" val="10002"/>
                  </a:ext>
                </a:extLst>
              </a:tr>
            </a:tbl>
          </a:graphicData>
        </a:graphic>
      </p:graphicFrame>
      <p:sp>
        <p:nvSpPr>
          <p:cNvPr id="129" name="Google Shape;129;p20"/>
          <p:cNvSpPr txBox="1"/>
          <p:nvPr/>
        </p:nvSpPr>
        <p:spPr>
          <a:xfrm>
            <a:off x="351175" y="1206475"/>
            <a:ext cx="5186100" cy="48870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Clr>
                <a:schemeClr val="dk1"/>
              </a:buClr>
              <a:buSzPts val="1900"/>
              <a:buFont typeface="Times New Roman"/>
              <a:buChar char="●"/>
            </a:pPr>
            <a:r>
              <a:rPr lang="en-GB" sz="1900" dirty="0">
                <a:solidFill>
                  <a:srgbClr val="222222"/>
                </a:solidFill>
                <a:latin typeface="Times New Roman"/>
                <a:ea typeface="Times New Roman"/>
                <a:cs typeface="Times New Roman"/>
                <a:sym typeface="Times New Roman"/>
              </a:rPr>
              <a:t>Political: digital innovation grants for the UK SMEs.</a:t>
            </a:r>
            <a:endParaRPr sz="1900" dirty="0">
              <a:solidFill>
                <a:srgbClr val="222222"/>
              </a:solidFill>
              <a:latin typeface="Times New Roman"/>
              <a:ea typeface="Times New Roman"/>
              <a:cs typeface="Times New Roman"/>
              <a:sym typeface="Times New Roman"/>
            </a:endParaRPr>
          </a:p>
          <a:p>
            <a:pPr marL="457200" lvl="0" indent="-349250" algn="just" rtl="0">
              <a:lnSpc>
                <a:spcPct val="150000"/>
              </a:lnSpc>
              <a:spcBef>
                <a:spcPts val="1200"/>
              </a:spcBef>
              <a:spcAft>
                <a:spcPts val="0"/>
              </a:spcAft>
              <a:buClr>
                <a:schemeClr val="dk1"/>
              </a:buClr>
              <a:buSzPts val="1900"/>
              <a:buFont typeface="Times New Roman"/>
              <a:buChar char="●"/>
            </a:pPr>
            <a:r>
              <a:rPr lang="en-GB" sz="1900" dirty="0">
                <a:solidFill>
                  <a:srgbClr val="222222"/>
                </a:solidFill>
                <a:latin typeface="Times New Roman"/>
                <a:ea typeface="Times New Roman"/>
                <a:cs typeface="Times New Roman"/>
                <a:sym typeface="Times New Roman"/>
              </a:rPr>
              <a:t>Economic: inflation is raising the prices of flowers; consumer spending is becoming tight </a:t>
            </a:r>
            <a:r>
              <a:rPr lang="en-GB" sz="1900" dirty="0">
                <a:solidFill>
                  <a:schemeClr val="dk1"/>
                </a:solidFill>
                <a:latin typeface="Times New Roman"/>
                <a:ea typeface="Times New Roman"/>
                <a:cs typeface="Times New Roman"/>
                <a:sym typeface="Times New Roman"/>
              </a:rPr>
              <a:t>(Madsen, 2025)</a:t>
            </a:r>
            <a:r>
              <a:rPr lang="en-GB" sz="1900" dirty="0">
                <a:solidFill>
                  <a:srgbClr val="222222"/>
                </a:solidFill>
                <a:latin typeface="Times New Roman"/>
                <a:ea typeface="Times New Roman"/>
                <a:cs typeface="Times New Roman"/>
                <a:sym typeface="Times New Roman"/>
              </a:rPr>
              <a:t>.</a:t>
            </a:r>
            <a:endParaRPr sz="1900" dirty="0">
              <a:solidFill>
                <a:srgbClr val="222222"/>
              </a:solidFill>
              <a:latin typeface="Times New Roman"/>
              <a:ea typeface="Times New Roman"/>
              <a:cs typeface="Times New Roman"/>
              <a:sym typeface="Times New Roman"/>
            </a:endParaRPr>
          </a:p>
          <a:p>
            <a:pPr marL="457200" lvl="0" indent="-349250" algn="just" rtl="0">
              <a:lnSpc>
                <a:spcPct val="150000"/>
              </a:lnSpc>
              <a:spcBef>
                <a:spcPts val="1200"/>
              </a:spcBef>
              <a:spcAft>
                <a:spcPts val="0"/>
              </a:spcAft>
              <a:buClr>
                <a:schemeClr val="dk1"/>
              </a:buClr>
              <a:buSzPts val="1900"/>
              <a:buFont typeface="Times New Roman"/>
              <a:buChar char="●"/>
            </a:pPr>
            <a:r>
              <a:rPr lang="en-GB" sz="1900" dirty="0">
                <a:solidFill>
                  <a:srgbClr val="222222"/>
                </a:solidFill>
                <a:latin typeface="Times New Roman"/>
                <a:ea typeface="Times New Roman"/>
                <a:cs typeface="Times New Roman"/>
                <a:sym typeface="Times New Roman"/>
              </a:rPr>
              <a:t>Social/Technological: clients want to be online and have access to e-commerce.</a:t>
            </a:r>
            <a:endParaRPr sz="1900" dirty="0">
              <a:solidFill>
                <a:srgbClr val="222222"/>
              </a:solidFill>
              <a:latin typeface="Times New Roman"/>
              <a:ea typeface="Times New Roman"/>
              <a:cs typeface="Times New Roman"/>
              <a:sym typeface="Times New Roman"/>
            </a:endParaRPr>
          </a:p>
          <a:p>
            <a:pPr marL="457200" lvl="0" indent="-349250" algn="just" rtl="0">
              <a:lnSpc>
                <a:spcPct val="150000"/>
              </a:lnSpc>
              <a:spcBef>
                <a:spcPts val="1200"/>
              </a:spcBef>
              <a:spcAft>
                <a:spcPts val="1200"/>
              </a:spcAft>
              <a:buClr>
                <a:schemeClr val="dk1"/>
              </a:buClr>
              <a:buSzPts val="1900"/>
              <a:buFont typeface="Times New Roman"/>
              <a:buChar char="●"/>
            </a:pPr>
            <a:r>
              <a:rPr lang="en-GB" sz="1900" dirty="0">
                <a:solidFill>
                  <a:srgbClr val="222222"/>
                </a:solidFill>
                <a:latin typeface="Times New Roman"/>
                <a:ea typeface="Times New Roman"/>
                <a:cs typeface="Times New Roman"/>
                <a:sym typeface="Times New Roman"/>
              </a:rPr>
              <a:t>Environmental/Legal: Environmental awareness corresponds to the compliance requirements (IBISWorld, 2025).</a:t>
            </a:r>
            <a:endParaRPr sz="2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21"/>
          <p:cNvSpPr txBox="1">
            <a:spLocks noGrp="1"/>
          </p:cNvSpPr>
          <p:nvPr>
            <p:ph type="title"/>
          </p:nvPr>
        </p:nvSpPr>
        <p:spPr>
          <a:xfrm>
            <a:off x="838200" y="218475"/>
            <a:ext cx="10515600" cy="707100"/>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1000"/>
              </a:spcAft>
              <a:buClr>
                <a:schemeClr val="dk1"/>
              </a:buClr>
              <a:buSzPts val="1100"/>
              <a:buFont typeface="Arial"/>
              <a:buNone/>
            </a:pPr>
            <a:r>
              <a:rPr lang="en-GB" sz="3200" b="1">
                <a:latin typeface="Times New Roman"/>
                <a:ea typeface="Times New Roman"/>
                <a:cs typeface="Times New Roman"/>
                <a:sym typeface="Times New Roman"/>
              </a:rPr>
              <a:t>The analysis of the Cause and Effect Model.</a:t>
            </a:r>
            <a:endParaRPr sz="3200"/>
          </a:p>
        </p:txBody>
      </p:sp>
      <p:sp>
        <p:nvSpPr>
          <p:cNvPr id="135" name="Google Shape;135;p21"/>
          <p:cNvSpPr txBox="1">
            <a:spLocks noGrp="1"/>
          </p:cNvSpPr>
          <p:nvPr>
            <p:ph type="body" idx="1"/>
          </p:nvPr>
        </p:nvSpPr>
        <p:spPr>
          <a:xfrm>
            <a:off x="625425" y="1155175"/>
            <a:ext cx="5304000" cy="4351200"/>
          </a:xfrm>
          <a:prstGeom prst="rect">
            <a:avLst/>
          </a:prstGeom>
          <a:noFill/>
          <a:ln>
            <a:noFill/>
          </a:ln>
        </p:spPr>
        <p:txBody>
          <a:bodyPr spcFirstLastPara="1" wrap="square" lIns="91425" tIns="45700" rIns="91425" bIns="45700" anchor="t" anchorCtr="0">
            <a:noAutofit/>
          </a:bodyPr>
          <a:lstStyle/>
          <a:p>
            <a:pPr marL="228600" lvl="0" indent="-254000" algn="just" rtl="0">
              <a:lnSpc>
                <a:spcPct val="150000"/>
              </a:lnSpc>
              <a:spcBef>
                <a:spcPts val="0"/>
              </a:spcBef>
              <a:spcAft>
                <a:spcPts val="0"/>
              </a:spcAft>
              <a:buSzPts val="2200"/>
              <a:buFont typeface="Times New Roman"/>
              <a:buChar char="•"/>
            </a:pPr>
            <a:r>
              <a:rPr lang="en-GB" sz="2200">
                <a:solidFill>
                  <a:srgbClr val="222222"/>
                </a:solidFill>
                <a:latin typeface="Times New Roman"/>
                <a:ea typeface="Times New Roman"/>
                <a:cs typeface="Times New Roman"/>
                <a:sym typeface="Times New Roman"/>
              </a:rPr>
              <a:t>The model determines root causes in the following categories such as People, Process, and Technology.</a:t>
            </a:r>
            <a:endParaRPr sz="2200">
              <a:solidFill>
                <a:srgbClr val="222222"/>
              </a:solidFill>
              <a:latin typeface="Times New Roman"/>
              <a:ea typeface="Times New Roman"/>
              <a:cs typeface="Times New Roman"/>
              <a:sym typeface="Times New Roman"/>
            </a:endParaRPr>
          </a:p>
          <a:p>
            <a:pPr marL="228600" lvl="0" indent="-254000" algn="just" rtl="0">
              <a:lnSpc>
                <a:spcPct val="150000"/>
              </a:lnSpc>
              <a:spcBef>
                <a:spcPts val="1200"/>
              </a:spcBef>
              <a:spcAft>
                <a:spcPts val="0"/>
              </a:spcAft>
              <a:buSzPts val="2200"/>
              <a:buFont typeface="Times New Roman"/>
              <a:buChar char="•"/>
            </a:pPr>
            <a:r>
              <a:rPr lang="en-GB" sz="2200">
                <a:solidFill>
                  <a:srgbClr val="222222"/>
                </a:solidFill>
                <a:latin typeface="Times New Roman"/>
                <a:ea typeface="Times New Roman"/>
                <a:cs typeface="Times New Roman"/>
                <a:sym typeface="Times New Roman"/>
              </a:rPr>
              <a:t>May simplifies the complex issues; most effective when dealing with quantitative data.</a:t>
            </a:r>
            <a:endParaRPr sz="2200">
              <a:solidFill>
                <a:srgbClr val="222222"/>
              </a:solidFill>
              <a:latin typeface="Times New Roman"/>
              <a:ea typeface="Times New Roman"/>
              <a:cs typeface="Times New Roman"/>
              <a:sym typeface="Times New Roman"/>
            </a:endParaRPr>
          </a:p>
          <a:p>
            <a:pPr marL="228600" lvl="0" indent="-254000" algn="just" rtl="0">
              <a:lnSpc>
                <a:spcPct val="150000"/>
              </a:lnSpc>
              <a:spcBef>
                <a:spcPts val="1200"/>
              </a:spcBef>
              <a:spcAft>
                <a:spcPts val="1200"/>
              </a:spcAft>
              <a:buSzPts val="2200"/>
              <a:buFont typeface="Times New Roman"/>
              <a:buChar char="•"/>
            </a:pPr>
            <a:r>
              <a:rPr lang="en-GB" sz="2200">
                <a:solidFill>
                  <a:srgbClr val="222222"/>
                </a:solidFill>
                <a:latin typeface="Times New Roman"/>
                <a:ea typeface="Times New Roman"/>
                <a:cs typeface="Times New Roman"/>
                <a:sym typeface="Times New Roman"/>
              </a:rPr>
              <a:t>Perfect for the detection of internal inefficiencies in the operations of Green Haven (Franco, Argueta and Rabelo, 2021).</a:t>
            </a:r>
            <a:endParaRPr sz="2200">
              <a:latin typeface="Arial"/>
              <a:ea typeface="Arial"/>
              <a:cs typeface="Arial"/>
              <a:sym typeface="Arial"/>
            </a:endParaRPr>
          </a:p>
        </p:txBody>
      </p:sp>
      <p:pic>
        <p:nvPicPr>
          <p:cNvPr id="136" name="Google Shape;136;p21"/>
          <p:cNvPicPr preferRelativeResize="0"/>
          <p:nvPr/>
        </p:nvPicPr>
        <p:blipFill rotWithShape="1">
          <a:blip r:embed="rId3">
            <a:alphaModFix/>
          </a:blip>
          <a:srcRect t="27220" b="31864"/>
          <a:stretch/>
        </p:blipFill>
        <p:spPr>
          <a:xfrm>
            <a:off x="6081825" y="2609775"/>
            <a:ext cx="5627625" cy="2302574"/>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0"/>
        <p:cNvGrpSpPr/>
        <p:nvPr/>
      </p:nvGrpSpPr>
      <p:grpSpPr>
        <a:xfrm>
          <a:off x="0" y="0"/>
          <a:ext cx="0" cy="0"/>
          <a:chOff x="0" y="0"/>
          <a:chExt cx="0" cy="0"/>
        </a:xfrm>
      </p:grpSpPr>
      <p:sp>
        <p:nvSpPr>
          <p:cNvPr id="141" name="Google Shape;141;p22"/>
          <p:cNvSpPr txBox="1"/>
          <p:nvPr/>
        </p:nvSpPr>
        <p:spPr>
          <a:xfrm>
            <a:off x="827129" y="275265"/>
            <a:ext cx="10287600" cy="585000"/>
          </a:xfrm>
          <a:prstGeom prst="rect">
            <a:avLst/>
          </a:prstGeom>
          <a:noFill/>
          <a:ln>
            <a:noFill/>
          </a:ln>
        </p:spPr>
        <p:txBody>
          <a:bodyPr spcFirstLastPara="1" wrap="square" lIns="91425" tIns="45700" rIns="91425" bIns="45700" anchor="t" anchorCtr="0">
            <a:spAutoFit/>
          </a:bodyPr>
          <a:lstStyle/>
          <a:p>
            <a:pPr marL="0" lvl="0" indent="0" algn="ctr" rtl="0">
              <a:lnSpc>
                <a:spcPct val="150000"/>
              </a:lnSpc>
              <a:spcBef>
                <a:spcPts val="0"/>
              </a:spcBef>
              <a:spcAft>
                <a:spcPts val="1000"/>
              </a:spcAft>
              <a:buClr>
                <a:schemeClr val="dk1"/>
              </a:buClr>
              <a:buSzPts val="1100"/>
              <a:buFont typeface="Arial"/>
              <a:buNone/>
            </a:pPr>
            <a:r>
              <a:rPr lang="en-GB" sz="3200" b="1">
                <a:solidFill>
                  <a:schemeClr val="dk1"/>
                </a:solidFill>
                <a:latin typeface="Times New Roman"/>
                <a:ea typeface="Times New Roman"/>
                <a:cs typeface="Times New Roman"/>
                <a:sym typeface="Times New Roman"/>
              </a:rPr>
              <a:t>The application of the Cause-and-Effect Model</a:t>
            </a:r>
            <a:endParaRPr sz="3200">
              <a:solidFill>
                <a:schemeClr val="dk1"/>
              </a:solidFill>
              <a:latin typeface="Calibri"/>
              <a:ea typeface="Calibri"/>
              <a:cs typeface="Calibri"/>
              <a:sym typeface="Calibri"/>
            </a:endParaRPr>
          </a:p>
        </p:txBody>
      </p:sp>
      <p:sp>
        <p:nvSpPr>
          <p:cNvPr id="142" name="Google Shape;142;p22"/>
          <p:cNvSpPr txBox="1"/>
          <p:nvPr/>
        </p:nvSpPr>
        <p:spPr>
          <a:xfrm>
            <a:off x="229150" y="1374875"/>
            <a:ext cx="4374600" cy="4848600"/>
          </a:xfrm>
          <a:prstGeom prst="rect">
            <a:avLst/>
          </a:prstGeom>
          <a:noFill/>
          <a:ln>
            <a:noFill/>
          </a:ln>
        </p:spPr>
        <p:txBody>
          <a:bodyPr spcFirstLastPara="1" wrap="square" lIns="91425" tIns="91425" rIns="91425" bIns="91425" anchor="t" anchorCtr="0">
            <a:spAutoFit/>
          </a:bodyPr>
          <a:lstStyle/>
          <a:p>
            <a:pPr marL="457200" lvl="0" indent="-361950" algn="just" rtl="0">
              <a:lnSpc>
                <a:spcPct val="150000"/>
              </a:lnSpc>
              <a:spcBef>
                <a:spcPts val="0"/>
              </a:spcBef>
              <a:spcAft>
                <a:spcPts val="0"/>
              </a:spcAft>
              <a:buClr>
                <a:schemeClr val="dk1"/>
              </a:buClr>
              <a:buSzPts val="2100"/>
              <a:buFont typeface="Times New Roman"/>
              <a:buChar char="●"/>
            </a:pPr>
            <a:r>
              <a:rPr lang="en-GB" sz="2100">
                <a:solidFill>
                  <a:srgbClr val="222222"/>
                </a:solidFill>
                <a:latin typeface="Times New Roman"/>
                <a:ea typeface="Times New Roman"/>
                <a:cs typeface="Times New Roman"/>
                <a:sym typeface="Times New Roman"/>
              </a:rPr>
              <a:t>Individuals: do not have digital and e-commerce training.</a:t>
            </a:r>
            <a:endParaRPr sz="2100">
              <a:solidFill>
                <a:srgbClr val="222222"/>
              </a:solidFill>
              <a:latin typeface="Times New Roman"/>
              <a:ea typeface="Times New Roman"/>
              <a:cs typeface="Times New Roman"/>
              <a:sym typeface="Times New Roman"/>
            </a:endParaRPr>
          </a:p>
          <a:p>
            <a:pPr marL="457200" lvl="0" indent="-361950" algn="just" rtl="0">
              <a:lnSpc>
                <a:spcPct val="150000"/>
              </a:lnSpc>
              <a:spcBef>
                <a:spcPts val="1200"/>
              </a:spcBef>
              <a:spcAft>
                <a:spcPts val="0"/>
              </a:spcAft>
              <a:buClr>
                <a:schemeClr val="dk1"/>
              </a:buClr>
              <a:buSzPts val="2100"/>
              <a:buFont typeface="Times New Roman"/>
              <a:buChar char="●"/>
            </a:pPr>
            <a:r>
              <a:rPr lang="en-GB" sz="2100">
                <a:solidFill>
                  <a:srgbClr val="222222"/>
                </a:solidFill>
                <a:latin typeface="Times New Roman"/>
                <a:ea typeface="Times New Roman"/>
                <a:cs typeface="Times New Roman"/>
                <a:sym typeface="Times New Roman"/>
              </a:rPr>
              <a:t>Process: poor online order systems and marketing plan.</a:t>
            </a:r>
            <a:endParaRPr sz="2100">
              <a:solidFill>
                <a:srgbClr val="222222"/>
              </a:solidFill>
              <a:latin typeface="Times New Roman"/>
              <a:ea typeface="Times New Roman"/>
              <a:cs typeface="Times New Roman"/>
              <a:sym typeface="Times New Roman"/>
            </a:endParaRPr>
          </a:p>
          <a:p>
            <a:pPr marL="457200" lvl="0" indent="-361950" algn="just" rtl="0">
              <a:lnSpc>
                <a:spcPct val="150000"/>
              </a:lnSpc>
              <a:spcBef>
                <a:spcPts val="1200"/>
              </a:spcBef>
              <a:spcAft>
                <a:spcPts val="0"/>
              </a:spcAft>
              <a:buClr>
                <a:schemeClr val="dk1"/>
              </a:buClr>
              <a:buSzPts val="2100"/>
              <a:buFont typeface="Times New Roman"/>
              <a:buChar char="●"/>
            </a:pPr>
            <a:r>
              <a:rPr lang="en-GB" sz="2100">
                <a:solidFill>
                  <a:srgbClr val="222222"/>
                </a:solidFill>
                <a:latin typeface="Times New Roman"/>
                <a:ea typeface="Times New Roman"/>
                <a:cs typeface="Times New Roman"/>
                <a:sym typeface="Times New Roman"/>
              </a:rPr>
              <a:t>Technology: old fashioned site restricts customer interaction.</a:t>
            </a:r>
            <a:endParaRPr sz="2100">
              <a:solidFill>
                <a:srgbClr val="222222"/>
              </a:solidFill>
              <a:latin typeface="Times New Roman"/>
              <a:ea typeface="Times New Roman"/>
              <a:cs typeface="Times New Roman"/>
              <a:sym typeface="Times New Roman"/>
            </a:endParaRPr>
          </a:p>
          <a:p>
            <a:pPr marL="457200" lvl="0" indent="-361950" algn="just" rtl="0">
              <a:lnSpc>
                <a:spcPct val="150000"/>
              </a:lnSpc>
              <a:spcBef>
                <a:spcPts val="1200"/>
              </a:spcBef>
              <a:spcAft>
                <a:spcPts val="1200"/>
              </a:spcAft>
              <a:buClr>
                <a:schemeClr val="dk1"/>
              </a:buClr>
              <a:buSzPts val="2100"/>
              <a:buFont typeface="Times New Roman"/>
              <a:buChar char="●"/>
            </a:pPr>
            <a:r>
              <a:rPr lang="en-GB" sz="2100">
                <a:solidFill>
                  <a:srgbClr val="222222"/>
                </a:solidFill>
                <a:latin typeface="Times New Roman"/>
                <a:ea typeface="Times New Roman"/>
                <a:cs typeface="Times New Roman"/>
                <a:sym typeface="Times New Roman"/>
              </a:rPr>
              <a:t>Environment: stiff competition and shifting customer behaviour. (Ali </a:t>
            </a:r>
            <a:r>
              <a:rPr lang="en-GB" sz="2100" i="1">
                <a:solidFill>
                  <a:srgbClr val="222222"/>
                </a:solidFill>
                <a:latin typeface="Times New Roman"/>
                <a:ea typeface="Times New Roman"/>
                <a:cs typeface="Times New Roman"/>
                <a:sym typeface="Times New Roman"/>
              </a:rPr>
              <a:t>et al.</a:t>
            </a:r>
            <a:r>
              <a:rPr lang="en-GB" sz="2100">
                <a:solidFill>
                  <a:srgbClr val="222222"/>
                </a:solidFill>
                <a:latin typeface="Times New Roman"/>
                <a:ea typeface="Times New Roman"/>
                <a:cs typeface="Times New Roman"/>
                <a:sym typeface="Times New Roman"/>
              </a:rPr>
              <a:t>, 2021)</a:t>
            </a:r>
            <a:endParaRPr sz="2300"/>
          </a:p>
        </p:txBody>
      </p:sp>
      <p:pic>
        <p:nvPicPr>
          <p:cNvPr id="143" name="Google Shape;143;p22"/>
          <p:cNvPicPr preferRelativeResize="0"/>
          <p:nvPr/>
        </p:nvPicPr>
        <p:blipFill rotWithShape="1">
          <a:blip r:embed="rId3">
            <a:alphaModFix/>
          </a:blip>
          <a:srcRect t="11684"/>
          <a:stretch/>
        </p:blipFill>
        <p:spPr>
          <a:xfrm>
            <a:off x="4936200" y="1724900"/>
            <a:ext cx="6787425" cy="41485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3"/>
          <p:cNvSpPr txBox="1">
            <a:spLocks noGrp="1"/>
          </p:cNvSpPr>
          <p:nvPr>
            <p:ph type="title"/>
          </p:nvPr>
        </p:nvSpPr>
        <p:spPr>
          <a:xfrm>
            <a:off x="838200" y="563533"/>
            <a:ext cx="10515600" cy="930275"/>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3200"/>
              <a:buFont typeface="Arial"/>
              <a:buNone/>
            </a:pPr>
            <a:r>
              <a:rPr lang="en-GB" sz="3200" b="1">
                <a:latin typeface="Times New Roman"/>
                <a:ea typeface="Times New Roman"/>
                <a:cs typeface="Times New Roman"/>
                <a:sym typeface="Times New Roman"/>
              </a:rPr>
              <a:t>Conclusion</a:t>
            </a:r>
            <a:endParaRPr sz="3200">
              <a:latin typeface="Times New Roman"/>
              <a:ea typeface="Times New Roman"/>
              <a:cs typeface="Times New Roman"/>
              <a:sym typeface="Times New Roman"/>
            </a:endParaRPr>
          </a:p>
        </p:txBody>
      </p:sp>
      <p:sp>
        <p:nvSpPr>
          <p:cNvPr id="149" name="Google Shape;149;p23"/>
          <p:cNvSpPr txBox="1">
            <a:spLocks noGrp="1"/>
          </p:cNvSpPr>
          <p:nvPr>
            <p:ph type="body" idx="1"/>
          </p:nvPr>
        </p:nvSpPr>
        <p:spPr>
          <a:xfrm>
            <a:off x="838200" y="1493800"/>
            <a:ext cx="5320500" cy="4351200"/>
          </a:xfrm>
          <a:prstGeom prst="rect">
            <a:avLst/>
          </a:prstGeom>
          <a:noFill/>
          <a:ln>
            <a:noFill/>
          </a:ln>
        </p:spPr>
        <p:txBody>
          <a:bodyPr spcFirstLastPara="1" wrap="square" lIns="91425" tIns="45700" rIns="91425" bIns="45700" anchor="t" anchorCtr="0">
            <a:normAutofit fontScale="92500" lnSpcReduction="20000"/>
          </a:bodyPr>
          <a:lstStyle/>
          <a:p>
            <a:pPr marL="228600" lvl="0" indent="-220027" algn="just" rtl="0">
              <a:lnSpc>
                <a:spcPct val="150000"/>
              </a:lnSpc>
              <a:spcBef>
                <a:spcPts val="0"/>
              </a:spcBef>
              <a:spcAft>
                <a:spcPts val="0"/>
              </a:spcAft>
              <a:buSzPct val="100000"/>
              <a:buFont typeface="Times New Roman"/>
              <a:buChar char="•"/>
            </a:pPr>
            <a:r>
              <a:rPr lang="en-GB" sz="1800">
                <a:solidFill>
                  <a:srgbClr val="222222"/>
                </a:solidFill>
                <a:latin typeface="Times New Roman"/>
                <a:ea typeface="Times New Roman"/>
                <a:cs typeface="Times New Roman"/>
                <a:sym typeface="Times New Roman"/>
              </a:rPr>
              <a:t>Key Findings 1: Bad Online Presence - The problems with the outdated web page and the lack of online marketing reduce the visibility and sales.</a:t>
            </a:r>
            <a:endParaRPr sz="1800">
              <a:solidFill>
                <a:srgbClr val="222222"/>
              </a:solidFill>
              <a:latin typeface="Times New Roman"/>
              <a:ea typeface="Times New Roman"/>
              <a:cs typeface="Times New Roman"/>
              <a:sym typeface="Times New Roman"/>
            </a:endParaRPr>
          </a:p>
          <a:p>
            <a:pPr marL="228600" lvl="0" indent="-220027" algn="just" rtl="0">
              <a:lnSpc>
                <a:spcPct val="150000"/>
              </a:lnSpc>
              <a:spcBef>
                <a:spcPts val="1200"/>
              </a:spcBef>
              <a:spcAft>
                <a:spcPts val="0"/>
              </a:spcAft>
              <a:buSzPct val="100000"/>
              <a:buFont typeface="Times New Roman"/>
              <a:buChar char="•"/>
            </a:pPr>
            <a:r>
              <a:rPr lang="en-GB" sz="1800">
                <a:solidFill>
                  <a:srgbClr val="222222"/>
                </a:solidFill>
                <a:latin typeface="Times New Roman"/>
                <a:ea typeface="Times New Roman"/>
                <a:cs typeface="Times New Roman"/>
                <a:sym typeface="Times New Roman"/>
              </a:rPr>
              <a:t>Key Findings 2: External Pressures - Inflation and online competition lower the profitability and market share.</a:t>
            </a:r>
            <a:endParaRPr sz="1800">
              <a:solidFill>
                <a:srgbClr val="222222"/>
              </a:solidFill>
              <a:latin typeface="Times New Roman"/>
              <a:ea typeface="Times New Roman"/>
              <a:cs typeface="Times New Roman"/>
              <a:sym typeface="Times New Roman"/>
            </a:endParaRPr>
          </a:p>
          <a:p>
            <a:pPr marL="228600" lvl="0" indent="-220027" algn="just" rtl="0">
              <a:lnSpc>
                <a:spcPct val="150000"/>
              </a:lnSpc>
              <a:spcBef>
                <a:spcPts val="1200"/>
              </a:spcBef>
              <a:spcAft>
                <a:spcPts val="0"/>
              </a:spcAft>
              <a:buSzPct val="100000"/>
              <a:buFont typeface="Times New Roman"/>
              <a:buChar char="•"/>
            </a:pPr>
            <a:r>
              <a:rPr lang="en-GB" sz="1800">
                <a:solidFill>
                  <a:srgbClr val="222222"/>
                </a:solidFill>
                <a:latin typeface="Times New Roman"/>
                <a:ea typeface="Times New Roman"/>
                <a:cs typeface="Times New Roman"/>
                <a:sym typeface="Times New Roman"/>
              </a:rPr>
              <a:t>Key Findings 3: Digital Transformation is needed - E-commerce and data-driven marketing are essential to the recovery and growth.</a:t>
            </a:r>
            <a:endParaRPr sz="1800">
              <a:solidFill>
                <a:srgbClr val="222222"/>
              </a:solidFill>
              <a:latin typeface="Times New Roman"/>
              <a:ea typeface="Times New Roman"/>
              <a:cs typeface="Times New Roman"/>
              <a:sym typeface="Times New Roman"/>
            </a:endParaRPr>
          </a:p>
          <a:p>
            <a:pPr marL="228600" lvl="0" indent="-220027" algn="just" rtl="0">
              <a:lnSpc>
                <a:spcPct val="150000"/>
              </a:lnSpc>
              <a:spcBef>
                <a:spcPts val="1200"/>
              </a:spcBef>
              <a:spcAft>
                <a:spcPts val="1200"/>
              </a:spcAft>
              <a:buSzPct val="100000"/>
              <a:buFont typeface="Times New Roman"/>
              <a:buChar char="•"/>
            </a:pPr>
            <a:r>
              <a:rPr lang="en-GB" sz="1800">
                <a:solidFill>
                  <a:srgbClr val="222222"/>
                </a:solidFill>
                <a:latin typeface="Times New Roman"/>
                <a:ea typeface="Times New Roman"/>
                <a:cs typeface="Times New Roman"/>
                <a:sym typeface="Times New Roman"/>
              </a:rPr>
              <a:t>Key Findings 4: Strategic Insight - PESTEL and Cause-and-Effect Analysis make internal and external issues clear.</a:t>
            </a:r>
            <a:endParaRPr sz="1800">
              <a:latin typeface="Times New Roman"/>
              <a:ea typeface="Times New Roman"/>
              <a:cs typeface="Times New Roman"/>
              <a:sym typeface="Times New Roman"/>
            </a:endParaRPr>
          </a:p>
        </p:txBody>
      </p:sp>
      <p:pic>
        <p:nvPicPr>
          <p:cNvPr id="150" name="Google Shape;150;p23"/>
          <p:cNvPicPr preferRelativeResize="0"/>
          <p:nvPr/>
        </p:nvPicPr>
        <p:blipFill rotWithShape="1">
          <a:blip r:embed="rId3">
            <a:alphaModFix/>
          </a:blip>
          <a:srcRect b="9329"/>
          <a:stretch/>
        </p:blipFill>
        <p:spPr>
          <a:xfrm>
            <a:off x="6692100" y="1414301"/>
            <a:ext cx="5059400" cy="450852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24"/>
          <p:cNvSpPr txBox="1">
            <a:spLocks noGrp="1"/>
          </p:cNvSpPr>
          <p:nvPr>
            <p:ph type="title"/>
          </p:nvPr>
        </p:nvSpPr>
        <p:spPr>
          <a:xfrm>
            <a:off x="838200" y="365125"/>
            <a:ext cx="10515600" cy="79692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Arial"/>
              <a:buNone/>
            </a:pPr>
            <a:r>
              <a:rPr lang="en-GB" sz="3200" b="1">
                <a:latin typeface="Times New Roman"/>
                <a:ea typeface="Times New Roman"/>
                <a:cs typeface="Times New Roman"/>
                <a:sym typeface="Times New Roman"/>
              </a:rPr>
              <a:t>Reference</a:t>
            </a:r>
            <a:endParaRPr sz="3200">
              <a:latin typeface="Times New Roman"/>
              <a:ea typeface="Times New Roman"/>
              <a:cs typeface="Times New Roman"/>
              <a:sym typeface="Times New Roman"/>
            </a:endParaRPr>
          </a:p>
        </p:txBody>
      </p:sp>
      <p:sp>
        <p:nvSpPr>
          <p:cNvPr id="156" name="Google Shape;156;p24"/>
          <p:cNvSpPr txBox="1"/>
          <p:nvPr/>
        </p:nvSpPr>
        <p:spPr>
          <a:xfrm>
            <a:off x="119550" y="1371525"/>
            <a:ext cx="11952900" cy="48024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000">
                <a:solidFill>
                  <a:schemeClr val="dk1"/>
                </a:solidFill>
                <a:latin typeface="Times New Roman"/>
                <a:ea typeface="Times New Roman"/>
                <a:cs typeface="Times New Roman"/>
                <a:sym typeface="Times New Roman"/>
              </a:rPr>
              <a:t>Ali, S., Khalid, N., Javed, H.M.U. and Islam, D.M.Z. (2021) ‘Consumer Adoption of Online Food Delivery Ordering (OFDO) Services in Pakistan: The Impact of the COVID-19 Pandemic Situation’, </a:t>
            </a:r>
            <a:r>
              <a:rPr lang="en-GB" sz="1000" i="1">
                <a:solidFill>
                  <a:schemeClr val="dk1"/>
                </a:solidFill>
                <a:latin typeface="Times New Roman"/>
                <a:ea typeface="Times New Roman"/>
                <a:cs typeface="Times New Roman"/>
                <a:sym typeface="Times New Roman"/>
              </a:rPr>
              <a:t>Journal of Open Innovation: Technology, Market, and Complexity</a:t>
            </a:r>
            <a:r>
              <a:rPr lang="en-GB" sz="1000">
                <a:solidFill>
                  <a:schemeClr val="dk1"/>
                </a:solidFill>
                <a:latin typeface="Times New Roman"/>
                <a:ea typeface="Times New Roman"/>
                <a:cs typeface="Times New Roman"/>
                <a:sym typeface="Times New Roman"/>
              </a:rPr>
              <a:t>, 7(1), p. 10.</a:t>
            </a:r>
            <a:endParaRPr sz="10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GB" sz="1000">
                <a:solidFill>
                  <a:schemeClr val="dk1"/>
                </a:solidFill>
                <a:latin typeface="Times New Roman"/>
                <a:ea typeface="Times New Roman"/>
                <a:cs typeface="Times New Roman"/>
                <a:sym typeface="Times New Roman"/>
              </a:rPr>
              <a:t>Buonocore, F., Annosi, M.C., Gennaro, D. de and Riemma, F. (2024). Digital transformation and social change: Leadership strategies for responsible innovation. </a:t>
            </a:r>
            <a:r>
              <a:rPr lang="en-GB" sz="1000" i="1">
                <a:solidFill>
                  <a:schemeClr val="dk1"/>
                </a:solidFill>
                <a:latin typeface="Times New Roman"/>
                <a:ea typeface="Times New Roman"/>
                <a:cs typeface="Times New Roman"/>
                <a:sym typeface="Times New Roman"/>
              </a:rPr>
              <a:t>Journal of Engineering and Technology Management</a:t>
            </a:r>
            <a:r>
              <a:rPr lang="en-GB" sz="1000">
                <a:solidFill>
                  <a:schemeClr val="dk1"/>
                </a:solidFill>
                <a:latin typeface="Times New Roman"/>
                <a:ea typeface="Times New Roman"/>
                <a:cs typeface="Times New Roman"/>
                <a:sym typeface="Times New Roman"/>
              </a:rPr>
              <a:t>, [online] 74(101843), pp.101843–101843. Available at:</a:t>
            </a:r>
            <a:r>
              <a:rPr lang="en-GB" sz="1000">
                <a:solidFill>
                  <a:schemeClr val="dk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a:t>
            </a:r>
            <a:r>
              <a:rPr lang="en-GB" sz="1000" u="sng">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https://www.sciencedirect.com/science/article/pii/S0923474824000481</a:t>
            </a:r>
            <a:r>
              <a:rPr lang="en-GB" sz="1000">
                <a:solidFill>
                  <a:schemeClr val="dk1"/>
                </a:solidFill>
                <a:latin typeface="Times New Roman"/>
                <a:ea typeface="Times New Roman"/>
                <a:cs typeface="Times New Roman"/>
                <a:sym typeface="Times New Roman"/>
              </a:rPr>
              <a:t>  [Accessed on 11 October 2025].</a:t>
            </a:r>
            <a:endParaRPr sz="10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GB" sz="1000">
                <a:solidFill>
                  <a:schemeClr val="dk1"/>
                </a:solidFill>
                <a:latin typeface="Times New Roman"/>
                <a:ea typeface="Times New Roman"/>
                <a:cs typeface="Times New Roman"/>
                <a:sym typeface="Times New Roman"/>
              </a:rPr>
              <a:t>Franco, E.G., Argueta, C.M. and Rabelo, L. (2021) ‘Data-Driven Methodology to Support Long-Lasting Logistics and Decision Making for Urban Last-Mile Operations’, </a:t>
            </a:r>
            <a:r>
              <a:rPr lang="en-GB" sz="1000" i="1">
                <a:solidFill>
                  <a:schemeClr val="dk1"/>
                </a:solidFill>
                <a:latin typeface="Times New Roman"/>
                <a:ea typeface="Times New Roman"/>
                <a:cs typeface="Times New Roman"/>
                <a:sym typeface="Times New Roman"/>
              </a:rPr>
              <a:t>Sustainability</a:t>
            </a:r>
            <a:r>
              <a:rPr lang="en-GB" sz="1000">
                <a:solidFill>
                  <a:schemeClr val="dk1"/>
                </a:solidFill>
                <a:latin typeface="Times New Roman"/>
                <a:ea typeface="Times New Roman"/>
                <a:cs typeface="Times New Roman"/>
                <a:sym typeface="Times New Roman"/>
              </a:rPr>
              <a:t>, 13(11), p. 6230. Available at: </a:t>
            </a:r>
            <a:r>
              <a:rPr lang="en-GB" sz="1000" u="sng">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https://doi.org/10.3390/su13116230</a:t>
            </a:r>
            <a:r>
              <a:rPr lang="en-GB" sz="1000">
                <a:solidFill>
                  <a:schemeClr val="dk1"/>
                </a:solidFill>
                <a:latin typeface="Times New Roman"/>
                <a:ea typeface="Times New Roman"/>
                <a:cs typeface="Times New Roman"/>
                <a:sym typeface="Times New Roman"/>
              </a:rPr>
              <a:t>. [Accessed on 11 October 2025].</a:t>
            </a:r>
            <a:endParaRPr sz="10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GB" sz="1000">
                <a:solidFill>
                  <a:schemeClr val="dk1"/>
                </a:solidFill>
                <a:latin typeface="Times New Roman"/>
                <a:ea typeface="Times New Roman"/>
                <a:cs typeface="Times New Roman"/>
                <a:sym typeface="Times New Roman"/>
              </a:rPr>
              <a:t>IBISWorld (2025). </a:t>
            </a:r>
            <a:r>
              <a:rPr lang="en-GB" sz="1000" i="1">
                <a:solidFill>
                  <a:schemeClr val="dk1"/>
                </a:solidFill>
                <a:latin typeface="Times New Roman"/>
                <a:ea typeface="Times New Roman"/>
                <a:cs typeface="Times New Roman"/>
                <a:sym typeface="Times New Roman"/>
              </a:rPr>
              <a:t>Florists in the UK - Market Research Report (2015-2030)</a:t>
            </a:r>
            <a:r>
              <a:rPr lang="en-GB" sz="1000">
                <a:solidFill>
                  <a:schemeClr val="dk1"/>
                </a:solidFill>
                <a:latin typeface="Times New Roman"/>
                <a:ea typeface="Times New Roman"/>
                <a:cs typeface="Times New Roman"/>
                <a:sym typeface="Times New Roman"/>
              </a:rPr>
              <a:t>. [online] Ibisworld.com. Available at:</a:t>
            </a:r>
            <a:r>
              <a:rPr lang="en-GB" sz="1000">
                <a:solidFill>
                  <a:schemeClr val="dk1"/>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 </a:t>
            </a:r>
            <a:r>
              <a:rPr lang="en-GB" sz="1000" u="sng">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https://www.ibisworld.com/united-kingdom/industry/florists/6015/</a:t>
            </a:r>
            <a:r>
              <a:rPr lang="en-GB" sz="1000">
                <a:solidFill>
                  <a:schemeClr val="dk1"/>
                </a:solidFill>
                <a:latin typeface="Times New Roman"/>
                <a:ea typeface="Times New Roman"/>
                <a:cs typeface="Times New Roman"/>
                <a:sym typeface="Times New Roman"/>
              </a:rPr>
              <a:t>  [Accessed on 11 October 2025].</a:t>
            </a:r>
            <a:endParaRPr sz="10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GB" sz="1000">
                <a:solidFill>
                  <a:schemeClr val="dk1"/>
                </a:solidFill>
                <a:latin typeface="Times New Roman"/>
                <a:ea typeface="Times New Roman"/>
                <a:cs typeface="Times New Roman"/>
                <a:sym typeface="Times New Roman"/>
              </a:rPr>
              <a:t>Lian, W. and Freitag, A., (2022). </a:t>
            </a:r>
            <a:r>
              <a:rPr lang="en-GB" sz="1000" i="1">
                <a:solidFill>
                  <a:schemeClr val="dk1"/>
                </a:solidFill>
                <a:latin typeface="Times New Roman"/>
                <a:ea typeface="Times New Roman"/>
                <a:cs typeface="Times New Roman"/>
                <a:sym typeface="Times New Roman"/>
              </a:rPr>
              <a:t>Inflation Dynamics in Advanced Economies: A Decomposition into Cyclical and Non-Cyclical Factors</a:t>
            </a:r>
            <a:r>
              <a:rPr lang="en-GB" sz="1000">
                <a:solidFill>
                  <a:schemeClr val="dk1"/>
                </a:solidFill>
                <a:latin typeface="Times New Roman"/>
                <a:ea typeface="Times New Roman"/>
                <a:cs typeface="Times New Roman"/>
                <a:sym typeface="Times New Roman"/>
              </a:rPr>
              <a:t>. International Monetary Fund.</a:t>
            </a:r>
            <a:endParaRPr sz="10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GB" sz="1000">
                <a:solidFill>
                  <a:schemeClr val="dk1"/>
                </a:solidFill>
                <a:latin typeface="Times New Roman"/>
                <a:ea typeface="Times New Roman"/>
                <a:cs typeface="Times New Roman"/>
                <a:sym typeface="Times New Roman"/>
              </a:rPr>
              <a:t>Madsen, D.O. (2025). Balanced Scorecard: History, Implementation, and Impact. </a:t>
            </a:r>
            <a:r>
              <a:rPr lang="en-GB" sz="1000" i="1">
                <a:solidFill>
                  <a:schemeClr val="dk1"/>
                </a:solidFill>
                <a:latin typeface="Times New Roman"/>
                <a:ea typeface="Times New Roman"/>
                <a:cs typeface="Times New Roman"/>
                <a:sym typeface="Times New Roman"/>
              </a:rPr>
              <a:t>Encyclopedia</a:t>
            </a:r>
            <a:r>
              <a:rPr lang="en-GB" sz="1000">
                <a:solidFill>
                  <a:schemeClr val="dk1"/>
                </a:solidFill>
                <a:latin typeface="Times New Roman"/>
                <a:ea typeface="Times New Roman"/>
                <a:cs typeface="Times New Roman"/>
                <a:sym typeface="Times New Roman"/>
              </a:rPr>
              <a:t>, [online] 5(1), p.39. Available at:</a:t>
            </a:r>
            <a:r>
              <a:rPr lang="en-GB" sz="1000">
                <a:solidFill>
                  <a:schemeClr val="dk1"/>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a:t>
            </a:r>
            <a:r>
              <a:rPr lang="en-GB" sz="1000" u="sng">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https://www.mdpi.com/2673-8392/5/1/39</a:t>
            </a:r>
            <a:r>
              <a:rPr lang="en-GB" sz="1000">
                <a:solidFill>
                  <a:schemeClr val="dk1"/>
                </a:solidFill>
                <a:latin typeface="Times New Roman"/>
                <a:ea typeface="Times New Roman"/>
                <a:cs typeface="Times New Roman"/>
                <a:sym typeface="Times New Roman"/>
              </a:rPr>
              <a:t>  [Accessed on 11 October 2025].</a:t>
            </a:r>
            <a:endParaRPr sz="10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GB" sz="1000">
                <a:solidFill>
                  <a:schemeClr val="dk1"/>
                </a:solidFill>
                <a:latin typeface="Times New Roman"/>
                <a:ea typeface="Times New Roman"/>
                <a:cs typeface="Times New Roman"/>
                <a:sym typeface="Times New Roman"/>
              </a:rPr>
              <a:t>Okonkwo, I., Mujinga, J., Namkoisse, E. and Francisco, A. (2023) ‘Localization and global marketing: Adapting digital strategies for diverse audiences’, </a:t>
            </a:r>
            <a:r>
              <a:rPr lang="en-GB" sz="1000" i="1">
                <a:solidFill>
                  <a:schemeClr val="dk1"/>
                </a:solidFill>
                <a:latin typeface="Times New Roman"/>
                <a:ea typeface="Times New Roman"/>
                <a:cs typeface="Times New Roman"/>
                <a:sym typeface="Times New Roman"/>
              </a:rPr>
              <a:t>Journal of Digital Marketing and Communication</a:t>
            </a:r>
            <a:r>
              <a:rPr lang="en-GB" sz="1000">
                <a:solidFill>
                  <a:schemeClr val="dk1"/>
                </a:solidFill>
                <a:latin typeface="Times New Roman"/>
                <a:ea typeface="Times New Roman"/>
                <a:cs typeface="Times New Roman"/>
                <a:sym typeface="Times New Roman"/>
              </a:rPr>
              <a:t>, 3(2), pp. 66–80. Available at: </a:t>
            </a:r>
            <a:r>
              <a:rPr lang="en-GB" sz="1000" u="sng">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https://doi.org/10.53623/jdmc.v3i2.311</a:t>
            </a:r>
            <a:r>
              <a:rPr lang="en-GB" sz="1000">
                <a:solidFill>
                  <a:schemeClr val="dk1"/>
                </a:solidFill>
                <a:latin typeface="Times New Roman"/>
                <a:ea typeface="Times New Roman"/>
                <a:cs typeface="Times New Roman"/>
                <a:sym typeface="Times New Roman"/>
              </a:rPr>
              <a:t>. [Accessed on 11 October 2025].</a:t>
            </a:r>
            <a:endParaRPr sz="10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GB" sz="1000">
                <a:solidFill>
                  <a:schemeClr val="dk1"/>
                </a:solidFill>
                <a:latin typeface="Times New Roman"/>
                <a:ea typeface="Times New Roman"/>
                <a:cs typeface="Times New Roman"/>
                <a:sym typeface="Times New Roman"/>
              </a:rPr>
              <a:t>Sytnik, N. and Kravchenko, M., (2021). Application of knowledge management tools: Comparative analysis of small, medium, and large enterprises. Available at:</a:t>
            </a:r>
            <a:r>
              <a:rPr lang="en-GB" sz="1000">
                <a:solidFill>
                  <a:schemeClr val="dk1"/>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 </a:t>
            </a:r>
            <a:r>
              <a:rPr lang="en-GB" sz="1000" u="sng">
                <a:solidFill>
                  <a:srgbClr val="1155CC"/>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https://wp.jemi.edu.pl/vol-17-issue-4-2021/application-of-knowledge-management-tools-comparative-analysis-of-small-medium-and-large-enterprises</a:t>
            </a:r>
            <a:r>
              <a:rPr lang="en-GB" sz="1000">
                <a:solidFill>
                  <a:schemeClr val="dk1"/>
                </a:solidFill>
                <a:latin typeface="Times New Roman"/>
                <a:ea typeface="Times New Roman"/>
                <a:cs typeface="Times New Roman"/>
                <a:sym typeface="Times New Roman"/>
              </a:rPr>
              <a:t> [Accessed on 11 October 2025].</a:t>
            </a:r>
            <a:endParaRPr sz="10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None/>
            </a:pPr>
            <a:r>
              <a:rPr lang="en-GB" sz="1000">
                <a:solidFill>
                  <a:schemeClr val="dk1"/>
                </a:solidFill>
                <a:latin typeface="Times New Roman"/>
                <a:ea typeface="Times New Roman"/>
                <a:cs typeface="Times New Roman"/>
                <a:sym typeface="Times New Roman"/>
              </a:rPr>
              <a:t>Tsou, P.-H. and Hsu, H.-Y. (2022) ‘Applications of Fishbone Diagram and DEMATEL Technique for Improving Warehouse Operation—A Case Study on YMT Overseas Imported Components’, </a:t>
            </a:r>
            <a:r>
              <a:rPr lang="en-GB" sz="1000" i="1">
                <a:solidFill>
                  <a:schemeClr val="dk1"/>
                </a:solidFill>
                <a:latin typeface="Times New Roman"/>
                <a:ea typeface="Times New Roman"/>
                <a:cs typeface="Times New Roman"/>
                <a:sym typeface="Times New Roman"/>
              </a:rPr>
              <a:t>China-USA Business Review</a:t>
            </a:r>
            <a:r>
              <a:rPr lang="en-GB" sz="1000">
                <a:solidFill>
                  <a:schemeClr val="dk1"/>
                </a:solidFill>
                <a:latin typeface="Times New Roman"/>
                <a:ea typeface="Times New Roman"/>
                <a:cs typeface="Times New Roman"/>
                <a:sym typeface="Times New Roman"/>
              </a:rPr>
              <a:t>, 21(4). Available at: </a:t>
            </a:r>
            <a:r>
              <a:rPr lang="en-GB" sz="1000" u="sng">
                <a:solidFill>
                  <a:srgbClr val="1155CC"/>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https://doi.org/10.17265/1537-1514/2022.04.001</a:t>
            </a:r>
            <a:r>
              <a:rPr lang="en-GB" sz="1000">
                <a:solidFill>
                  <a:schemeClr val="dk1"/>
                </a:solidFill>
                <a:latin typeface="Times New Roman"/>
                <a:ea typeface="Times New Roman"/>
                <a:cs typeface="Times New Roman"/>
                <a:sym typeface="Times New Roman"/>
              </a:rPr>
              <a:t>. [Accessed on 11 October 2025].</a:t>
            </a:r>
            <a:endParaRPr sz="12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2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Arial"/>
              <a:buNone/>
            </a:pPr>
            <a:br>
              <a:rPr lang="en-GB" b="1">
                <a:latin typeface="Arial"/>
                <a:ea typeface="Arial"/>
                <a:cs typeface="Arial"/>
                <a:sym typeface="Arial"/>
              </a:rPr>
            </a:br>
            <a:endParaRPr b="1">
              <a:latin typeface="Arial"/>
              <a:ea typeface="Arial"/>
              <a:cs typeface="Arial"/>
              <a:sym typeface="Arial"/>
            </a:endParaRPr>
          </a:p>
        </p:txBody>
      </p:sp>
      <p:sp>
        <p:nvSpPr>
          <p:cNvPr id="162" name="Google Shape;162;p25"/>
          <p:cNvSpPr txBox="1">
            <a:spLocks noGrp="1"/>
          </p:cNvSpPr>
          <p:nvPr>
            <p:ph type="body" idx="1"/>
          </p:nvPr>
        </p:nvSpPr>
        <p:spPr>
          <a:xfrm>
            <a:off x="838200" y="2424023"/>
            <a:ext cx="10515600" cy="1570007"/>
          </a:xfrm>
          <a:prstGeom prst="rect">
            <a:avLst/>
          </a:prstGeom>
          <a:noFill/>
          <a:ln>
            <a:noFill/>
          </a:ln>
        </p:spPr>
        <p:txBody>
          <a:bodyPr spcFirstLastPara="1" wrap="square" lIns="91425" tIns="45700" rIns="91425" bIns="45700" anchor="t" anchorCtr="0">
            <a:normAutofit/>
          </a:bodyPr>
          <a:lstStyle/>
          <a:p>
            <a:pPr marL="228600" lvl="0" indent="-50800" algn="l" rtl="0">
              <a:lnSpc>
                <a:spcPct val="90000"/>
              </a:lnSpc>
              <a:spcBef>
                <a:spcPts val="0"/>
              </a:spcBef>
              <a:spcAft>
                <a:spcPts val="0"/>
              </a:spcAft>
              <a:buClr>
                <a:schemeClr val="dk1"/>
              </a:buClr>
              <a:buSzPts val="2800"/>
              <a:buNone/>
            </a:pPr>
            <a:endParaRPr>
              <a:latin typeface="Arial"/>
              <a:ea typeface="Arial"/>
              <a:cs typeface="Arial"/>
              <a:sym typeface="Arial"/>
            </a:endParaRPr>
          </a:p>
          <a:p>
            <a:pPr marL="0" lvl="0" indent="0" algn="ctr" rtl="0">
              <a:lnSpc>
                <a:spcPct val="90000"/>
              </a:lnSpc>
              <a:spcBef>
                <a:spcPts val="1000"/>
              </a:spcBef>
              <a:spcAft>
                <a:spcPts val="0"/>
              </a:spcAft>
              <a:buClr>
                <a:schemeClr val="dk1"/>
              </a:buClr>
              <a:buSzPts val="4800"/>
              <a:buNone/>
            </a:pPr>
            <a:r>
              <a:rPr lang="en-GB" sz="4800" b="1">
                <a:latin typeface="Arial"/>
                <a:ea typeface="Arial"/>
                <a:cs typeface="Arial"/>
                <a:sym typeface="Arial"/>
              </a:rPr>
              <a:t>Thank you for listening</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26"/>
          <p:cNvSpPr txBox="1">
            <a:spLocks noGrp="1"/>
          </p:cNvSpPr>
          <p:nvPr>
            <p:ph type="body" idx="1"/>
          </p:nvPr>
        </p:nvSpPr>
        <p:spPr>
          <a:xfrm>
            <a:off x="769121" y="1495426"/>
            <a:ext cx="10584679" cy="4681537"/>
          </a:xfrm>
          <a:prstGeom prst="rect">
            <a:avLst/>
          </a:prstGeom>
          <a:noFill/>
          <a:ln>
            <a:noFill/>
          </a:ln>
        </p:spPr>
        <p:txBody>
          <a:bodyPr spcFirstLastPara="1" wrap="square" lIns="91425" tIns="45700" rIns="91425" bIns="45700" anchor="t" anchorCtr="0">
            <a:normAutofit/>
          </a:bodyPr>
          <a:lstStyle/>
          <a:p>
            <a:pPr marL="228600" lvl="0" indent="-50800" algn="l" rtl="0">
              <a:lnSpc>
                <a:spcPct val="90000"/>
              </a:lnSpc>
              <a:spcBef>
                <a:spcPts val="0"/>
              </a:spcBef>
              <a:spcAft>
                <a:spcPts val="0"/>
              </a:spcAft>
              <a:buClr>
                <a:schemeClr val="dk1"/>
              </a:buClr>
              <a:buSzPts val="2800"/>
              <a:buNone/>
            </a:pPr>
            <a:endParaRPr>
              <a:latin typeface="Arial"/>
              <a:ea typeface="Arial"/>
              <a:cs typeface="Arial"/>
              <a:sym typeface="Arial"/>
            </a:endParaRPr>
          </a:p>
          <a:p>
            <a:pPr marL="0" lvl="0" indent="0" algn="ctr" rtl="0">
              <a:lnSpc>
                <a:spcPct val="90000"/>
              </a:lnSpc>
              <a:spcBef>
                <a:spcPts val="1000"/>
              </a:spcBef>
              <a:spcAft>
                <a:spcPts val="0"/>
              </a:spcAft>
              <a:buClr>
                <a:schemeClr val="dk1"/>
              </a:buClr>
              <a:buSzPts val="4800"/>
              <a:buNone/>
            </a:pPr>
            <a:endParaRPr sz="4800">
              <a:latin typeface="Arial"/>
              <a:ea typeface="Arial"/>
              <a:cs typeface="Arial"/>
              <a:sym typeface="Arial"/>
            </a:endParaRPr>
          </a:p>
        </p:txBody>
      </p:sp>
      <p:pic>
        <p:nvPicPr>
          <p:cNvPr id="168" name="Google Shape;168;p26" descr="Questions &amp; Answers on Collaboration ..."/>
          <p:cNvPicPr preferRelativeResize="0"/>
          <p:nvPr/>
        </p:nvPicPr>
        <p:blipFill rotWithShape="1">
          <a:blip r:embed="rId3">
            <a:alphaModFix/>
          </a:blip>
          <a:srcRect/>
          <a:stretch/>
        </p:blipFill>
        <p:spPr>
          <a:xfrm>
            <a:off x="2885871" y="2087592"/>
            <a:ext cx="6551427" cy="2737628"/>
          </a:xfrm>
          <a:prstGeom prst="rect">
            <a:avLst/>
          </a:prstGeom>
          <a:noFill/>
          <a:ln w="57150" cap="flat" cmpd="sng">
            <a:solidFill>
              <a:schemeClr val="dk1"/>
            </a:solidFill>
            <a:prstDash val="solid"/>
            <a:round/>
            <a:headEnd type="none" w="sm" len="sm"/>
            <a:tailEnd type="none" w="sm" len="sm"/>
          </a:ln>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3237</Words>
  <Application>Microsoft Office PowerPoint</Application>
  <PresentationFormat>Widescreen</PresentationFormat>
  <Paragraphs>132</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Introduction</vt:lpstr>
      <vt:lpstr>Overview of the Organisation.</vt:lpstr>
      <vt:lpstr>Introduction to the Issues.</vt:lpstr>
      <vt:lpstr>PowerPoint Presentation</vt:lpstr>
      <vt:lpstr>PESTEL Framework Critique.</vt:lpstr>
      <vt:lpstr>PESTEL Framework Application</vt:lpstr>
      <vt:lpstr>The analysis of the Cause and Effect Model.</vt:lpstr>
      <vt:lpstr>PowerPoint Presentation</vt:lpstr>
      <vt:lpstr>Conclusion</vt:lpstr>
      <vt:lpstr>Reference</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Isha Javed</cp:lastModifiedBy>
  <cp:revision>1</cp:revision>
  <dcterms:modified xsi:type="dcterms:W3CDTF">2025-10-12T11:08:59Z</dcterms:modified>
</cp:coreProperties>
</file>