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Canva Sans Bold" panose="020B0604020202020204" charset="0"/>
      <p:regular r:id="rId19"/>
    </p:embeddedFont>
    <p:embeddedFont>
      <p:font typeface="Montaser Arabic" panose="020B0604020202020204" charset="-78"/>
      <p:regular r:id="rId20"/>
    </p:embeddedFont>
    <p:embeddedFont>
      <p:font typeface="Stinger Fit Bold" panose="020B0604020202020204" charset="0"/>
      <p:regular r:id="rId21"/>
    </p:embeddedFont>
    <p:embeddedFont>
      <p:font typeface="Telegraf Medium" panose="020B0604020202020204" charset="0"/>
      <p:regular r:id="rId22"/>
    </p:embeddedFont>
    <p:embeddedFont>
      <p:font typeface="Telegraf Medium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75" y="30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10.svg"/><Relationship Id="rId7" Type="http://schemas.openxmlformats.org/officeDocument/2006/relationships/image" Target="../media/image8.svg"/><Relationship Id="rId12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20.svg"/><Relationship Id="rId10" Type="http://schemas.openxmlformats.org/officeDocument/2006/relationships/image" Target="../media/image13.png"/><Relationship Id="rId4" Type="http://schemas.openxmlformats.org/officeDocument/2006/relationships/image" Target="../media/image19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10.svg"/><Relationship Id="rId7" Type="http://schemas.openxmlformats.org/officeDocument/2006/relationships/image" Target="../media/image8.svg"/><Relationship Id="rId12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20.svg"/><Relationship Id="rId10" Type="http://schemas.openxmlformats.org/officeDocument/2006/relationships/image" Target="../media/image13.png"/><Relationship Id="rId4" Type="http://schemas.openxmlformats.org/officeDocument/2006/relationships/image" Target="../media/image19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svg"/><Relationship Id="rId7" Type="http://schemas.openxmlformats.org/officeDocument/2006/relationships/image" Target="../media/image12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8.sv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0.svg"/><Relationship Id="rId7" Type="http://schemas.openxmlformats.org/officeDocument/2006/relationships/image" Target="../media/image12.svg"/><Relationship Id="rId12" Type="http://schemas.openxmlformats.org/officeDocument/2006/relationships/image" Target="../media/image2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8.sv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4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4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2.svg"/><Relationship Id="rId5" Type="http://schemas.openxmlformats.org/officeDocument/2006/relationships/image" Target="../media/image10.svg"/><Relationship Id="rId10" Type="http://schemas.openxmlformats.org/officeDocument/2006/relationships/image" Target="../media/image11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10.svg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4.svg"/><Relationship Id="rId5" Type="http://schemas.openxmlformats.org/officeDocument/2006/relationships/image" Target="../media/image10.svg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06148"/>
            <a:ext cx="3909810" cy="2425020"/>
            <a:chOff x="0" y="0"/>
            <a:chExt cx="5213080" cy="323336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1140312" y="459693"/>
              <a:ext cx="2932457" cy="2313975"/>
            </a:xfrm>
            <a:custGeom>
              <a:avLst/>
              <a:gdLst/>
              <a:ahLst/>
              <a:cxnLst/>
              <a:rect l="l" t="t" r="r" b="b"/>
              <a:pathLst>
                <a:path w="2932457" h="2313975">
                  <a:moveTo>
                    <a:pt x="0" y="0"/>
                  </a:moveTo>
                  <a:lnTo>
                    <a:pt x="2932456" y="0"/>
                  </a:lnTo>
                  <a:lnTo>
                    <a:pt x="2932456" y="2313974"/>
                  </a:lnTo>
                  <a:lnTo>
                    <a:pt x="0" y="2313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3930990"/>
            <a:ext cx="3909810" cy="2425020"/>
            <a:chOff x="0" y="0"/>
            <a:chExt cx="5213080" cy="323336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1394975" y="355119"/>
              <a:ext cx="2423130" cy="2495733"/>
            </a:xfrm>
            <a:custGeom>
              <a:avLst/>
              <a:gdLst/>
              <a:ahLst/>
              <a:cxnLst/>
              <a:rect l="l" t="t" r="r" b="b"/>
              <a:pathLst>
                <a:path w="2423130" h="2495733">
                  <a:moveTo>
                    <a:pt x="0" y="0"/>
                  </a:moveTo>
                  <a:lnTo>
                    <a:pt x="2423130" y="0"/>
                  </a:lnTo>
                  <a:lnTo>
                    <a:pt x="2423130" y="2495733"/>
                  </a:lnTo>
                  <a:lnTo>
                    <a:pt x="0" y="24957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28700" y="6955832"/>
            <a:ext cx="3909810" cy="2425020"/>
            <a:chOff x="0" y="0"/>
            <a:chExt cx="5213080" cy="323336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379822" y="470257"/>
              <a:ext cx="2453435" cy="2292847"/>
            </a:xfrm>
            <a:custGeom>
              <a:avLst/>
              <a:gdLst/>
              <a:ahLst/>
              <a:cxnLst/>
              <a:rect l="l" t="t" r="r" b="b"/>
              <a:pathLst>
                <a:path w="2453435" h="2292847">
                  <a:moveTo>
                    <a:pt x="0" y="0"/>
                  </a:moveTo>
                  <a:lnTo>
                    <a:pt x="2453436" y="0"/>
                  </a:lnTo>
                  <a:lnTo>
                    <a:pt x="2453436" y="2292846"/>
                  </a:lnTo>
                  <a:lnTo>
                    <a:pt x="0" y="2292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734414" y="906148"/>
            <a:ext cx="11524886" cy="8474704"/>
            <a:chOff x="0" y="0"/>
            <a:chExt cx="15366515" cy="11299605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15366515" cy="11299605"/>
              <a:chOff x="0" y="0"/>
              <a:chExt cx="3035361" cy="2232021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3035361" cy="2232021"/>
              </a:xfrm>
              <a:custGeom>
                <a:avLst/>
                <a:gdLst/>
                <a:ahLst/>
                <a:cxnLst/>
                <a:rect l="l" t="t" r="r" b="b"/>
                <a:pathLst>
                  <a:path w="3035361" h="2232021">
                    <a:moveTo>
                      <a:pt x="47023" y="0"/>
                    </a:moveTo>
                    <a:lnTo>
                      <a:pt x="2988338" y="0"/>
                    </a:lnTo>
                    <a:cubicBezTo>
                      <a:pt x="3000809" y="0"/>
                      <a:pt x="3012770" y="4954"/>
                      <a:pt x="3021588" y="13773"/>
                    </a:cubicBezTo>
                    <a:cubicBezTo>
                      <a:pt x="3030407" y="22591"/>
                      <a:pt x="3035361" y="34552"/>
                      <a:pt x="3035361" y="47023"/>
                    </a:cubicBezTo>
                    <a:lnTo>
                      <a:pt x="3035361" y="2184998"/>
                    </a:lnTo>
                    <a:cubicBezTo>
                      <a:pt x="3035361" y="2197469"/>
                      <a:pt x="3030407" y="2209429"/>
                      <a:pt x="3021588" y="2218248"/>
                    </a:cubicBezTo>
                    <a:cubicBezTo>
                      <a:pt x="3012770" y="2227067"/>
                      <a:pt x="3000809" y="2232021"/>
                      <a:pt x="2988338" y="2232021"/>
                    </a:cubicBezTo>
                    <a:lnTo>
                      <a:pt x="47023" y="2232021"/>
                    </a:lnTo>
                    <a:cubicBezTo>
                      <a:pt x="34552" y="2232021"/>
                      <a:pt x="22591" y="2227067"/>
                      <a:pt x="13773" y="2218248"/>
                    </a:cubicBezTo>
                    <a:cubicBezTo>
                      <a:pt x="4954" y="2209429"/>
                      <a:pt x="0" y="2197469"/>
                      <a:pt x="0" y="2184998"/>
                    </a:cubicBezTo>
                    <a:lnTo>
                      <a:pt x="0" y="47023"/>
                    </a:lnTo>
                    <a:cubicBezTo>
                      <a:pt x="0" y="34552"/>
                      <a:pt x="4954" y="22591"/>
                      <a:pt x="13773" y="13773"/>
                    </a:cubicBezTo>
                    <a:cubicBezTo>
                      <a:pt x="22591" y="4954"/>
                      <a:pt x="34552" y="0"/>
                      <a:pt x="4702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3035361" cy="22986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341752" y="0"/>
              <a:ext cx="14761126" cy="10856806"/>
              <a:chOff x="0" y="0"/>
              <a:chExt cx="2915778" cy="214455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2915778" cy="2144554"/>
              </a:xfrm>
              <a:custGeom>
                <a:avLst/>
                <a:gdLst/>
                <a:ahLst/>
                <a:cxnLst/>
                <a:rect l="l" t="t" r="r" b="b"/>
                <a:pathLst>
                  <a:path w="2915778" h="2144554">
                    <a:moveTo>
                      <a:pt x="48951" y="0"/>
                    </a:moveTo>
                    <a:lnTo>
                      <a:pt x="2866827" y="0"/>
                    </a:lnTo>
                    <a:cubicBezTo>
                      <a:pt x="2893862" y="0"/>
                      <a:pt x="2915778" y="21916"/>
                      <a:pt x="2915778" y="48951"/>
                    </a:cubicBezTo>
                    <a:lnTo>
                      <a:pt x="2915778" y="2095603"/>
                    </a:lnTo>
                    <a:cubicBezTo>
                      <a:pt x="2915778" y="2108585"/>
                      <a:pt x="2910621" y="2121036"/>
                      <a:pt x="2901441" y="2130217"/>
                    </a:cubicBezTo>
                    <a:cubicBezTo>
                      <a:pt x="2892260" y="2139397"/>
                      <a:pt x="2879809" y="2144554"/>
                      <a:pt x="2866827" y="2144554"/>
                    </a:cubicBezTo>
                    <a:lnTo>
                      <a:pt x="48951" y="2144554"/>
                    </a:lnTo>
                    <a:cubicBezTo>
                      <a:pt x="21916" y="2144554"/>
                      <a:pt x="0" y="2122638"/>
                      <a:pt x="0" y="2095603"/>
                    </a:cubicBezTo>
                    <a:lnTo>
                      <a:pt x="0" y="48951"/>
                    </a:lnTo>
                    <a:cubicBezTo>
                      <a:pt x="0" y="35969"/>
                      <a:pt x="5157" y="23518"/>
                      <a:pt x="14338" y="14338"/>
                    </a:cubicBezTo>
                    <a:cubicBezTo>
                      <a:pt x="23518" y="5157"/>
                      <a:pt x="35969" y="0"/>
                      <a:pt x="489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2915778" cy="221122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440376" y="0"/>
              <a:ext cx="14926139" cy="10751802"/>
              <a:chOff x="0" y="0"/>
              <a:chExt cx="2948373" cy="2123813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948373" cy="2123813"/>
              </a:xfrm>
              <a:custGeom>
                <a:avLst/>
                <a:gdLst/>
                <a:ahLst/>
                <a:cxnLst/>
                <a:rect l="l" t="t" r="r" b="b"/>
                <a:pathLst>
                  <a:path w="2948373" h="2123813">
                    <a:moveTo>
                      <a:pt x="48410" y="0"/>
                    </a:moveTo>
                    <a:lnTo>
                      <a:pt x="2899963" y="0"/>
                    </a:lnTo>
                    <a:cubicBezTo>
                      <a:pt x="2912802" y="0"/>
                      <a:pt x="2925115" y="5100"/>
                      <a:pt x="2934194" y="14179"/>
                    </a:cubicBezTo>
                    <a:cubicBezTo>
                      <a:pt x="2943273" y="23258"/>
                      <a:pt x="2948373" y="35571"/>
                      <a:pt x="2948373" y="48410"/>
                    </a:cubicBezTo>
                    <a:lnTo>
                      <a:pt x="2948373" y="2075403"/>
                    </a:lnTo>
                    <a:cubicBezTo>
                      <a:pt x="2948373" y="2088242"/>
                      <a:pt x="2943273" y="2100555"/>
                      <a:pt x="2934194" y="2109634"/>
                    </a:cubicBezTo>
                    <a:cubicBezTo>
                      <a:pt x="2925115" y="2118713"/>
                      <a:pt x="2912802" y="2123813"/>
                      <a:pt x="2899963" y="2123813"/>
                    </a:cubicBezTo>
                    <a:lnTo>
                      <a:pt x="48410" y="2123813"/>
                    </a:lnTo>
                    <a:cubicBezTo>
                      <a:pt x="35571" y="2123813"/>
                      <a:pt x="23258" y="2118713"/>
                      <a:pt x="14179" y="2109634"/>
                    </a:cubicBezTo>
                    <a:cubicBezTo>
                      <a:pt x="5100" y="2100555"/>
                      <a:pt x="0" y="2088242"/>
                      <a:pt x="0" y="2075403"/>
                    </a:cubicBezTo>
                    <a:lnTo>
                      <a:pt x="0" y="48410"/>
                    </a:lnTo>
                    <a:cubicBezTo>
                      <a:pt x="0" y="35571"/>
                      <a:pt x="5100" y="23258"/>
                      <a:pt x="14179" y="14179"/>
                    </a:cubicBezTo>
                    <a:cubicBezTo>
                      <a:pt x="23258" y="5100"/>
                      <a:pt x="35571" y="0"/>
                      <a:pt x="48410" y="0"/>
                    </a:cubicBezTo>
                    <a:close/>
                  </a:path>
                </a:pathLst>
              </a:custGeom>
              <a:solidFill>
                <a:srgbClr val="FFD33C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2948373" cy="21904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7288243" y="9820902"/>
              <a:ext cx="1512937" cy="585331"/>
              <a:chOff x="0" y="0"/>
              <a:chExt cx="298852" cy="115621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298852" cy="115621"/>
              </a:xfrm>
              <a:custGeom>
                <a:avLst/>
                <a:gdLst/>
                <a:ahLst/>
                <a:cxnLst/>
                <a:rect l="l" t="t" r="r" b="b"/>
                <a:pathLst>
                  <a:path w="298852" h="115621">
                    <a:moveTo>
                      <a:pt x="57810" y="0"/>
                    </a:moveTo>
                    <a:lnTo>
                      <a:pt x="241041" y="0"/>
                    </a:lnTo>
                    <a:cubicBezTo>
                      <a:pt x="272969" y="0"/>
                      <a:pt x="298852" y="25883"/>
                      <a:pt x="298852" y="57810"/>
                    </a:cubicBezTo>
                    <a:lnTo>
                      <a:pt x="298852" y="57810"/>
                    </a:lnTo>
                    <a:cubicBezTo>
                      <a:pt x="298852" y="89738"/>
                      <a:pt x="272969" y="115621"/>
                      <a:pt x="241041" y="115621"/>
                    </a:cubicBezTo>
                    <a:lnTo>
                      <a:pt x="57810" y="115621"/>
                    </a:lnTo>
                    <a:cubicBezTo>
                      <a:pt x="25883" y="115621"/>
                      <a:pt x="0" y="89738"/>
                      <a:pt x="0" y="57810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298852" cy="1822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7354808" y="9774471"/>
              <a:ext cx="1488398" cy="564298"/>
              <a:chOff x="0" y="0"/>
              <a:chExt cx="294005" cy="111466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294005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294005" h="111466">
                    <a:moveTo>
                      <a:pt x="55733" y="0"/>
                    </a:moveTo>
                    <a:lnTo>
                      <a:pt x="238271" y="0"/>
                    </a:lnTo>
                    <a:cubicBezTo>
                      <a:pt x="269052" y="0"/>
                      <a:pt x="294005" y="24953"/>
                      <a:pt x="294005" y="55733"/>
                    </a:cubicBezTo>
                    <a:lnTo>
                      <a:pt x="294005" y="55733"/>
                    </a:lnTo>
                    <a:cubicBezTo>
                      <a:pt x="294005" y="70514"/>
                      <a:pt x="288133" y="84690"/>
                      <a:pt x="277681" y="95142"/>
                    </a:cubicBezTo>
                    <a:cubicBezTo>
                      <a:pt x="267229" y="105594"/>
                      <a:pt x="253053" y="111466"/>
                      <a:pt x="238271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66675"/>
                <a:ext cx="294005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>
              <a:off x="1152372" y="1785251"/>
              <a:ext cx="13274169" cy="7626642"/>
              <a:chOff x="0" y="0"/>
              <a:chExt cx="2622058" cy="150649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2622058" cy="1506497"/>
              </a:xfrm>
              <a:custGeom>
                <a:avLst/>
                <a:gdLst/>
                <a:ahLst/>
                <a:cxnLst/>
                <a:rect l="l" t="t" r="r" b="b"/>
                <a:pathLst>
                  <a:path w="2622058" h="1506497">
                    <a:moveTo>
                      <a:pt x="0" y="0"/>
                    </a:moveTo>
                    <a:lnTo>
                      <a:pt x="2622058" y="0"/>
                    </a:lnTo>
                    <a:lnTo>
                      <a:pt x="2622058" y="1506497"/>
                    </a:lnTo>
                    <a:lnTo>
                      <a:pt x="0" y="1506497"/>
                    </a:lnTo>
                    <a:close/>
                  </a:path>
                </a:pathLst>
              </a:custGeom>
              <a:solidFill>
                <a:srgbClr val="FFFFFF"/>
              </a:solidFill>
              <a:ln w="95250" cap="sq">
                <a:solidFill>
                  <a:srgbClr val="19274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2622058" cy="15731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45" name="AutoShape 45"/>
            <p:cNvSpPr/>
            <p:nvPr/>
          </p:nvSpPr>
          <p:spPr>
            <a:xfrm>
              <a:off x="1184259" y="1785258"/>
              <a:ext cx="814" cy="7645726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/>
            <p:nvPr/>
          </p:nvSpPr>
          <p:spPr>
            <a:xfrm flipV="1">
              <a:off x="1152372" y="9353152"/>
              <a:ext cx="13274169" cy="14325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7" name="Group 47"/>
            <p:cNvGrpSpPr/>
            <p:nvPr/>
          </p:nvGrpSpPr>
          <p:grpSpPr>
            <a:xfrm>
              <a:off x="6106153" y="761173"/>
              <a:ext cx="2413258" cy="564298"/>
              <a:chOff x="0" y="0"/>
              <a:chExt cx="476693" cy="111466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6190452" y="684118"/>
              <a:ext cx="2413258" cy="564298"/>
              <a:chOff x="0" y="0"/>
              <a:chExt cx="476693" cy="11146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66675"/>
                <a:ext cx="476693" cy="17814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9136440" y="721901"/>
              <a:ext cx="564298" cy="564298"/>
              <a:chOff x="0" y="0"/>
              <a:chExt cx="812800" cy="8128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6" name="Group 56"/>
            <p:cNvGrpSpPr/>
            <p:nvPr/>
          </p:nvGrpSpPr>
          <p:grpSpPr>
            <a:xfrm>
              <a:off x="9079765" y="684118"/>
              <a:ext cx="564298" cy="564298"/>
              <a:chOff x="0" y="0"/>
              <a:chExt cx="812800" cy="812800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76200" y="9525"/>
                <a:ext cx="660400" cy="7270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59" name="Group 59"/>
          <p:cNvGrpSpPr/>
          <p:nvPr/>
        </p:nvGrpSpPr>
        <p:grpSpPr>
          <a:xfrm>
            <a:off x="7238855" y="2166913"/>
            <a:ext cx="8635049" cy="5560485"/>
            <a:chOff x="0" y="0"/>
            <a:chExt cx="11513399" cy="7413980"/>
          </a:xfrm>
        </p:grpSpPr>
        <p:sp>
          <p:nvSpPr>
            <p:cNvPr id="60" name="TextBox 60"/>
            <p:cNvSpPr txBox="1"/>
            <p:nvPr/>
          </p:nvSpPr>
          <p:spPr>
            <a:xfrm>
              <a:off x="0" y="6690080"/>
              <a:ext cx="11513399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20"/>
                </a:lnSpc>
              </a:pPr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104775"/>
              <a:ext cx="11513399" cy="6490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649"/>
                </a:lnSpc>
              </a:pPr>
              <a:r>
                <a:rPr lang="en-US" sz="11499" b="1">
                  <a:solidFill>
                    <a:srgbClr val="19274F"/>
                  </a:solidFill>
                  <a:latin typeface="Stinger Fit Bold"/>
                  <a:ea typeface="Stinger Fit Bold"/>
                  <a:cs typeface="Stinger Fit Bold"/>
                  <a:sym typeface="Stinger Fit Bold"/>
                </a:rPr>
                <a:t>ANALYSE THE PROBLEM!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145403" cy="2188630"/>
              <a:chOff x="0" y="0"/>
              <a:chExt cx="1501537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501537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01537" h="638688">
                    <a:moveTo>
                      <a:pt x="74228" y="0"/>
                    </a:moveTo>
                    <a:lnTo>
                      <a:pt x="1427309" y="0"/>
                    </a:lnTo>
                    <a:cubicBezTo>
                      <a:pt x="1446995" y="0"/>
                      <a:pt x="1465876" y="7820"/>
                      <a:pt x="1479796" y="21741"/>
                    </a:cubicBezTo>
                    <a:cubicBezTo>
                      <a:pt x="1493717" y="35661"/>
                      <a:pt x="1501537" y="54542"/>
                      <a:pt x="1501537" y="74228"/>
                    </a:cubicBezTo>
                    <a:lnTo>
                      <a:pt x="1501537" y="564460"/>
                    </a:lnTo>
                    <a:cubicBezTo>
                      <a:pt x="1501537" y="584147"/>
                      <a:pt x="1493717" y="603027"/>
                      <a:pt x="1479796" y="616947"/>
                    </a:cubicBezTo>
                    <a:cubicBezTo>
                      <a:pt x="1465876" y="630868"/>
                      <a:pt x="1446995" y="638688"/>
                      <a:pt x="1427309" y="638688"/>
                    </a:cubicBezTo>
                    <a:lnTo>
                      <a:pt x="74228" y="638688"/>
                    </a:lnTo>
                    <a:cubicBezTo>
                      <a:pt x="54542" y="638688"/>
                      <a:pt x="35661" y="630868"/>
                      <a:pt x="21741" y="616947"/>
                    </a:cubicBezTo>
                    <a:cubicBezTo>
                      <a:pt x="7820" y="603027"/>
                      <a:pt x="0" y="584147"/>
                      <a:pt x="0" y="564460"/>
                    </a:cubicBezTo>
                    <a:lnTo>
                      <a:pt x="0" y="74228"/>
                    </a:lnTo>
                    <a:cubicBezTo>
                      <a:pt x="0" y="54542"/>
                      <a:pt x="7820" y="35661"/>
                      <a:pt x="21741" y="21741"/>
                    </a:cubicBezTo>
                    <a:cubicBezTo>
                      <a:pt x="35661" y="7820"/>
                      <a:pt x="54542" y="0"/>
                      <a:pt x="74228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501537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846710" y="1649944"/>
            <a:ext cx="9847542" cy="1645072"/>
            <a:chOff x="0" y="0"/>
            <a:chExt cx="3831627" cy="64008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831627" cy="640089"/>
            </a:xfrm>
            <a:custGeom>
              <a:avLst/>
              <a:gdLst/>
              <a:ahLst/>
              <a:cxnLst/>
              <a:rect l="l" t="t" r="r" b="b"/>
              <a:pathLst>
                <a:path w="3831627" h="640089">
                  <a:moveTo>
                    <a:pt x="23585" y="0"/>
                  </a:moveTo>
                  <a:lnTo>
                    <a:pt x="3808041" y="0"/>
                  </a:lnTo>
                  <a:cubicBezTo>
                    <a:pt x="3814297" y="0"/>
                    <a:pt x="3820295" y="2485"/>
                    <a:pt x="3824718" y="6908"/>
                  </a:cubicBezTo>
                  <a:cubicBezTo>
                    <a:pt x="3829142" y="11331"/>
                    <a:pt x="3831627" y="17330"/>
                    <a:pt x="3831627" y="23585"/>
                  </a:cubicBezTo>
                  <a:lnTo>
                    <a:pt x="3831627" y="616504"/>
                  </a:lnTo>
                  <a:cubicBezTo>
                    <a:pt x="3831627" y="629529"/>
                    <a:pt x="3821067" y="640089"/>
                    <a:pt x="3808041" y="640089"/>
                  </a:cubicBezTo>
                  <a:lnTo>
                    <a:pt x="23585" y="640089"/>
                  </a:lnTo>
                  <a:cubicBezTo>
                    <a:pt x="17330" y="640089"/>
                    <a:pt x="11331" y="637604"/>
                    <a:pt x="6908" y="633181"/>
                  </a:cubicBezTo>
                  <a:cubicBezTo>
                    <a:pt x="2485" y="628758"/>
                    <a:pt x="0" y="622759"/>
                    <a:pt x="0" y="616504"/>
                  </a:cubicBezTo>
                  <a:lnTo>
                    <a:pt x="0" y="23585"/>
                  </a:lnTo>
                  <a:cubicBezTo>
                    <a:pt x="0" y="17330"/>
                    <a:pt x="2485" y="11331"/>
                    <a:pt x="6908" y="6908"/>
                  </a:cubicBezTo>
                  <a:cubicBezTo>
                    <a:pt x="11331" y="2485"/>
                    <a:pt x="17330" y="0"/>
                    <a:pt x="23585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3831627" cy="70676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6" name="Freeform 26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8" name="Group 2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4" name="Freeform 34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2" name="Freeform 42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7" name="Group 4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50" name="Freeform 50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9217256" y="4485675"/>
            <a:ext cx="7436751" cy="3489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Scheme of work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How to analyse?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Scenario Questions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Summary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Thank you, any questions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6207850" y="1829673"/>
            <a:ext cx="9125262" cy="1149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none" strike="noStrik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Lesson Outline</a:t>
            </a:r>
          </a:p>
        </p:txBody>
      </p:sp>
      <p:sp>
        <p:nvSpPr>
          <p:cNvPr id="53" name="Freeform 53"/>
          <p:cNvSpPr/>
          <p:nvPr/>
        </p:nvSpPr>
        <p:spPr>
          <a:xfrm>
            <a:off x="4886955" y="3900911"/>
            <a:ext cx="4330301" cy="4725527"/>
          </a:xfrm>
          <a:custGeom>
            <a:avLst/>
            <a:gdLst/>
            <a:ahLst/>
            <a:cxnLst/>
            <a:rect l="l" t="t" r="r" b="b"/>
            <a:pathLst>
              <a:path w="4330301" h="4725527">
                <a:moveTo>
                  <a:pt x="0" y="0"/>
                </a:moveTo>
                <a:lnTo>
                  <a:pt x="4330301" y="0"/>
                </a:lnTo>
                <a:lnTo>
                  <a:pt x="4330301" y="4725528"/>
                </a:lnTo>
                <a:lnTo>
                  <a:pt x="0" y="47255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push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7985691" y="4801306"/>
            <a:ext cx="5569580" cy="4384778"/>
          </a:xfrm>
          <a:custGeom>
            <a:avLst/>
            <a:gdLst/>
            <a:ahLst/>
            <a:cxnLst/>
            <a:rect l="l" t="t" r="r" b="b"/>
            <a:pathLst>
              <a:path w="5569580" h="4384778">
                <a:moveTo>
                  <a:pt x="0" y="0"/>
                </a:moveTo>
                <a:lnTo>
                  <a:pt x="5569580" y="0"/>
                </a:lnTo>
                <a:lnTo>
                  <a:pt x="5569580" y="4384778"/>
                </a:lnTo>
                <a:lnTo>
                  <a:pt x="0" y="43847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2" name="Group 42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5799145" y="2727260"/>
            <a:ext cx="9942672" cy="2298300"/>
            <a:chOff x="0" y="0"/>
            <a:chExt cx="2618646" cy="60531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2618646" cy="600491"/>
            </a:xfrm>
            <a:custGeom>
              <a:avLst/>
              <a:gdLst/>
              <a:ahLst/>
              <a:cxnLst/>
              <a:rect l="l" t="t" r="r" b="b"/>
              <a:pathLst>
                <a:path w="2618646" h="600491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405674"/>
                  </a:lnTo>
                  <a:cubicBezTo>
                    <a:pt x="0" y="408771"/>
                    <a:pt x="1231" y="411742"/>
                    <a:pt x="3421" y="413933"/>
                  </a:cubicBezTo>
                  <a:cubicBezTo>
                    <a:pt x="5611" y="416123"/>
                    <a:pt x="8582" y="417354"/>
                    <a:pt x="11680" y="417354"/>
                  </a:cubicBezTo>
                  <a:lnTo>
                    <a:pt x="145800" y="417354"/>
                  </a:lnTo>
                  <a:cubicBezTo>
                    <a:pt x="148898" y="417354"/>
                    <a:pt x="151869" y="418584"/>
                    <a:pt x="154059" y="420775"/>
                  </a:cubicBezTo>
                  <a:cubicBezTo>
                    <a:pt x="156249" y="422965"/>
                    <a:pt x="157480" y="425936"/>
                    <a:pt x="157480" y="429033"/>
                  </a:cubicBezTo>
                  <a:lnTo>
                    <a:pt x="157480" y="593634"/>
                  </a:lnTo>
                  <a:cubicBezTo>
                    <a:pt x="157480" y="596000"/>
                    <a:pt x="158759" y="598181"/>
                    <a:pt x="160824" y="599336"/>
                  </a:cubicBezTo>
                  <a:cubicBezTo>
                    <a:pt x="162889" y="600491"/>
                    <a:pt x="165417" y="600440"/>
                    <a:pt x="167433" y="599201"/>
                  </a:cubicBezTo>
                  <a:lnTo>
                    <a:pt x="453597" y="423466"/>
                  </a:lnTo>
                  <a:cubicBezTo>
                    <a:pt x="460105" y="419469"/>
                    <a:pt x="467593" y="417354"/>
                    <a:pt x="475230" y="417354"/>
                  </a:cubicBezTo>
                  <a:lnTo>
                    <a:pt x="2606966" y="417354"/>
                  </a:lnTo>
                  <a:cubicBezTo>
                    <a:pt x="2610064" y="417354"/>
                    <a:pt x="2613035" y="416123"/>
                    <a:pt x="2615225" y="413933"/>
                  </a:cubicBezTo>
                  <a:cubicBezTo>
                    <a:pt x="2617415" y="411742"/>
                    <a:pt x="2618646" y="408771"/>
                    <a:pt x="2618646" y="405674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2618646" cy="4814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5354271" y="1413867"/>
            <a:ext cx="10832420" cy="114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Scheme of Work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263361" y="3052535"/>
            <a:ext cx="9014239" cy="885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The scheme of work has now been updated. Let’s take a look at it on Moodle.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7985691" y="4801306"/>
            <a:ext cx="5569580" cy="4384778"/>
          </a:xfrm>
          <a:custGeom>
            <a:avLst/>
            <a:gdLst/>
            <a:ahLst/>
            <a:cxnLst/>
            <a:rect l="l" t="t" r="r" b="b"/>
            <a:pathLst>
              <a:path w="5569580" h="4384778">
                <a:moveTo>
                  <a:pt x="0" y="0"/>
                </a:moveTo>
                <a:lnTo>
                  <a:pt x="5569580" y="0"/>
                </a:lnTo>
                <a:lnTo>
                  <a:pt x="5569580" y="4384778"/>
                </a:lnTo>
                <a:lnTo>
                  <a:pt x="0" y="43847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2" name="Group 42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5799145" y="2727260"/>
            <a:ext cx="9942672" cy="2298300"/>
            <a:chOff x="0" y="0"/>
            <a:chExt cx="2618646" cy="60531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2618646" cy="600491"/>
            </a:xfrm>
            <a:custGeom>
              <a:avLst/>
              <a:gdLst/>
              <a:ahLst/>
              <a:cxnLst/>
              <a:rect l="l" t="t" r="r" b="b"/>
              <a:pathLst>
                <a:path w="2618646" h="600491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405674"/>
                  </a:lnTo>
                  <a:cubicBezTo>
                    <a:pt x="0" y="408771"/>
                    <a:pt x="1231" y="411742"/>
                    <a:pt x="3421" y="413933"/>
                  </a:cubicBezTo>
                  <a:cubicBezTo>
                    <a:pt x="5611" y="416123"/>
                    <a:pt x="8582" y="417354"/>
                    <a:pt x="11680" y="417354"/>
                  </a:cubicBezTo>
                  <a:lnTo>
                    <a:pt x="145800" y="417354"/>
                  </a:lnTo>
                  <a:cubicBezTo>
                    <a:pt x="148898" y="417354"/>
                    <a:pt x="151869" y="418584"/>
                    <a:pt x="154059" y="420775"/>
                  </a:cubicBezTo>
                  <a:cubicBezTo>
                    <a:pt x="156249" y="422965"/>
                    <a:pt x="157480" y="425936"/>
                    <a:pt x="157480" y="429033"/>
                  </a:cubicBezTo>
                  <a:lnTo>
                    <a:pt x="157480" y="593634"/>
                  </a:lnTo>
                  <a:cubicBezTo>
                    <a:pt x="157480" y="596000"/>
                    <a:pt x="158759" y="598181"/>
                    <a:pt x="160824" y="599336"/>
                  </a:cubicBezTo>
                  <a:cubicBezTo>
                    <a:pt x="162889" y="600491"/>
                    <a:pt x="165417" y="600440"/>
                    <a:pt x="167433" y="599201"/>
                  </a:cubicBezTo>
                  <a:lnTo>
                    <a:pt x="453597" y="423466"/>
                  </a:lnTo>
                  <a:cubicBezTo>
                    <a:pt x="460105" y="419469"/>
                    <a:pt x="467593" y="417354"/>
                    <a:pt x="475230" y="417354"/>
                  </a:cubicBezTo>
                  <a:lnTo>
                    <a:pt x="2606966" y="417354"/>
                  </a:lnTo>
                  <a:cubicBezTo>
                    <a:pt x="2610064" y="417354"/>
                    <a:pt x="2613035" y="416123"/>
                    <a:pt x="2615225" y="413933"/>
                  </a:cubicBezTo>
                  <a:cubicBezTo>
                    <a:pt x="2617415" y="411742"/>
                    <a:pt x="2618646" y="408771"/>
                    <a:pt x="2618646" y="405674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2618646" cy="4814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5354271" y="1413887"/>
            <a:ext cx="10832420" cy="1149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none" strike="noStrike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Think About...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263361" y="3052535"/>
            <a:ext cx="9014239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9"/>
              </a:lnSpc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In pairs jot down what analysis consists of!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1" name="Freeform 31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9" name="Freeform 39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799145" y="2727260"/>
            <a:ext cx="9942672" cy="6531040"/>
            <a:chOff x="0" y="0"/>
            <a:chExt cx="2618646" cy="1720109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618646" cy="1715287"/>
            </a:xfrm>
            <a:custGeom>
              <a:avLst/>
              <a:gdLst/>
              <a:ahLst/>
              <a:cxnLst/>
              <a:rect l="l" t="t" r="r" b="b"/>
              <a:pathLst>
                <a:path w="2618646" h="1715287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1520469"/>
                  </a:lnTo>
                  <a:cubicBezTo>
                    <a:pt x="0" y="1523567"/>
                    <a:pt x="1231" y="1526538"/>
                    <a:pt x="3421" y="1528728"/>
                  </a:cubicBezTo>
                  <a:cubicBezTo>
                    <a:pt x="5611" y="1530919"/>
                    <a:pt x="8582" y="1532149"/>
                    <a:pt x="11680" y="1532149"/>
                  </a:cubicBezTo>
                  <a:lnTo>
                    <a:pt x="145800" y="1532149"/>
                  </a:lnTo>
                  <a:cubicBezTo>
                    <a:pt x="148898" y="1532149"/>
                    <a:pt x="151869" y="1533380"/>
                    <a:pt x="154059" y="1535570"/>
                  </a:cubicBezTo>
                  <a:cubicBezTo>
                    <a:pt x="156249" y="1537761"/>
                    <a:pt x="157480" y="1540731"/>
                    <a:pt x="157480" y="1543829"/>
                  </a:cubicBezTo>
                  <a:lnTo>
                    <a:pt x="157480" y="1708429"/>
                  </a:lnTo>
                  <a:cubicBezTo>
                    <a:pt x="157480" y="1710795"/>
                    <a:pt x="158759" y="1712976"/>
                    <a:pt x="160824" y="1714131"/>
                  </a:cubicBezTo>
                  <a:cubicBezTo>
                    <a:pt x="162889" y="1715287"/>
                    <a:pt x="165417" y="1715235"/>
                    <a:pt x="167433" y="1713997"/>
                  </a:cubicBezTo>
                  <a:lnTo>
                    <a:pt x="453597" y="1538261"/>
                  </a:lnTo>
                  <a:cubicBezTo>
                    <a:pt x="460105" y="1534265"/>
                    <a:pt x="467593" y="1532149"/>
                    <a:pt x="475230" y="1532149"/>
                  </a:cubicBezTo>
                  <a:lnTo>
                    <a:pt x="2606966" y="1532149"/>
                  </a:lnTo>
                  <a:cubicBezTo>
                    <a:pt x="2610064" y="1532149"/>
                    <a:pt x="2613035" y="1530919"/>
                    <a:pt x="2615225" y="1528728"/>
                  </a:cubicBezTo>
                  <a:cubicBezTo>
                    <a:pt x="2617415" y="1526538"/>
                    <a:pt x="2618646" y="1523567"/>
                    <a:pt x="2618646" y="1520469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66675"/>
              <a:ext cx="2618646" cy="15962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5354271" y="1413867"/>
            <a:ext cx="10832420" cy="114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Analysis?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5799145" y="2948940"/>
            <a:ext cx="9942672" cy="4303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is a key part of research.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can take as long as the research.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need to find out a few key things;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82925" lvl="1" indent="-291463" algn="ctr">
              <a:lnSpc>
                <a:spcPts val="3779"/>
              </a:lnSpc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 facts from the case which are relevant to the law. </a:t>
            </a:r>
          </a:p>
          <a:p>
            <a:pPr marL="582925" lvl="1" indent="-291463" algn="ctr">
              <a:lnSpc>
                <a:spcPts val="3779"/>
              </a:lnSpc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issues require research? </a:t>
            </a:r>
          </a:p>
          <a:p>
            <a:pPr marL="582925" lvl="1" indent="-291463" algn="ctr">
              <a:lnSpc>
                <a:spcPts val="3779"/>
              </a:lnSpc>
              <a:spcBef>
                <a:spcPct val="0"/>
              </a:spcBef>
              <a:buAutoNum type="arabicPeriod"/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the client wants from the advice?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46043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956564" y="2806574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5"/>
                  </a:lnTo>
                  <a:lnTo>
                    <a:pt x="0" y="15093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3" name="Freeform 23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1" name="Freeform 31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9" name="Freeform 39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799145" y="2727260"/>
            <a:ext cx="9942672" cy="2846451"/>
            <a:chOff x="0" y="0"/>
            <a:chExt cx="2618646" cy="749683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618646" cy="744860"/>
            </a:xfrm>
            <a:custGeom>
              <a:avLst/>
              <a:gdLst/>
              <a:ahLst/>
              <a:cxnLst/>
              <a:rect l="l" t="t" r="r" b="b"/>
              <a:pathLst>
                <a:path w="2618646" h="744860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550043"/>
                  </a:lnTo>
                  <a:cubicBezTo>
                    <a:pt x="0" y="553140"/>
                    <a:pt x="1231" y="556111"/>
                    <a:pt x="3421" y="558302"/>
                  </a:cubicBezTo>
                  <a:cubicBezTo>
                    <a:pt x="5611" y="560492"/>
                    <a:pt x="8582" y="561723"/>
                    <a:pt x="11680" y="561723"/>
                  </a:cubicBezTo>
                  <a:lnTo>
                    <a:pt x="145800" y="561723"/>
                  </a:lnTo>
                  <a:cubicBezTo>
                    <a:pt x="148898" y="561723"/>
                    <a:pt x="151869" y="562953"/>
                    <a:pt x="154059" y="565144"/>
                  </a:cubicBezTo>
                  <a:cubicBezTo>
                    <a:pt x="156249" y="567334"/>
                    <a:pt x="157480" y="570305"/>
                    <a:pt x="157480" y="573402"/>
                  </a:cubicBezTo>
                  <a:lnTo>
                    <a:pt x="157480" y="738003"/>
                  </a:lnTo>
                  <a:cubicBezTo>
                    <a:pt x="157480" y="740369"/>
                    <a:pt x="158759" y="742550"/>
                    <a:pt x="160824" y="743705"/>
                  </a:cubicBezTo>
                  <a:cubicBezTo>
                    <a:pt x="162889" y="744860"/>
                    <a:pt x="165417" y="744809"/>
                    <a:pt x="167433" y="743570"/>
                  </a:cubicBezTo>
                  <a:lnTo>
                    <a:pt x="453597" y="567835"/>
                  </a:lnTo>
                  <a:cubicBezTo>
                    <a:pt x="460105" y="563838"/>
                    <a:pt x="467593" y="561723"/>
                    <a:pt x="475230" y="561723"/>
                  </a:cubicBezTo>
                  <a:lnTo>
                    <a:pt x="2606966" y="561723"/>
                  </a:lnTo>
                  <a:cubicBezTo>
                    <a:pt x="2610064" y="561723"/>
                    <a:pt x="2613035" y="560492"/>
                    <a:pt x="2615225" y="558302"/>
                  </a:cubicBezTo>
                  <a:cubicBezTo>
                    <a:pt x="2617415" y="556111"/>
                    <a:pt x="2618646" y="553140"/>
                    <a:pt x="2618646" y="550043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66675"/>
              <a:ext cx="2618646" cy="6258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1" name="Freeform 51"/>
          <p:cNvSpPr/>
          <p:nvPr/>
        </p:nvSpPr>
        <p:spPr>
          <a:xfrm>
            <a:off x="8652981" y="4958669"/>
            <a:ext cx="4921045" cy="4114800"/>
          </a:xfrm>
          <a:custGeom>
            <a:avLst/>
            <a:gdLst/>
            <a:ahLst/>
            <a:cxnLst/>
            <a:rect l="l" t="t" r="r" b="b"/>
            <a:pathLst>
              <a:path w="4921045" h="4114800">
                <a:moveTo>
                  <a:pt x="0" y="0"/>
                </a:moveTo>
                <a:lnTo>
                  <a:pt x="4921045" y="0"/>
                </a:lnTo>
                <a:lnTo>
                  <a:pt x="492104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TextBox 52"/>
          <p:cNvSpPr txBox="1"/>
          <p:nvPr/>
        </p:nvSpPr>
        <p:spPr>
          <a:xfrm>
            <a:off x="5354271" y="1413867"/>
            <a:ext cx="10832420" cy="114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Analysis?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5799145" y="2948940"/>
            <a:ext cx="9942672" cy="1922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We analyse to make sense of the problem. </a:t>
            </a:r>
          </a:p>
          <a:p>
            <a:pPr algn="ctr">
              <a:lnSpc>
                <a:spcPts val="3779"/>
              </a:lnSpc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3779"/>
              </a:lnSpc>
            </a:pPr>
            <a:r>
              <a:rPr lang="en-US" sz="26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Encompasses who, what when, where and why? </a:t>
            </a:r>
          </a:p>
          <a:p>
            <a:pPr algn="ctr">
              <a:lnSpc>
                <a:spcPts val="3779"/>
              </a:lnSpc>
              <a:spcBef>
                <a:spcPct val="0"/>
              </a:spcBef>
            </a:pPr>
            <a:endParaRPr lang="en-US" sz="26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20800" y="3304273"/>
            <a:ext cx="12609906" cy="5307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supervisor has been asked to advise Miss Rose, who has been an active campaigner for the environment for many years. Miss Rose wishes to organise the construction of a public park on some land, where she has all the necessary planning permissions. She has heard that you can set up a limited company with special rules if your sole aim is to help the community. She wants to do this as quickly as possible.</a:t>
            </a:r>
          </a:p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lYour supervisor asks you to research the relevant law regarding the formation of such a company and any special issues about its subsequent governance.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793999"/>
            <a:ext cx="12867095" cy="6073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u="sng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do we need to question?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Which of the facts/material are relevant?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Provide a summary of the facts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Ensure that you understand the scenario (research any unfamiliar terms)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Question do certain facts make any difference to the scenario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Consider what is the problem about?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What does the client want?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Include relevant material/facts.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Do not add things to the scenario. </a:t>
            </a:r>
          </a:p>
          <a:p>
            <a:pPr marL="431799" lvl="1" indent="-215899" algn="l">
              <a:lnSpc>
                <a:spcPts val="4999"/>
              </a:lnSpc>
              <a:buFont typeface="Arial"/>
              <a:buChar char="•"/>
            </a:pPr>
            <a:r>
              <a:rPr lang="en-US" sz="1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Key elements are names and dates - how did these elements contribute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BCBEFA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793999"/>
            <a:ext cx="12867095" cy="4733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endParaRPr/>
          </a:p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Now it’s your turn. create a summary of the scenario.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Remember to not assume things. 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is important to work with the facts that you have and not add information. 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24545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341914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92205" y="2884819"/>
            <a:ext cx="12867095" cy="6241445"/>
            <a:chOff x="0" y="0"/>
            <a:chExt cx="5006519" cy="242851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5006519" cy="2428513"/>
            </a:xfrm>
            <a:custGeom>
              <a:avLst/>
              <a:gdLst/>
              <a:ahLst/>
              <a:cxnLst/>
              <a:rect l="l" t="t" r="r" b="b"/>
              <a:pathLst>
                <a:path w="5006519" h="2428513">
                  <a:moveTo>
                    <a:pt x="18051" y="0"/>
                  </a:moveTo>
                  <a:lnTo>
                    <a:pt x="4988469" y="0"/>
                  </a:lnTo>
                  <a:cubicBezTo>
                    <a:pt x="4993256" y="0"/>
                    <a:pt x="4997847" y="1902"/>
                    <a:pt x="5001232" y="5287"/>
                  </a:cubicBezTo>
                  <a:cubicBezTo>
                    <a:pt x="5004617" y="8672"/>
                    <a:pt x="5006519" y="13263"/>
                    <a:pt x="5006519" y="18051"/>
                  </a:cubicBezTo>
                  <a:lnTo>
                    <a:pt x="5006519" y="2410463"/>
                  </a:lnTo>
                  <a:cubicBezTo>
                    <a:pt x="5006519" y="2420432"/>
                    <a:pt x="4998438" y="2428513"/>
                    <a:pt x="4988469" y="2428513"/>
                  </a:cubicBezTo>
                  <a:lnTo>
                    <a:pt x="18051" y="2428513"/>
                  </a:lnTo>
                  <a:cubicBezTo>
                    <a:pt x="13263" y="2428513"/>
                    <a:pt x="8672" y="2426611"/>
                    <a:pt x="5287" y="2423226"/>
                  </a:cubicBezTo>
                  <a:cubicBezTo>
                    <a:pt x="1902" y="2419841"/>
                    <a:pt x="0" y="2415250"/>
                    <a:pt x="0" y="2410463"/>
                  </a:cubicBezTo>
                  <a:lnTo>
                    <a:pt x="0" y="18051"/>
                  </a:lnTo>
                  <a:cubicBezTo>
                    <a:pt x="0" y="13263"/>
                    <a:pt x="1902" y="8672"/>
                    <a:pt x="5287" y="5287"/>
                  </a:cubicBezTo>
                  <a:cubicBezTo>
                    <a:pt x="8672" y="1902"/>
                    <a:pt x="13263" y="0"/>
                    <a:pt x="18051" y="0"/>
                  </a:cubicBezTo>
                  <a:close/>
                </a:path>
              </a:pathLst>
            </a:custGeom>
            <a:solidFill>
              <a:srgbClr val="BCBEFA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66675"/>
              <a:ext cx="5006519" cy="2495188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2" name="TextBox 52"/>
          <p:cNvSpPr txBox="1"/>
          <p:nvPr/>
        </p:nvSpPr>
        <p:spPr>
          <a:xfrm>
            <a:off x="6915616" y="1137314"/>
            <a:ext cx="7779288" cy="1036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b="1" u="sng">
                <a:solidFill>
                  <a:srgbClr val="19274F"/>
                </a:solidFill>
                <a:latin typeface="Telegraf Medium Bold"/>
                <a:ea typeface="Telegraf Medium Bold"/>
                <a:cs typeface="Telegraf Medium Bold"/>
                <a:sym typeface="Telegraf Medium Bold"/>
              </a:rPr>
              <a:t>Scenario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392205" y="2651124"/>
            <a:ext cx="12867095" cy="6259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way we can keep track is creating objectives.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Remembering our main aim is to look at what the client wants.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can be legal and non legal.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Including common sense. </a:t>
            </a:r>
          </a:p>
          <a:p>
            <a:pPr algn="ctr">
              <a:lnSpc>
                <a:spcPts val="566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objectives will  let you know when your research is complete. 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objectives for the scenario we have just discussed................</a:t>
            </a: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endParaRPr lang="en-US" sz="2999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AutoShape 49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4337909" y="1026181"/>
            <a:ext cx="12550710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u="sng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433232" y="2803313"/>
            <a:ext cx="4216814" cy="378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must ensure that the questions cover all aspects of the client’s problems and meets the objectives you have created. </a:t>
            </a:r>
          </a:p>
          <a:p>
            <a:pPr algn="just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then give you your research terms.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89282" y="2803313"/>
            <a:ext cx="4243951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 is going to allow you to create questions to answer.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will also allow you to identify the basic areas of law that are relevant.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However, it is important that these questions are specific.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049691" y="2803313"/>
            <a:ext cx="4209609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key thing it is important to note;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Non legal issues may need support from specialist organisations.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usually have non legal remedies.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all legal objectives can be researched.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AutoShape 49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4337909" y="1026181"/>
            <a:ext cx="12550710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u="sng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433232" y="2803313"/>
            <a:ext cx="4216814" cy="378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must ensure that the questions cover all aspects of the client’s problems and meets the objectives you have created. </a:t>
            </a:r>
          </a:p>
          <a:p>
            <a:pPr algn="just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then give you your research terms.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89282" y="2803313"/>
            <a:ext cx="4243951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 is going to allow you to create questions to answer.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will also allow you to identify the basic areas of law that are relevant.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However, it is important that these questions are specific.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049691" y="2803313"/>
            <a:ext cx="4209609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key thing it is important to note;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Non legal issues may need support from specialist organisations.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usually have non legal remedies.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all legal objectives can be researched.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1029744" cy="6386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8922" y="713046"/>
            <a:ext cx="2486009" cy="1460040"/>
            <a:chOff x="0" y="0"/>
            <a:chExt cx="967293" cy="568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47569" y="855701"/>
            <a:ext cx="1488714" cy="1174730"/>
          </a:xfrm>
          <a:custGeom>
            <a:avLst/>
            <a:gdLst/>
            <a:ahLst/>
            <a:cxnLst/>
            <a:rect l="l" t="t" r="r" b="b"/>
            <a:pathLst>
              <a:path w="1488714" h="1174730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86092" y="2727260"/>
            <a:ext cx="1260326" cy="1132002"/>
          </a:xfrm>
          <a:custGeom>
            <a:avLst/>
            <a:gdLst/>
            <a:ahLst/>
            <a:cxnLst/>
            <a:rect l="l" t="t" r="r" b="b"/>
            <a:pathLst>
              <a:path w="1260326" h="1132002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568670" y="4322720"/>
            <a:ext cx="2646513" cy="1641473"/>
            <a:chOff x="0" y="0"/>
            <a:chExt cx="1029744" cy="63868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8922" y="4413436"/>
            <a:ext cx="2486009" cy="1460040"/>
            <a:chOff x="0" y="0"/>
            <a:chExt cx="967293" cy="56809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362100" y="4557203"/>
            <a:ext cx="1059653" cy="1172507"/>
          </a:xfrm>
          <a:custGeom>
            <a:avLst/>
            <a:gdLst/>
            <a:ahLst/>
            <a:cxnLst/>
            <a:rect l="l" t="t" r="r" b="b"/>
            <a:pathLst>
              <a:path w="1059653" h="1172507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568670" y="6172959"/>
            <a:ext cx="2646513" cy="1641473"/>
            <a:chOff x="0" y="0"/>
            <a:chExt cx="1029744" cy="6386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8922" y="6263675"/>
            <a:ext cx="2486009" cy="1460040"/>
            <a:chOff x="0" y="0"/>
            <a:chExt cx="967293" cy="56809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173271">
            <a:off x="1362100" y="6394391"/>
            <a:ext cx="1038535" cy="1329324"/>
          </a:xfrm>
          <a:custGeom>
            <a:avLst/>
            <a:gdLst/>
            <a:ahLst/>
            <a:cxnLst/>
            <a:rect l="l" t="t" r="r" b="b"/>
            <a:pathLst>
              <a:path w="1038535" h="1329324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52772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27726" h="638688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4666487" y="2587823"/>
              <a:ext cx="17871855" cy="9184457"/>
              <a:chOff x="0" y="0"/>
              <a:chExt cx="5215384" cy="268021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215384" cy="2680218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80218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662890"/>
                    </a:lnTo>
                    <a:cubicBezTo>
                      <a:pt x="5215384" y="2672460"/>
                      <a:pt x="5207626" y="2680218"/>
                      <a:pt x="5198056" y="2680218"/>
                    </a:cubicBezTo>
                    <a:lnTo>
                      <a:pt x="17328" y="2680218"/>
                    </a:lnTo>
                    <a:cubicBezTo>
                      <a:pt x="12732" y="2680218"/>
                      <a:pt x="8325" y="2678392"/>
                      <a:pt x="5075" y="2675143"/>
                    </a:cubicBezTo>
                    <a:cubicBezTo>
                      <a:pt x="1826" y="2671893"/>
                      <a:pt x="0" y="2667486"/>
                      <a:pt x="0" y="266289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5215384" cy="274689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655730" y="10251688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13602415" y="2626795"/>
              <a:ext cx="0" cy="9145485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5482948" y="684251"/>
            <a:ext cx="1055943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Now it’s your turn!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998778" y="4227470"/>
            <a:ext cx="5287398" cy="223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some objectives for your assessment scenario question. </a:t>
            </a:r>
          </a:p>
          <a:p>
            <a:pPr algn="ctr">
              <a:lnSpc>
                <a:spcPts val="2520"/>
              </a:lnSpc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2520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157271" y="4227470"/>
            <a:ext cx="5287398" cy="1590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a few questions in relation to your assessment scenario question.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1029744" cy="6386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8922" y="713046"/>
            <a:ext cx="2486009" cy="1460040"/>
            <a:chOff x="0" y="0"/>
            <a:chExt cx="967293" cy="568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47569" y="855701"/>
            <a:ext cx="1488714" cy="1174730"/>
          </a:xfrm>
          <a:custGeom>
            <a:avLst/>
            <a:gdLst/>
            <a:ahLst/>
            <a:cxnLst/>
            <a:rect l="l" t="t" r="r" b="b"/>
            <a:pathLst>
              <a:path w="1488714" h="1174730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86092" y="2727260"/>
            <a:ext cx="1260326" cy="1132002"/>
          </a:xfrm>
          <a:custGeom>
            <a:avLst/>
            <a:gdLst/>
            <a:ahLst/>
            <a:cxnLst/>
            <a:rect l="l" t="t" r="r" b="b"/>
            <a:pathLst>
              <a:path w="1260326" h="1132002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568670" y="4322720"/>
            <a:ext cx="2646513" cy="1641473"/>
            <a:chOff x="0" y="0"/>
            <a:chExt cx="1029744" cy="63868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8922" y="4413436"/>
            <a:ext cx="2486009" cy="1460040"/>
            <a:chOff x="0" y="0"/>
            <a:chExt cx="967293" cy="56809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362100" y="4557203"/>
            <a:ext cx="1059653" cy="1172507"/>
          </a:xfrm>
          <a:custGeom>
            <a:avLst/>
            <a:gdLst/>
            <a:ahLst/>
            <a:cxnLst/>
            <a:rect l="l" t="t" r="r" b="b"/>
            <a:pathLst>
              <a:path w="1059653" h="1172507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568670" y="6172959"/>
            <a:ext cx="2646513" cy="1641473"/>
            <a:chOff x="0" y="0"/>
            <a:chExt cx="1029744" cy="6386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8922" y="6263675"/>
            <a:ext cx="2486009" cy="1460040"/>
            <a:chOff x="0" y="0"/>
            <a:chExt cx="967293" cy="56809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173271">
            <a:off x="1362100" y="6394391"/>
            <a:ext cx="1038535" cy="1329324"/>
          </a:xfrm>
          <a:custGeom>
            <a:avLst/>
            <a:gdLst/>
            <a:ahLst/>
            <a:cxnLst/>
            <a:rect l="l" t="t" r="r" b="b"/>
            <a:pathLst>
              <a:path w="1038535" h="1329324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52772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27726" h="638688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4666487" y="2067675"/>
              <a:ext cx="17871855" cy="9704605"/>
              <a:chOff x="0" y="0"/>
              <a:chExt cx="5215384" cy="283200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215384" cy="2832008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832008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814680"/>
                    </a:lnTo>
                    <a:cubicBezTo>
                      <a:pt x="5215384" y="2819276"/>
                      <a:pt x="5213558" y="2823683"/>
                      <a:pt x="5210308" y="2826933"/>
                    </a:cubicBezTo>
                    <a:cubicBezTo>
                      <a:pt x="5207059" y="2830182"/>
                      <a:pt x="5202651" y="2832008"/>
                      <a:pt x="5198056" y="2832008"/>
                    </a:cubicBezTo>
                    <a:lnTo>
                      <a:pt x="17328" y="2832008"/>
                    </a:lnTo>
                    <a:cubicBezTo>
                      <a:pt x="7758" y="2832008"/>
                      <a:pt x="0" y="2824250"/>
                      <a:pt x="0" y="281468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5215384" cy="289868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655730" y="10251688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AutoShape 44"/>
            <p:cNvSpPr/>
            <p:nvPr/>
          </p:nvSpPr>
          <p:spPr>
            <a:xfrm flipV="1">
              <a:off x="4729656" y="4315909"/>
              <a:ext cx="17779935" cy="127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6569011" y="2622485"/>
            <a:ext cx="9196637" cy="920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59"/>
              </a:lnSpc>
            </a:pPr>
            <a:r>
              <a:rPr lang="en-US" sz="5399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terms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303905" y="4137660"/>
            <a:ext cx="12955395" cy="4403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Many search engines and online databases use “Boolean searching” which use the “operators” AND, OR and NOT to narrow the search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AND – the result includes both terms and ignores any result that includes only one of these terms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OR – the result includes either term and produces results that mention either of the terms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– the result will include the first term but not the second term.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Consider brainstorming to get words and phrases.</a:t>
            </a:r>
          </a:p>
          <a:p>
            <a:pPr marL="539746" lvl="1" indent="-269873" algn="ctr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Look at the list of issues you have identified and ensure your list of words and phrases covers them all.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9699409" cy="4918010"/>
            <a:chOff x="0" y="0"/>
            <a:chExt cx="12932546" cy="6557347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2932546" cy="6557347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256505" y="265484"/>
              <a:ext cx="12419536" cy="1098736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56505" y="1532064"/>
              <a:ext cx="12419536" cy="4759800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 rot="-768342">
            <a:off x="7935693" y="5425746"/>
            <a:ext cx="9391350" cy="3449187"/>
          </a:xfrm>
          <a:custGeom>
            <a:avLst/>
            <a:gdLst/>
            <a:ahLst/>
            <a:cxnLst/>
            <a:rect l="l" t="t" r="r" b="b"/>
            <a:pathLst>
              <a:path w="9391350" h="3449187">
                <a:moveTo>
                  <a:pt x="0" y="0"/>
                </a:moveTo>
                <a:lnTo>
                  <a:pt x="9391350" y="0"/>
                </a:lnTo>
                <a:lnTo>
                  <a:pt x="9391350" y="3449186"/>
                </a:lnTo>
                <a:lnTo>
                  <a:pt x="0" y="34491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0" y="5946710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772246" y="1324930"/>
            <a:ext cx="8212317" cy="73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5199" u="sng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Next week</a:t>
            </a:r>
            <a:r>
              <a:rPr lang="en-US" sz="51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08483" y="3228063"/>
            <a:ext cx="9339843" cy="1062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83"/>
              </a:lnSpc>
            </a:pPr>
            <a:r>
              <a:rPr lang="en-US" sz="2988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Putting it all into practice. </a:t>
            </a:r>
          </a:p>
          <a:p>
            <a:pPr algn="ctr">
              <a:lnSpc>
                <a:spcPts val="4183"/>
              </a:lnSpc>
              <a:spcBef>
                <a:spcPct val="0"/>
              </a:spcBef>
            </a:pPr>
            <a:endParaRPr lang="en-US" sz="2988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5853332" cy="8038309"/>
            <a:chOff x="0" y="0"/>
            <a:chExt cx="21137777" cy="1071774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21137777" cy="10717746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19248" y="433924"/>
              <a:ext cx="20299281" cy="1795844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19248" y="2504103"/>
              <a:ext cx="20299281" cy="7779720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0" y="5946710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5037842" y="1665701"/>
            <a:ext cx="8212317" cy="732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51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Conclusion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08483" y="2913738"/>
            <a:ext cx="14919972" cy="5574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0"/>
              </a:lnSpc>
            </a:pPr>
            <a:r>
              <a:rPr lang="en-US" sz="2988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Analysis is key. </a:t>
            </a:r>
          </a:p>
          <a:p>
            <a:pPr algn="ctr">
              <a:lnSpc>
                <a:spcPts val="7470"/>
              </a:lnSpc>
            </a:pPr>
            <a:r>
              <a:rPr lang="en-US" sz="2988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Objectives. </a:t>
            </a:r>
          </a:p>
          <a:p>
            <a:pPr algn="ctr">
              <a:lnSpc>
                <a:spcPts val="7470"/>
              </a:lnSpc>
            </a:pPr>
            <a:r>
              <a:rPr lang="en-US" sz="2988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Research Questions. </a:t>
            </a:r>
          </a:p>
          <a:p>
            <a:pPr algn="ctr">
              <a:lnSpc>
                <a:spcPts val="7470"/>
              </a:lnSpc>
            </a:pPr>
            <a:r>
              <a:rPr lang="en-US" sz="2988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week.</a:t>
            </a:r>
          </a:p>
          <a:p>
            <a:pPr algn="ctr">
              <a:lnSpc>
                <a:spcPts val="7470"/>
              </a:lnSpc>
            </a:pPr>
            <a:endParaRPr lang="en-US" sz="2988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7470"/>
              </a:lnSpc>
            </a:pPr>
            <a:endParaRPr lang="en-US" sz="2988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87781" y="397627"/>
            <a:ext cx="11722675" cy="9186314"/>
          </a:xfrm>
          <a:custGeom>
            <a:avLst/>
            <a:gdLst/>
            <a:ahLst/>
            <a:cxnLst/>
            <a:rect l="l" t="t" r="r" b="b"/>
            <a:pathLst>
              <a:path w="11722675" h="9186314">
                <a:moveTo>
                  <a:pt x="0" y="0"/>
                </a:moveTo>
                <a:lnTo>
                  <a:pt x="11722675" y="0"/>
                </a:lnTo>
                <a:lnTo>
                  <a:pt x="11722675" y="9186314"/>
                </a:lnTo>
                <a:lnTo>
                  <a:pt x="0" y="9186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784</Words>
  <Application>Microsoft Office PowerPoint</Application>
  <PresentationFormat>Custom</PresentationFormat>
  <Paragraphs>104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Stinger Fit Bold</vt:lpstr>
      <vt:lpstr>Telegraf Medium Bold</vt:lpstr>
      <vt:lpstr>Telegraf Medium</vt:lpstr>
      <vt:lpstr>Canva Sans Bold</vt:lpstr>
      <vt:lpstr>Montaser Arabic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</dc:title>
  <cp:lastModifiedBy>Zita Draper</cp:lastModifiedBy>
  <cp:revision>1</cp:revision>
  <dcterms:created xsi:type="dcterms:W3CDTF">2006-08-16T00:00:00Z</dcterms:created>
  <dcterms:modified xsi:type="dcterms:W3CDTF">2025-01-21T15:30:07Z</dcterms:modified>
  <dc:identifier>DAGc014Ko5U</dc:identifier>
</cp:coreProperties>
</file>