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4"/>
  </p:notesMasterIdLst>
  <p:sldIdLst>
    <p:sldId id="283" r:id="rId2"/>
    <p:sldId id="368" r:id="rId3"/>
    <p:sldId id="361" r:id="rId4"/>
    <p:sldId id="362" r:id="rId5"/>
    <p:sldId id="369" r:id="rId6"/>
    <p:sldId id="353" r:id="rId7"/>
    <p:sldId id="284" r:id="rId8"/>
    <p:sldId id="285" r:id="rId9"/>
    <p:sldId id="338" r:id="rId10"/>
    <p:sldId id="345" r:id="rId11"/>
    <p:sldId id="346" r:id="rId12"/>
    <p:sldId id="347" r:id="rId13"/>
    <p:sldId id="348" r:id="rId14"/>
    <p:sldId id="349" r:id="rId15"/>
    <p:sldId id="350" r:id="rId16"/>
    <p:sldId id="351" r:id="rId17"/>
    <p:sldId id="352" r:id="rId18"/>
    <p:sldId id="364" r:id="rId19"/>
    <p:sldId id="326" r:id="rId20"/>
    <p:sldId id="363" r:id="rId21"/>
    <p:sldId id="370" r:id="rId22"/>
    <p:sldId id="365" r:id="rId23"/>
    <p:sldId id="371" r:id="rId24"/>
    <p:sldId id="372" r:id="rId25"/>
    <p:sldId id="341" r:id="rId26"/>
    <p:sldId id="367" r:id="rId27"/>
    <p:sldId id="342" r:id="rId28"/>
    <p:sldId id="343" r:id="rId29"/>
    <p:sldId id="339" r:id="rId30"/>
    <p:sldId id="366" r:id="rId31"/>
    <p:sldId id="340" r:id="rId32"/>
    <p:sldId id="318" r:id="rId3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67227" autoAdjust="0"/>
  </p:normalViewPr>
  <p:slideViewPr>
    <p:cSldViewPr>
      <p:cViewPr varScale="1">
        <p:scale>
          <a:sx n="62" d="100"/>
          <a:sy n="62" d="100"/>
        </p:scale>
        <p:origin x="1620" y="45"/>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76F2A03-21B9-4747-868A-3D0A7A45BFDE}" type="datetimeFigureOut">
              <a:rPr lang="en-GB" smtClean="0"/>
              <a:t>14/04/2021</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263BF16-DF4B-4070-8A23-78D9E07E00A9}" type="slidenum">
              <a:rPr lang="en-GB" smtClean="0"/>
              <a:t>‹#›</a:t>
            </a:fld>
            <a:endParaRPr lang="en-GB"/>
          </a:p>
        </p:txBody>
      </p:sp>
    </p:spTree>
    <p:extLst>
      <p:ext uri="{BB962C8B-B14F-4D97-AF65-F5344CB8AC3E}">
        <p14:creationId xmlns:p14="http://schemas.microsoft.com/office/powerpoint/2010/main" val="28707101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dirty="0"/>
          </a:p>
        </p:txBody>
      </p:sp>
      <p:sp>
        <p:nvSpPr>
          <p:cNvPr id="4" name="Slide Number Placeholder 3"/>
          <p:cNvSpPr>
            <a:spLocks noGrp="1"/>
          </p:cNvSpPr>
          <p:nvPr>
            <p:ph type="sldNum" sz="quarter" idx="10"/>
          </p:nvPr>
        </p:nvSpPr>
        <p:spPr/>
        <p:txBody>
          <a:bodyPr/>
          <a:lstStyle/>
          <a:p>
            <a:fld id="{5263BF16-DF4B-4070-8A23-78D9E07E00A9}" type="slidenum">
              <a:rPr lang="en-GB" smtClean="0"/>
              <a:t>1</a:t>
            </a:fld>
            <a:endParaRPr lang="en-GB"/>
          </a:p>
        </p:txBody>
      </p:sp>
    </p:spTree>
    <p:extLst>
      <p:ext uri="{BB962C8B-B14F-4D97-AF65-F5344CB8AC3E}">
        <p14:creationId xmlns:p14="http://schemas.microsoft.com/office/powerpoint/2010/main" val="20656061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263BF16-DF4B-4070-8A23-78D9E07E00A9}" type="slidenum">
              <a:rPr lang="en-GB" smtClean="0"/>
              <a:t>3</a:t>
            </a:fld>
            <a:endParaRPr lang="en-GB"/>
          </a:p>
        </p:txBody>
      </p:sp>
    </p:spTree>
    <p:extLst>
      <p:ext uri="{BB962C8B-B14F-4D97-AF65-F5344CB8AC3E}">
        <p14:creationId xmlns:p14="http://schemas.microsoft.com/office/powerpoint/2010/main" val="3733815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63BF16-DF4B-4070-8A23-78D9E07E00A9}" type="slidenum">
              <a:rPr lang="en-GB" smtClean="0"/>
              <a:t>4</a:t>
            </a:fld>
            <a:endParaRPr lang="en-GB"/>
          </a:p>
        </p:txBody>
      </p:sp>
    </p:spTree>
    <p:extLst>
      <p:ext uri="{BB962C8B-B14F-4D97-AF65-F5344CB8AC3E}">
        <p14:creationId xmlns:p14="http://schemas.microsoft.com/office/powerpoint/2010/main" val="28525311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63BF16-DF4B-4070-8A23-78D9E07E00A9}" type="slidenum">
              <a:rPr lang="en-GB" smtClean="0"/>
              <a:t>5</a:t>
            </a:fld>
            <a:endParaRPr lang="en-GB"/>
          </a:p>
        </p:txBody>
      </p:sp>
    </p:spTree>
    <p:extLst>
      <p:ext uri="{BB962C8B-B14F-4D97-AF65-F5344CB8AC3E}">
        <p14:creationId xmlns:p14="http://schemas.microsoft.com/office/powerpoint/2010/main" val="397172120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263BF16-DF4B-4070-8A23-78D9E07E00A9}" type="slidenum">
              <a:rPr lang="en-GB" smtClean="0"/>
              <a:t>6</a:t>
            </a:fld>
            <a:endParaRPr lang="en-GB"/>
          </a:p>
        </p:txBody>
      </p:sp>
    </p:spTree>
    <p:extLst>
      <p:ext uri="{BB962C8B-B14F-4D97-AF65-F5344CB8AC3E}">
        <p14:creationId xmlns:p14="http://schemas.microsoft.com/office/powerpoint/2010/main" val="11977262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263BF16-DF4B-4070-8A23-78D9E07E00A9}" type="slidenum">
              <a:rPr lang="en-GB" smtClean="0"/>
              <a:t>7</a:t>
            </a:fld>
            <a:endParaRPr lang="en-GB"/>
          </a:p>
        </p:txBody>
      </p:sp>
    </p:spTree>
    <p:extLst>
      <p:ext uri="{BB962C8B-B14F-4D97-AF65-F5344CB8AC3E}">
        <p14:creationId xmlns:p14="http://schemas.microsoft.com/office/powerpoint/2010/main" val="321316446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fld id="{5263BF16-DF4B-4070-8A23-78D9E07E00A9}" type="slidenum">
              <a:rPr lang="en-GB" smtClean="0"/>
              <a:t>8</a:t>
            </a:fld>
            <a:endParaRPr lang="en-GB"/>
          </a:p>
        </p:txBody>
      </p:sp>
    </p:spTree>
    <p:extLst>
      <p:ext uri="{BB962C8B-B14F-4D97-AF65-F5344CB8AC3E}">
        <p14:creationId xmlns:p14="http://schemas.microsoft.com/office/powerpoint/2010/main" val="343524712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fld id="{5263BF16-DF4B-4070-8A23-78D9E07E00A9}" type="slidenum">
              <a:rPr lang="en-GB" smtClean="0"/>
              <a:t>9</a:t>
            </a:fld>
            <a:endParaRPr lang="en-GB"/>
          </a:p>
        </p:txBody>
      </p:sp>
    </p:spTree>
    <p:extLst>
      <p:ext uri="{BB962C8B-B14F-4D97-AF65-F5344CB8AC3E}">
        <p14:creationId xmlns:p14="http://schemas.microsoft.com/office/powerpoint/2010/main" val="93613592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263BF16-DF4B-4070-8A23-78D9E07E00A9}" type="slidenum">
              <a:rPr lang="en-GB" smtClean="0"/>
              <a:t>10</a:t>
            </a:fld>
            <a:endParaRPr lang="en-GB"/>
          </a:p>
        </p:txBody>
      </p:sp>
    </p:spTree>
    <p:extLst>
      <p:ext uri="{BB962C8B-B14F-4D97-AF65-F5344CB8AC3E}">
        <p14:creationId xmlns:p14="http://schemas.microsoft.com/office/powerpoint/2010/main" val="383682527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263BF16-DF4B-4070-8A23-78D9E07E00A9}" type="slidenum">
              <a:rPr lang="en-GB" smtClean="0"/>
              <a:t>11</a:t>
            </a:fld>
            <a:endParaRPr lang="en-GB"/>
          </a:p>
        </p:txBody>
      </p:sp>
    </p:spTree>
    <p:extLst>
      <p:ext uri="{BB962C8B-B14F-4D97-AF65-F5344CB8AC3E}">
        <p14:creationId xmlns:p14="http://schemas.microsoft.com/office/powerpoint/2010/main" val="421707620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263BF16-DF4B-4070-8A23-78D9E07E00A9}" type="slidenum">
              <a:rPr lang="en-GB" smtClean="0"/>
              <a:t>12</a:t>
            </a:fld>
            <a:endParaRPr lang="en-GB"/>
          </a:p>
        </p:txBody>
      </p:sp>
    </p:spTree>
    <p:extLst>
      <p:ext uri="{BB962C8B-B14F-4D97-AF65-F5344CB8AC3E}">
        <p14:creationId xmlns:p14="http://schemas.microsoft.com/office/powerpoint/2010/main" val="196048834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263BF16-DF4B-4070-8A23-78D9E07E00A9}" type="slidenum">
              <a:rPr lang="en-GB" smtClean="0"/>
              <a:t>13</a:t>
            </a:fld>
            <a:endParaRPr lang="en-GB"/>
          </a:p>
        </p:txBody>
      </p:sp>
    </p:spTree>
    <p:extLst>
      <p:ext uri="{BB962C8B-B14F-4D97-AF65-F5344CB8AC3E}">
        <p14:creationId xmlns:p14="http://schemas.microsoft.com/office/powerpoint/2010/main" val="367557184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263BF16-DF4B-4070-8A23-78D9E07E00A9}" type="slidenum">
              <a:rPr lang="en-GB" smtClean="0"/>
              <a:t>14</a:t>
            </a:fld>
            <a:endParaRPr lang="en-GB"/>
          </a:p>
        </p:txBody>
      </p:sp>
    </p:spTree>
    <p:extLst>
      <p:ext uri="{BB962C8B-B14F-4D97-AF65-F5344CB8AC3E}">
        <p14:creationId xmlns:p14="http://schemas.microsoft.com/office/powerpoint/2010/main" val="424087611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unusual in that it depicts ordinary</a:t>
            </a:r>
            <a:r>
              <a:rPr lang="en-GB" baseline="0" dirty="0"/>
              <a:t> people and includes everyday experiences.  This gives us a snapshot of life in the 16</a:t>
            </a:r>
            <a:r>
              <a:rPr lang="en-GB" baseline="30000" dirty="0"/>
              <a:t>th</a:t>
            </a:r>
            <a:r>
              <a:rPr lang="en-GB" baseline="0" dirty="0"/>
              <a:t> century, sharing information and depicting life.  </a:t>
            </a:r>
            <a:r>
              <a:rPr lang="en-GB" dirty="0"/>
              <a:t>Pieter Brueghel (sometimes spelled Bruegel) wanted to capture in one painting all the children's games he knew. Most of the games he showed have been identified. As you look around, notice how few toys are involved. This was painted in the 1500s and children had to make fun with simple things: sticks, hats, hoops, and the like.</a:t>
            </a:r>
          </a:p>
          <a:p>
            <a:r>
              <a:rPr lang="en-GB" dirty="0"/>
              <a:t>Children being very creative with what little they had.  Playing outdoors instead of focusing on a screen?</a:t>
            </a:r>
          </a:p>
        </p:txBody>
      </p:sp>
      <p:sp>
        <p:nvSpPr>
          <p:cNvPr id="4" name="Slide Number Placeholder 3"/>
          <p:cNvSpPr>
            <a:spLocks noGrp="1"/>
          </p:cNvSpPr>
          <p:nvPr>
            <p:ph type="sldNum" sz="quarter" idx="10"/>
          </p:nvPr>
        </p:nvSpPr>
        <p:spPr/>
        <p:txBody>
          <a:bodyPr/>
          <a:lstStyle/>
          <a:p>
            <a:fld id="{5263BF16-DF4B-4070-8A23-78D9E07E00A9}" type="slidenum">
              <a:rPr lang="en-GB" smtClean="0"/>
              <a:t>15</a:t>
            </a:fld>
            <a:endParaRPr lang="en-GB"/>
          </a:p>
        </p:txBody>
      </p:sp>
    </p:spTree>
    <p:extLst>
      <p:ext uri="{BB962C8B-B14F-4D97-AF65-F5344CB8AC3E}">
        <p14:creationId xmlns:p14="http://schemas.microsoft.com/office/powerpoint/2010/main" val="262926618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263BF16-DF4B-4070-8A23-78D9E07E00A9}" type="slidenum">
              <a:rPr lang="en-GB" smtClean="0"/>
              <a:t>16</a:t>
            </a:fld>
            <a:endParaRPr lang="en-GB"/>
          </a:p>
        </p:txBody>
      </p:sp>
    </p:spTree>
    <p:extLst>
      <p:ext uri="{BB962C8B-B14F-4D97-AF65-F5344CB8AC3E}">
        <p14:creationId xmlns:p14="http://schemas.microsoft.com/office/powerpoint/2010/main" val="37199391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fld id="{5263BF16-DF4B-4070-8A23-78D9E07E00A9}" type="slidenum">
              <a:rPr lang="en-GB" smtClean="0"/>
              <a:t>17</a:t>
            </a:fld>
            <a:endParaRPr lang="en-GB"/>
          </a:p>
        </p:txBody>
      </p:sp>
    </p:spTree>
    <p:extLst>
      <p:ext uri="{BB962C8B-B14F-4D97-AF65-F5344CB8AC3E}">
        <p14:creationId xmlns:p14="http://schemas.microsoft.com/office/powerpoint/2010/main" val="330075111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263BF16-DF4B-4070-8A23-78D9E07E00A9}" type="slidenum">
              <a:rPr lang="en-GB" smtClean="0"/>
              <a:t>18</a:t>
            </a:fld>
            <a:endParaRPr lang="en-GB"/>
          </a:p>
        </p:txBody>
      </p:sp>
    </p:spTree>
    <p:extLst>
      <p:ext uri="{BB962C8B-B14F-4D97-AF65-F5344CB8AC3E}">
        <p14:creationId xmlns:p14="http://schemas.microsoft.com/office/powerpoint/2010/main" val="75388631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263BF16-DF4B-4070-8A23-78D9E07E00A9}" type="slidenum">
              <a:rPr lang="en-GB" smtClean="0">
                <a:solidFill>
                  <a:prstClr val="black"/>
                </a:solidFill>
              </a:rPr>
              <a:pPr/>
              <a:t>19</a:t>
            </a:fld>
            <a:endParaRPr lang="en-GB">
              <a:solidFill>
                <a:prstClr val="black"/>
              </a:solidFill>
            </a:endParaRPr>
          </a:p>
        </p:txBody>
      </p:sp>
    </p:spTree>
    <p:extLst>
      <p:ext uri="{BB962C8B-B14F-4D97-AF65-F5344CB8AC3E}">
        <p14:creationId xmlns:p14="http://schemas.microsoft.com/office/powerpoint/2010/main" val="31562800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263BF16-DF4B-4070-8A23-78D9E07E00A9}" type="slidenum">
              <a:rPr lang="en-GB" smtClean="0"/>
              <a:t>20</a:t>
            </a:fld>
            <a:endParaRPr lang="en-GB"/>
          </a:p>
        </p:txBody>
      </p:sp>
    </p:spTree>
    <p:extLst>
      <p:ext uri="{BB962C8B-B14F-4D97-AF65-F5344CB8AC3E}">
        <p14:creationId xmlns:p14="http://schemas.microsoft.com/office/powerpoint/2010/main" val="92580000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63BF16-DF4B-4070-8A23-78D9E07E00A9}" type="slidenum">
              <a:rPr lang="en-GB" smtClean="0"/>
              <a:t>21</a:t>
            </a:fld>
            <a:endParaRPr lang="en-GB"/>
          </a:p>
        </p:txBody>
      </p:sp>
    </p:spTree>
    <p:extLst>
      <p:ext uri="{BB962C8B-B14F-4D97-AF65-F5344CB8AC3E}">
        <p14:creationId xmlns:p14="http://schemas.microsoft.com/office/powerpoint/2010/main" val="41483117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263BF16-DF4B-4070-8A23-78D9E07E00A9}" type="slidenum">
              <a:rPr lang="en-GB" smtClean="0"/>
              <a:t>22</a:t>
            </a:fld>
            <a:endParaRPr lang="en-GB"/>
          </a:p>
        </p:txBody>
      </p:sp>
    </p:spTree>
    <p:extLst>
      <p:ext uri="{BB962C8B-B14F-4D97-AF65-F5344CB8AC3E}">
        <p14:creationId xmlns:p14="http://schemas.microsoft.com/office/powerpoint/2010/main" val="335146383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63BF16-DF4B-4070-8A23-78D9E07E00A9}" type="slidenum">
              <a:rPr lang="en-GB" smtClean="0"/>
              <a:t>23</a:t>
            </a:fld>
            <a:endParaRPr lang="en-GB"/>
          </a:p>
        </p:txBody>
      </p:sp>
    </p:spTree>
    <p:extLst>
      <p:ext uri="{BB962C8B-B14F-4D97-AF65-F5344CB8AC3E}">
        <p14:creationId xmlns:p14="http://schemas.microsoft.com/office/powerpoint/2010/main" val="15190328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63BF16-DF4B-4070-8A23-78D9E07E00A9}" type="slidenum">
              <a:rPr lang="en-GB" smtClean="0"/>
              <a:t>24</a:t>
            </a:fld>
            <a:endParaRPr lang="en-GB"/>
          </a:p>
        </p:txBody>
      </p:sp>
    </p:spTree>
    <p:extLst>
      <p:ext uri="{BB962C8B-B14F-4D97-AF65-F5344CB8AC3E}">
        <p14:creationId xmlns:p14="http://schemas.microsoft.com/office/powerpoint/2010/main" val="334606547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263BF16-DF4B-4070-8A23-78D9E07E00A9}" type="slidenum">
              <a:rPr lang="en-GB" smtClean="0"/>
              <a:t>25</a:t>
            </a:fld>
            <a:endParaRPr lang="en-GB"/>
          </a:p>
        </p:txBody>
      </p:sp>
    </p:spTree>
    <p:extLst>
      <p:ext uri="{BB962C8B-B14F-4D97-AF65-F5344CB8AC3E}">
        <p14:creationId xmlns:p14="http://schemas.microsoft.com/office/powerpoint/2010/main" val="334091946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F1B1BB3-E097-4A23-A1D0-2A682C1DADCC}" type="slidenum">
              <a:rPr lang="en-GB" smtClean="0"/>
              <a:t>26</a:t>
            </a:fld>
            <a:endParaRPr lang="en-GB"/>
          </a:p>
        </p:txBody>
      </p:sp>
    </p:spTree>
    <p:extLst>
      <p:ext uri="{BB962C8B-B14F-4D97-AF65-F5344CB8AC3E}">
        <p14:creationId xmlns:p14="http://schemas.microsoft.com/office/powerpoint/2010/main" val="119949179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263BF16-DF4B-4070-8A23-78D9E07E00A9}" type="slidenum">
              <a:rPr lang="en-GB" smtClean="0"/>
              <a:t>27</a:t>
            </a:fld>
            <a:endParaRPr lang="en-GB"/>
          </a:p>
        </p:txBody>
      </p:sp>
    </p:spTree>
    <p:extLst>
      <p:ext uri="{BB962C8B-B14F-4D97-AF65-F5344CB8AC3E}">
        <p14:creationId xmlns:p14="http://schemas.microsoft.com/office/powerpoint/2010/main" val="111707828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263BF16-DF4B-4070-8A23-78D9E07E00A9}" type="slidenum">
              <a:rPr lang="en-GB" smtClean="0"/>
              <a:t>28</a:t>
            </a:fld>
            <a:endParaRPr lang="en-GB"/>
          </a:p>
        </p:txBody>
      </p:sp>
    </p:spTree>
    <p:extLst>
      <p:ext uri="{BB962C8B-B14F-4D97-AF65-F5344CB8AC3E}">
        <p14:creationId xmlns:p14="http://schemas.microsoft.com/office/powerpoint/2010/main" val="258133223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263BF16-DF4B-4070-8A23-78D9E07E00A9}" type="slidenum">
              <a:rPr lang="en-GB" smtClean="0"/>
              <a:t>29</a:t>
            </a:fld>
            <a:endParaRPr lang="en-GB"/>
          </a:p>
        </p:txBody>
      </p:sp>
    </p:spTree>
    <p:extLst>
      <p:ext uri="{BB962C8B-B14F-4D97-AF65-F5344CB8AC3E}">
        <p14:creationId xmlns:p14="http://schemas.microsoft.com/office/powerpoint/2010/main" val="10211169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63BF16-DF4B-4070-8A23-78D9E07E00A9}" type="slidenum">
              <a:rPr lang="en-GB" smtClean="0"/>
              <a:t>30</a:t>
            </a:fld>
            <a:endParaRPr lang="en-GB"/>
          </a:p>
        </p:txBody>
      </p:sp>
    </p:spTree>
    <p:extLst>
      <p:ext uri="{BB962C8B-B14F-4D97-AF65-F5344CB8AC3E}">
        <p14:creationId xmlns:p14="http://schemas.microsoft.com/office/powerpoint/2010/main" val="189901737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263BF16-DF4B-4070-8A23-78D9E07E00A9}" type="slidenum">
              <a:rPr lang="en-GB" smtClean="0"/>
              <a:t>31</a:t>
            </a:fld>
            <a:endParaRPr lang="en-GB"/>
          </a:p>
        </p:txBody>
      </p:sp>
    </p:spTree>
    <p:extLst>
      <p:ext uri="{BB962C8B-B14F-4D97-AF65-F5344CB8AC3E}">
        <p14:creationId xmlns:p14="http://schemas.microsoft.com/office/powerpoint/2010/main" val="127677905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solidFill>
                  <a:prstClr val="black">
                    <a:tint val="75000"/>
                  </a:prstClr>
                </a:solidFill>
              </a:rPr>
              <a:pPr/>
              <a:t>14/04/2021</a:t>
            </a:fld>
            <a:endParaRPr lang="en-GB">
              <a:solidFill>
                <a:prstClr val="black">
                  <a:tint val="75000"/>
                </a:prstClr>
              </a:solidFill>
            </a:endParaRPr>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8291657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14/04/2021</a:t>
            </a:fld>
            <a:endParaRPr lang="en-GB">
              <a:solidFill>
                <a:prstClr val="black">
                  <a:tint val="75000"/>
                </a:prstClr>
              </a:solidFill>
            </a:endParaRPr>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7951190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14/04/2021</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3427266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14/04/2021</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8307352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solidFill>
                  <a:prstClr val="black">
                    <a:tint val="75000"/>
                  </a:prstClr>
                </a:solidFill>
              </a:rPr>
              <a:pPr/>
              <a:t>14/04/2021</a:t>
            </a:fld>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64972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solidFill>
                  <a:prstClr val="black">
                    <a:tint val="75000"/>
                  </a:prstClr>
                </a:solidFill>
              </a:rPr>
              <a:pPr/>
              <a:t>14/04/2021</a:t>
            </a:fld>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386730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solidFill>
                  <a:prstClr val="black">
                    <a:tint val="75000"/>
                  </a:prstClr>
                </a:solidFill>
              </a:rPr>
              <a:pPr/>
              <a:t>14/04/2021</a:t>
            </a:fld>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8209144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14/04/2021</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2152754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14/04/2021</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2924155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14/04/2021</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6806696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14/04/2021</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4366520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solidFill>
                  <a:prstClr val="black">
                    <a:tint val="75000"/>
                  </a:prstClr>
                </a:solidFill>
              </a:rPr>
              <a:pPr/>
              <a:t>14/04/2021</a:t>
            </a:fld>
            <a:endParaRPr lang="en-GB" dirty="0">
              <a:solidFill>
                <a:prstClr val="black">
                  <a:tint val="75000"/>
                </a:prstClr>
              </a:solidFill>
            </a:endParaRPr>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314952762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mailto:a.rees-edwards@uwtsd.ac.uk" TargetMode="External"/><Relationship Id="rId2" Type="http://schemas.openxmlformats.org/officeDocument/2006/relationships/hyperlink" Target="mailto:g.m.davies@uwtsd.ac.uk"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hyperlink" Target="https://www.youtube.com/watch?v=p2k3C-iB88w" TargetMode="External"/><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hyperlink" Target="https://www.youtube.com/watch?v=uNkDvQGr7RA" TargetMode="External"/><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www.youtube.com/watch?v=n7y7I2KZmUs" TargetMode="External"/><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www.openaccessgovernment.org/young-children-digital-devices/69201/" TargetMode="External"/><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pediatrics.aappublications.org/content/pediatrics/138/5/e20162593.full.pdf" TargetMode="External"/><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a:t>EAEE6006C </a:t>
            </a:r>
            <a:r>
              <a:rPr lang="en-GB" dirty="0" err="1"/>
              <a:t>Llythrennedd</a:t>
            </a:r>
            <a:r>
              <a:rPr lang="en-GB" dirty="0"/>
              <a:t> </a:t>
            </a:r>
            <a:r>
              <a:rPr lang="en-GB" dirty="0" err="1"/>
              <a:t>digidol</a:t>
            </a:r>
            <a:r>
              <a:rPr lang="en-GB" dirty="0"/>
              <a:t> ac </a:t>
            </a:r>
            <a:r>
              <a:rPr lang="en-GB" dirty="0" err="1"/>
              <a:t>yn</a:t>
            </a:r>
            <a:r>
              <a:rPr lang="en-GB" dirty="0"/>
              <a:t> y </a:t>
            </a:r>
            <a:r>
              <a:rPr lang="en-GB" dirty="0" err="1"/>
              <a:t>cyfryngau</a:t>
            </a:r>
            <a:br>
              <a:rPr lang="en-GB" dirty="0"/>
            </a:br>
            <a:r>
              <a:rPr lang="en-GB" dirty="0"/>
              <a:t>EAEE6006 Media and digital literacy</a:t>
            </a:r>
            <a:br>
              <a:rPr lang="en-GB" dirty="0"/>
            </a:br>
            <a:endParaRPr lang="en-GB" dirty="0"/>
          </a:p>
        </p:txBody>
      </p:sp>
      <p:sp>
        <p:nvSpPr>
          <p:cNvPr id="3" name="Subtitle 2"/>
          <p:cNvSpPr>
            <a:spLocks noGrp="1"/>
          </p:cNvSpPr>
          <p:nvPr>
            <p:ph type="subTitle" idx="1"/>
          </p:nvPr>
        </p:nvSpPr>
        <p:spPr/>
        <p:txBody>
          <a:bodyPr/>
          <a:lstStyle/>
          <a:p>
            <a:r>
              <a:rPr lang="en-GB" dirty="0" err="1">
                <a:solidFill>
                  <a:schemeClr val="bg1"/>
                </a:solidFill>
              </a:rPr>
              <a:t>Cyflwyniad</a:t>
            </a:r>
            <a:endParaRPr lang="en-GB" dirty="0">
              <a:solidFill>
                <a:schemeClr val="bg1"/>
              </a:solidFill>
            </a:endParaRPr>
          </a:p>
          <a:p>
            <a:r>
              <a:rPr lang="en-GB" dirty="0">
                <a:solidFill>
                  <a:schemeClr val="bg1"/>
                </a:solidFill>
              </a:rPr>
              <a:t>Introduction</a:t>
            </a:r>
          </a:p>
        </p:txBody>
      </p:sp>
    </p:spTree>
    <p:extLst>
      <p:ext uri="{BB962C8B-B14F-4D97-AF65-F5344CB8AC3E}">
        <p14:creationId xmlns:p14="http://schemas.microsoft.com/office/powerpoint/2010/main" val="8037907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Tim y </a:t>
            </a:r>
            <a:r>
              <a:rPr lang="en-GB" dirty="0" err="1"/>
              <a:t>modiwl</a:t>
            </a:r>
            <a:r>
              <a:rPr lang="en-GB" dirty="0"/>
              <a:t> -   Module team</a:t>
            </a:r>
          </a:p>
        </p:txBody>
      </p:sp>
      <p:sp>
        <p:nvSpPr>
          <p:cNvPr id="5" name="Content Placeholder 4"/>
          <p:cNvSpPr>
            <a:spLocks noGrp="1"/>
          </p:cNvSpPr>
          <p:nvPr>
            <p:ph idx="1"/>
          </p:nvPr>
        </p:nvSpPr>
        <p:spPr/>
        <p:txBody>
          <a:bodyPr/>
          <a:lstStyle/>
          <a:p>
            <a:r>
              <a:rPr lang="en-GB" dirty="0"/>
              <a:t>Gwyneth Davies </a:t>
            </a:r>
          </a:p>
          <a:p>
            <a:r>
              <a:rPr lang="en-GB" dirty="0">
                <a:hlinkClick r:id="rId2"/>
              </a:rPr>
              <a:t>g.m.davies@uwtsd.ac.uk</a:t>
            </a:r>
            <a:r>
              <a:rPr lang="en-GB" dirty="0"/>
              <a:t> </a:t>
            </a:r>
          </a:p>
          <a:p>
            <a:r>
              <a:rPr lang="en-GB" dirty="0"/>
              <a:t>Alison Rees Edwards</a:t>
            </a:r>
          </a:p>
          <a:p>
            <a:r>
              <a:rPr lang="en-GB" dirty="0">
                <a:hlinkClick r:id="rId3"/>
              </a:rPr>
              <a:t>a.rees-edwards@uwtsd.ac.uk</a:t>
            </a:r>
            <a:r>
              <a:rPr lang="en-GB" dirty="0"/>
              <a:t> </a:t>
            </a:r>
          </a:p>
        </p:txBody>
      </p:sp>
    </p:spTree>
    <p:extLst>
      <p:ext uri="{BB962C8B-B14F-4D97-AF65-F5344CB8AC3E}">
        <p14:creationId xmlns:p14="http://schemas.microsoft.com/office/powerpoint/2010/main" val="7107814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err="1"/>
              <a:t>Cynnwys</a:t>
            </a:r>
            <a:r>
              <a:rPr lang="en-GB" dirty="0"/>
              <a:t> y </a:t>
            </a:r>
            <a:r>
              <a:rPr lang="en-GB" dirty="0" err="1"/>
              <a:t>modiwl</a:t>
            </a:r>
            <a:br>
              <a:rPr lang="en-GB" dirty="0"/>
            </a:br>
            <a:r>
              <a:rPr lang="en-GB" dirty="0"/>
              <a:t>Module content</a:t>
            </a:r>
          </a:p>
        </p:txBody>
      </p:sp>
      <p:sp>
        <p:nvSpPr>
          <p:cNvPr id="5" name="Content Placeholder 4"/>
          <p:cNvSpPr>
            <a:spLocks noGrp="1"/>
          </p:cNvSpPr>
          <p:nvPr>
            <p:ph sz="half" idx="1"/>
          </p:nvPr>
        </p:nvSpPr>
        <p:spPr/>
        <p:txBody>
          <a:bodyPr/>
          <a:lstStyle/>
          <a:p>
            <a:r>
              <a:rPr lang="en-GB" dirty="0"/>
              <a:t>Y </a:t>
            </a:r>
            <a:r>
              <a:rPr lang="en-GB" dirty="0" err="1"/>
              <a:t>cyfryngau</a:t>
            </a:r>
            <a:endParaRPr lang="en-GB" dirty="0"/>
          </a:p>
          <a:p>
            <a:r>
              <a:rPr lang="en-GB" dirty="0" err="1"/>
              <a:t>Llythrennedd</a:t>
            </a:r>
            <a:r>
              <a:rPr lang="en-GB" dirty="0"/>
              <a:t> </a:t>
            </a:r>
            <a:r>
              <a:rPr lang="en-GB" dirty="0" err="1"/>
              <a:t>digidol</a:t>
            </a:r>
            <a:endParaRPr lang="en-GB" dirty="0"/>
          </a:p>
          <a:p>
            <a:r>
              <a:rPr lang="en-GB" dirty="0" err="1"/>
              <a:t>Fframwaith</a:t>
            </a:r>
            <a:r>
              <a:rPr lang="en-GB" dirty="0"/>
              <a:t> </a:t>
            </a:r>
            <a:r>
              <a:rPr lang="en-GB" dirty="0" err="1"/>
              <a:t>Cymhwysedd</a:t>
            </a:r>
            <a:r>
              <a:rPr lang="en-GB" dirty="0"/>
              <a:t> </a:t>
            </a:r>
            <a:r>
              <a:rPr lang="en-GB" dirty="0" err="1"/>
              <a:t>Digidol</a:t>
            </a:r>
            <a:endParaRPr lang="en-GB" dirty="0"/>
          </a:p>
          <a:p>
            <a:r>
              <a:rPr lang="en-GB" dirty="0" err="1"/>
              <a:t>Diogeluseiber</a:t>
            </a:r>
            <a:endParaRPr lang="en-GB" dirty="0"/>
          </a:p>
          <a:p>
            <a:r>
              <a:rPr lang="en-GB" dirty="0" err="1"/>
              <a:t>Cynhwysian</a:t>
            </a:r>
            <a:r>
              <a:rPr lang="en-GB" dirty="0"/>
              <a:t> a </a:t>
            </a:r>
            <a:r>
              <a:rPr lang="en-GB" dirty="0" err="1"/>
              <a:t>rhywedd</a:t>
            </a:r>
            <a:endParaRPr lang="en-GB" dirty="0"/>
          </a:p>
          <a:p>
            <a:r>
              <a:rPr lang="en-GB" dirty="0"/>
              <a:t>Y </a:t>
            </a:r>
            <a:r>
              <a:rPr lang="en-GB" dirty="0" err="1"/>
              <a:t>cyfryngau</a:t>
            </a:r>
            <a:r>
              <a:rPr lang="en-GB" dirty="0"/>
              <a:t> a </a:t>
            </a:r>
            <a:r>
              <a:rPr lang="en-GB" dirty="0" err="1"/>
              <a:t>rhianta</a:t>
            </a:r>
            <a:endParaRPr lang="en-GB" dirty="0"/>
          </a:p>
        </p:txBody>
      </p:sp>
      <p:sp>
        <p:nvSpPr>
          <p:cNvPr id="6" name="Content Placeholder 5"/>
          <p:cNvSpPr>
            <a:spLocks noGrp="1"/>
          </p:cNvSpPr>
          <p:nvPr>
            <p:ph sz="half" idx="2"/>
          </p:nvPr>
        </p:nvSpPr>
        <p:spPr/>
        <p:txBody>
          <a:bodyPr/>
          <a:lstStyle/>
          <a:p>
            <a:r>
              <a:rPr lang="en-GB" dirty="0"/>
              <a:t>Media</a:t>
            </a:r>
          </a:p>
          <a:p>
            <a:r>
              <a:rPr lang="en-GB" dirty="0"/>
              <a:t>Digital literacy</a:t>
            </a:r>
          </a:p>
          <a:p>
            <a:r>
              <a:rPr lang="en-GB" dirty="0"/>
              <a:t>Digital Competence Framework</a:t>
            </a:r>
          </a:p>
          <a:p>
            <a:r>
              <a:rPr lang="en-GB" dirty="0" err="1"/>
              <a:t>Cybersafety</a:t>
            </a:r>
            <a:endParaRPr lang="en-GB" dirty="0"/>
          </a:p>
          <a:p>
            <a:r>
              <a:rPr lang="en-GB" dirty="0"/>
              <a:t>Inclusion + gender</a:t>
            </a:r>
          </a:p>
          <a:p>
            <a:r>
              <a:rPr lang="en-GB" dirty="0"/>
              <a:t>Media and parenting</a:t>
            </a:r>
          </a:p>
          <a:p>
            <a:endParaRPr lang="en-GB" dirty="0"/>
          </a:p>
        </p:txBody>
      </p:sp>
    </p:spTree>
    <p:extLst>
      <p:ext uri="{BB962C8B-B14F-4D97-AF65-F5344CB8AC3E}">
        <p14:creationId xmlns:p14="http://schemas.microsoft.com/office/powerpoint/2010/main" val="37095749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Cynnwys</a:t>
            </a:r>
            <a:r>
              <a:rPr lang="en-GB" dirty="0"/>
              <a:t> y </a:t>
            </a:r>
            <a:r>
              <a:rPr lang="en-GB" dirty="0" err="1"/>
              <a:t>ddarlith</a:t>
            </a:r>
            <a:br>
              <a:rPr lang="en-GB" dirty="0"/>
            </a:br>
            <a:r>
              <a:rPr lang="en-GB" dirty="0"/>
              <a:t>Lecture content</a:t>
            </a:r>
          </a:p>
        </p:txBody>
      </p:sp>
      <p:sp>
        <p:nvSpPr>
          <p:cNvPr id="3" name="Content Placeholder 2"/>
          <p:cNvSpPr>
            <a:spLocks noGrp="1"/>
          </p:cNvSpPr>
          <p:nvPr>
            <p:ph sz="half" idx="1"/>
          </p:nvPr>
        </p:nvSpPr>
        <p:spPr/>
        <p:txBody>
          <a:bodyPr/>
          <a:lstStyle/>
          <a:p>
            <a:r>
              <a:rPr lang="en-GB" dirty="0" err="1"/>
              <a:t>Deilliannau</a:t>
            </a:r>
            <a:r>
              <a:rPr lang="en-GB" dirty="0"/>
              <a:t> </a:t>
            </a:r>
            <a:r>
              <a:rPr lang="en-GB" dirty="0" err="1"/>
              <a:t>dysgu</a:t>
            </a:r>
            <a:endParaRPr lang="en-GB" dirty="0"/>
          </a:p>
          <a:p>
            <a:r>
              <a:rPr lang="en-GB" dirty="0"/>
              <a:t>Yr </a:t>
            </a:r>
            <a:r>
              <a:rPr lang="en-GB" dirty="0" err="1"/>
              <a:t>aseiniad</a:t>
            </a:r>
            <a:endParaRPr lang="en-GB" dirty="0"/>
          </a:p>
          <a:p>
            <a:r>
              <a:rPr lang="en-GB" dirty="0" err="1"/>
              <a:t>Cyflwyniad</a:t>
            </a:r>
            <a:r>
              <a:rPr lang="en-GB" dirty="0"/>
              <a:t> </a:t>
            </a:r>
            <a:r>
              <a:rPr lang="en-GB" dirty="0" err="1"/>
              <a:t>i’r</a:t>
            </a:r>
            <a:r>
              <a:rPr lang="en-GB" dirty="0"/>
              <a:t> </a:t>
            </a:r>
            <a:r>
              <a:rPr lang="en-GB" dirty="0" err="1"/>
              <a:t>cyfryngau</a:t>
            </a:r>
            <a:endParaRPr lang="en-GB" dirty="0"/>
          </a:p>
          <a:p>
            <a:r>
              <a:rPr lang="en-GB" dirty="0"/>
              <a:t>Plant </a:t>
            </a:r>
            <a:r>
              <a:rPr lang="en-GB" dirty="0" err="1"/>
              <a:t>a’r</a:t>
            </a:r>
            <a:r>
              <a:rPr lang="en-GB" dirty="0"/>
              <a:t> </a:t>
            </a:r>
            <a:r>
              <a:rPr lang="en-GB" dirty="0" err="1"/>
              <a:t>cyfryngau</a:t>
            </a:r>
            <a:endParaRPr lang="en-GB" dirty="0"/>
          </a:p>
          <a:p>
            <a:r>
              <a:rPr lang="en-GB" dirty="0" err="1"/>
              <a:t>Llythrennedd</a:t>
            </a:r>
            <a:r>
              <a:rPr lang="en-GB" dirty="0"/>
              <a:t> </a:t>
            </a:r>
            <a:r>
              <a:rPr lang="en-GB" dirty="0" err="1"/>
              <a:t>digidol</a:t>
            </a:r>
            <a:endParaRPr lang="en-GB" dirty="0"/>
          </a:p>
        </p:txBody>
      </p:sp>
      <p:sp>
        <p:nvSpPr>
          <p:cNvPr id="4" name="Content Placeholder 3"/>
          <p:cNvSpPr>
            <a:spLocks noGrp="1"/>
          </p:cNvSpPr>
          <p:nvPr>
            <p:ph sz="half" idx="2"/>
          </p:nvPr>
        </p:nvSpPr>
        <p:spPr/>
        <p:txBody>
          <a:bodyPr/>
          <a:lstStyle/>
          <a:p>
            <a:r>
              <a:rPr lang="en-GB" dirty="0"/>
              <a:t>Learning outcomes</a:t>
            </a:r>
          </a:p>
          <a:p>
            <a:r>
              <a:rPr lang="en-GB" dirty="0"/>
              <a:t>The assignment</a:t>
            </a:r>
          </a:p>
          <a:p>
            <a:r>
              <a:rPr lang="en-GB" dirty="0"/>
              <a:t>Introduction to the media</a:t>
            </a:r>
          </a:p>
          <a:p>
            <a:r>
              <a:rPr lang="en-GB" dirty="0"/>
              <a:t>Children and the media</a:t>
            </a:r>
          </a:p>
          <a:p>
            <a:r>
              <a:rPr lang="en-GB" dirty="0"/>
              <a:t>Digital literacy</a:t>
            </a:r>
          </a:p>
        </p:txBody>
      </p:sp>
    </p:spTree>
    <p:extLst>
      <p:ext uri="{BB962C8B-B14F-4D97-AF65-F5344CB8AC3E}">
        <p14:creationId xmlns:p14="http://schemas.microsoft.com/office/powerpoint/2010/main" val="6050236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E5C862B-3B3D-4722-909A-9BCA892747A5}"/>
              </a:ext>
            </a:extLst>
          </p:cNvPr>
          <p:cNvSpPr>
            <a:spLocks noGrp="1"/>
          </p:cNvSpPr>
          <p:nvPr>
            <p:ph type="title"/>
          </p:nvPr>
        </p:nvSpPr>
        <p:spPr/>
        <p:txBody>
          <a:bodyPr/>
          <a:lstStyle/>
          <a:p>
            <a:r>
              <a:rPr lang="en-GB" dirty="0" err="1"/>
              <a:t>Adnoddau</a:t>
            </a:r>
            <a:r>
              <a:rPr lang="en-GB" dirty="0"/>
              <a:t>     Resources</a:t>
            </a:r>
          </a:p>
        </p:txBody>
      </p:sp>
      <p:sp>
        <p:nvSpPr>
          <p:cNvPr id="5" name="Content Placeholder 4">
            <a:extLst>
              <a:ext uri="{FF2B5EF4-FFF2-40B4-BE49-F238E27FC236}">
                <a16:creationId xmlns:a16="http://schemas.microsoft.com/office/drawing/2014/main" id="{DBE57D53-82F3-459F-A22B-A7676FBF2E9A}"/>
              </a:ext>
            </a:extLst>
          </p:cNvPr>
          <p:cNvSpPr>
            <a:spLocks noGrp="1"/>
          </p:cNvSpPr>
          <p:nvPr>
            <p:ph sz="half" idx="1"/>
          </p:nvPr>
        </p:nvSpPr>
        <p:spPr/>
        <p:txBody>
          <a:bodyPr/>
          <a:lstStyle/>
          <a:p>
            <a:r>
              <a:rPr lang="en-GB" dirty="0"/>
              <a:t>Moodle</a:t>
            </a:r>
          </a:p>
          <a:p>
            <a:r>
              <a:rPr lang="en-GB" dirty="0" err="1"/>
              <a:t>Llawlyfr</a:t>
            </a:r>
            <a:endParaRPr lang="en-GB" dirty="0"/>
          </a:p>
          <a:p>
            <a:r>
              <a:rPr lang="en-GB" dirty="0"/>
              <a:t>Panopto</a:t>
            </a:r>
          </a:p>
          <a:p>
            <a:r>
              <a:rPr lang="en-GB" dirty="0" err="1"/>
              <a:t>Rhestr</a:t>
            </a:r>
            <a:r>
              <a:rPr lang="en-GB" dirty="0"/>
              <a:t> </a:t>
            </a:r>
            <a:r>
              <a:rPr lang="en-GB" dirty="0" err="1"/>
              <a:t>ddarllen</a:t>
            </a:r>
            <a:endParaRPr lang="en-GB" dirty="0"/>
          </a:p>
          <a:p>
            <a:r>
              <a:rPr lang="en-GB" dirty="0" err="1"/>
              <a:t>Adnoddau</a:t>
            </a:r>
            <a:r>
              <a:rPr lang="en-GB" dirty="0"/>
              <a:t> </a:t>
            </a:r>
            <a:r>
              <a:rPr lang="en-GB" dirty="0" err="1"/>
              <a:t>ymchwil</a:t>
            </a:r>
            <a:endParaRPr lang="en-GB" dirty="0"/>
          </a:p>
          <a:p>
            <a:r>
              <a:rPr lang="en-GB" dirty="0" err="1"/>
              <a:t>Fframweithiau</a:t>
            </a:r>
            <a:r>
              <a:rPr lang="en-GB" dirty="0"/>
              <a:t> a </a:t>
            </a:r>
            <a:r>
              <a:rPr lang="en-GB" dirty="0" err="1"/>
              <a:t>dogfennau</a:t>
            </a:r>
            <a:endParaRPr lang="en-GB" dirty="0"/>
          </a:p>
        </p:txBody>
      </p:sp>
      <p:sp>
        <p:nvSpPr>
          <p:cNvPr id="6" name="Content Placeholder 5">
            <a:extLst>
              <a:ext uri="{FF2B5EF4-FFF2-40B4-BE49-F238E27FC236}">
                <a16:creationId xmlns:a16="http://schemas.microsoft.com/office/drawing/2014/main" id="{2F7599EE-39DE-4373-8F50-F5390C78DDCD}"/>
              </a:ext>
            </a:extLst>
          </p:cNvPr>
          <p:cNvSpPr>
            <a:spLocks noGrp="1"/>
          </p:cNvSpPr>
          <p:nvPr>
            <p:ph sz="half" idx="2"/>
          </p:nvPr>
        </p:nvSpPr>
        <p:spPr/>
        <p:txBody>
          <a:bodyPr/>
          <a:lstStyle/>
          <a:p>
            <a:r>
              <a:rPr lang="en-GB" dirty="0"/>
              <a:t>Moodle</a:t>
            </a:r>
          </a:p>
          <a:p>
            <a:r>
              <a:rPr lang="en-GB" dirty="0"/>
              <a:t>Handbook</a:t>
            </a:r>
          </a:p>
          <a:p>
            <a:r>
              <a:rPr lang="en-GB" dirty="0"/>
              <a:t>Panopto</a:t>
            </a:r>
          </a:p>
          <a:p>
            <a:r>
              <a:rPr lang="en-GB" dirty="0"/>
              <a:t>Reading list</a:t>
            </a:r>
          </a:p>
          <a:p>
            <a:r>
              <a:rPr lang="en-GB" dirty="0"/>
              <a:t>Research resources</a:t>
            </a:r>
          </a:p>
          <a:p>
            <a:r>
              <a:rPr lang="en-GB" dirty="0"/>
              <a:t>Frameworks and documents</a:t>
            </a:r>
          </a:p>
        </p:txBody>
      </p:sp>
    </p:spTree>
    <p:extLst>
      <p:ext uri="{BB962C8B-B14F-4D97-AF65-F5344CB8AC3E}">
        <p14:creationId xmlns:p14="http://schemas.microsoft.com/office/powerpoint/2010/main" val="42158624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err="1"/>
              <a:t>Aseiniad</a:t>
            </a:r>
            <a:r>
              <a:rPr lang="en-GB" dirty="0"/>
              <a:t>    Assignment</a:t>
            </a:r>
          </a:p>
        </p:txBody>
      </p:sp>
      <p:sp>
        <p:nvSpPr>
          <p:cNvPr id="5" name="Content Placeholder 4"/>
          <p:cNvSpPr>
            <a:spLocks noGrp="1"/>
          </p:cNvSpPr>
          <p:nvPr>
            <p:ph sz="half" idx="1"/>
          </p:nvPr>
        </p:nvSpPr>
        <p:spPr/>
        <p:txBody>
          <a:bodyPr/>
          <a:lstStyle/>
          <a:p>
            <a:r>
              <a:rPr lang="en-GB" dirty="0"/>
              <a:t>1 </a:t>
            </a:r>
            <a:r>
              <a:rPr lang="en-GB" dirty="0" err="1"/>
              <a:t>aseiniad</a:t>
            </a:r>
            <a:r>
              <a:rPr lang="en-GB" dirty="0"/>
              <a:t> </a:t>
            </a:r>
            <a:r>
              <a:rPr lang="en-GB" dirty="0" err="1"/>
              <a:t>ysgrifennedig</a:t>
            </a:r>
            <a:r>
              <a:rPr lang="en-GB" dirty="0"/>
              <a:t> – 100%</a:t>
            </a:r>
          </a:p>
          <a:p>
            <a:r>
              <a:rPr lang="en-GB" dirty="0"/>
              <a:t>4 </a:t>
            </a:r>
            <a:r>
              <a:rPr lang="en-GB" dirty="0" err="1"/>
              <a:t>adran</a:t>
            </a:r>
            <a:endParaRPr lang="en-GB" dirty="0"/>
          </a:p>
          <a:p>
            <a:r>
              <a:rPr lang="en-GB" dirty="0"/>
              <a:t>Un </a:t>
            </a:r>
            <a:r>
              <a:rPr lang="en-GB" dirty="0" err="1"/>
              <a:t>rhestr</a:t>
            </a:r>
            <a:r>
              <a:rPr lang="en-GB" dirty="0"/>
              <a:t> </a:t>
            </a:r>
            <a:r>
              <a:rPr lang="en-GB" dirty="0" err="1"/>
              <a:t>gyfeiriadau</a:t>
            </a:r>
            <a:endParaRPr lang="en-GB" dirty="0"/>
          </a:p>
          <a:p>
            <a:r>
              <a:rPr lang="en-GB" dirty="0" err="1"/>
              <a:t>Cyflwyno</a:t>
            </a:r>
            <a:r>
              <a:rPr lang="en-GB" dirty="0"/>
              <a:t> </a:t>
            </a:r>
            <a:r>
              <a:rPr lang="en-GB" dirty="0" err="1"/>
              <a:t>i</a:t>
            </a:r>
            <a:r>
              <a:rPr lang="en-GB" dirty="0"/>
              <a:t> </a:t>
            </a:r>
            <a:r>
              <a:rPr lang="en-GB" dirty="0" err="1"/>
              <a:t>Turnitin</a:t>
            </a:r>
            <a:endParaRPr lang="en-GB" dirty="0"/>
          </a:p>
          <a:p>
            <a:r>
              <a:rPr lang="en-GB" dirty="0"/>
              <a:t>14.05.21, 23.59</a:t>
            </a:r>
          </a:p>
          <a:p>
            <a:endParaRPr lang="en-GB" dirty="0"/>
          </a:p>
        </p:txBody>
      </p:sp>
      <p:sp>
        <p:nvSpPr>
          <p:cNvPr id="6" name="Content Placeholder 5"/>
          <p:cNvSpPr>
            <a:spLocks noGrp="1"/>
          </p:cNvSpPr>
          <p:nvPr>
            <p:ph sz="half" idx="2"/>
          </p:nvPr>
        </p:nvSpPr>
        <p:spPr/>
        <p:txBody>
          <a:bodyPr/>
          <a:lstStyle/>
          <a:p>
            <a:r>
              <a:rPr lang="en-GB" dirty="0"/>
              <a:t>1 written assignment – 100%</a:t>
            </a:r>
          </a:p>
          <a:p>
            <a:r>
              <a:rPr lang="en-GB" dirty="0"/>
              <a:t>4 sections</a:t>
            </a:r>
          </a:p>
          <a:p>
            <a:r>
              <a:rPr lang="en-GB" dirty="0"/>
              <a:t>One reference list</a:t>
            </a:r>
          </a:p>
          <a:p>
            <a:r>
              <a:rPr lang="en-GB" dirty="0"/>
              <a:t>Submit to </a:t>
            </a:r>
            <a:r>
              <a:rPr lang="en-GB" dirty="0" err="1"/>
              <a:t>Turnitin</a:t>
            </a:r>
            <a:endParaRPr lang="en-GB" dirty="0"/>
          </a:p>
          <a:p>
            <a:r>
              <a:rPr lang="en-GB" dirty="0"/>
              <a:t>14.05.21, 23.59</a:t>
            </a:r>
          </a:p>
        </p:txBody>
      </p:sp>
    </p:spTree>
    <p:extLst>
      <p:ext uri="{BB962C8B-B14F-4D97-AF65-F5344CB8AC3E}">
        <p14:creationId xmlns:p14="http://schemas.microsoft.com/office/powerpoint/2010/main" val="2929173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err="1"/>
              <a:t>Deilliannau</a:t>
            </a:r>
            <a:r>
              <a:rPr lang="en-GB" dirty="0"/>
              <a:t> </a:t>
            </a:r>
            <a:r>
              <a:rPr lang="en-GB" dirty="0" err="1"/>
              <a:t>dysgu</a:t>
            </a:r>
            <a:endParaRPr lang="en-GB" dirty="0"/>
          </a:p>
        </p:txBody>
      </p:sp>
      <p:sp>
        <p:nvSpPr>
          <p:cNvPr id="7" name="Content Placeholder 6"/>
          <p:cNvSpPr>
            <a:spLocks noGrp="1"/>
          </p:cNvSpPr>
          <p:nvPr>
            <p:ph idx="1"/>
          </p:nvPr>
        </p:nvSpPr>
        <p:spPr/>
        <p:txBody>
          <a:bodyPr>
            <a:normAutofit fontScale="77500" lnSpcReduction="20000"/>
          </a:bodyPr>
          <a:lstStyle/>
          <a:p>
            <a:pPr lvl="0" fontAlgn="base" hangingPunct="0"/>
            <a:r>
              <a:rPr lang="cy-GB" dirty="0"/>
              <a:t>ddadansoddi darpariaeth TGCh yn feirniadol o ran ei defnydd i </a:t>
            </a:r>
            <a:r>
              <a:rPr lang="cy-GB" dirty="0">
                <a:solidFill>
                  <a:srgbClr val="FF0000"/>
                </a:solidFill>
              </a:rPr>
              <a:t>hyrwyddo datblygiad plant</a:t>
            </a:r>
            <a:r>
              <a:rPr lang="cy-GB" dirty="0"/>
              <a:t>;</a:t>
            </a:r>
            <a:endParaRPr lang="en-GB" dirty="0"/>
          </a:p>
          <a:p>
            <a:pPr lvl="0" fontAlgn="base" hangingPunct="0"/>
            <a:r>
              <a:rPr lang="cy-GB" dirty="0">
                <a:solidFill>
                  <a:srgbClr val="FF0000"/>
                </a:solidFill>
              </a:rPr>
              <a:t>gwerthuso gweithgareddau TGCh yn feirniadol</a:t>
            </a:r>
            <a:r>
              <a:rPr lang="cy-GB" dirty="0"/>
              <a:t> ar gyfer plant o bob </a:t>
            </a:r>
            <a:r>
              <a:rPr lang="cy-GB" dirty="0">
                <a:solidFill>
                  <a:srgbClr val="FF0000"/>
                </a:solidFill>
              </a:rPr>
              <a:t>oed, rhyw, anghenion a galluoedd;</a:t>
            </a:r>
            <a:endParaRPr lang="en-GB" dirty="0">
              <a:solidFill>
                <a:srgbClr val="FF0000"/>
              </a:solidFill>
            </a:endParaRPr>
          </a:p>
          <a:p>
            <a:pPr lvl="0" fontAlgn="base" hangingPunct="0"/>
            <a:r>
              <a:rPr lang="cy-GB" dirty="0"/>
              <a:t>dadansoddi a gwerthuso’n feirniadol </a:t>
            </a:r>
            <a:r>
              <a:rPr lang="cy-GB" dirty="0">
                <a:solidFill>
                  <a:srgbClr val="FF0000"/>
                </a:solidFill>
              </a:rPr>
              <a:t>fesurau diogelu</a:t>
            </a:r>
            <a:r>
              <a:rPr lang="cy-GB" dirty="0"/>
              <a:t> mewn TGCh; </a:t>
            </a:r>
            <a:endParaRPr lang="en-GB" dirty="0"/>
          </a:p>
          <a:p>
            <a:r>
              <a:rPr lang="cy-GB" dirty="0"/>
              <a:t>trefnu eu gwybodaeth a’r hyn y maent wedi’i ddysgu drwy ddefnyddio </a:t>
            </a:r>
            <a:r>
              <a:rPr lang="cy-GB" dirty="0">
                <a:solidFill>
                  <a:srgbClr val="FF0000"/>
                </a:solidFill>
              </a:rPr>
              <a:t>amrywiaeth o adnoddau gwybodaeth</a:t>
            </a:r>
            <a:r>
              <a:rPr lang="cy-GB" dirty="0"/>
              <a:t>, a chyflwyno’u gwaith </a:t>
            </a:r>
            <a:r>
              <a:rPr lang="cy-GB" dirty="0">
                <a:solidFill>
                  <a:srgbClr val="FF0000"/>
                </a:solidFill>
              </a:rPr>
              <a:t>ar y lefel briodol</a:t>
            </a:r>
            <a:endParaRPr lang="en-GB" dirty="0">
              <a:solidFill>
                <a:srgbClr val="FF0000"/>
              </a:solidFill>
            </a:endParaRPr>
          </a:p>
        </p:txBody>
      </p:sp>
    </p:spTree>
    <p:extLst>
      <p:ext uri="{BB962C8B-B14F-4D97-AF65-F5344CB8AC3E}">
        <p14:creationId xmlns:p14="http://schemas.microsoft.com/office/powerpoint/2010/main" val="21320402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Learning outcomes</a:t>
            </a:r>
          </a:p>
        </p:txBody>
      </p:sp>
      <p:sp>
        <p:nvSpPr>
          <p:cNvPr id="3" name="Content Placeholder 2"/>
          <p:cNvSpPr>
            <a:spLocks noGrp="1"/>
          </p:cNvSpPr>
          <p:nvPr>
            <p:ph idx="1"/>
          </p:nvPr>
        </p:nvSpPr>
        <p:spPr/>
        <p:txBody>
          <a:bodyPr>
            <a:normAutofit fontScale="85000" lnSpcReduction="10000"/>
          </a:bodyPr>
          <a:lstStyle/>
          <a:p>
            <a:pPr lvl="0" fontAlgn="base" hangingPunct="0"/>
            <a:r>
              <a:rPr lang="en-GB" dirty="0"/>
              <a:t>critically analyse ICT provision in its </a:t>
            </a:r>
            <a:r>
              <a:rPr lang="en-GB" dirty="0">
                <a:solidFill>
                  <a:srgbClr val="FF0000"/>
                </a:solidFill>
              </a:rPr>
              <a:t>use to promote children’s development;</a:t>
            </a:r>
          </a:p>
          <a:p>
            <a:pPr lvl="0" fontAlgn="base" hangingPunct="0"/>
            <a:r>
              <a:rPr lang="en-GB" dirty="0">
                <a:solidFill>
                  <a:srgbClr val="FF0000"/>
                </a:solidFill>
              </a:rPr>
              <a:t>critically evaluate ICT activities</a:t>
            </a:r>
            <a:r>
              <a:rPr lang="en-GB" dirty="0"/>
              <a:t> for children of all </a:t>
            </a:r>
            <a:r>
              <a:rPr lang="en-GB" dirty="0">
                <a:solidFill>
                  <a:srgbClr val="FF0000"/>
                </a:solidFill>
              </a:rPr>
              <a:t>ages, gender, needs and abilities</a:t>
            </a:r>
            <a:r>
              <a:rPr lang="en-GB" dirty="0"/>
              <a:t>;</a:t>
            </a:r>
          </a:p>
          <a:p>
            <a:pPr lvl="0" fontAlgn="base" hangingPunct="0"/>
            <a:r>
              <a:rPr lang="en-GB" dirty="0"/>
              <a:t>critically analyse and evaluate </a:t>
            </a:r>
            <a:r>
              <a:rPr lang="en-GB" dirty="0">
                <a:solidFill>
                  <a:srgbClr val="FF0000"/>
                </a:solidFill>
              </a:rPr>
              <a:t>safeguarding</a:t>
            </a:r>
            <a:r>
              <a:rPr lang="en-GB" dirty="0"/>
              <a:t> </a:t>
            </a:r>
            <a:r>
              <a:rPr lang="en-GB" dirty="0">
                <a:solidFill>
                  <a:srgbClr val="FF0000"/>
                </a:solidFill>
              </a:rPr>
              <a:t>measures</a:t>
            </a:r>
            <a:r>
              <a:rPr lang="en-GB" dirty="0"/>
              <a:t> in ICT;</a:t>
            </a:r>
          </a:p>
          <a:p>
            <a:pPr lvl="0" fontAlgn="base" hangingPunct="0"/>
            <a:r>
              <a:rPr lang="en-GB" dirty="0"/>
              <a:t>organise their knowledge and learning through use of </a:t>
            </a:r>
            <a:r>
              <a:rPr lang="en-GB" dirty="0">
                <a:solidFill>
                  <a:srgbClr val="FF0000"/>
                </a:solidFill>
              </a:rPr>
              <a:t>a range of information resources</a:t>
            </a:r>
            <a:r>
              <a:rPr lang="en-GB" dirty="0"/>
              <a:t>, and present their work at the </a:t>
            </a:r>
            <a:r>
              <a:rPr lang="en-GB" dirty="0">
                <a:solidFill>
                  <a:srgbClr val="FF0000"/>
                </a:solidFill>
              </a:rPr>
              <a:t>appropriate level</a:t>
            </a:r>
            <a:r>
              <a:rPr lang="en-GB" dirty="0"/>
              <a:t>. </a:t>
            </a:r>
          </a:p>
          <a:p>
            <a:pPr fontAlgn="base" hangingPunct="0"/>
            <a:endParaRPr lang="en-GB" dirty="0"/>
          </a:p>
          <a:p>
            <a:endParaRPr lang="en-GB" dirty="0"/>
          </a:p>
        </p:txBody>
      </p:sp>
    </p:spTree>
    <p:extLst>
      <p:ext uri="{BB962C8B-B14F-4D97-AF65-F5344CB8AC3E}">
        <p14:creationId xmlns:p14="http://schemas.microsoft.com/office/powerpoint/2010/main" val="7873555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Beth </a:t>
            </a:r>
            <a:r>
              <a:rPr lang="en-GB" dirty="0" err="1"/>
              <a:t>yw’r</a:t>
            </a:r>
            <a:r>
              <a:rPr lang="en-GB" dirty="0"/>
              <a:t> </a:t>
            </a:r>
            <a:r>
              <a:rPr lang="en-GB" dirty="0" err="1"/>
              <a:t>cyfryngau</a:t>
            </a:r>
            <a:r>
              <a:rPr lang="en-GB" dirty="0"/>
              <a:t>?</a:t>
            </a:r>
            <a:br>
              <a:rPr lang="en-GB" dirty="0"/>
            </a:br>
            <a:r>
              <a:rPr lang="en-GB" dirty="0"/>
              <a:t>What is media?</a:t>
            </a:r>
          </a:p>
        </p:txBody>
      </p:sp>
      <p:sp>
        <p:nvSpPr>
          <p:cNvPr id="3" name="Content Placeholder 2"/>
          <p:cNvSpPr>
            <a:spLocks noGrp="1"/>
          </p:cNvSpPr>
          <p:nvPr>
            <p:ph sz="half" idx="1"/>
          </p:nvPr>
        </p:nvSpPr>
        <p:spPr/>
        <p:txBody>
          <a:bodyPr/>
          <a:lstStyle/>
          <a:p>
            <a:r>
              <a:rPr lang="en-GB" dirty="0"/>
              <a:t>Beth </a:t>
            </a:r>
            <a:r>
              <a:rPr lang="en-GB" dirty="0" err="1"/>
              <a:t>yw</a:t>
            </a:r>
            <a:r>
              <a:rPr lang="en-GB" dirty="0"/>
              <a:t> </a:t>
            </a:r>
            <a:r>
              <a:rPr lang="en-GB" dirty="0" err="1"/>
              <a:t>eich</a:t>
            </a:r>
            <a:r>
              <a:rPr lang="en-GB" dirty="0"/>
              <a:t> </a:t>
            </a:r>
            <a:r>
              <a:rPr lang="en-GB" dirty="0" err="1"/>
              <a:t>dehongliad</a:t>
            </a:r>
            <a:r>
              <a:rPr lang="en-GB" dirty="0"/>
              <a:t> chi </a:t>
            </a:r>
            <a:r>
              <a:rPr lang="en-GB" dirty="0" err="1"/>
              <a:t>o’r</a:t>
            </a:r>
            <a:r>
              <a:rPr lang="en-GB" dirty="0"/>
              <a:t> </a:t>
            </a:r>
            <a:r>
              <a:rPr lang="en-GB" dirty="0" err="1"/>
              <a:t>gair</a:t>
            </a:r>
            <a:r>
              <a:rPr lang="en-GB" dirty="0"/>
              <a:t> ‘</a:t>
            </a:r>
            <a:r>
              <a:rPr lang="en-GB" dirty="0" err="1"/>
              <a:t>cyfryngau</a:t>
            </a:r>
            <a:r>
              <a:rPr lang="en-GB" dirty="0"/>
              <a:t>’?</a:t>
            </a:r>
          </a:p>
          <a:p>
            <a:r>
              <a:rPr lang="en-GB" dirty="0" err="1"/>
              <a:t>Trafodwch</a:t>
            </a:r>
            <a:r>
              <a:rPr lang="en-GB" dirty="0"/>
              <a:t> a </a:t>
            </a:r>
            <a:r>
              <a:rPr lang="en-GB" dirty="0" err="1"/>
              <a:t>gwnewch</a:t>
            </a:r>
            <a:r>
              <a:rPr lang="en-GB" dirty="0"/>
              <a:t> </a:t>
            </a:r>
            <a:r>
              <a:rPr lang="en-GB" dirty="0" err="1"/>
              <a:t>rhestr</a:t>
            </a:r>
            <a:endParaRPr lang="en-GB" dirty="0"/>
          </a:p>
        </p:txBody>
      </p:sp>
      <p:sp>
        <p:nvSpPr>
          <p:cNvPr id="4" name="Content Placeholder 3"/>
          <p:cNvSpPr>
            <a:spLocks noGrp="1"/>
          </p:cNvSpPr>
          <p:nvPr>
            <p:ph sz="half" idx="2"/>
          </p:nvPr>
        </p:nvSpPr>
        <p:spPr/>
        <p:txBody>
          <a:bodyPr/>
          <a:lstStyle/>
          <a:p>
            <a:r>
              <a:rPr lang="en-GB" dirty="0"/>
              <a:t>What is your interpretation of the word ‘media’?</a:t>
            </a:r>
          </a:p>
          <a:p>
            <a:r>
              <a:rPr lang="en-GB" dirty="0"/>
              <a:t>Discuss and prepare a list</a:t>
            </a:r>
          </a:p>
        </p:txBody>
      </p:sp>
    </p:spTree>
    <p:extLst>
      <p:ext uri="{BB962C8B-B14F-4D97-AF65-F5344CB8AC3E}">
        <p14:creationId xmlns:p14="http://schemas.microsoft.com/office/powerpoint/2010/main" val="35487564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Beth </a:t>
            </a:r>
            <a:r>
              <a:rPr lang="en-GB" dirty="0" err="1"/>
              <a:t>yw’r</a:t>
            </a:r>
            <a:r>
              <a:rPr lang="en-GB" dirty="0"/>
              <a:t> </a:t>
            </a:r>
            <a:r>
              <a:rPr lang="en-GB" dirty="0" err="1"/>
              <a:t>cyfryngau</a:t>
            </a:r>
            <a:r>
              <a:rPr lang="en-GB" dirty="0"/>
              <a:t>?</a:t>
            </a:r>
            <a:br>
              <a:rPr lang="en-GB" dirty="0"/>
            </a:br>
            <a:r>
              <a:rPr lang="en-GB" dirty="0"/>
              <a:t>What are media?</a:t>
            </a:r>
          </a:p>
        </p:txBody>
      </p:sp>
      <p:sp>
        <p:nvSpPr>
          <p:cNvPr id="5" name="Content Placeholder 4"/>
          <p:cNvSpPr>
            <a:spLocks noGrp="1"/>
          </p:cNvSpPr>
          <p:nvPr>
            <p:ph idx="1"/>
          </p:nvPr>
        </p:nvSpPr>
        <p:spPr/>
        <p:txBody>
          <a:bodyPr/>
          <a:lstStyle/>
          <a:p>
            <a:r>
              <a:rPr lang="en-GB" dirty="0"/>
              <a:t>‘Media are all means whereby children (and all of us) learn about and define the world we live in.’ </a:t>
            </a:r>
          </a:p>
          <a:p>
            <a:pPr marL="0" indent="0">
              <a:buNone/>
            </a:pPr>
            <a:r>
              <a:rPr lang="en-GB" dirty="0"/>
              <a:t>                                         (Davies, 2010: 14)</a:t>
            </a:r>
          </a:p>
        </p:txBody>
      </p:sp>
    </p:spTree>
    <p:extLst>
      <p:ext uri="{BB962C8B-B14F-4D97-AF65-F5344CB8AC3E}">
        <p14:creationId xmlns:p14="http://schemas.microsoft.com/office/powerpoint/2010/main" val="16528412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Oes</a:t>
            </a:r>
            <a:r>
              <a:rPr lang="en-GB" dirty="0"/>
              <a:t> Palaeolithic Age</a:t>
            </a:r>
          </a:p>
        </p:txBody>
      </p:sp>
      <p:pic>
        <p:nvPicPr>
          <p:cNvPr id="5" name="Content Placeholder 4"/>
          <p:cNvPicPr>
            <a:picLocks noGrp="1" noChangeAspect="1"/>
          </p:cNvPicPr>
          <p:nvPr>
            <p:ph sz="half" idx="1"/>
          </p:nvPr>
        </p:nvPicPr>
        <p:blipFill>
          <a:blip r:embed="rId3"/>
          <a:stretch>
            <a:fillRect/>
          </a:stretch>
        </p:blipFill>
        <p:spPr>
          <a:xfrm>
            <a:off x="457200" y="1700808"/>
            <a:ext cx="3322712" cy="3312368"/>
          </a:xfrm>
          <a:prstGeom prst="rect">
            <a:avLst/>
          </a:prstGeom>
        </p:spPr>
      </p:pic>
      <p:sp>
        <p:nvSpPr>
          <p:cNvPr id="4" name="Content Placeholder 3"/>
          <p:cNvSpPr>
            <a:spLocks noGrp="1"/>
          </p:cNvSpPr>
          <p:nvPr>
            <p:ph sz="half" idx="2"/>
          </p:nvPr>
        </p:nvSpPr>
        <p:spPr/>
        <p:txBody>
          <a:bodyPr/>
          <a:lstStyle/>
          <a:p>
            <a:r>
              <a:rPr lang="en-GB" dirty="0"/>
              <a:t>20,000 mil o </a:t>
            </a:r>
            <a:r>
              <a:rPr lang="en-GB" dirty="0" err="1"/>
              <a:t>flynyddoedd</a:t>
            </a:r>
            <a:r>
              <a:rPr lang="en-GB" dirty="0"/>
              <a:t> </a:t>
            </a:r>
            <a:r>
              <a:rPr lang="en-GB" dirty="0" err="1"/>
              <a:t>yn</a:t>
            </a:r>
            <a:r>
              <a:rPr lang="en-GB" dirty="0"/>
              <a:t> </a:t>
            </a:r>
            <a:r>
              <a:rPr lang="en-GB" dirty="0" err="1"/>
              <a:t>ol</a:t>
            </a:r>
            <a:endParaRPr lang="en-GB" dirty="0"/>
          </a:p>
          <a:p>
            <a:endParaRPr lang="en-GB" dirty="0"/>
          </a:p>
          <a:p>
            <a:r>
              <a:rPr lang="en-GB" i="1" dirty="0"/>
              <a:t>20,000 years ago</a:t>
            </a:r>
          </a:p>
        </p:txBody>
      </p:sp>
      <p:sp>
        <p:nvSpPr>
          <p:cNvPr id="7" name="TextBox 6"/>
          <p:cNvSpPr txBox="1"/>
          <p:nvPr/>
        </p:nvSpPr>
        <p:spPr>
          <a:xfrm>
            <a:off x="457200" y="5373216"/>
            <a:ext cx="4834880" cy="369332"/>
          </a:xfrm>
          <a:prstGeom prst="rect">
            <a:avLst/>
          </a:prstGeom>
          <a:noFill/>
        </p:spPr>
        <p:txBody>
          <a:bodyPr wrap="square" rtlCol="0">
            <a:spAutoFit/>
          </a:bodyPr>
          <a:lstStyle/>
          <a:p>
            <a:r>
              <a:rPr lang="en-GB" dirty="0"/>
              <a:t>(Source: Bradshaw Foundation, no date)</a:t>
            </a:r>
          </a:p>
        </p:txBody>
      </p:sp>
    </p:spTree>
    <p:extLst>
      <p:ext uri="{BB962C8B-B14F-4D97-AF65-F5344CB8AC3E}">
        <p14:creationId xmlns:p14="http://schemas.microsoft.com/office/powerpoint/2010/main" val="7477206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Yr</a:t>
            </a:r>
            <a:r>
              <a:rPr lang="en-GB" dirty="0"/>
              <a:t> </a:t>
            </a:r>
            <a:r>
              <a:rPr lang="en-GB" dirty="0" err="1"/>
              <a:t>Aifft</a:t>
            </a:r>
            <a:r>
              <a:rPr lang="en-GB" dirty="0"/>
              <a:t>       Egypt</a:t>
            </a:r>
          </a:p>
        </p:txBody>
      </p:sp>
      <p:pic>
        <p:nvPicPr>
          <p:cNvPr id="5" name="Content Placeholder 4"/>
          <p:cNvPicPr>
            <a:picLocks noGrp="1" noChangeAspect="1"/>
          </p:cNvPicPr>
          <p:nvPr>
            <p:ph sz="half" idx="1"/>
          </p:nvPr>
        </p:nvPicPr>
        <p:blipFill>
          <a:blip r:embed="rId3"/>
          <a:stretch>
            <a:fillRect/>
          </a:stretch>
        </p:blipFill>
        <p:spPr>
          <a:xfrm>
            <a:off x="683568" y="1772816"/>
            <a:ext cx="3456383" cy="3168352"/>
          </a:xfrm>
          <a:prstGeom prst="rect">
            <a:avLst/>
          </a:prstGeom>
        </p:spPr>
      </p:pic>
      <p:sp>
        <p:nvSpPr>
          <p:cNvPr id="4" name="Content Placeholder 3"/>
          <p:cNvSpPr>
            <a:spLocks noGrp="1"/>
          </p:cNvSpPr>
          <p:nvPr>
            <p:ph sz="half" idx="2"/>
          </p:nvPr>
        </p:nvSpPr>
        <p:spPr/>
        <p:txBody>
          <a:bodyPr/>
          <a:lstStyle/>
          <a:p>
            <a:r>
              <a:rPr lang="en-GB" dirty="0" err="1"/>
              <a:t>Defnyddio</a:t>
            </a:r>
            <a:r>
              <a:rPr lang="en-GB" dirty="0"/>
              <a:t> </a:t>
            </a:r>
            <a:r>
              <a:rPr lang="en-GB" dirty="0" err="1"/>
              <a:t>symbolau</a:t>
            </a:r>
            <a:r>
              <a:rPr lang="en-GB" dirty="0"/>
              <a:t> </a:t>
            </a:r>
            <a:r>
              <a:rPr lang="en-GB" dirty="0" err="1"/>
              <a:t>i</a:t>
            </a:r>
            <a:r>
              <a:rPr lang="en-GB" dirty="0"/>
              <a:t> </a:t>
            </a:r>
            <a:r>
              <a:rPr lang="en-GB" dirty="0" err="1"/>
              <a:t>rannu</a:t>
            </a:r>
            <a:r>
              <a:rPr lang="en-GB" dirty="0"/>
              <a:t> </a:t>
            </a:r>
            <a:r>
              <a:rPr lang="en-GB" dirty="0" err="1"/>
              <a:t>gwybodaeth</a:t>
            </a:r>
            <a:endParaRPr lang="en-GB" dirty="0"/>
          </a:p>
          <a:p>
            <a:endParaRPr lang="en-GB" dirty="0"/>
          </a:p>
          <a:p>
            <a:r>
              <a:rPr lang="en-GB" i="1" dirty="0"/>
              <a:t>Using symbols to share information</a:t>
            </a:r>
            <a:r>
              <a:rPr lang="en-GB" dirty="0"/>
              <a:t> </a:t>
            </a:r>
          </a:p>
        </p:txBody>
      </p:sp>
      <p:sp>
        <p:nvSpPr>
          <p:cNvPr id="6" name="TextBox 5"/>
          <p:cNvSpPr txBox="1"/>
          <p:nvPr/>
        </p:nvSpPr>
        <p:spPr>
          <a:xfrm>
            <a:off x="683568" y="5373216"/>
            <a:ext cx="2952328" cy="369332"/>
          </a:xfrm>
          <a:prstGeom prst="rect">
            <a:avLst/>
          </a:prstGeom>
          <a:noFill/>
        </p:spPr>
        <p:txBody>
          <a:bodyPr wrap="square" rtlCol="0">
            <a:spAutoFit/>
          </a:bodyPr>
          <a:lstStyle/>
          <a:p>
            <a:r>
              <a:rPr lang="en-GB" dirty="0"/>
              <a:t>(Source: Yahoo, no date)</a:t>
            </a:r>
          </a:p>
        </p:txBody>
      </p:sp>
    </p:spTree>
    <p:extLst>
      <p:ext uri="{BB962C8B-B14F-4D97-AF65-F5344CB8AC3E}">
        <p14:creationId xmlns:p14="http://schemas.microsoft.com/office/powerpoint/2010/main" val="6519480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Yr</a:t>
            </a:r>
            <a:r>
              <a:rPr lang="en-GB" dirty="0"/>
              <a:t> </a:t>
            </a:r>
            <a:r>
              <a:rPr lang="en-GB" dirty="0" err="1"/>
              <a:t>wyddor</a:t>
            </a:r>
            <a:r>
              <a:rPr lang="en-GB" dirty="0"/>
              <a:t> </a:t>
            </a:r>
            <a:r>
              <a:rPr lang="en-GB" dirty="0" err="1"/>
              <a:t>Groegaidd</a:t>
            </a:r>
            <a:br>
              <a:rPr lang="en-GB" dirty="0"/>
            </a:br>
            <a:r>
              <a:rPr lang="en-GB" dirty="0"/>
              <a:t>The Greek alphabet</a:t>
            </a:r>
          </a:p>
        </p:txBody>
      </p:sp>
      <p:pic>
        <p:nvPicPr>
          <p:cNvPr id="5" name="Content Placeholder 4"/>
          <p:cNvPicPr>
            <a:picLocks noGrp="1" noChangeAspect="1"/>
          </p:cNvPicPr>
          <p:nvPr>
            <p:ph sz="half" idx="1"/>
          </p:nvPr>
        </p:nvPicPr>
        <p:blipFill>
          <a:blip r:embed="rId3"/>
          <a:stretch>
            <a:fillRect/>
          </a:stretch>
        </p:blipFill>
        <p:spPr>
          <a:xfrm>
            <a:off x="899592" y="2060848"/>
            <a:ext cx="2736304" cy="2664296"/>
          </a:xfrm>
          <a:prstGeom prst="rect">
            <a:avLst/>
          </a:prstGeom>
        </p:spPr>
      </p:pic>
      <p:sp>
        <p:nvSpPr>
          <p:cNvPr id="4" name="Content Placeholder 3"/>
          <p:cNvSpPr>
            <a:spLocks noGrp="1"/>
          </p:cNvSpPr>
          <p:nvPr>
            <p:ph sz="half" idx="2"/>
          </p:nvPr>
        </p:nvSpPr>
        <p:spPr/>
        <p:txBody>
          <a:bodyPr/>
          <a:lstStyle/>
          <a:p>
            <a:r>
              <a:rPr lang="en-GB" dirty="0"/>
              <a:t>9fed </a:t>
            </a:r>
            <a:r>
              <a:rPr lang="en-GB" dirty="0" err="1"/>
              <a:t>canrif</a:t>
            </a:r>
            <a:r>
              <a:rPr lang="en-GB" dirty="0"/>
              <a:t> </a:t>
            </a:r>
            <a:r>
              <a:rPr lang="en-GB" dirty="0" err="1"/>
              <a:t>Cyn</a:t>
            </a:r>
            <a:r>
              <a:rPr lang="en-GB" dirty="0"/>
              <a:t> </a:t>
            </a:r>
            <a:r>
              <a:rPr lang="en-GB" dirty="0" err="1"/>
              <a:t>Crist</a:t>
            </a:r>
            <a:endParaRPr lang="en-GB" dirty="0"/>
          </a:p>
          <a:p>
            <a:endParaRPr lang="en-GB" dirty="0"/>
          </a:p>
          <a:p>
            <a:r>
              <a:rPr lang="en-GB" i="1" dirty="0"/>
              <a:t>9</a:t>
            </a:r>
            <a:r>
              <a:rPr lang="en-GB" i="1" baseline="30000" dirty="0"/>
              <a:t>th</a:t>
            </a:r>
            <a:r>
              <a:rPr lang="en-GB" i="1" dirty="0"/>
              <a:t> century BC</a:t>
            </a:r>
          </a:p>
        </p:txBody>
      </p:sp>
      <p:sp>
        <p:nvSpPr>
          <p:cNvPr id="6" name="TextBox 5"/>
          <p:cNvSpPr txBox="1"/>
          <p:nvPr/>
        </p:nvSpPr>
        <p:spPr>
          <a:xfrm>
            <a:off x="457200" y="5229200"/>
            <a:ext cx="3178696" cy="369332"/>
          </a:xfrm>
          <a:prstGeom prst="rect">
            <a:avLst/>
          </a:prstGeom>
          <a:noFill/>
        </p:spPr>
        <p:txBody>
          <a:bodyPr wrap="square" rtlCol="0">
            <a:spAutoFit/>
          </a:bodyPr>
          <a:lstStyle/>
          <a:p>
            <a:r>
              <a:rPr lang="en-GB" dirty="0"/>
              <a:t>(Source: Yahoo, no date a)</a:t>
            </a:r>
          </a:p>
        </p:txBody>
      </p:sp>
    </p:spTree>
    <p:extLst>
      <p:ext uri="{BB962C8B-B14F-4D97-AF65-F5344CB8AC3E}">
        <p14:creationId xmlns:p14="http://schemas.microsoft.com/office/powerpoint/2010/main" val="246737411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err="1"/>
              <a:t>Datblygu</a:t>
            </a:r>
            <a:r>
              <a:rPr lang="en-GB" dirty="0"/>
              <a:t> </a:t>
            </a:r>
            <a:r>
              <a:rPr lang="en-GB" dirty="0" err="1"/>
              <a:t>gwasg</a:t>
            </a:r>
            <a:r>
              <a:rPr lang="en-GB" dirty="0"/>
              <a:t> </a:t>
            </a:r>
            <a:r>
              <a:rPr lang="en-GB" dirty="0" err="1"/>
              <a:t>argraffu</a:t>
            </a:r>
            <a:br>
              <a:rPr lang="en-GB" dirty="0"/>
            </a:br>
            <a:r>
              <a:rPr lang="en-GB" dirty="0"/>
              <a:t>Developing the printing press</a:t>
            </a:r>
          </a:p>
        </p:txBody>
      </p:sp>
      <p:pic>
        <p:nvPicPr>
          <p:cNvPr id="7" name="Content Placeholder 6"/>
          <p:cNvPicPr>
            <a:picLocks noGrp="1" noChangeAspect="1"/>
          </p:cNvPicPr>
          <p:nvPr>
            <p:ph sz="half" idx="1"/>
          </p:nvPr>
        </p:nvPicPr>
        <p:blipFill>
          <a:blip r:embed="rId3"/>
          <a:stretch>
            <a:fillRect/>
          </a:stretch>
        </p:blipFill>
        <p:spPr>
          <a:xfrm>
            <a:off x="457200" y="2235548"/>
            <a:ext cx="4038600" cy="2718692"/>
          </a:xfrm>
          <a:prstGeom prst="rect">
            <a:avLst/>
          </a:prstGeom>
        </p:spPr>
      </p:pic>
      <p:sp>
        <p:nvSpPr>
          <p:cNvPr id="6" name="Content Placeholder 5"/>
          <p:cNvSpPr>
            <a:spLocks noGrp="1"/>
          </p:cNvSpPr>
          <p:nvPr>
            <p:ph sz="half" idx="2"/>
          </p:nvPr>
        </p:nvSpPr>
        <p:spPr/>
        <p:txBody>
          <a:bodyPr/>
          <a:lstStyle/>
          <a:p>
            <a:r>
              <a:rPr lang="en-GB" dirty="0"/>
              <a:t>Gutenberg, 1430s</a:t>
            </a:r>
          </a:p>
          <a:p>
            <a:r>
              <a:rPr lang="en-GB" dirty="0" err="1"/>
              <a:t>Mwy</a:t>
            </a:r>
            <a:r>
              <a:rPr lang="en-GB" dirty="0"/>
              <a:t> o </a:t>
            </a:r>
            <a:r>
              <a:rPr lang="en-GB" dirty="0" err="1"/>
              <a:t>fynediad</a:t>
            </a:r>
            <a:r>
              <a:rPr lang="en-GB" dirty="0"/>
              <a:t> at </a:t>
            </a:r>
            <a:r>
              <a:rPr lang="en-GB" dirty="0" err="1"/>
              <a:t>lyfrau</a:t>
            </a:r>
            <a:r>
              <a:rPr lang="en-GB" dirty="0"/>
              <a:t>, </a:t>
            </a:r>
            <a:r>
              <a:rPr lang="en-GB" dirty="0" err="1"/>
              <a:t>pamffledi</a:t>
            </a:r>
            <a:endParaRPr lang="en-GB" dirty="0"/>
          </a:p>
          <a:p>
            <a:endParaRPr lang="en-GB" dirty="0"/>
          </a:p>
          <a:p>
            <a:r>
              <a:rPr lang="en-GB" i="1" dirty="0"/>
              <a:t>More access to books, pamphlets</a:t>
            </a:r>
          </a:p>
        </p:txBody>
      </p:sp>
      <p:sp>
        <p:nvSpPr>
          <p:cNvPr id="8" name="TextBox 7"/>
          <p:cNvSpPr txBox="1"/>
          <p:nvPr/>
        </p:nvSpPr>
        <p:spPr>
          <a:xfrm>
            <a:off x="251520" y="5445224"/>
            <a:ext cx="3456384" cy="369332"/>
          </a:xfrm>
          <a:prstGeom prst="rect">
            <a:avLst/>
          </a:prstGeom>
          <a:noFill/>
        </p:spPr>
        <p:txBody>
          <a:bodyPr wrap="square" rtlCol="0">
            <a:spAutoFit/>
          </a:bodyPr>
          <a:lstStyle/>
          <a:p>
            <a:r>
              <a:rPr lang="en-GB" dirty="0"/>
              <a:t>(Source: Thought Co.,  no date)</a:t>
            </a:r>
          </a:p>
        </p:txBody>
      </p:sp>
    </p:spTree>
    <p:extLst>
      <p:ext uri="{BB962C8B-B14F-4D97-AF65-F5344CB8AC3E}">
        <p14:creationId xmlns:p14="http://schemas.microsoft.com/office/powerpoint/2010/main" val="423508220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Pieter Brueghel 1560 Children’s games</a:t>
            </a:r>
          </a:p>
        </p:txBody>
      </p:sp>
      <p:pic>
        <p:nvPicPr>
          <p:cNvPr id="2050"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187624" y="1556792"/>
            <a:ext cx="7056783" cy="530120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98689045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err="1"/>
              <a:t>Emojis</a:t>
            </a:r>
            <a:endParaRPr lang="en-GB" dirty="0"/>
          </a:p>
        </p:txBody>
      </p:sp>
      <p:pic>
        <p:nvPicPr>
          <p:cNvPr id="7" name="Content Placeholder 6"/>
          <p:cNvPicPr>
            <a:picLocks noGrp="1" noChangeAspect="1"/>
          </p:cNvPicPr>
          <p:nvPr>
            <p:ph sz="half" idx="1"/>
          </p:nvPr>
        </p:nvPicPr>
        <p:blipFill>
          <a:blip r:embed="rId3"/>
          <a:stretch>
            <a:fillRect/>
          </a:stretch>
        </p:blipFill>
        <p:spPr>
          <a:xfrm>
            <a:off x="481806" y="1600200"/>
            <a:ext cx="3989388" cy="3989388"/>
          </a:xfrm>
          <a:prstGeom prst="rect">
            <a:avLst/>
          </a:prstGeom>
        </p:spPr>
      </p:pic>
      <p:sp>
        <p:nvSpPr>
          <p:cNvPr id="6" name="Content Placeholder 5"/>
          <p:cNvSpPr>
            <a:spLocks noGrp="1"/>
          </p:cNvSpPr>
          <p:nvPr>
            <p:ph sz="half" idx="2"/>
          </p:nvPr>
        </p:nvSpPr>
        <p:spPr/>
        <p:txBody>
          <a:bodyPr/>
          <a:lstStyle/>
          <a:p>
            <a:r>
              <a:rPr lang="en-GB" dirty="0" err="1"/>
              <a:t>Cyfathrebu</a:t>
            </a:r>
            <a:r>
              <a:rPr lang="en-GB" dirty="0"/>
              <a:t> </a:t>
            </a:r>
            <a:r>
              <a:rPr lang="en-GB" dirty="0" err="1"/>
              <a:t>drwy</a:t>
            </a:r>
            <a:r>
              <a:rPr lang="en-GB" dirty="0"/>
              <a:t> </a:t>
            </a:r>
            <a:r>
              <a:rPr lang="en-GB" dirty="0" err="1"/>
              <a:t>symbolau</a:t>
            </a:r>
            <a:endParaRPr lang="en-GB" dirty="0"/>
          </a:p>
          <a:p>
            <a:endParaRPr lang="en-GB" dirty="0"/>
          </a:p>
          <a:p>
            <a:r>
              <a:rPr lang="en-GB" i="1" dirty="0" err="1"/>
              <a:t>Ccommunicating</a:t>
            </a:r>
            <a:r>
              <a:rPr lang="en-GB" i="1" dirty="0"/>
              <a:t> through symbols</a:t>
            </a:r>
          </a:p>
        </p:txBody>
      </p:sp>
      <p:sp>
        <p:nvSpPr>
          <p:cNvPr id="8" name="TextBox 7"/>
          <p:cNvSpPr txBox="1"/>
          <p:nvPr/>
        </p:nvSpPr>
        <p:spPr>
          <a:xfrm>
            <a:off x="4932040" y="5373216"/>
            <a:ext cx="3168352" cy="369332"/>
          </a:xfrm>
          <a:prstGeom prst="rect">
            <a:avLst/>
          </a:prstGeom>
          <a:noFill/>
        </p:spPr>
        <p:txBody>
          <a:bodyPr wrap="square" rtlCol="0">
            <a:spAutoFit/>
          </a:bodyPr>
          <a:lstStyle/>
          <a:p>
            <a:r>
              <a:rPr lang="en-GB" dirty="0"/>
              <a:t>(Source: Yahoo, no date c)</a:t>
            </a:r>
          </a:p>
        </p:txBody>
      </p:sp>
    </p:spTree>
    <p:extLst>
      <p:ext uri="{BB962C8B-B14F-4D97-AF65-F5344CB8AC3E}">
        <p14:creationId xmlns:p14="http://schemas.microsoft.com/office/powerpoint/2010/main" val="355631863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Cyfryngau</a:t>
            </a:r>
            <a:r>
              <a:rPr lang="en-GB" dirty="0"/>
              <a:t> </a:t>
            </a:r>
            <a:r>
              <a:rPr lang="en-GB" dirty="0" err="1"/>
              <a:t>amrywiol</a:t>
            </a:r>
            <a:br>
              <a:rPr lang="en-GB" dirty="0"/>
            </a:br>
            <a:r>
              <a:rPr lang="en-GB" dirty="0"/>
              <a:t>Varieties of media</a:t>
            </a:r>
          </a:p>
        </p:txBody>
      </p:sp>
      <p:sp>
        <p:nvSpPr>
          <p:cNvPr id="4" name="Content Placeholder 3"/>
          <p:cNvSpPr>
            <a:spLocks noGrp="1"/>
          </p:cNvSpPr>
          <p:nvPr>
            <p:ph sz="half" idx="1"/>
          </p:nvPr>
        </p:nvSpPr>
        <p:spPr/>
        <p:txBody>
          <a:bodyPr/>
          <a:lstStyle/>
          <a:p>
            <a:r>
              <a:rPr lang="en-GB" dirty="0"/>
              <a:t>Print</a:t>
            </a:r>
          </a:p>
          <a:p>
            <a:r>
              <a:rPr lang="en-GB" dirty="0" err="1"/>
              <a:t>Digidol</a:t>
            </a:r>
            <a:endParaRPr lang="en-GB" dirty="0"/>
          </a:p>
          <a:p>
            <a:r>
              <a:rPr lang="en-GB" dirty="0" err="1"/>
              <a:t>Gweledol</a:t>
            </a:r>
            <a:endParaRPr lang="en-GB" dirty="0"/>
          </a:p>
          <a:p>
            <a:r>
              <a:rPr lang="en-GB" dirty="0" err="1"/>
              <a:t>Clywedol</a:t>
            </a:r>
            <a:endParaRPr lang="en-GB" dirty="0"/>
          </a:p>
          <a:p>
            <a:r>
              <a:rPr lang="en-GB" dirty="0" err="1"/>
              <a:t>Rhyngweithiol</a:t>
            </a:r>
            <a:r>
              <a:rPr lang="en-GB" dirty="0"/>
              <a:t> </a:t>
            </a:r>
          </a:p>
          <a:p>
            <a:r>
              <a:rPr lang="en-GB" dirty="0" err="1"/>
              <a:t>Arall</a:t>
            </a:r>
            <a:r>
              <a:rPr lang="en-GB" dirty="0"/>
              <a:t>?</a:t>
            </a:r>
          </a:p>
        </p:txBody>
      </p:sp>
      <p:sp>
        <p:nvSpPr>
          <p:cNvPr id="5" name="Content Placeholder 4"/>
          <p:cNvSpPr>
            <a:spLocks noGrp="1"/>
          </p:cNvSpPr>
          <p:nvPr>
            <p:ph sz="half" idx="2"/>
          </p:nvPr>
        </p:nvSpPr>
        <p:spPr/>
        <p:txBody>
          <a:bodyPr/>
          <a:lstStyle/>
          <a:p>
            <a:r>
              <a:rPr lang="en-GB" dirty="0"/>
              <a:t>Print</a:t>
            </a:r>
          </a:p>
          <a:p>
            <a:r>
              <a:rPr lang="en-GB" dirty="0"/>
              <a:t>Digital</a:t>
            </a:r>
          </a:p>
          <a:p>
            <a:r>
              <a:rPr lang="en-GB" dirty="0"/>
              <a:t>Visual</a:t>
            </a:r>
          </a:p>
          <a:p>
            <a:r>
              <a:rPr lang="en-GB" dirty="0"/>
              <a:t>Audio</a:t>
            </a:r>
          </a:p>
          <a:p>
            <a:r>
              <a:rPr lang="en-GB" dirty="0"/>
              <a:t>Interactive</a:t>
            </a:r>
          </a:p>
          <a:p>
            <a:r>
              <a:rPr lang="en-GB" dirty="0"/>
              <a:t>Other?</a:t>
            </a:r>
          </a:p>
          <a:p>
            <a:endParaRPr lang="en-GB" dirty="0"/>
          </a:p>
        </p:txBody>
      </p:sp>
    </p:spTree>
    <p:extLst>
      <p:ext uri="{BB962C8B-B14F-4D97-AF65-F5344CB8AC3E}">
        <p14:creationId xmlns:p14="http://schemas.microsoft.com/office/powerpoint/2010/main" val="221820780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Beth </a:t>
            </a:r>
            <a:r>
              <a:rPr lang="en-GB" dirty="0" err="1"/>
              <a:t>dda</a:t>
            </a:r>
            <a:r>
              <a:rPr lang="en-GB" dirty="0"/>
              <a:t> </a:t>
            </a:r>
            <a:r>
              <a:rPr lang="en-GB" dirty="0" err="1"/>
              <a:t>yw’r</a:t>
            </a:r>
            <a:r>
              <a:rPr lang="en-GB" dirty="0"/>
              <a:t> </a:t>
            </a:r>
            <a:r>
              <a:rPr lang="en-GB" dirty="0" err="1"/>
              <a:t>cyfryngau</a:t>
            </a:r>
            <a:r>
              <a:rPr lang="en-GB" dirty="0"/>
              <a:t>?</a:t>
            </a:r>
            <a:br>
              <a:rPr lang="en-GB" dirty="0"/>
            </a:br>
            <a:r>
              <a:rPr lang="en-GB" dirty="0"/>
              <a:t>What’s the use of media?</a:t>
            </a:r>
          </a:p>
        </p:txBody>
      </p:sp>
      <p:sp>
        <p:nvSpPr>
          <p:cNvPr id="3" name="Content Placeholder 2"/>
          <p:cNvSpPr>
            <a:spLocks noGrp="1"/>
          </p:cNvSpPr>
          <p:nvPr>
            <p:ph sz="half" idx="1"/>
          </p:nvPr>
        </p:nvSpPr>
        <p:spPr/>
        <p:txBody>
          <a:bodyPr>
            <a:normAutofit fontScale="92500" lnSpcReduction="20000"/>
          </a:bodyPr>
          <a:lstStyle/>
          <a:p>
            <a:r>
              <a:rPr lang="en-GB" dirty="0"/>
              <a:t>Gan </a:t>
            </a:r>
            <a:r>
              <a:rPr lang="en-GB" dirty="0" err="1"/>
              <a:t>gadw’r</a:t>
            </a:r>
            <a:r>
              <a:rPr lang="en-GB" dirty="0"/>
              <a:t> </a:t>
            </a:r>
            <a:r>
              <a:rPr lang="en-GB" dirty="0" err="1"/>
              <a:t>rhestr</a:t>
            </a:r>
            <a:r>
              <a:rPr lang="en-GB" dirty="0"/>
              <a:t> </a:t>
            </a:r>
            <a:r>
              <a:rPr lang="en-GB" dirty="0" err="1"/>
              <a:t>blaenorol</a:t>
            </a:r>
            <a:r>
              <a:rPr lang="en-GB" dirty="0"/>
              <a:t> o </a:t>
            </a:r>
            <a:r>
              <a:rPr lang="en-GB" dirty="0" err="1"/>
              <a:t>gyfryngau</a:t>
            </a:r>
            <a:r>
              <a:rPr lang="en-GB" dirty="0"/>
              <a:t> </a:t>
            </a:r>
            <a:r>
              <a:rPr lang="en-GB" dirty="0" err="1"/>
              <a:t>mewn</a:t>
            </a:r>
            <a:r>
              <a:rPr lang="en-GB" dirty="0"/>
              <a:t> </a:t>
            </a:r>
            <a:r>
              <a:rPr lang="en-GB" dirty="0" err="1"/>
              <a:t>cof</a:t>
            </a:r>
            <a:r>
              <a:rPr lang="en-GB" dirty="0"/>
              <a:t>, </a:t>
            </a:r>
            <a:r>
              <a:rPr lang="en-GB" dirty="0" err="1"/>
              <a:t>meddyliwch</a:t>
            </a:r>
            <a:r>
              <a:rPr lang="en-GB" dirty="0"/>
              <a:t> am y </a:t>
            </a:r>
            <a:r>
              <a:rPr lang="en-GB" dirty="0" err="1"/>
              <a:t>pwyntiau</a:t>
            </a:r>
            <a:r>
              <a:rPr lang="en-GB" dirty="0"/>
              <a:t> </a:t>
            </a:r>
            <a:r>
              <a:rPr lang="en-GB" dirty="0" err="1"/>
              <a:t>yma</a:t>
            </a:r>
            <a:r>
              <a:rPr lang="en-GB" dirty="0"/>
              <a:t>:</a:t>
            </a:r>
          </a:p>
          <a:p>
            <a:pPr lvl="1"/>
            <a:r>
              <a:rPr lang="en-GB" dirty="0" err="1"/>
              <a:t>Ar</a:t>
            </a:r>
            <a:r>
              <a:rPr lang="en-GB" dirty="0"/>
              <a:t> </a:t>
            </a:r>
            <a:r>
              <a:rPr lang="en-GB" dirty="0" err="1"/>
              <a:t>gyfer</a:t>
            </a:r>
            <a:r>
              <a:rPr lang="en-GB" dirty="0"/>
              <a:t> </a:t>
            </a:r>
            <a:r>
              <a:rPr lang="en-GB" dirty="0" err="1"/>
              <a:t>beth</a:t>
            </a:r>
            <a:r>
              <a:rPr lang="en-GB" dirty="0"/>
              <a:t> </a:t>
            </a:r>
            <a:r>
              <a:rPr lang="en-GB" dirty="0" err="1"/>
              <a:t>rydych</a:t>
            </a:r>
            <a:r>
              <a:rPr lang="en-GB" dirty="0"/>
              <a:t> </a:t>
            </a:r>
            <a:r>
              <a:rPr lang="en-GB" dirty="0" err="1"/>
              <a:t>yn</a:t>
            </a:r>
            <a:r>
              <a:rPr lang="en-GB" dirty="0"/>
              <a:t> </a:t>
            </a:r>
            <a:r>
              <a:rPr lang="en-GB" dirty="0" err="1"/>
              <a:t>defnyddio’r</a:t>
            </a:r>
            <a:r>
              <a:rPr lang="en-GB" dirty="0"/>
              <a:t> </a:t>
            </a:r>
            <a:r>
              <a:rPr lang="en-GB" dirty="0" err="1"/>
              <a:t>cyfryngau</a:t>
            </a:r>
            <a:r>
              <a:rPr lang="en-GB" dirty="0"/>
              <a:t>?</a:t>
            </a:r>
          </a:p>
          <a:p>
            <a:pPr lvl="1"/>
            <a:r>
              <a:rPr lang="en-GB" dirty="0" err="1"/>
              <a:t>Sut</a:t>
            </a:r>
            <a:r>
              <a:rPr lang="en-GB" dirty="0"/>
              <a:t> </a:t>
            </a:r>
            <a:r>
              <a:rPr lang="en-GB" dirty="0" err="1"/>
              <a:t>ydych</a:t>
            </a:r>
            <a:r>
              <a:rPr lang="en-GB" dirty="0"/>
              <a:t> </a:t>
            </a:r>
            <a:r>
              <a:rPr lang="en-GB" dirty="0" err="1"/>
              <a:t>yn</a:t>
            </a:r>
            <a:r>
              <a:rPr lang="en-GB" dirty="0"/>
              <a:t> </a:t>
            </a:r>
            <a:r>
              <a:rPr lang="en-GB" dirty="0" err="1"/>
              <a:t>cael</a:t>
            </a:r>
            <a:r>
              <a:rPr lang="en-GB" dirty="0"/>
              <a:t> </a:t>
            </a:r>
            <a:r>
              <a:rPr lang="en-GB" dirty="0" err="1"/>
              <a:t>mynediad</a:t>
            </a:r>
            <a:r>
              <a:rPr lang="en-GB" dirty="0"/>
              <a:t> </a:t>
            </a:r>
            <a:r>
              <a:rPr lang="en-GB" dirty="0" err="1"/>
              <a:t>i’r</a:t>
            </a:r>
            <a:r>
              <a:rPr lang="en-GB" dirty="0"/>
              <a:t> </a:t>
            </a:r>
            <a:r>
              <a:rPr lang="en-GB" dirty="0" err="1"/>
              <a:t>cyfryngau</a:t>
            </a:r>
            <a:r>
              <a:rPr lang="en-GB" dirty="0"/>
              <a:t>?</a:t>
            </a:r>
          </a:p>
          <a:p>
            <a:pPr lvl="1"/>
            <a:r>
              <a:rPr lang="en-GB" dirty="0"/>
              <a:t>Pam </a:t>
            </a:r>
            <a:r>
              <a:rPr lang="en-GB" dirty="0" err="1"/>
              <a:t>rydych</a:t>
            </a:r>
            <a:r>
              <a:rPr lang="en-GB" dirty="0"/>
              <a:t> </a:t>
            </a:r>
            <a:r>
              <a:rPr lang="en-GB" dirty="0" err="1"/>
              <a:t>yn</a:t>
            </a:r>
            <a:r>
              <a:rPr lang="en-GB" dirty="0"/>
              <a:t> </a:t>
            </a:r>
            <a:r>
              <a:rPr lang="en-GB" dirty="0" err="1"/>
              <a:t>defnyddio’r</a:t>
            </a:r>
            <a:r>
              <a:rPr lang="en-GB" dirty="0"/>
              <a:t> </a:t>
            </a:r>
            <a:r>
              <a:rPr lang="en-GB" dirty="0" err="1"/>
              <a:t>cyfryngau</a:t>
            </a:r>
            <a:r>
              <a:rPr lang="en-GB" dirty="0"/>
              <a:t>?</a:t>
            </a:r>
          </a:p>
          <a:p>
            <a:pPr lvl="1"/>
            <a:r>
              <a:rPr lang="en-GB" dirty="0"/>
              <a:t>Pa </a:t>
            </a:r>
            <a:r>
              <a:rPr lang="en-GB" dirty="0" err="1"/>
              <a:t>mor</a:t>
            </a:r>
            <a:r>
              <a:rPr lang="en-GB" dirty="0"/>
              <a:t> </a:t>
            </a:r>
            <a:r>
              <a:rPr lang="en-GB" dirty="0" err="1"/>
              <a:t>aml</a:t>
            </a:r>
            <a:r>
              <a:rPr lang="en-GB" dirty="0"/>
              <a:t> </a:t>
            </a:r>
            <a:r>
              <a:rPr lang="en-GB" dirty="0" err="1"/>
              <a:t>ydych</a:t>
            </a:r>
            <a:r>
              <a:rPr lang="en-GB" dirty="0"/>
              <a:t> </a:t>
            </a:r>
            <a:r>
              <a:rPr lang="en-GB" dirty="0" err="1"/>
              <a:t>yn</a:t>
            </a:r>
            <a:r>
              <a:rPr lang="en-GB" dirty="0"/>
              <a:t> </a:t>
            </a:r>
            <a:r>
              <a:rPr lang="en-GB" dirty="0" err="1"/>
              <a:t>defnyddio’r</a:t>
            </a:r>
            <a:r>
              <a:rPr lang="en-GB" dirty="0"/>
              <a:t> </a:t>
            </a:r>
            <a:r>
              <a:rPr lang="en-GB" dirty="0" err="1"/>
              <a:t>cyfryngau</a:t>
            </a:r>
            <a:r>
              <a:rPr lang="en-GB" dirty="0"/>
              <a:t>?</a:t>
            </a:r>
          </a:p>
          <a:p>
            <a:endParaRPr lang="en-GB" dirty="0"/>
          </a:p>
        </p:txBody>
      </p:sp>
      <p:sp>
        <p:nvSpPr>
          <p:cNvPr id="4" name="Content Placeholder 3"/>
          <p:cNvSpPr>
            <a:spLocks noGrp="1"/>
          </p:cNvSpPr>
          <p:nvPr>
            <p:ph sz="half" idx="2"/>
          </p:nvPr>
        </p:nvSpPr>
        <p:spPr/>
        <p:txBody>
          <a:bodyPr>
            <a:normAutofit fontScale="92500" lnSpcReduction="20000"/>
          </a:bodyPr>
          <a:lstStyle/>
          <a:p>
            <a:r>
              <a:rPr lang="en-GB" dirty="0"/>
              <a:t>Keeping the previous list of media in mind think about these points</a:t>
            </a:r>
          </a:p>
          <a:p>
            <a:pPr lvl="1"/>
            <a:r>
              <a:rPr lang="en-GB" dirty="0"/>
              <a:t>For what do you use  media?</a:t>
            </a:r>
          </a:p>
          <a:p>
            <a:pPr lvl="1"/>
            <a:r>
              <a:rPr lang="en-GB" dirty="0"/>
              <a:t>How do you access media?</a:t>
            </a:r>
          </a:p>
          <a:p>
            <a:pPr lvl="1"/>
            <a:r>
              <a:rPr lang="en-GB" dirty="0"/>
              <a:t>Why do you use media?</a:t>
            </a:r>
          </a:p>
          <a:p>
            <a:pPr lvl="1"/>
            <a:r>
              <a:rPr lang="en-GB" dirty="0"/>
              <a:t>How often do you use media?</a:t>
            </a:r>
          </a:p>
          <a:p>
            <a:pPr lvl="1"/>
            <a:endParaRPr lang="en-GB" dirty="0"/>
          </a:p>
        </p:txBody>
      </p:sp>
    </p:spTree>
    <p:extLst>
      <p:ext uri="{BB962C8B-B14F-4D97-AF65-F5344CB8AC3E}">
        <p14:creationId xmlns:p14="http://schemas.microsoft.com/office/powerpoint/2010/main" val="308892604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a:t>Plant </a:t>
            </a:r>
            <a:r>
              <a:rPr lang="en-GB" dirty="0" err="1"/>
              <a:t>a’r</a:t>
            </a:r>
            <a:r>
              <a:rPr lang="en-GB" dirty="0"/>
              <a:t> </a:t>
            </a:r>
            <a:r>
              <a:rPr lang="en-GB" dirty="0" err="1"/>
              <a:t>cyfryngau</a:t>
            </a:r>
            <a:r>
              <a:rPr lang="en-GB" dirty="0"/>
              <a:t>/</a:t>
            </a:r>
            <a:r>
              <a:rPr lang="en-GB" dirty="0" err="1"/>
              <a:t>TGCh</a:t>
            </a:r>
            <a:br>
              <a:rPr lang="en-GB" dirty="0"/>
            </a:br>
            <a:r>
              <a:rPr lang="en-GB" dirty="0"/>
              <a:t>Children and the media/ICT</a:t>
            </a:r>
          </a:p>
        </p:txBody>
      </p:sp>
      <p:sp>
        <p:nvSpPr>
          <p:cNvPr id="5" name="Content Placeholder 4"/>
          <p:cNvSpPr>
            <a:spLocks noGrp="1"/>
          </p:cNvSpPr>
          <p:nvPr>
            <p:ph sz="half" idx="1"/>
          </p:nvPr>
        </p:nvSpPr>
        <p:spPr/>
        <p:txBody>
          <a:bodyPr/>
          <a:lstStyle/>
          <a:p>
            <a:r>
              <a:rPr lang="en-GB" dirty="0"/>
              <a:t>Pa </a:t>
            </a:r>
            <a:r>
              <a:rPr lang="en-GB" dirty="0" err="1"/>
              <a:t>gyfryngau</a:t>
            </a:r>
            <a:r>
              <a:rPr lang="en-GB" dirty="0"/>
              <a:t> </a:t>
            </a:r>
            <a:r>
              <a:rPr lang="en-GB" dirty="0" err="1"/>
              <a:t>mae</a:t>
            </a:r>
            <a:r>
              <a:rPr lang="en-GB" dirty="0"/>
              <a:t> plant </a:t>
            </a:r>
            <a:r>
              <a:rPr lang="en-GB" dirty="0" err="1"/>
              <a:t>yn</a:t>
            </a:r>
            <a:r>
              <a:rPr lang="en-GB" dirty="0"/>
              <a:t> </a:t>
            </a:r>
            <a:r>
              <a:rPr lang="en-GB" dirty="0" err="1"/>
              <a:t>defnyddio</a:t>
            </a:r>
            <a:r>
              <a:rPr lang="en-GB" dirty="0"/>
              <a:t>?</a:t>
            </a:r>
          </a:p>
          <a:p>
            <a:r>
              <a:rPr lang="en-GB" dirty="0"/>
              <a:t>Pam?</a:t>
            </a:r>
          </a:p>
          <a:p>
            <a:r>
              <a:rPr lang="en-GB" dirty="0" err="1"/>
              <a:t>Sut</a:t>
            </a:r>
            <a:r>
              <a:rPr lang="en-GB" dirty="0"/>
              <a:t>?</a:t>
            </a:r>
          </a:p>
          <a:p>
            <a:endParaRPr lang="en-GB" dirty="0"/>
          </a:p>
        </p:txBody>
      </p:sp>
      <p:sp>
        <p:nvSpPr>
          <p:cNvPr id="6" name="Content Placeholder 5"/>
          <p:cNvSpPr>
            <a:spLocks noGrp="1"/>
          </p:cNvSpPr>
          <p:nvPr>
            <p:ph sz="half" idx="2"/>
          </p:nvPr>
        </p:nvSpPr>
        <p:spPr/>
        <p:txBody>
          <a:bodyPr/>
          <a:lstStyle/>
          <a:p>
            <a:r>
              <a:rPr lang="en-GB" dirty="0"/>
              <a:t>Which media do children use?</a:t>
            </a:r>
          </a:p>
          <a:p>
            <a:r>
              <a:rPr lang="en-GB" dirty="0"/>
              <a:t>Why?</a:t>
            </a:r>
          </a:p>
          <a:p>
            <a:r>
              <a:rPr lang="en-GB" dirty="0"/>
              <a:t>How?</a:t>
            </a:r>
          </a:p>
        </p:txBody>
      </p:sp>
    </p:spTree>
    <p:extLst>
      <p:ext uri="{BB962C8B-B14F-4D97-AF65-F5344CB8AC3E}">
        <p14:creationId xmlns:p14="http://schemas.microsoft.com/office/powerpoint/2010/main" val="258825142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Beth </a:t>
            </a:r>
            <a:r>
              <a:rPr lang="en-GB" dirty="0" err="1"/>
              <a:t>yw</a:t>
            </a:r>
            <a:r>
              <a:rPr lang="en-GB" dirty="0"/>
              <a:t> </a:t>
            </a:r>
            <a:r>
              <a:rPr lang="en-GB" dirty="0" err="1"/>
              <a:t>cymhwysedd</a:t>
            </a:r>
            <a:r>
              <a:rPr lang="en-GB" dirty="0"/>
              <a:t> </a:t>
            </a:r>
            <a:r>
              <a:rPr lang="en-GB" dirty="0" err="1"/>
              <a:t>digidol</a:t>
            </a:r>
            <a:r>
              <a:rPr lang="en-GB" dirty="0"/>
              <a:t>?</a:t>
            </a:r>
            <a:br>
              <a:rPr lang="en-GB" dirty="0"/>
            </a:br>
            <a:r>
              <a:rPr lang="en-GB" dirty="0"/>
              <a:t>What is digital literacy?</a:t>
            </a:r>
          </a:p>
        </p:txBody>
      </p:sp>
      <p:sp>
        <p:nvSpPr>
          <p:cNvPr id="3" name="Content Placeholder 2"/>
          <p:cNvSpPr>
            <a:spLocks noGrp="1"/>
          </p:cNvSpPr>
          <p:nvPr>
            <p:ph sz="half" idx="1"/>
          </p:nvPr>
        </p:nvSpPr>
        <p:spPr/>
        <p:txBody>
          <a:bodyPr/>
          <a:lstStyle/>
          <a:p>
            <a:r>
              <a:rPr lang="en-GB" dirty="0"/>
              <a:t>Beth </a:t>
            </a:r>
            <a:r>
              <a:rPr lang="en-GB" dirty="0" err="1"/>
              <a:t>yw</a:t>
            </a:r>
            <a:r>
              <a:rPr lang="en-GB" dirty="0"/>
              <a:t> </a:t>
            </a:r>
            <a:r>
              <a:rPr lang="en-GB" dirty="0" err="1"/>
              <a:t>eich</a:t>
            </a:r>
            <a:r>
              <a:rPr lang="en-GB" dirty="0"/>
              <a:t> </a:t>
            </a:r>
            <a:r>
              <a:rPr lang="en-GB" dirty="0" err="1"/>
              <a:t>dehongliad</a:t>
            </a:r>
            <a:r>
              <a:rPr lang="en-GB" dirty="0"/>
              <a:t> chi o </a:t>
            </a:r>
            <a:r>
              <a:rPr lang="en-GB" dirty="0" err="1"/>
              <a:t>gymhwysedd</a:t>
            </a:r>
            <a:r>
              <a:rPr lang="en-GB" dirty="0"/>
              <a:t> </a:t>
            </a:r>
            <a:r>
              <a:rPr lang="en-GB" dirty="0" err="1"/>
              <a:t>ddigidol</a:t>
            </a:r>
            <a:r>
              <a:rPr lang="en-GB" dirty="0"/>
              <a:t>?</a:t>
            </a:r>
          </a:p>
          <a:p>
            <a:r>
              <a:rPr lang="en-GB" dirty="0" err="1"/>
              <a:t>Trafodwch</a:t>
            </a:r>
            <a:r>
              <a:rPr lang="en-GB" dirty="0"/>
              <a:t> a </a:t>
            </a:r>
            <a:r>
              <a:rPr lang="en-GB" dirty="0" err="1"/>
              <a:t>gwnewch</a:t>
            </a:r>
            <a:r>
              <a:rPr lang="en-GB" dirty="0"/>
              <a:t> </a:t>
            </a:r>
            <a:r>
              <a:rPr lang="en-GB" dirty="0" err="1"/>
              <a:t>rhestr</a:t>
            </a:r>
            <a:endParaRPr lang="en-GB" dirty="0"/>
          </a:p>
          <a:p>
            <a:r>
              <a:rPr lang="en-GB" dirty="0" err="1"/>
              <a:t>Ydych</a:t>
            </a:r>
            <a:r>
              <a:rPr lang="en-GB" dirty="0"/>
              <a:t> </a:t>
            </a:r>
            <a:r>
              <a:rPr lang="en-GB" dirty="0" err="1"/>
              <a:t>chi’n</a:t>
            </a:r>
            <a:r>
              <a:rPr lang="en-GB" dirty="0"/>
              <a:t> </a:t>
            </a:r>
            <a:r>
              <a:rPr lang="en-GB" dirty="0" err="1"/>
              <a:t>ddigidol</a:t>
            </a:r>
            <a:r>
              <a:rPr lang="en-GB" dirty="0"/>
              <a:t> </a:t>
            </a:r>
            <a:r>
              <a:rPr lang="en-GB" dirty="0" err="1"/>
              <a:t>llythrennog</a:t>
            </a:r>
            <a:r>
              <a:rPr lang="en-GB" dirty="0"/>
              <a:t>?</a:t>
            </a:r>
          </a:p>
        </p:txBody>
      </p:sp>
      <p:sp>
        <p:nvSpPr>
          <p:cNvPr id="4" name="Content Placeholder 3"/>
          <p:cNvSpPr>
            <a:spLocks noGrp="1"/>
          </p:cNvSpPr>
          <p:nvPr>
            <p:ph sz="half" idx="2"/>
          </p:nvPr>
        </p:nvSpPr>
        <p:spPr/>
        <p:txBody>
          <a:bodyPr/>
          <a:lstStyle/>
          <a:p>
            <a:r>
              <a:rPr lang="en-GB" dirty="0"/>
              <a:t>What is your interpretation of digital literacy?</a:t>
            </a:r>
          </a:p>
          <a:p>
            <a:r>
              <a:rPr lang="en-GB" dirty="0"/>
              <a:t>Discuss and prepare a list</a:t>
            </a:r>
          </a:p>
          <a:p>
            <a:r>
              <a:rPr lang="en-GB" dirty="0"/>
              <a:t>Are you digitally literate?</a:t>
            </a:r>
          </a:p>
        </p:txBody>
      </p:sp>
    </p:spTree>
    <p:extLst>
      <p:ext uri="{BB962C8B-B14F-4D97-AF65-F5344CB8AC3E}">
        <p14:creationId xmlns:p14="http://schemas.microsoft.com/office/powerpoint/2010/main" val="392281663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B8191D65-5FAF-4A3D-BEA7-19A96C24A3EF}"/>
              </a:ext>
            </a:extLst>
          </p:cNvPr>
          <p:cNvSpPr>
            <a:spLocks noGrp="1"/>
          </p:cNvSpPr>
          <p:nvPr>
            <p:ph type="title"/>
          </p:nvPr>
        </p:nvSpPr>
        <p:spPr/>
        <p:txBody>
          <a:bodyPr/>
          <a:lstStyle/>
          <a:p>
            <a:endParaRPr lang="en-GB"/>
          </a:p>
        </p:txBody>
      </p:sp>
      <p:sp>
        <p:nvSpPr>
          <p:cNvPr id="6" name="Content Placeholder 5">
            <a:extLst>
              <a:ext uri="{FF2B5EF4-FFF2-40B4-BE49-F238E27FC236}">
                <a16:creationId xmlns:a16="http://schemas.microsoft.com/office/drawing/2014/main" id="{8A2B2B67-DCAC-4243-833C-8559675A0B85}"/>
              </a:ext>
            </a:extLst>
          </p:cNvPr>
          <p:cNvSpPr>
            <a:spLocks noGrp="1"/>
          </p:cNvSpPr>
          <p:nvPr>
            <p:ph idx="1"/>
          </p:nvPr>
        </p:nvSpPr>
        <p:spPr/>
        <p:txBody>
          <a:bodyPr/>
          <a:lstStyle/>
          <a:p>
            <a:r>
              <a:rPr lang="en-GB" dirty="0"/>
              <a:t>University of Derby 2014 </a:t>
            </a:r>
            <a:r>
              <a:rPr lang="en-GB" i="1" dirty="0"/>
              <a:t>Digital literacy and why it matters</a:t>
            </a:r>
          </a:p>
          <a:p>
            <a:r>
              <a:rPr lang="en-GB" dirty="0">
                <a:hlinkClick r:id="rId3"/>
              </a:rPr>
              <a:t>https://www.youtube.com/watch?v=p2k3C-iB88w</a:t>
            </a:r>
            <a:r>
              <a:rPr lang="en-GB" dirty="0"/>
              <a:t> </a:t>
            </a:r>
          </a:p>
          <a:p>
            <a:pPr marL="0" indent="0">
              <a:buNone/>
            </a:pPr>
            <a:endParaRPr lang="en-GB" dirty="0">
              <a:hlinkClick r:id="rId3"/>
            </a:endParaRPr>
          </a:p>
        </p:txBody>
      </p:sp>
    </p:spTree>
    <p:extLst>
      <p:ext uri="{BB962C8B-B14F-4D97-AF65-F5344CB8AC3E}">
        <p14:creationId xmlns:p14="http://schemas.microsoft.com/office/powerpoint/2010/main" val="1172348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200" dirty="0" err="1"/>
              <a:t>Technoleg</a:t>
            </a:r>
            <a:r>
              <a:rPr lang="en-GB" sz="3200" dirty="0"/>
              <a:t> </a:t>
            </a:r>
            <a:r>
              <a:rPr lang="en-GB" sz="3200" dirty="0" err="1"/>
              <a:t>Gwybodaeth</a:t>
            </a:r>
            <a:r>
              <a:rPr lang="en-GB" sz="3200" dirty="0"/>
              <a:t> a </a:t>
            </a:r>
            <a:r>
              <a:rPr lang="en-GB" sz="3200" dirty="0" err="1"/>
              <a:t>Chyfathrebu</a:t>
            </a:r>
            <a:br>
              <a:rPr lang="en-GB" sz="3200" dirty="0"/>
            </a:br>
            <a:r>
              <a:rPr lang="en-GB" sz="3200" dirty="0"/>
              <a:t>Information and Communication Technology</a:t>
            </a:r>
          </a:p>
        </p:txBody>
      </p:sp>
      <p:sp>
        <p:nvSpPr>
          <p:cNvPr id="3" name="Content Placeholder 2"/>
          <p:cNvSpPr>
            <a:spLocks noGrp="1"/>
          </p:cNvSpPr>
          <p:nvPr>
            <p:ph sz="half" idx="1"/>
          </p:nvPr>
        </p:nvSpPr>
        <p:spPr/>
        <p:txBody>
          <a:bodyPr/>
          <a:lstStyle/>
          <a:p>
            <a:r>
              <a:rPr lang="en-GB" dirty="0" err="1"/>
              <a:t>Trafodwch</a:t>
            </a:r>
            <a:endParaRPr lang="en-GB" dirty="0"/>
          </a:p>
          <a:p>
            <a:pPr lvl="1"/>
            <a:r>
              <a:rPr lang="en-GB" dirty="0"/>
              <a:t>Beth </a:t>
            </a:r>
            <a:r>
              <a:rPr lang="en-GB" dirty="0" err="1"/>
              <a:t>yw</a:t>
            </a:r>
            <a:r>
              <a:rPr lang="en-GB" dirty="0"/>
              <a:t> </a:t>
            </a:r>
            <a:r>
              <a:rPr lang="en-GB" dirty="0" err="1"/>
              <a:t>TGCh</a:t>
            </a:r>
            <a:r>
              <a:rPr lang="en-GB" dirty="0"/>
              <a:t>?</a:t>
            </a:r>
          </a:p>
          <a:p>
            <a:pPr lvl="1"/>
            <a:r>
              <a:rPr lang="en-GB" dirty="0" err="1"/>
              <a:t>Defnydd</a:t>
            </a:r>
            <a:r>
              <a:rPr lang="en-GB" dirty="0"/>
              <a:t> o </a:t>
            </a:r>
            <a:r>
              <a:rPr lang="en-GB" dirty="0" err="1"/>
              <a:t>fewn</a:t>
            </a:r>
            <a:r>
              <a:rPr lang="en-GB" dirty="0"/>
              <a:t> </a:t>
            </a:r>
            <a:r>
              <a:rPr lang="en-GB" dirty="0" err="1"/>
              <a:t>lleoliadu</a:t>
            </a:r>
            <a:r>
              <a:rPr lang="en-GB" dirty="0"/>
              <a:t> </a:t>
            </a:r>
            <a:r>
              <a:rPr lang="en-GB" dirty="0" err="1"/>
              <a:t>blynyddoedd</a:t>
            </a:r>
            <a:r>
              <a:rPr lang="en-GB" dirty="0"/>
              <a:t> </a:t>
            </a:r>
            <a:r>
              <a:rPr lang="en-GB" dirty="0" err="1"/>
              <a:t>cynnar</a:t>
            </a:r>
            <a:endParaRPr lang="en-GB" dirty="0"/>
          </a:p>
          <a:p>
            <a:pPr lvl="1"/>
            <a:r>
              <a:rPr lang="en-GB" dirty="0" err="1"/>
              <a:t>Defnydd</a:t>
            </a:r>
            <a:r>
              <a:rPr lang="en-GB" dirty="0"/>
              <a:t> o </a:t>
            </a:r>
            <a:r>
              <a:rPr lang="en-GB" dirty="0" err="1"/>
              <a:t>fewn</a:t>
            </a:r>
            <a:r>
              <a:rPr lang="en-GB" dirty="0"/>
              <a:t> y </a:t>
            </a:r>
            <a:r>
              <a:rPr lang="en-GB" dirty="0" err="1"/>
              <a:t>cartref</a:t>
            </a:r>
            <a:endParaRPr lang="en-GB" dirty="0"/>
          </a:p>
        </p:txBody>
      </p:sp>
      <p:sp>
        <p:nvSpPr>
          <p:cNvPr id="4" name="Content Placeholder 3"/>
          <p:cNvSpPr>
            <a:spLocks noGrp="1"/>
          </p:cNvSpPr>
          <p:nvPr>
            <p:ph sz="half" idx="2"/>
          </p:nvPr>
        </p:nvSpPr>
        <p:spPr>
          <a:xfrm>
            <a:off x="4648200" y="1675358"/>
            <a:ext cx="4038600" cy="3989040"/>
          </a:xfrm>
        </p:spPr>
        <p:txBody>
          <a:bodyPr/>
          <a:lstStyle/>
          <a:p>
            <a:r>
              <a:rPr lang="en-GB" dirty="0"/>
              <a:t>Discuss</a:t>
            </a:r>
          </a:p>
          <a:p>
            <a:pPr lvl="1"/>
            <a:r>
              <a:rPr lang="en-GB" dirty="0"/>
              <a:t>What is ICT?</a:t>
            </a:r>
          </a:p>
          <a:p>
            <a:pPr lvl="1"/>
            <a:r>
              <a:rPr lang="en-GB" dirty="0"/>
              <a:t>Use within early years settings</a:t>
            </a:r>
          </a:p>
          <a:p>
            <a:pPr lvl="1"/>
            <a:r>
              <a:rPr lang="en-GB" dirty="0"/>
              <a:t>Use within the home </a:t>
            </a:r>
          </a:p>
        </p:txBody>
      </p:sp>
    </p:spTree>
    <p:extLst>
      <p:ext uri="{BB962C8B-B14F-4D97-AF65-F5344CB8AC3E}">
        <p14:creationId xmlns:p14="http://schemas.microsoft.com/office/powerpoint/2010/main" val="192891783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0CCCCE8-625A-47D1-9FE1-2A339A448780}"/>
              </a:ext>
            </a:extLst>
          </p:cNvPr>
          <p:cNvSpPr>
            <a:spLocks noGrp="1"/>
          </p:cNvSpPr>
          <p:nvPr>
            <p:ph type="title"/>
          </p:nvPr>
        </p:nvSpPr>
        <p:spPr/>
        <p:txBody>
          <a:bodyPr/>
          <a:lstStyle/>
          <a:p>
            <a:r>
              <a:rPr lang="en-GB" dirty="0" err="1"/>
              <a:t>TGCh</a:t>
            </a:r>
            <a:r>
              <a:rPr lang="en-GB" dirty="0"/>
              <a:t>         ICT</a:t>
            </a:r>
          </a:p>
        </p:txBody>
      </p:sp>
      <p:sp>
        <p:nvSpPr>
          <p:cNvPr id="6" name="Content Placeholder 5">
            <a:extLst>
              <a:ext uri="{FF2B5EF4-FFF2-40B4-BE49-F238E27FC236}">
                <a16:creationId xmlns:a16="http://schemas.microsoft.com/office/drawing/2014/main" id="{1B4A2EA9-6DAA-4EF2-9A0E-5CE23B231647}"/>
              </a:ext>
            </a:extLst>
          </p:cNvPr>
          <p:cNvSpPr>
            <a:spLocks noGrp="1"/>
          </p:cNvSpPr>
          <p:nvPr>
            <p:ph idx="1"/>
          </p:nvPr>
        </p:nvSpPr>
        <p:spPr/>
        <p:txBody>
          <a:bodyPr>
            <a:normAutofit/>
          </a:bodyPr>
          <a:lstStyle/>
          <a:p>
            <a:r>
              <a:rPr lang="en-GB" dirty="0"/>
              <a:t>Katrina Maree, 2016 </a:t>
            </a:r>
            <a:r>
              <a:rPr lang="en-GB" i="1" dirty="0"/>
              <a:t>ICT in early childhood education</a:t>
            </a:r>
          </a:p>
          <a:p>
            <a:r>
              <a:rPr lang="en-GB" dirty="0">
                <a:hlinkClick r:id="rId3"/>
              </a:rPr>
              <a:t>https://www.youtube.com/watch?v=uNkDvQGr7RA</a:t>
            </a:r>
            <a:r>
              <a:rPr lang="en-GB" dirty="0"/>
              <a:t> </a:t>
            </a:r>
          </a:p>
          <a:p>
            <a:endParaRPr lang="en-GB" i="1"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228698746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C5715-FEEE-4B6D-A516-8090D7B172F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285C7AD-F493-47AF-BB7F-8F7B2FE8DB4F}"/>
              </a:ext>
            </a:extLst>
          </p:cNvPr>
          <p:cNvSpPr>
            <a:spLocks noGrp="1"/>
          </p:cNvSpPr>
          <p:nvPr>
            <p:ph idx="1"/>
          </p:nvPr>
        </p:nvSpPr>
        <p:spPr/>
        <p:txBody>
          <a:bodyPr>
            <a:normAutofit/>
          </a:bodyPr>
          <a:lstStyle/>
          <a:p>
            <a:r>
              <a:rPr lang="en-GB" dirty="0"/>
              <a:t>Alexis Snyder 2019 </a:t>
            </a:r>
            <a:r>
              <a:rPr lang="en-GB" i="1" dirty="0"/>
              <a:t>The Use of Technology in Early Childhood Education</a:t>
            </a:r>
          </a:p>
          <a:p>
            <a:r>
              <a:rPr lang="en-GB" dirty="0">
                <a:hlinkClick r:id="rId3"/>
              </a:rPr>
              <a:t>https://www.youtube.com/watch?v=n7y7I2KZmUs</a:t>
            </a:r>
            <a:r>
              <a:rPr lang="en-GB" dirty="0"/>
              <a:t> </a:t>
            </a:r>
          </a:p>
          <a:p>
            <a:endParaRPr lang="en-GB" dirty="0"/>
          </a:p>
          <a:p>
            <a:pPr marL="0" indent="0">
              <a:buNone/>
            </a:pPr>
            <a:endParaRPr lang="en-GB" dirty="0"/>
          </a:p>
          <a:p>
            <a:pPr marL="0" indent="0">
              <a:buNone/>
            </a:pPr>
            <a:endParaRPr lang="en-GB" dirty="0"/>
          </a:p>
          <a:p>
            <a:endParaRPr lang="en-GB" dirty="0"/>
          </a:p>
          <a:p>
            <a:endParaRPr lang="en-GB" dirty="0"/>
          </a:p>
        </p:txBody>
      </p:sp>
    </p:spTree>
    <p:extLst>
      <p:ext uri="{BB962C8B-B14F-4D97-AF65-F5344CB8AC3E}">
        <p14:creationId xmlns:p14="http://schemas.microsoft.com/office/powerpoint/2010/main" val="52347742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22114"/>
          </a:xfrm>
        </p:spPr>
        <p:txBody>
          <a:bodyPr>
            <a:noAutofit/>
          </a:bodyPr>
          <a:lstStyle/>
          <a:p>
            <a:r>
              <a:rPr lang="en-GB" sz="3200" dirty="0" err="1"/>
              <a:t>Dyfodol</a:t>
            </a:r>
            <a:r>
              <a:rPr lang="en-GB" sz="3200" dirty="0"/>
              <a:t> </a:t>
            </a:r>
            <a:r>
              <a:rPr lang="en-GB" sz="3200" dirty="0" err="1"/>
              <a:t>Llwyddiannus</a:t>
            </a:r>
            <a:r>
              <a:rPr lang="en-GB" sz="3200" dirty="0"/>
              <a:t> (2015)</a:t>
            </a:r>
            <a:br>
              <a:rPr lang="en-GB" sz="3200" dirty="0"/>
            </a:br>
            <a:r>
              <a:rPr lang="en-GB" sz="3200" dirty="0"/>
              <a:t>Successful Futures (2015)</a:t>
            </a:r>
          </a:p>
        </p:txBody>
      </p:sp>
      <p:sp>
        <p:nvSpPr>
          <p:cNvPr id="3" name="Content Placeholder 2"/>
          <p:cNvSpPr>
            <a:spLocks noGrp="1"/>
          </p:cNvSpPr>
          <p:nvPr>
            <p:ph sz="half" idx="1"/>
          </p:nvPr>
        </p:nvSpPr>
        <p:spPr>
          <a:xfrm>
            <a:off x="457200" y="1628800"/>
            <a:ext cx="4038600" cy="3960441"/>
          </a:xfrm>
        </p:spPr>
        <p:txBody>
          <a:bodyPr>
            <a:normAutofit/>
          </a:bodyPr>
          <a:lstStyle/>
          <a:p>
            <a:pPr marL="0" indent="0">
              <a:buNone/>
            </a:pPr>
            <a:r>
              <a:rPr lang="en-GB" dirty="0" err="1"/>
              <a:t>Adroddiad</a:t>
            </a:r>
            <a:r>
              <a:rPr lang="en-GB" dirty="0"/>
              <a:t> Graham Donaldson </a:t>
            </a:r>
            <a:r>
              <a:rPr lang="en-GB" dirty="0" err="1"/>
              <a:t>ar</a:t>
            </a:r>
            <a:r>
              <a:rPr lang="en-GB" dirty="0"/>
              <a:t> y </a:t>
            </a:r>
            <a:r>
              <a:rPr lang="en-GB" dirty="0" err="1"/>
              <a:t>Cyfnod</a:t>
            </a:r>
            <a:r>
              <a:rPr lang="en-GB" dirty="0"/>
              <a:t> Sylfaen</a:t>
            </a:r>
          </a:p>
          <a:p>
            <a:r>
              <a:rPr lang="en-GB" dirty="0" err="1"/>
              <a:t>Cymhwysedd</a:t>
            </a:r>
            <a:r>
              <a:rPr lang="en-GB" dirty="0"/>
              <a:t> </a:t>
            </a:r>
            <a:r>
              <a:rPr lang="en-GB" dirty="0" err="1"/>
              <a:t>digidol</a:t>
            </a:r>
            <a:endParaRPr lang="en-GB" dirty="0"/>
          </a:p>
          <a:p>
            <a:r>
              <a:rPr lang="en-GB" dirty="0" err="1"/>
              <a:t>Cysylltiadau</a:t>
            </a:r>
            <a:r>
              <a:rPr lang="en-GB" dirty="0"/>
              <a:t> a </a:t>
            </a:r>
            <a:r>
              <a:rPr lang="en-GB" dirty="0" err="1"/>
              <a:t>chyflogaeth</a:t>
            </a:r>
            <a:r>
              <a:rPr lang="en-GB" dirty="0"/>
              <a:t> </a:t>
            </a:r>
            <a:r>
              <a:rPr lang="en-GB" dirty="0" err="1"/>
              <a:t>yn</a:t>
            </a:r>
            <a:r>
              <a:rPr lang="en-GB" dirty="0"/>
              <a:t> y </a:t>
            </a:r>
            <a:r>
              <a:rPr lang="en-GB" dirty="0" err="1"/>
              <a:t>dyfodol</a:t>
            </a:r>
            <a:endParaRPr lang="en-GB" dirty="0"/>
          </a:p>
          <a:p>
            <a:pPr marL="457200" lvl="1" indent="0">
              <a:buNone/>
            </a:pPr>
            <a:endParaRPr lang="en-GB" dirty="0"/>
          </a:p>
        </p:txBody>
      </p:sp>
      <p:sp>
        <p:nvSpPr>
          <p:cNvPr id="4" name="Content Placeholder 3"/>
          <p:cNvSpPr>
            <a:spLocks noGrp="1"/>
          </p:cNvSpPr>
          <p:nvPr>
            <p:ph sz="half" idx="2"/>
          </p:nvPr>
        </p:nvSpPr>
        <p:spPr/>
        <p:txBody>
          <a:bodyPr>
            <a:normAutofit/>
          </a:bodyPr>
          <a:lstStyle/>
          <a:p>
            <a:pPr marL="0" indent="0">
              <a:buNone/>
            </a:pPr>
            <a:r>
              <a:rPr lang="en-GB" dirty="0"/>
              <a:t>Graham Donaldson’s Report on the Foundation Phase</a:t>
            </a:r>
          </a:p>
          <a:p>
            <a:r>
              <a:rPr lang="en-GB" dirty="0"/>
              <a:t>Digital competence</a:t>
            </a:r>
          </a:p>
          <a:p>
            <a:r>
              <a:rPr lang="en-GB" dirty="0"/>
              <a:t>Links to future employment </a:t>
            </a:r>
          </a:p>
          <a:p>
            <a:endParaRPr lang="en-GB" dirty="0"/>
          </a:p>
        </p:txBody>
      </p:sp>
    </p:spTree>
    <p:extLst>
      <p:ext uri="{BB962C8B-B14F-4D97-AF65-F5344CB8AC3E}">
        <p14:creationId xmlns:p14="http://schemas.microsoft.com/office/powerpoint/2010/main" val="282638835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457200" y="274638"/>
            <a:ext cx="8229600" cy="490066"/>
          </a:xfrm>
        </p:spPr>
        <p:txBody>
          <a:bodyPr>
            <a:noAutofit/>
          </a:bodyPr>
          <a:lstStyle/>
          <a:p>
            <a:r>
              <a:rPr lang="en-GB" sz="3200"/>
              <a:t>Donaldson 2015  -  4 </a:t>
            </a:r>
            <a:r>
              <a:rPr lang="en-GB" sz="3200" dirty="0" err="1"/>
              <a:t>Pwrpas</a:t>
            </a:r>
            <a:r>
              <a:rPr lang="en-GB" sz="3200" dirty="0"/>
              <a:t>/4 Purposes</a:t>
            </a:r>
          </a:p>
        </p:txBody>
      </p:sp>
      <p:sp>
        <p:nvSpPr>
          <p:cNvPr id="7" name="Content Placeholder 6"/>
          <p:cNvSpPr>
            <a:spLocks noGrp="1"/>
          </p:cNvSpPr>
          <p:nvPr>
            <p:ph sz="half" idx="1"/>
          </p:nvPr>
        </p:nvSpPr>
        <p:spPr>
          <a:xfrm>
            <a:off x="457200" y="980728"/>
            <a:ext cx="4038600" cy="4608513"/>
          </a:xfrm>
        </p:spPr>
        <p:txBody>
          <a:bodyPr>
            <a:normAutofit fontScale="55000" lnSpcReduction="20000"/>
          </a:bodyPr>
          <a:lstStyle/>
          <a:p>
            <a:r>
              <a:rPr lang="en-GB" sz="3500" dirty="0" err="1"/>
              <a:t>Dylai’r</a:t>
            </a:r>
            <a:r>
              <a:rPr lang="en-GB" sz="3500" dirty="0"/>
              <a:t> </a:t>
            </a:r>
            <a:r>
              <a:rPr lang="en-GB" sz="3500" dirty="0" err="1"/>
              <a:t>cwricwlwm</a:t>
            </a:r>
            <a:r>
              <a:rPr lang="en-GB" sz="3500" dirty="0"/>
              <a:t> </a:t>
            </a:r>
            <a:r>
              <a:rPr lang="en-GB" sz="3500" dirty="0" err="1"/>
              <a:t>fod</a:t>
            </a:r>
            <a:r>
              <a:rPr lang="en-GB" sz="3500" dirty="0"/>
              <a:t> â </a:t>
            </a:r>
            <a:r>
              <a:rPr lang="en-GB" sz="3500" dirty="0" err="1"/>
              <a:t>phedwar</a:t>
            </a:r>
            <a:r>
              <a:rPr lang="en-GB" sz="3500" dirty="0"/>
              <a:t> </a:t>
            </a:r>
            <a:r>
              <a:rPr lang="en-GB" sz="3500" dirty="0" err="1"/>
              <a:t>diben</a:t>
            </a:r>
            <a:r>
              <a:rPr lang="en-GB" sz="3500" dirty="0"/>
              <a:t> </a:t>
            </a:r>
            <a:r>
              <a:rPr lang="en-GB" sz="3500" dirty="0" err="1"/>
              <a:t>sy’n</a:t>
            </a:r>
            <a:r>
              <a:rPr lang="en-GB" sz="3500" dirty="0"/>
              <a:t> </a:t>
            </a:r>
            <a:r>
              <a:rPr lang="en-GB" sz="3500" dirty="0" err="1"/>
              <a:t>golygu</a:t>
            </a:r>
            <a:r>
              <a:rPr lang="en-GB" sz="3500" dirty="0"/>
              <a:t> y </a:t>
            </a:r>
            <a:r>
              <a:rPr lang="en-GB" sz="3500" dirty="0" err="1"/>
              <a:t>bydd</a:t>
            </a:r>
            <a:r>
              <a:rPr lang="en-GB" sz="3500" dirty="0"/>
              <a:t> yr </a:t>
            </a:r>
            <a:r>
              <a:rPr lang="en-GB" sz="3500" dirty="0" err="1"/>
              <a:t>holl</a:t>
            </a:r>
            <a:r>
              <a:rPr lang="en-GB" sz="3500" dirty="0"/>
              <a:t> </a:t>
            </a:r>
            <a:r>
              <a:rPr lang="en-GB" sz="3500" dirty="0" err="1"/>
              <a:t>blant</a:t>
            </a:r>
            <a:r>
              <a:rPr lang="en-GB" sz="3500" dirty="0"/>
              <a:t> a </a:t>
            </a:r>
            <a:r>
              <a:rPr lang="en-GB" sz="3500" dirty="0" err="1"/>
              <a:t>phobl</a:t>
            </a:r>
            <a:r>
              <a:rPr lang="en-GB" sz="3500" dirty="0"/>
              <a:t> </a:t>
            </a:r>
            <a:r>
              <a:rPr lang="en-GB" sz="3500" dirty="0" err="1"/>
              <a:t>ifanc</a:t>
            </a:r>
            <a:r>
              <a:rPr lang="en-GB" sz="3500" dirty="0"/>
              <a:t>: </a:t>
            </a:r>
          </a:p>
          <a:p>
            <a:endParaRPr lang="en-GB" sz="3500" dirty="0"/>
          </a:p>
          <a:p>
            <a:r>
              <a:rPr lang="en-GB" sz="3500" dirty="0" err="1"/>
              <a:t>yn</a:t>
            </a:r>
            <a:r>
              <a:rPr lang="en-GB" sz="3500" dirty="0"/>
              <a:t> </a:t>
            </a:r>
            <a:r>
              <a:rPr lang="en-GB" sz="3500" dirty="0" err="1"/>
              <a:t>ddysgwyr</a:t>
            </a:r>
            <a:r>
              <a:rPr lang="en-GB" sz="3500" dirty="0"/>
              <a:t> </a:t>
            </a:r>
            <a:r>
              <a:rPr lang="en-GB" sz="3500" dirty="0" err="1"/>
              <a:t>uchelgeisiol</a:t>
            </a:r>
            <a:r>
              <a:rPr lang="en-GB" sz="3500" dirty="0"/>
              <a:t>, </a:t>
            </a:r>
            <a:r>
              <a:rPr lang="en-GB" sz="3500" dirty="0" err="1"/>
              <a:t>galluog</a:t>
            </a:r>
            <a:r>
              <a:rPr lang="en-GB" sz="3500" dirty="0"/>
              <a:t> </a:t>
            </a:r>
            <a:r>
              <a:rPr lang="en-GB" sz="3500" dirty="0" err="1"/>
              <a:t>sy’n</a:t>
            </a:r>
            <a:r>
              <a:rPr lang="en-GB" sz="3500" dirty="0"/>
              <a:t> </a:t>
            </a:r>
            <a:r>
              <a:rPr lang="en-GB" sz="3500" dirty="0" err="1"/>
              <a:t>barod</a:t>
            </a:r>
            <a:r>
              <a:rPr lang="en-GB" sz="3500" dirty="0"/>
              <a:t> </a:t>
            </a:r>
            <a:r>
              <a:rPr lang="en-GB" sz="3500" dirty="0" err="1"/>
              <a:t>i</a:t>
            </a:r>
            <a:r>
              <a:rPr lang="en-GB" sz="3500" dirty="0"/>
              <a:t> </a:t>
            </a:r>
            <a:r>
              <a:rPr lang="en-GB" sz="3500" dirty="0" err="1"/>
              <a:t>ddysgu</a:t>
            </a:r>
            <a:r>
              <a:rPr lang="en-GB" sz="3500" dirty="0"/>
              <a:t> </a:t>
            </a:r>
            <a:r>
              <a:rPr lang="en-GB" sz="3500" dirty="0" err="1"/>
              <a:t>drwy</a:t>
            </a:r>
            <a:r>
              <a:rPr lang="en-GB" sz="3500" dirty="0"/>
              <a:t> </a:t>
            </a:r>
            <a:r>
              <a:rPr lang="en-GB" sz="3500" dirty="0" err="1"/>
              <a:t>gydol</a:t>
            </a:r>
            <a:r>
              <a:rPr lang="en-GB" sz="3500" dirty="0"/>
              <a:t> </a:t>
            </a:r>
            <a:r>
              <a:rPr lang="en-GB" sz="3500" dirty="0" err="1"/>
              <a:t>eu</a:t>
            </a:r>
            <a:r>
              <a:rPr lang="en-GB" sz="3500" dirty="0"/>
              <a:t> hoes</a:t>
            </a:r>
          </a:p>
          <a:p>
            <a:r>
              <a:rPr lang="en-GB" sz="3500" dirty="0" err="1"/>
              <a:t>yn</a:t>
            </a:r>
            <a:r>
              <a:rPr lang="en-GB" sz="3500" dirty="0"/>
              <a:t> </a:t>
            </a:r>
            <a:r>
              <a:rPr lang="en-GB" sz="3500" dirty="0" err="1"/>
              <a:t>gyfranwyr</a:t>
            </a:r>
            <a:r>
              <a:rPr lang="en-GB" sz="3500" dirty="0"/>
              <a:t> </a:t>
            </a:r>
            <a:r>
              <a:rPr lang="en-GB" sz="3500" dirty="0" err="1"/>
              <a:t>mentrus</a:t>
            </a:r>
            <a:r>
              <a:rPr lang="en-GB" sz="3500" dirty="0"/>
              <a:t>, </a:t>
            </a:r>
            <a:r>
              <a:rPr lang="en-GB" sz="3500" dirty="0" err="1"/>
              <a:t>creadigol</a:t>
            </a:r>
            <a:r>
              <a:rPr lang="en-GB" sz="3500" dirty="0"/>
              <a:t> </a:t>
            </a:r>
            <a:r>
              <a:rPr lang="en-GB" sz="3500" dirty="0" err="1"/>
              <a:t>sy’n</a:t>
            </a:r>
            <a:r>
              <a:rPr lang="en-GB" sz="3500" dirty="0"/>
              <a:t> </a:t>
            </a:r>
            <a:r>
              <a:rPr lang="en-GB" sz="3500" dirty="0" err="1"/>
              <a:t>barod</a:t>
            </a:r>
            <a:r>
              <a:rPr lang="en-GB" sz="3500" dirty="0"/>
              <a:t> </a:t>
            </a:r>
            <a:r>
              <a:rPr lang="en-GB" sz="3500" dirty="0" err="1"/>
              <a:t>i</a:t>
            </a:r>
            <a:r>
              <a:rPr lang="en-GB" sz="3500" dirty="0"/>
              <a:t> </a:t>
            </a:r>
            <a:r>
              <a:rPr lang="en-GB" sz="3500" dirty="0" err="1"/>
              <a:t>chwarae</a:t>
            </a:r>
            <a:r>
              <a:rPr lang="en-GB" sz="3500" dirty="0"/>
              <a:t> </a:t>
            </a:r>
            <a:r>
              <a:rPr lang="en-GB" sz="3500" dirty="0" err="1"/>
              <a:t>eu</a:t>
            </a:r>
            <a:r>
              <a:rPr lang="en-GB" sz="3500" dirty="0"/>
              <a:t> </a:t>
            </a:r>
            <a:r>
              <a:rPr lang="en-GB" sz="3500" dirty="0" err="1"/>
              <a:t>rhan</a:t>
            </a:r>
            <a:r>
              <a:rPr lang="en-GB" sz="3500" dirty="0"/>
              <a:t> </a:t>
            </a:r>
            <a:r>
              <a:rPr lang="en-GB" sz="3500" dirty="0" err="1"/>
              <a:t>yn</a:t>
            </a:r>
            <a:r>
              <a:rPr lang="en-GB" sz="3500" dirty="0"/>
              <a:t> </a:t>
            </a:r>
            <a:r>
              <a:rPr lang="en-GB" sz="3500" dirty="0" err="1"/>
              <a:t>llawn</a:t>
            </a:r>
            <a:r>
              <a:rPr lang="en-GB" sz="3500" dirty="0"/>
              <a:t> </a:t>
            </a:r>
            <a:r>
              <a:rPr lang="en-GB" sz="3500" dirty="0" err="1"/>
              <a:t>yn</a:t>
            </a:r>
            <a:r>
              <a:rPr lang="en-GB" sz="3500" dirty="0"/>
              <a:t> </a:t>
            </a:r>
            <a:r>
              <a:rPr lang="en-GB" sz="3500" dirty="0" err="1"/>
              <a:t>eu</a:t>
            </a:r>
            <a:r>
              <a:rPr lang="en-GB" sz="3500" dirty="0"/>
              <a:t> </a:t>
            </a:r>
            <a:r>
              <a:rPr lang="en-GB" sz="3500" dirty="0" err="1"/>
              <a:t>bywyd</a:t>
            </a:r>
            <a:r>
              <a:rPr lang="en-GB" sz="3500" dirty="0"/>
              <a:t> </a:t>
            </a:r>
            <a:r>
              <a:rPr lang="en-GB" sz="3500" dirty="0" err="1"/>
              <a:t>a’u</a:t>
            </a:r>
            <a:r>
              <a:rPr lang="en-GB" sz="3500" dirty="0"/>
              <a:t> </a:t>
            </a:r>
            <a:r>
              <a:rPr lang="en-GB" sz="3500" dirty="0" err="1"/>
              <a:t>gwaith</a:t>
            </a:r>
            <a:endParaRPr lang="en-GB" sz="3500" dirty="0"/>
          </a:p>
          <a:p>
            <a:r>
              <a:rPr lang="en-GB" sz="3500" dirty="0" err="1"/>
              <a:t>yn</a:t>
            </a:r>
            <a:r>
              <a:rPr lang="en-GB" sz="3500" dirty="0"/>
              <a:t> </a:t>
            </a:r>
            <a:r>
              <a:rPr lang="en-GB" sz="3500" dirty="0" err="1"/>
              <a:t>ddinasyddion</a:t>
            </a:r>
            <a:r>
              <a:rPr lang="en-GB" sz="3500" dirty="0"/>
              <a:t> </a:t>
            </a:r>
            <a:r>
              <a:rPr lang="en-GB" sz="3500" dirty="0" err="1"/>
              <a:t>egwyddorol</a:t>
            </a:r>
            <a:r>
              <a:rPr lang="en-GB" sz="3500" dirty="0"/>
              <a:t>, </a:t>
            </a:r>
            <a:r>
              <a:rPr lang="en-GB" sz="3500" dirty="0" err="1"/>
              <a:t>gwybodus</a:t>
            </a:r>
            <a:r>
              <a:rPr lang="en-GB" sz="3500" dirty="0"/>
              <a:t> </a:t>
            </a:r>
            <a:r>
              <a:rPr lang="en-GB" sz="3500" dirty="0" err="1"/>
              <a:t>sy’n</a:t>
            </a:r>
            <a:r>
              <a:rPr lang="en-GB" sz="3500" dirty="0"/>
              <a:t> </a:t>
            </a:r>
            <a:r>
              <a:rPr lang="en-GB" sz="3500" dirty="0" err="1"/>
              <a:t>barod</a:t>
            </a:r>
            <a:r>
              <a:rPr lang="en-GB" sz="3500" dirty="0"/>
              <a:t> </a:t>
            </a:r>
            <a:r>
              <a:rPr lang="en-GB" sz="3500" dirty="0" err="1"/>
              <a:t>i</a:t>
            </a:r>
            <a:r>
              <a:rPr lang="en-GB" sz="3500" dirty="0"/>
              <a:t> </a:t>
            </a:r>
            <a:r>
              <a:rPr lang="en-GB" sz="3500" dirty="0" err="1"/>
              <a:t>fod</a:t>
            </a:r>
            <a:r>
              <a:rPr lang="en-GB" sz="3500" dirty="0"/>
              <a:t> </a:t>
            </a:r>
            <a:r>
              <a:rPr lang="en-GB" sz="3500" dirty="0" err="1"/>
              <a:t>yn</a:t>
            </a:r>
            <a:r>
              <a:rPr lang="en-GB" sz="3500" dirty="0"/>
              <a:t> </a:t>
            </a:r>
            <a:r>
              <a:rPr lang="en-GB" sz="3500" dirty="0" err="1"/>
              <a:t>ddinasyddion</a:t>
            </a:r>
            <a:r>
              <a:rPr lang="en-GB" sz="3500" dirty="0"/>
              <a:t> </a:t>
            </a:r>
            <a:r>
              <a:rPr lang="en-GB" sz="3500" dirty="0" err="1"/>
              <a:t>Cymru</a:t>
            </a:r>
            <a:r>
              <a:rPr lang="en-GB" sz="3500" dirty="0"/>
              <a:t> </a:t>
            </a:r>
            <a:r>
              <a:rPr lang="en-GB" sz="3500" dirty="0" err="1"/>
              <a:t>a’r</a:t>
            </a:r>
            <a:r>
              <a:rPr lang="en-GB" sz="3500" dirty="0"/>
              <a:t> </a:t>
            </a:r>
            <a:r>
              <a:rPr lang="en-GB" sz="3500" dirty="0" err="1"/>
              <a:t>byd</a:t>
            </a:r>
            <a:endParaRPr lang="en-GB" sz="3500" dirty="0"/>
          </a:p>
          <a:p>
            <a:r>
              <a:rPr lang="en-GB" sz="3500" dirty="0" err="1"/>
              <a:t>yn</a:t>
            </a:r>
            <a:r>
              <a:rPr lang="en-GB" sz="3500" dirty="0"/>
              <a:t> </a:t>
            </a:r>
            <a:r>
              <a:rPr lang="en-GB" sz="3500" dirty="0" err="1"/>
              <a:t>unigolion</a:t>
            </a:r>
            <a:r>
              <a:rPr lang="en-GB" sz="3500" dirty="0"/>
              <a:t> </a:t>
            </a:r>
            <a:r>
              <a:rPr lang="en-GB" sz="3500" dirty="0" err="1"/>
              <a:t>iach</a:t>
            </a:r>
            <a:r>
              <a:rPr lang="en-GB" sz="3500" dirty="0"/>
              <a:t>, </a:t>
            </a:r>
            <a:r>
              <a:rPr lang="en-GB" sz="3500" dirty="0" err="1"/>
              <a:t>hyderus</a:t>
            </a:r>
            <a:r>
              <a:rPr lang="en-GB" sz="3500" dirty="0"/>
              <a:t> </a:t>
            </a:r>
            <a:r>
              <a:rPr lang="en-GB" sz="3500" dirty="0" err="1"/>
              <a:t>sy’n</a:t>
            </a:r>
            <a:r>
              <a:rPr lang="en-GB" sz="3500" dirty="0"/>
              <a:t> </a:t>
            </a:r>
            <a:r>
              <a:rPr lang="en-GB" sz="3500" dirty="0" err="1"/>
              <a:t>barod</a:t>
            </a:r>
            <a:r>
              <a:rPr lang="en-GB" sz="3500" dirty="0"/>
              <a:t> </a:t>
            </a:r>
            <a:r>
              <a:rPr lang="en-GB" sz="3500" dirty="0" err="1"/>
              <a:t>i</a:t>
            </a:r>
            <a:r>
              <a:rPr lang="en-GB" sz="3500" dirty="0"/>
              <a:t> </a:t>
            </a:r>
            <a:r>
              <a:rPr lang="en-GB" sz="3500" dirty="0" err="1"/>
              <a:t>fyw</a:t>
            </a:r>
            <a:r>
              <a:rPr lang="en-GB" sz="3500" dirty="0"/>
              <a:t> </a:t>
            </a:r>
            <a:r>
              <a:rPr lang="en-GB" sz="3500" dirty="0" err="1"/>
              <a:t>bywydau</a:t>
            </a:r>
            <a:r>
              <a:rPr lang="en-GB" sz="3500" dirty="0"/>
              <a:t> </a:t>
            </a:r>
            <a:r>
              <a:rPr lang="en-GB" sz="3500" dirty="0" err="1"/>
              <a:t>boddhaus</a:t>
            </a:r>
            <a:r>
              <a:rPr lang="en-GB" sz="3500" dirty="0"/>
              <a:t> </a:t>
            </a:r>
            <a:r>
              <a:rPr lang="en-GB" sz="3500" dirty="0" err="1"/>
              <a:t>fel</a:t>
            </a:r>
            <a:r>
              <a:rPr lang="en-GB" sz="3500" dirty="0"/>
              <a:t> </a:t>
            </a:r>
            <a:r>
              <a:rPr lang="en-GB" sz="3500" dirty="0" err="1"/>
              <a:t>aelodau</a:t>
            </a:r>
            <a:r>
              <a:rPr lang="en-GB" sz="3500" dirty="0"/>
              <a:t> </a:t>
            </a:r>
            <a:r>
              <a:rPr lang="en-GB" sz="3500" dirty="0" err="1"/>
              <a:t>gwerthfawr</a:t>
            </a:r>
            <a:r>
              <a:rPr lang="en-GB" sz="3500" dirty="0"/>
              <a:t> o </a:t>
            </a:r>
            <a:r>
              <a:rPr lang="en-GB" sz="3500" dirty="0" err="1"/>
              <a:t>gymdeithas</a:t>
            </a:r>
            <a:endParaRPr lang="en-GB" sz="3500" dirty="0"/>
          </a:p>
          <a:p>
            <a:endParaRPr lang="en-GB" dirty="0"/>
          </a:p>
        </p:txBody>
      </p:sp>
      <p:sp>
        <p:nvSpPr>
          <p:cNvPr id="8" name="Content Placeholder 7"/>
          <p:cNvSpPr>
            <a:spLocks noGrp="1"/>
          </p:cNvSpPr>
          <p:nvPr>
            <p:ph sz="half" idx="2"/>
          </p:nvPr>
        </p:nvSpPr>
        <p:spPr>
          <a:xfrm>
            <a:off x="4648200" y="980728"/>
            <a:ext cx="4038600" cy="4608513"/>
          </a:xfrm>
        </p:spPr>
        <p:txBody>
          <a:bodyPr>
            <a:normAutofit fontScale="55000" lnSpcReduction="20000"/>
          </a:bodyPr>
          <a:lstStyle/>
          <a:p>
            <a:pPr marL="0" indent="0">
              <a:buNone/>
            </a:pPr>
            <a:r>
              <a:rPr lang="en-GB" sz="3500" dirty="0"/>
              <a:t>The purposes of the curriculum in Wales should be that children and young people develop as:</a:t>
            </a:r>
          </a:p>
          <a:p>
            <a:pPr marL="0" indent="0">
              <a:buNone/>
            </a:pPr>
            <a:endParaRPr lang="en-GB" sz="3500" dirty="0"/>
          </a:p>
          <a:p>
            <a:r>
              <a:rPr lang="en-GB" sz="3500" dirty="0"/>
              <a:t> ambitious, capable learners, ready to learn throughout their lives</a:t>
            </a:r>
          </a:p>
          <a:p>
            <a:r>
              <a:rPr lang="en-GB" sz="3500" dirty="0"/>
              <a:t> enterprising, creative contributors, ready to play a full part in life and work</a:t>
            </a:r>
          </a:p>
          <a:p>
            <a:r>
              <a:rPr lang="en-GB" sz="3500" dirty="0"/>
              <a:t> ethical, informed citizens of Wales and the world</a:t>
            </a:r>
          </a:p>
          <a:p>
            <a:r>
              <a:rPr lang="en-GB" sz="3500" dirty="0"/>
              <a:t> healthy, confident individuals, ready to lead fulfilling lives as valued    members of society.</a:t>
            </a:r>
          </a:p>
          <a:p>
            <a:endParaRPr lang="en-GB" dirty="0"/>
          </a:p>
        </p:txBody>
      </p:sp>
    </p:spTree>
    <p:extLst>
      <p:ext uri="{BB962C8B-B14F-4D97-AF65-F5344CB8AC3E}">
        <p14:creationId xmlns:p14="http://schemas.microsoft.com/office/powerpoint/2010/main" val="332985242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dirty="0" err="1">
                <a:solidFill>
                  <a:prstClr val="black"/>
                </a:solidFill>
              </a:rPr>
              <a:t>Dyfodol</a:t>
            </a:r>
            <a:r>
              <a:rPr lang="en-GB" sz="3200" dirty="0">
                <a:solidFill>
                  <a:prstClr val="black"/>
                </a:solidFill>
              </a:rPr>
              <a:t> </a:t>
            </a:r>
            <a:r>
              <a:rPr lang="en-GB" sz="3200" dirty="0" err="1">
                <a:solidFill>
                  <a:prstClr val="black"/>
                </a:solidFill>
              </a:rPr>
              <a:t>Llwyddiannus</a:t>
            </a:r>
            <a:r>
              <a:rPr lang="en-GB" sz="3200" dirty="0">
                <a:solidFill>
                  <a:prstClr val="black"/>
                </a:solidFill>
              </a:rPr>
              <a:t> (2015)</a:t>
            </a:r>
            <a:br>
              <a:rPr lang="en-GB" sz="3200" dirty="0">
                <a:solidFill>
                  <a:prstClr val="black"/>
                </a:solidFill>
              </a:rPr>
            </a:br>
            <a:r>
              <a:rPr lang="en-GB" sz="3200" dirty="0">
                <a:solidFill>
                  <a:prstClr val="black"/>
                </a:solidFill>
              </a:rPr>
              <a:t>Successful Futures (2015)</a:t>
            </a:r>
            <a:endParaRPr lang="en-GB" dirty="0"/>
          </a:p>
        </p:txBody>
      </p:sp>
      <p:sp>
        <p:nvSpPr>
          <p:cNvPr id="3" name="Content Placeholder 2"/>
          <p:cNvSpPr>
            <a:spLocks noGrp="1"/>
          </p:cNvSpPr>
          <p:nvPr>
            <p:ph sz="half" idx="1"/>
          </p:nvPr>
        </p:nvSpPr>
        <p:spPr/>
        <p:txBody>
          <a:bodyPr/>
          <a:lstStyle/>
          <a:p>
            <a:pPr lvl="0"/>
            <a:r>
              <a:rPr lang="en-GB" sz="2600" dirty="0">
                <a:solidFill>
                  <a:prstClr val="black"/>
                </a:solidFill>
              </a:rPr>
              <a:t>3 </a:t>
            </a:r>
            <a:r>
              <a:rPr lang="en-GB" sz="2600" dirty="0" err="1">
                <a:solidFill>
                  <a:prstClr val="black"/>
                </a:solidFill>
              </a:rPr>
              <a:t>elfen</a:t>
            </a:r>
            <a:r>
              <a:rPr lang="en-GB" sz="2600" dirty="0">
                <a:solidFill>
                  <a:prstClr val="black"/>
                </a:solidFill>
              </a:rPr>
              <a:t> </a:t>
            </a:r>
            <a:r>
              <a:rPr lang="en-GB" sz="2600" dirty="0" err="1">
                <a:solidFill>
                  <a:prstClr val="black"/>
                </a:solidFill>
              </a:rPr>
              <a:t>traws-gwricwlaidd</a:t>
            </a:r>
            <a:r>
              <a:rPr lang="en-GB" sz="2600" dirty="0">
                <a:solidFill>
                  <a:prstClr val="black"/>
                </a:solidFill>
              </a:rPr>
              <a:t>:</a:t>
            </a:r>
          </a:p>
          <a:p>
            <a:pPr lvl="1"/>
            <a:r>
              <a:rPr lang="en-GB" sz="2200" dirty="0" err="1">
                <a:solidFill>
                  <a:prstClr val="black"/>
                </a:solidFill>
              </a:rPr>
              <a:t>Llythrennedd</a:t>
            </a:r>
            <a:endParaRPr lang="en-GB" sz="2200" dirty="0">
              <a:solidFill>
                <a:prstClr val="black"/>
              </a:solidFill>
            </a:endParaRPr>
          </a:p>
          <a:p>
            <a:pPr lvl="1"/>
            <a:r>
              <a:rPr lang="en-GB" sz="2200" dirty="0" err="1">
                <a:solidFill>
                  <a:prstClr val="black"/>
                </a:solidFill>
              </a:rPr>
              <a:t>Rhifedd</a:t>
            </a:r>
            <a:endParaRPr lang="en-GB" sz="2200" dirty="0">
              <a:solidFill>
                <a:prstClr val="black"/>
              </a:solidFill>
            </a:endParaRPr>
          </a:p>
          <a:p>
            <a:pPr lvl="1"/>
            <a:r>
              <a:rPr lang="en-GB" sz="2200" dirty="0" err="1">
                <a:solidFill>
                  <a:prstClr val="black"/>
                </a:solidFill>
              </a:rPr>
              <a:t>Cymhwysedd</a:t>
            </a:r>
            <a:r>
              <a:rPr lang="en-GB" sz="2200" dirty="0">
                <a:solidFill>
                  <a:prstClr val="black"/>
                </a:solidFill>
              </a:rPr>
              <a:t> </a:t>
            </a:r>
            <a:r>
              <a:rPr lang="en-GB" sz="2200" dirty="0" err="1">
                <a:solidFill>
                  <a:prstClr val="black"/>
                </a:solidFill>
              </a:rPr>
              <a:t>digidol</a:t>
            </a:r>
            <a:endParaRPr lang="en-GB" sz="2200" dirty="0">
              <a:solidFill>
                <a:prstClr val="black"/>
              </a:solidFill>
            </a:endParaRPr>
          </a:p>
          <a:p>
            <a:endParaRPr lang="en-GB" dirty="0"/>
          </a:p>
        </p:txBody>
      </p:sp>
      <p:sp>
        <p:nvSpPr>
          <p:cNvPr id="4" name="Content Placeholder 3"/>
          <p:cNvSpPr>
            <a:spLocks noGrp="1"/>
          </p:cNvSpPr>
          <p:nvPr>
            <p:ph sz="half" idx="2"/>
          </p:nvPr>
        </p:nvSpPr>
        <p:spPr/>
        <p:txBody>
          <a:bodyPr/>
          <a:lstStyle/>
          <a:p>
            <a:r>
              <a:rPr lang="en-GB" dirty="0"/>
              <a:t>3 cross-curricular elements:</a:t>
            </a:r>
          </a:p>
          <a:p>
            <a:pPr lvl="1"/>
            <a:r>
              <a:rPr lang="en-GB" dirty="0"/>
              <a:t>Literacy</a:t>
            </a:r>
          </a:p>
          <a:p>
            <a:pPr lvl="1"/>
            <a:r>
              <a:rPr lang="en-GB" dirty="0"/>
              <a:t>Numeracy</a:t>
            </a:r>
          </a:p>
          <a:p>
            <a:pPr lvl="1"/>
            <a:r>
              <a:rPr lang="en-GB" dirty="0"/>
              <a:t>Digital competence</a:t>
            </a:r>
          </a:p>
        </p:txBody>
      </p:sp>
    </p:spTree>
    <p:extLst>
      <p:ext uri="{BB962C8B-B14F-4D97-AF65-F5344CB8AC3E}">
        <p14:creationId xmlns:p14="http://schemas.microsoft.com/office/powerpoint/2010/main" val="262130512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600" dirty="0" err="1"/>
              <a:t>Meysydd</a:t>
            </a:r>
            <a:r>
              <a:rPr lang="en-GB" sz="3600" dirty="0"/>
              <a:t> </a:t>
            </a:r>
            <a:r>
              <a:rPr lang="en-GB" sz="3600" dirty="0" err="1"/>
              <a:t>Dysgu</a:t>
            </a:r>
            <a:r>
              <a:rPr lang="en-GB" sz="3600" dirty="0"/>
              <a:t> a </a:t>
            </a:r>
            <a:r>
              <a:rPr lang="en-GB" sz="3600" dirty="0" err="1"/>
              <a:t>Phrofiad</a:t>
            </a:r>
            <a:br>
              <a:rPr lang="en-GB" sz="3600" dirty="0"/>
            </a:br>
            <a:r>
              <a:rPr lang="en-GB" sz="3600" dirty="0"/>
              <a:t>Areas of Learning and Experience</a:t>
            </a:r>
          </a:p>
        </p:txBody>
      </p:sp>
      <p:sp>
        <p:nvSpPr>
          <p:cNvPr id="3" name="Content Placeholder 2"/>
          <p:cNvSpPr>
            <a:spLocks noGrp="1"/>
          </p:cNvSpPr>
          <p:nvPr>
            <p:ph sz="half" idx="1"/>
          </p:nvPr>
        </p:nvSpPr>
        <p:spPr/>
        <p:txBody>
          <a:bodyPr>
            <a:normAutofit fontScale="92500" lnSpcReduction="10000"/>
          </a:bodyPr>
          <a:lstStyle/>
          <a:p>
            <a:r>
              <a:rPr lang="en-GB" dirty="0" err="1"/>
              <a:t>Celfyddydau</a:t>
            </a:r>
            <a:r>
              <a:rPr lang="en-GB" dirty="0"/>
              <a:t> </a:t>
            </a:r>
            <a:r>
              <a:rPr lang="en-GB" dirty="0" err="1"/>
              <a:t>mynegiannol</a:t>
            </a:r>
            <a:r>
              <a:rPr lang="en-GB" dirty="0"/>
              <a:t> </a:t>
            </a:r>
          </a:p>
          <a:p>
            <a:r>
              <a:rPr lang="en-GB" dirty="0" err="1"/>
              <a:t>Iechyd</a:t>
            </a:r>
            <a:r>
              <a:rPr lang="en-GB" dirty="0"/>
              <a:t> a </a:t>
            </a:r>
            <a:r>
              <a:rPr lang="en-GB" dirty="0" err="1"/>
              <a:t>lles</a:t>
            </a:r>
            <a:r>
              <a:rPr lang="en-GB" dirty="0"/>
              <a:t> </a:t>
            </a:r>
          </a:p>
          <a:p>
            <a:r>
              <a:rPr lang="en-GB" dirty="0" err="1"/>
              <a:t>Dyniaethau</a:t>
            </a:r>
            <a:r>
              <a:rPr lang="en-GB" dirty="0"/>
              <a:t> </a:t>
            </a:r>
          </a:p>
          <a:p>
            <a:r>
              <a:rPr lang="en-GB" dirty="0" err="1"/>
              <a:t>Ieithoedd</a:t>
            </a:r>
            <a:r>
              <a:rPr lang="en-GB" dirty="0"/>
              <a:t>, </a:t>
            </a:r>
            <a:r>
              <a:rPr lang="en-GB" dirty="0" err="1"/>
              <a:t>llythrennedd</a:t>
            </a:r>
            <a:r>
              <a:rPr lang="en-GB" dirty="0"/>
              <a:t> a </a:t>
            </a:r>
            <a:r>
              <a:rPr lang="en-GB" dirty="0" err="1"/>
              <a:t>chyfathrebu</a:t>
            </a:r>
            <a:r>
              <a:rPr lang="en-GB" dirty="0"/>
              <a:t> </a:t>
            </a:r>
          </a:p>
          <a:p>
            <a:r>
              <a:rPr lang="en-GB" dirty="0" err="1"/>
              <a:t>Mathemateg</a:t>
            </a:r>
            <a:r>
              <a:rPr lang="en-GB" dirty="0"/>
              <a:t> a </a:t>
            </a:r>
            <a:r>
              <a:rPr lang="en-GB" dirty="0" err="1"/>
              <a:t>rhifedd</a:t>
            </a:r>
            <a:r>
              <a:rPr lang="en-GB" dirty="0"/>
              <a:t> </a:t>
            </a:r>
          </a:p>
          <a:p>
            <a:r>
              <a:rPr lang="en-GB" dirty="0" err="1"/>
              <a:t>Gwyddoniaeth</a:t>
            </a:r>
            <a:r>
              <a:rPr lang="en-GB" dirty="0"/>
              <a:t> a </a:t>
            </a:r>
            <a:r>
              <a:rPr lang="en-GB" dirty="0" err="1"/>
              <a:t>thechnoleg</a:t>
            </a:r>
            <a:r>
              <a:rPr lang="en-GB" dirty="0"/>
              <a:t> </a:t>
            </a:r>
          </a:p>
          <a:p>
            <a:pPr marL="0" indent="0">
              <a:buNone/>
            </a:pPr>
            <a:endParaRPr lang="en-GB" dirty="0"/>
          </a:p>
        </p:txBody>
      </p:sp>
      <p:sp>
        <p:nvSpPr>
          <p:cNvPr id="4" name="Content Placeholder 3"/>
          <p:cNvSpPr>
            <a:spLocks noGrp="1"/>
          </p:cNvSpPr>
          <p:nvPr>
            <p:ph sz="half" idx="2"/>
          </p:nvPr>
        </p:nvSpPr>
        <p:spPr/>
        <p:txBody>
          <a:bodyPr>
            <a:normAutofit fontScale="92500" lnSpcReduction="10000"/>
          </a:bodyPr>
          <a:lstStyle/>
          <a:p>
            <a:r>
              <a:rPr lang="en-GB" dirty="0"/>
              <a:t>Expressive arts</a:t>
            </a:r>
          </a:p>
          <a:p>
            <a:r>
              <a:rPr lang="en-GB" dirty="0"/>
              <a:t>Health and well-being</a:t>
            </a:r>
          </a:p>
          <a:p>
            <a:r>
              <a:rPr lang="en-GB" dirty="0"/>
              <a:t>Humanities</a:t>
            </a:r>
          </a:p>
          <a:p>
            <a:r>
              <a:rPr lang="en-GB" dirty="0"/>
              <a:t>Languages, literacy and communication</a:t>
            </a:r>
          </a:p>
          <a:p>
            <a:r>
              <a:rPr lang="en-GB" dirty="0"/>
              <a:t>Mathematics and numeracy</a:t>
            </a:r>
          </a:p>
          <a:p>
            <a:r>
              <a:rPr lang="en-GB" dirty="0"/>
              <a:t>Science and technology</a:t>
            </a:r>
          </a:p>
        </p:txBody>
      </p:sp>
    </p:spTree>
    <p:extLst>
      <p:ext uri="{BB962C8B-B14F-4D97-AF65-F5344CB8AC3E}">
        <p14:creationId xmlns:p14="http://schemas.microsoft.com/office/powerpoint/2010/main" val="225776808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90066"/>
          </a:xfrm>
        </p:spPr>
        <p:txBody>
          <a:bodyPr>
            <a:normAutofit fontScale="90000"/>
          </a:bodyPr>
          <a:lstStyle/>
          <a:p>
            <a:r>
              <a:rPr lang="en-GB" dirty="0" err="1"/>
              <a:t>Tasg</a:t>
            </a:r>
            <a:r>
              <a:rPr lang="en-GB" dirty="0"/>
              <a:t> </a:t>
            </a:r>
            <a:r>
              <a:rPr lang="en-GB" dirty="0" err="1"/>
              <a:t>ymchwil</a:t>
            </a:r>
            <a:r>
              <a:rPr lang="en-GB" dirty="0"/>
              <a:t>    Research task</a:t>
            </a:r>
          </a:p>
        </p:txBody>
      </p:sp>
      <p:sp>
        <p:nvSpPr>
          <p:cNvPr id="3" name="Content Placeholder 2"/>
          <p:cNvSpPr>
            <a:spLocks noGrp="1"/>
          </p:cNvSpPr>
          <p:nvPr>
            <p:ph idx="1"/>
          </p:nvPr>
        </p:nvSpPr>
        <p:spPr>
          <a:xfrm>
            <a:off x="457200" y="980728"/>
            <a:ext cx="8229600" cy="4536505"/>
          </a:xfrm>
        </p:spPr>
        <p:txBody>
          <a:bodyPr>
            <a:normAutofit fontScale="77500" lnSpcReduction="20000"/>
          </a:bodyPr>
          <a:lstStyle/>
          <a:p>
            <a:pPr marL="0" indent="0">
              <a:buNone/>
            </a:pPr>
            <a:r>
              <a:rPr lang="en-GB" dirty="0" err="1"/>
              <a:t>Darllenwch</a:t>
            </a:r>
            <a:r>
              <a:rPr lang="en-GB" dirty="0"/>
              <a:t>/Read: Digital Childhood Report (Moodle)</a:t>
            </a:r>
          </a:p>
          <a:p>
            <a:pPr marL="0" indent="0">
              <a:buNone/>
            </a:pPr>
            <a:endParaRPr lang="en-GB" dirty="0"/>
          </a:p>
          <a:p>
            <a:r>
              <a:rPr lang="en-GB" dirty="0"/>
              <a:t>Introduction</a:t>
            </a:r>
          </a:p>
          <a:p>
            <a:r>
              <a:rPr lang="en-GB" dirty="0"/>
              <a:t>Executive summary</a:t>
            </a:r>
          </a:p>
          <a:p>
            <a:r>
              <a:rPr lang="en-GB" dirty="0"/>
              <a:t>Risk, harm and opportunity</a:t>
            </a:r>
          </a:p>
          <a:p>
            <a:r>
              <a:rPr lang="en-GB" dirty="0"/>
              <a:t>3-5 years</a:t>
            </a:r>
          </a:p>
          <a:p>
            <a:endParaRPr lang="en-GB" dirty="0"/>
          </a:p>
          <a:p>
            <a:r>
              <a:rPr lang="en-GB" dirty="0" err="1"/>
              <a:t>Kidron</a:t>
            </a:r>
            <a:r>
              <a:rPr lang="en-GB" dirty="0"/>
              <a:t>, B. and </a:t>
            </a:r>
            <a:r>
              <a:rPr lang="en-GB" dirty="0" err="1"/>
              <a:t>Rudkin</a:t>
            </a:r>
            <a:r>
              <a:rPr lang="en-GB" dirty="0"/>
              <a:t>, A. (2017) ‘Digital Childhood: Addressing Childhood Development Milestones in the Digital Environment’ https://5rightsfoundation.com/static/Digital_Childhood_report_-_EMBARGOED.pdf [Accessed: 15.1.19].</a:t>
            </a:r>
          </a:p>
        </p:txBody>
      </p:sp>
    </p:spTree>
    <p:extLst>
      <p:ext uri="{BB962C8B-B14F-4D97-AF65-F5344CB8AC3E}">
        <p14:creationId xmlns:p14="http://schemas.microsoft.com/office/powerpoint/2010/main" val="348564678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Tasg</a:t>
            </a:r>
            <a:r>
              <a:rPr lang="en-GB" dirty="0"/>
              <a:t> </a:t>
            </a:r>
            <a:r>
              <a:rPr lang="en-GB" dirty="0" err="1"/>
              <a:t>ymchwil</a:t>
            </a:r>
            <a:r>
              <a:rPr lang="en-GB" dirty="0"/>
              <a:t>    Research task</a:t>
            </a:r>
          </a:p>
        </p:txBody>
      </p:sp>
      <p:sp>
        <p:nvSpPr>
          <p:cNvPr id="3" name="Content Placeholder 2"/>
          <p:cNvSpPr>
            <a:spLocks noGrp="1"/>
          </p:cNvSpPr>
          <p:nvPr>
            <p:ph idx="1"/>
          </p:nvPr>
        </p:nvSpPr>
        <p:spPr/>
        <p:txBody>
          <a:bodyPr/>
          <a:lstStyle/>
          <a:p>
            <a:pPr marL="0" indent="0">
              <a:buNone/>
            </a:pPr>
            <a:r>
              <a:rPr lang="en-GB" dirty="0" err="1"/>
              <a:t>Edrych</a:t>
            </a:r>
            <a:r>
              <a:rPr lang="en-GB" dirty="0"/>
              <a:t> </a:t>
            </a:r>
            <a:r>
              <a:rPr lang="en-GB" dirty="0" err="1"/>
              <a:t>drwy</a:t>
            </a:r>
            <a:r>
              <a:rPr lang="en-GB" dirty="0"/>
              <a:t> </a:t>
            </a:r>
            <a:r>
              <a:rPr lang="en-GB" dirty="0" err="1"/>
              <a:t>gwefan</a:t>
            </a:r>
            <a:r>
              <a:rPr lang="en-GB" dirty="0"/>
              <a:t>/Look through website:</a:t>
            </a:r>
          </a:p>
          <a:p>
            <a:pPr marL="0" indent="0">
              <a:buNone/>
            </a:pPr>
            <a:r>
              <a:rPr lang="en-GB" dirty="0"/>
              <a:t>Open Access Government</a:t>
            </a:r>
          </a:p>
          <a:p>
            <a:pPr marL="0" indent="0">
              <a:buNone/>
            </a:pPr>
            <a:r>
              <a:rPr lang="en-GB" dirty="0">
                <a:hlinkClick r:id="rId3"/>
              </a:rPr>
              <a:t>https://www.openaccessgovernment.org/young-children-digital-devices/69201/</a:t>
            </a:r>
            <a:r>
              <a:rPr lang="en-GB" dirty="0"/>
              <a:t> </a:t>
            </a:r>
          </a:p>
          <a:p>
            <a:pPr marL="0" indent="0">
              <a:buNone/>
            </a:pPr>
            <a:r>
              <a:rPr lang="en-GB" dirty="0"/>
              <a:t>Editor's Recommended Articles</a:t>
            </a:r>
          </a:p>
          <a:p>
            <a:endParaRPr lang="en-GB" dirty="0"/>
          </a:p>
        </p:txBody>
      </p:sp>
    </p:spTree>
    <p:extLst>
      <p:ext uri="{BB962C8B-B14F-4D97-AF65-F5344CB8AC3E}">
        <p14:creationId xmlns:p14="http://schemas.microsoft.com/office/powerpoint/2010/main" val="68126999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Tasg</a:t>
            </a:r>
            <a:r>
              <a:rPr lang="en-GB" dirty="0"/>
              <a:t> </a:t>
            </a:r>
            <a:r>
              <a:rPr lang="en-GB" dirty="0" err="1"/>
              <a:t>ymchwil</a:t>
            </a:r>
            <a:r>
              <a:rPr lang="en-GB" dirty="0"/>
              <a:t>    Research task</a:t>
            </a:r>
          </a:p>
        </p:txBody>
      </p:sp>
      <p:sp>
        <p:nvSpPr>
          <p:cNvPr id="3" name="Content Placeholder 2"/>
          <p:cNvSpPr>
            <a:spLocks noGrp="1"/>
          </p:cNvSpPr>
          <p:nvPr>
            <p:ph idx="1"/>
          </p:nvPr>
        </p:nvSpPr>
        <p:spPr/>
        <p:txBody>
          <a:bodyPr>
            <a:normAutofit fontScale="85000" lnSpcReduction="20000"/>
          </a:bodyPr>
          <a:lstStyle/>
          <a:p>
            <a:pPr marL="0" indent="0">
              <a:buNone/>
            </a:pPr>
            <a:r>
              <a:rPr lang="en-GB" dirty="0" err="1"/>
              <a:t>Darllenwch</a:t>
            </a:r>
            <a:r>
              <a:rPr lang="en-GB" dirty="0"/>
              <a:t>/Read:</a:t>
            </a:r>
          </a:p>
          <a:p>
            <a:r>
              <a:rPr lang="en-GB" dirty="0" err="1"/>
              <a:t>Chassiakos</a:t>
            </a:r>
            <a:r>
              <a:rPr lang="en-GB" dirty="0"/>
              <a:t> et al., 2016 (Moodle)</a:t>
            </a:r>
          </a:p>
          <a:p>
            <a:endParaRPr lang="en-GB" dirty="0"/>
          </a:p>
          <a:p>
            <a:r>
              <a:rPr lang="en-GB" dirty="0" err="1"/>
              <a:t>Chassiakos</a:t>
            </a:r>
            <a:r>
              <a:rPr lang="en-GB" dirty="0"/>
              <a:t>, Y. l., </a:t>
            </a:r>
            <a:r>
              <a:rPr lang="en-GB" dirty="0" err="1"/>
              <a:t>Radesky</a:t>
            </a:r>
            <a:r>
              <a:rPr lang="en-GB" dirty="0"/>
              <a:t>, j., Christakis, D, Moreno, M. A., and Cross, C. (2016) ‘Children and Adolescents and Digital Media’, </a:t>
            </a:r>
            <a:r>
              <a:rPr lang="en-GB" i="1" dirty="0"/>
              <a:t>American Academy of </a:t>
            </a:r>
            <a:r>
              <a:rPr lang="en-GB" i="1" dirty="0" err="1"/>
              <a:t>Pediatrics</a:t>
            </a:r>
            <a:r>
              <a:rPr lang="en-GB" dirty="0"/>
              <a:t>, 138, 5 </a:t>
            </a:r>
            <a:r>
              <a:rPr lang="en-GB" dirty="0">
                <a:hlinkClick r:id="rId3"/>
              </a:rPr>
              <a:t>http://pediatrics.aappublications.org/content/pediatrics/138/5/e20162593.full.pdf</a:t>
            </a:r>
            <a:r>
              <a:rPr lang="en-GB" dirty="0"/>
              <a:t> [Accessed: 15.1.19].</a:t>
            </a:r>
          </a:p>
        </p:txBody>
      </p:sp>
    </p:spTree>
    <p:extLst>
      <p:ext uri="{BB962C8B-B14F-4D97-AF65-F5344CB8AC3E}">
        <p14:creationId xmlns:p14="http://schemas.microsoft.com/office/powerpoint/2010/main" val="246011264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Cyfeiriadau</a:t>
            </a:r>
            <a:r>
              <a:rPr lang="en-GB" dirty="0"/>
              <a:t>     References</a:t>
            </a:r>
          </a:p>
        </p:txBody>
      </p:sp>
      <p:sp>
        <p:nvSpPr>
          <p:cNvPr id="3" name="Content Placeholder 2"/>
          <p:cNvSpPr>
            <a:spLocks noGrp="1"/>
          </p:cNvSpPr>
          <p:nvPr>
            <p:ph idx="1"/>
          </p:nvPr>
        </p:nvSpPr>
        <p:spPr/>
        <p:txBody>
          <a:bodyPr>
            <a:normAutofit fontScale="55000" lnSpcReduction="20000"/>
          </a:bodyPr>
          <a:lstStyle/>
          <a:p>
            <a:r>
              <a:rPr lang="en-GB" dirty="0"/>
              <a:t>Aubrey, C. and Dahl, S. (2014) ‘The confidence and competence in information and communication technologies of practitioners, parents and young children in the Early Years Foundation Stage, ‘ Early Years: </a:t>
            </a:r>
            <a:r>
              <a:rPr lang="en-GB" i="1" dirty="0"/>
              <a:t>An International Research Journal</a:t>
            </a:r>
            <a:r>
              <a:rPr lang="en-GB" dirty="0"/>
              <a:t>, 34:1, pp. 94-108. [On-line]. Available at: http://www.tandfonline.com/doi/pdf/10.1080/09575146.2013.792789 </a:t>
            </a:r>
          </a:p>
          <a:p>
            <a:r>
              <a:rPr lang="en-GB" dirty="0"/>
              <a:t>Clark, M. M. and Tucker, S. (2010) </a:t>
            </a:r>
            <a:r>
              <a:rPr lang="en-GB" i="1" dirty="0"/>
              <a:t>Early childhoods in a changing world.</a:t>
            </a:r>
            <a:r>
              <a:rPr lang="en-GB" dirty="0"/>
              <a:t> Staffordshire: Trentham Books Limited.</a:t>
            </a:r>
          </a:p>
          <a:p>
            <a:r>
              <a:rPr lang="en-GB" dirty="0"/>
              <a:t>Davies, M. M. (2010) </a:t>
            </a:r>
            <a:r>
              <a:rPr lang="en-GB" i="1" dirty="0"/>
              <a:t>Children, media and culture. </a:t>
            </a:r>
            <a:r>
              <a:rPr lang="en-GB" dirty="0"/>
              <a:t>New York: Open University Press.</a:t>
            </a:r>
          </a:p>
          <a:p>
            <a:r>
              <a:rPr lang="en-GB" dirty="0"/>
              <a:t>Ofcom (2015) ‘Children and parents: media use and attitudes report.’ file:///D:/EAEC6011%20C/2017-18/Resources/Ofcom%202015%20children%20and%20parents%20media.pdf</a:t>
            </a:r>
          </a:p>
        </p:txBody>
      </p:sp>
    </p:spTree>
    <p:extLst>
      <p:ext uri="{BB962C8B-B14F-4D97-AF65-F5344CB8AC3E}">
        <p14:creationId xmlns:p14="http://schemas.microsoft.com/office/powerpoint/2010/main" val="124220577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1560</Words>
  <Application>Microsoft Office PowerPoint</Application>
  <PresentationFormat>On-screen Show (4:3)</PresentationFormat>
  <Paragraphs>260</Paragraphs>
  <Slides>32</Slides>
  <Notes>30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32</vt:i4>
      </vt:variant>
    </vt:vector>
  </HeadingPairs>
  <TitlesOfParts>
    <vt:vector size="36" baseType="lpstr">
      <vt:lpstr>Myriad Pro</vt:lpstr>
      <vt:lpstr>Arial</vt:lpstr>
      <vt:lpstr>Calibri</vt:lpstr>
      <vt:lpstr>20140311PresentationUWTSDTemplate</vt:lpstr>
      <vt:lpstr>EAEE6006C Llythrennedd digidol ac yn y cyfryngau EAEE6006 Media and digital literacy </vt:lpstr>
      <vt:lpstr>Tim y modiwl -   Module team</vt:lpstr>
      <vt:lpstr>Cynnwys y modiwl Module content</vt:lpstr>
      <vt:lpstr>Cynnwys y ddarlith Lecture content</vt:lpstr>
      <vt:lpstr>Adnoddau     Resources</vt:lpstr>
      <vt:lpstr>Aseiniad    Assignment</vt:lpstr>
      <vt:lpstr>Deilliannau dysgu</vt:lpstr>
      <vt:lpstr>Learning outcomes</vt:lpstr>
      <vt:lpstr>Beth yw’r cyfryngau? What is media?</vt:lpstr>
      <vt:lpstr>Beth yw’r cyfryngau? What are media?</vt:lpstr>
      <vt:lpstr>Oes Palaeolithic Age</vt:lpstr>
      <vt:lpstr>Yr Aifft       Egypt</vt:lpstr>
      <vt:lpstr>Yr wyddor Groegaidd The Greek alphabet</vt:lpstr>
      <vt:lpstr>Datblygu gwasg argraffu Developing the printing press</vt:lpstr>
      <vt:lpstr>Pieter Brueghel 1560 Children’s games</vt:lpstr>
      <vt:lpstr>Emojis</vt:lpstr>
      <vt:lpstr>Cyfryngau amrywiol Varieties of media</vt:lpstr>
      <vt:lpstr>Beth dda yw’r cyfryngau? What’s the use of media?</vt:lpstr>
      <vt:lpstr>Plant a’r cyfryngau/TGCh Children and the media/ICT</vt:lpstr>
      <vt:lpstr>Beth yw cymhwysedd digidol? What is digital literacy?</vt:lpstr>
      <vt:lpstr>PowerPoint Presentation</vt:lpstr>
      <vt:lpstr>Technoleg Gwybodaeth a Chyfathrebu Information and Communication Technology</vt:lpstr>
      <vt:lpstr>TGCh         ICT</vt:lpstr>
      <vt:lpstr>PowerPoint Presentation</vt:lpstr>
      <vt:lpstr>Dyfodol Llwyddiannus (2015) Successful Futures (2015)</vt:lpstr>
      <vt:lpstr>Donaldson 2015  -  4 Pwrpas/4 Purposes</vt:lpstr>
      <vt:lpstr>Dyfodol Llwyddiannus (2015) Successful Futures (2015)</vt:lpstr>
      <vt:lpstr>Meysydd Dysgu a Phrofiad Areas of Learning and Experience</vt:lpstr>
      <vt:lpstr>Tasg ymchwil    Research task</vt:lpstr>
      <vt:lpstr>Tasg ymchwil    Research task</vt:lpstr>
      <vt:lpstr>Tasg ymchwil    Research task</vt:lpstr>
      <vt:lpstr>Cyfeiriadau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Administrator</dc:creator>
  <cp:lastModifiedBy>Gwyneth Davies</cp:lastModifiedBy>
  <cp:revision>101</cp:revision>
  <dcterms:created xsi:type="dcterms:W3CDTF">2015-01-06T11:02:32Z</dcterms:created>
  <dcterms:modified xsi:type="dcterms:W3CDTF">2021-04-14T10:23:22Z</dcterms:modified>
</cp:coreProperties>
</file>