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0"/>
  </p:notesMasterIdLst>
  <p:handoutMasterIdLst>
    <p:handoutMasterId r:id="rId51"/>
  </p:handoutMasterIdLst>
  <p:sldIdLst>
    <p:sldId id="256" r:id="rId2"/>
    <p:sldId id="277" r:id="rId3"/>
    <p:sldId id="342" r:id="rId4"/>
    <p:sldId id="1233" r:id="rId5"/>
    <p:sldId id="356" r:id="rId6"/>
    <p:sldId id="1205" r:id="rId7"/>
    <p:sldId id="1221" r:id="rId8"/>
    <p:sldId id="337" r:id="rId9"/>
    <p:sldId id="346" r:id="rId10"/>
    <p:sldId id="295" r:id="rId11"/>
    <p:sldId id="285" r:id="rId12"/>
    <p:sldId id="1207" r:id="rId13"/>
    <p:sldId id="1206" r:id="rId14"/>
    <p:sldId id="1235" r:id="rId15"/>
    <p:sldId id="315" r:id="rId16"/>
    <p:sldId id="348" r:id="rId17"/>
    <p:sldId id="352" r:id="rId18"/>
    <p:sldId id="353" r:id="rId19"/>
    <p:sldId id="1215" r:id="rId20"/>
    <p:sldId id="1214" r:id="rId21"/>
    <p:sldId id="1216" r:id="rId22"/>
    <p:sldId id="1217" r:id="rId23"/>
    <p:sldId id="1223" r:id="rId24"/>
    <p:sldId id="1231" r:id="rId25"/>
    <p:sldId id="1211" r:id="rId26"/>
    <p:sldId id="1212" r:id="rId27"/>
    <p:sldId id="1232" r:id="rId28"/>
    <p:sldId id="1213" r:id="rId29"/>
    <p:sldId id="1209" r:id="rId30"/>
    <p:sldId id="1210" r:id="rId31"/>
    <p:sldId id="1230" r:id="rId32"/>
    <p:sldId id="1236" r:id="rId33"/>
    <p:sldId id="1227" r:id="rId34"/>
    <p:sldId id="1238" r:id="rId35"/>
    <p:sldId id="1228" r:id="rId36"/>
    <p:sldId id="1239" r:id="rId37"/>
    <p:sldId id="1237" r:id="rId38"/>
    <p:sldId id="326" r:id="rId39"/>
    <p:sldId id="327" r:id="rId40"/>
    <p:sldId id="328" r:id="rId41"/>
    <p:sldId id="329" r:id="rId42"/>
    <p:sldId id="336" r:id="rId43"/>
    <p:sldId id="330" r:id="rId44"/>
    <p:sldId id="331" r:id="rId45"/>
    <p:sldId id="332" r:id="rId46"/>
    <p:sldId id="333" r:id="rId47"/>
    <p:sldId id="1224" r:id="rId48"/>
    <p:sldId id="1225" r:id="rId49"/>
  </p:sldIdLst>
  <p:sldSz cx="12188825" cy="6858000"/>
  <p:notesSz cx="6797675" cy="98710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608" autoAdjust="0"/>
    <p:restoredTop sz="94660"/>
  </p:normalViewPr>
  <p:slideViewPr>
    <p:cSldViewPr>
      <p:cViewPr varScale="1">
        <p:scale>
          <a:sx n="68" d="100"/>
          <a:sy n="68" d="100"/>
        </p:scale>
        <p:origin x="730" y="53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09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D5DF1C-9858-4624-B93F-FC9D0DB6A384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263A448C-E8DA-4D75-9199-F2C0737417DC}">
      <dgm:prSet phldrT="[Text]" custT="1"/>
      <dgm:spPr>
        <a:solidFill>
          <a:srgbClr val="FF0000"/>
        </a:solidFill>
      </dgm:spPr>
      <dgm:t>
        <a:bodyPr/>
        <a:lstStyle/>
        <a:p>
          <a:r>
            <a:rPr lang="en-US" sz="1200" b="1" dirty="0"/>
            <a:t>Managers</a:t>
          </a:r>
          <a:endParaRPr lang="en-GB" sz="1200" b="1" dirty="0"/>
        </a:p>
      </dgm:t>
    </dgm:pt>
    <dgm:pt modelId="{AE237820-F9AC-4CDA-BB18-AF42A01423A4}" type="parTrans" cxnId="{BC8E7AA2-A9D0-4CB8-9F33-4933C8B6CCAE}">
      <dgm:prSet/>
      <dgm:spPr/>
      <dgm:t>
        <a:bodyPr/>
        <a:lstStyle/>
        <a:p>
          <a:endParaRPr lang="en-GB"/>
        </a:p>
      </dgm:t>
    </dgm:pt>
    <dgm:pt modelId="{DBF7CE51-48F6-41DE-A865-0F0BDB66FF21}" type="sibTrans" cxnId="{BC8E7AA2-A9D0-4CB8-9F33-4933C8B6CCAE}">
      <dgm:prSet/>
      <dgm:spPr/>
      <dgm:t>
        <a:bodyPr/>
        <a:lstStyle/>
        <a:p>
          <a:endParaRPr lang="en-GB"/>
        </a:p>
      </dgm:t>
    </dgm:pt>
    <dgm:pt modelId="{9A28278D-A056-4EBB-9419-62DBBCCE39BD}">
      <dgm:prSet phldrT="[Text]" custT="1"/>
      <dgm:spPr>
        <a:solidFill>
          <a:srgbClr val="FFC000"/>
        </a:solidFill>
      </dgm:spPr>
      <dgm:t>
        <a:bodyPr/>
        <a:lstStyle/>
        <a:p>
          <a:r>
            <a:rPr lang="en-US" sz="1400" b="1" dirty="0"/>
            <a:t>Supervisors</a:t>
          </a:r>
          <a:endParaRPr lang="en-GB" sz="1400" b="1" dirty="0"/>
        </a:p>
      </dgm:t>
    </dgm:pt>
    <dgm:pt modelId="{A0B030F7-B556-4E27-8DA6-4A092C50CD7C}" type="parTrans" cxnId="{08A40D57-6BEA-45FF-8BB3-7CD7F6273EC3}">
      <dgm:prSet/>
      <dgm:spPr/>
      <dgm:t>
        <a:bodyPr/>
        <a:lstStyle/>
        <a:p>
          <a:endParaRPr lang="en-GB"/>
        </a:p>
      </dgm:t>
    </dgm:pt>
    <dgm:pt modelId="{16DFE956-5457-41E4-9FB8-F4AAC3D1AB39}" type="sibTrans" cxnId="{08A40D57-6BEA-45FF-8BB3-7CD7F6273EC3}">
      <dgm:prSet/>
      <dgm:spPr/>
      <dgm:t>
        <a:bodyPr/>
        <a:lstStyle/>
        <a:p>
          <a:endParaRPr lang="en-GB"/>
        </a:p>
      </dgm:t>
    </dgm:pt>
    <dgm:pt modelId="{54FD487C-B1B3-4D71-BC10-35458E1D65AD}">
      <dgm:prSet phldrT="[Text]" custT="1"/>
      <dgm:spPr/>
      <dgm:t>
        <a:bodyPr/>
        <a:lstStyle/>
        <a:p>
          <a:r>
            <a:rPr lang="en-US" sz="1600" b="1" dirty="0"/>
            <a:t>Front-line employees</a:t>
          </a:r>
          <a:endParaRPr lang="en-GB" sz="1600" b="1" dirty="0"/>
        </a:p>
      </dgm:t>
    </dgm:pt>
    <dgm:pt modelId="{BD5F3C12-AA19-428E-99C1-378BBC4021AF}" type="parTrans" cxnId="{B6ABE13F-3955-4913-A254-B7E983986EC2}">
      <dgm:prSet/>
      <dgm:spPr/>
      <dgm:t>
        <a:bodyPr/>
        <a:lstStyle/>
        <a:p>
          <a:endParaRPr lang="en-GB"/>
        </a:p>
      </dgm:t>
    </dgm:pt>
    <dgm:pt modelId="{8DC28C0A-840A-4B64-86AA-90DE2571E7B8}" type="sibTrans" cxnId="{B6ABE13F-3955-4913-A254-B7E983986EC2}">
      <dgm:prSet/>
      <dgm:spPr/>
      <dgm:t>
        <a:bodyPr/>
        <a:lstStyle/>
        <a:p>
          <a:endParaRPr lang="en-GB"/>
        </a:p>
      </dgm:t>
    </dgm:pt>
    <dgm:pt modelId="{27D13C40-FC13-484E-AF71-9FDBA22E6B7B}" type="pres">
      <dgm:prSet presAssocID="{3ED5DF1C-9858-4624-B93F-FC9D0DB6A384}" presName="Name0" presStyleCnt="0">
        <dgm:presLayoutVars>
          <dgm:dir/>
          <dgm:animLvl val="lvl"/>
          <dgm:resizeHandles val="exact"/>
        </dgm:presLayoutVars>
      </dgm:prSet>
      <dgm:spPr/>
    </dgm:pt>
    <dgm:pt modelId="{4F053A3A-E05B-47C7-8AA9-76F965D4AAA0}" type="pres">
      <dgm:prSet presAssocID="{263A448C-E8DA-4D75-9199-F2C0737417DC}" presName="Name8" presStyleCnt="0"/>
      <dgm:spPr/>
    </dgm:pt>
    <dgm:pt modelId="{A8FDB32A-BBAB-4CE4-8940-9C9A23F122FF}" type="pres">
      <dgm:prSet presAssocID="{263A448C-E8DA-4D75-9199-F2C0737417DC}" presName="level" presStyleLbl="node1" presStyleIdx="0" presStyleCnt="3" custLinFactNeighborX="-5588" custLinFactNeighborY="-1714">
        <dgm:presLayoutVars>
          <dgm:chMax val="1"/>
          <dgm:bulletEnabled val="1"/>
        </dgm:presLayoutVars>
      </dgm:prSet>
      <dgm:spPr/>
    </dgm:pt>
    <dgm:pt modelId="{71249F66-60B6-448F-B84D-90C805A6AA2F}" type="pres">
      <dgm:prSet presAssocID="{263A448C-E8DA-4D75-9199-F2C0737417D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76814A1-4993-4766-9F4E-36C2B3004BEA}" type="pres">
      <dgm:prSet presAssocID="{9A28278D-A056-4EBB-9419-62DBBCCE39BD}" presName="Name8" presStyleCnt="0"/>
      <dgm:spPr/>
    </dgm:pt>
    <dgm:pt modelId="{EA09D1D8-6288-4A11-B265-65475CA17025}" type="pres">
      <dgm:prSet presAssocID="{9A28278D-A056-4EBB-9419-62DBBCCE39BD}" presName="level" presStyleLbl="node1" presStyleIdx="1" presStyleCnt="3" custLinFactNeighborX="-1923" custLinFactNeighborY="-3571">
        <dgm:presLayoutVars>
          <dgm:chMax val="1"/>
          <dgm:bulletEnabled val="1"/>
        </dgm:presLayoutVars>
      </dgm:prSet>
      <dgm:spPr/>
    </dgm:pt>
    <dgm:pt modelId="{894EB3D4-16B8-464A-AD5B-36C78C79FDB4}" type="pres">
      <dgm:prSet presAssocID="{9A28278D-A056-4EBB-9419-62DBBCCE39B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3EB0907-3537-4BD7-B860-16A048B46188}" type="pres">
      <dgm:prSet presAssocID="{54FD487C-B1B3-4D71-BC10-35458E1D65AD}" presName="Name8" presStyleCnt="0"/>
      <dgm:spPr/>
    </dgm:pt>
    <dgm:pt modelId="{9B33D0D1-DC8C-4448-875F-59EECD4A8A9D}" type="pres">
      <dgm:prSet presAssocID="{54FD487C-B1B3-4D71-BC10-35458E1D65AD}" presName="level" presStyleLbl="node1" presStyleIdx="2" presStyleCnt="3" custScaleY="90430" custLinFactNeighborX="-529" custLinFactNeighborY="-3614">
        <dgm:presLayoutVars>
          <dgm:chMax val="1"/>
          <dgm:bulletEnabled val="1"/>
        </dgm:presLayoutVars>
      </dgm:prSet>
      <dgm:spPr/>
    </dgm:pt>
    <dgm:pt modelId="{36966EFE-67EB-4AC9-BEDB-0FC373001CCF}" type="pres">
      <dgm:prSet presAssocID="{54FD487C-B1B3-4D71-BC10-35458E1D65AD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74848703-FC75-49C5-8C2A-09EF3D2B2F0E}" type="presOf" srcId="{54FD487C-B1B3-4D71-BC10-35458E1D65AD}" destId="{36966EFE-67EB-4AC9-BEDB-0FC373001CCF}" srcOrd="1" destOrd="0" presId="urn:microsoft.com/office/officeart/2005/8/layout/pyramid1"/>
    <dgm:cxn modelId="{B6ABE13F-3955-4913-A254-B7E983986EC2}" srcId="{3ED5DF1C-9858-4624-B93F-FC9D0DB6A384}" destId="{54FD487C-B1B3-4D71-BC10-35458E1D65AD}" srcOrd="2" destOrd="0" parTransId="{BD5F3C12-AA19-428E-99C1-378BBC4021AF}" sibTransId="{8DC28C0A-840A-4B64-86AA-90DE2571E7B8}"/>
    <dgm:cxn modelId="{A473E76E-125C-490F-9D40-19263F11FE47}" type="presOf" srcId="{263A448C-E8DA-4D75-9199-F2C0737417DC}" destId="{71249F66-60B6-448F-B84D-90C805A6AA2F}" srcOrd="1" destOrd="0" presId="urn:microsoft.com/office/officeart/2005/8/layout/pyramid1"/>
    <dgm:cxn modelId="{08A40D57-6BEA-45FF-8BB3-7CD7F6273EC3}" srcId="{3ED5DF1C-9858-4624-B93F-FC9D0DB6A384}" destId="{9A28278D-A056-4EBB-9419-62DBBCCE39BD}" srcOrd="1" destOrd="0" parTransId="{A0B030F7-B556-4E27-8DA6-4A092C50CD7C}" sibTransId="{16DFE956-5457-41E4-9FB8-F4AAC3D1AB39}"/>
    <dgm:cxn modelId="{6C7AF77C-57F2-4B60-8FB1-57FFF88199F1}" type="presOf" srcId="{9A28278D-A056-4EBB-9419-62DBBCCE39BD}" destId="{894EB3D4-16B8-464A-AD5B-36C78C79FDB4}" srcOrd="1" destOrd="0" presId="urn:microsoft.com/office/officeart/2005/8/layout/pyramid1"/>
    <dgm:cxn modelId="{0BB28789-4DD6-4836-BB55-C14E47D2D669}" type="presOf" srcId="{263A448C-E8DA-4D75-9199-F2C0737417DC}" destId="{A8FDB32A-BBAB-4CE4-8940-9C9A23F122FF}" srcOrd="0" destOrd="0" presId="urn:microsoft.com/office/officeart/2005/8/layout/pyramid1"/>
    <dgm:cxn modelId="{623CF991-6795-4DBD-85E5-32712D180614}" type="presOf" srcId="{54FD487C-B1B3-4D71-BC10-35458E1D65AD}" destId="{9B33D0D1-DC8C-4448-875F-59EECD4A8A9D}" srcOrd="0" destOrd="0" presId="urn:microsoft.com/office/officeart/2005/8/layout/pyramid1"/>
    <dgm:cxn modelId="{BC8E7AA2-A9D0-4CB8-9F33-4933C8B6CCAE}" srcId="{3ED5DF1C-9858-4624-B93F-FC9D0DB6A384}" destId="{263A448C-E8DA-4D75-9199-F2C0737417DC}" srcOrd="0" destOrd="0" parTransId="{AE237820-F9AC-4CDA-BB18-AF42A01423A4}" sibTransId="{DBF7CE51-48F6-41DE-A865-0F0BDB66FF21}"/>
    <dgm:cxn modelId="{18313CB6-A4A2-4856-89B1-50BEC3752196}" type="presOf" srcId="{3ED5DF1C-9858-4624-B93F-FC9D0DB6A384}" destId="{27D13C40-FC13-484E-AF71-9FDBA22E6B7B}" srcOrd="0" destOrd="0" presId="urn:microsoft.com/office/officeart/2005/8/layout/pyramid1"/>
    <dgm:cxn modelId="{591CF1E0-411A-4606-8D5D-C633C463A363}" type="presOf" srcId="{9A28278D-A056-4EBB-9419-62DBBCCE39BD}" destId="{EA09D1D8-6288-4A11-B265-65475CA17025}" srcOrd="0" destOrd="0" presId="urn:microsoft.com/office/officeart/2005/8/layout/pyramid1"/>
    <dgm:cxn modelId="{8CF7AFD8-2EA4-4477-B289-669FAB82411B}" type="presParOf" srcId="{27D13C40-FC13-484E-AF71-9FDBA22E6B7B}" destId="{4F053A3A-E05B-47C7-8AA9-76F965D4AAA0}" srcOrd="0" destOrd="0" presId="urn:microsoft.com/office/officeart/2005/8/layout/pyramid1"/>
    <dgm:cxn modelId="{069FC31A-B2F0-46AC-BBD1-6D9B8F88CEC6}" type="presParOf" srcId="{4F053A3A-E05B-47C7-8AA9-76F965D4AAA0}" destId="{A8FDB32A-BBAB-4CE4-8940-9C9A23F122FF}" srcOrd="0" destOrd="0" presId="urn:microsoft.com/office/officeart/2005/8/layout/pyramid1"/>
    <dgm:cxn modelId="{6039A522-EBCA-42C9-AC06-F06D24EDC52D}" type="presParOf" srcId="{4F053A3A-E05B-47C7-8AA9-76F965D4AAA0}" destId="{71249F66-60B6-448F-B84D-90C805A6AA2F}" srcOrd="1" destOrd="0" presId="urn:microsoft.com/office/officeart/2005/8/layout/pyramid1"/>
    <dgm:cxn modelId="{9A41792C-AF51-4C56-909C-DDF851766174}" type="presParOf" srcId="{27D13C40-FC13-484E-AF71-9FDBA22E6B7B}" destId="{876814A1-4993-4766-9F4E-36C2B3004BEA}" srcOrd="1" destOrd="0" presId="urn:microsoft.com/office/officeart/2005/8/layout/pyramid1"/>
    <dgm:cxn modelId="{089F047C-A2E5-4311-AA95-8A8EB27B48B9}" type="presParOf" srcId="{876814A1-4993-4766-9F4E-36C2B3004BEA}" destId="{EA09D1D8-6288-4A11-B265-65475CA17025}" srcOrd="0" destOrd="0" presId="urn:microsoft.com/office/officeart/2005/8/layout/pyramid1"/>
    <dgm:cxn modelId="{90110EAE-F5ED-49D9-A13E-CC4C3CE7F37F}" type="presParOf" srcId="{876814A1-4993-4766-9F4E-36C2B3004BEA}" destId="{894EB3D4-16B8-464A-AD5B-36C78C79FDB4}" srcOrd="1" destOrd="0" presId="urn:microsoft.com/office/officeart/2005/8/layout/pyramid1"/>
    <dgm:cxn modelId="{63C07E3F-0839-496F-B245-634FE6698BA7}" type="presParOf" srcId="{27D13C40-FC13-484E-AF71-9FDBA22E6B7B}" destId="{93EB0907-3537-4BD7-B860-16A048B46188}" srcOrd="2" destOrd="0" presId="urn:microsoft.com/office/officeart/2005/8/layout/pyramid1"/>
    <dgm:cxn modelId="{C6A69605-35A0-41C2-873C-CC61DD3FF09C}" type="presParOf" srcId="{93EB0907-3537-4BD7-B860-16A048B46188}" destId="{9B33D0D1-DC8C-4448-875F-59EECD4A8A9D}" srcOrd="0" destOrd="0" presId="urn:microsoft.com/office/officeart/2005/8/layout/pyramid1"/>
    <dgm:cxn modelId="{B3B2FD13-A23C-46A9-95AB-D4A4F44CB309}" type="presParOf" srcId="{93EB0907-3537-4BD7-B860-16A048B46188}" destId="{36966EFE-67EB-4AC9-BEDB-0FC373001CC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D9B0A83-A15A-4B24-AA23-A5C65EBA5FFA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16B7CFF-640E-4A9C-B242-313B944692DA}">
      <dgm:prSet phldrT="[Text]"/>
      <dgm:spPr/>
      <dgm:t>
        <a:bodyPr/>
        <a:lstStyle/>
        <a:p>
          <a:pPr algn="l"/>
          <a:r>
            <a:rPr lang="en-HK" b="1" u="sng" dirty="0"/>
            <a:t>Group Factors</a:t>
          </a:r>
        </a:p>
        <a:p>
          <a:pPr algn="l"/>
          <a:r>
            <a:rPr lang="en-HK" dirty="0"/>
            <a:t>- Leadership: Styles and behaviour</a:t>
          </a:r>
        </a:p>
        <a:p>
          <a:pPr algn="l"/>
          <a:r>
            <a:rPr lang="en-HK" dirty="0"/>
            <a:t>- Leadership: Power and influence</a:t>
          </a:r>
        </a:p>
        <a:p>
          <a:pPr algn="l"/>
          <a:r>
            <a:rPr lang="en-HK" dirty="0"/>
            <a:t>- Teams: Characteristics</a:t>
          </a:r>
        </a:p>
        <a:p>
          <a:pPr algn="l"/>
          <a:r>
            <a:rPr lang="en-HK" dirty="0"/>
            <a:t>- Teams: Cultural values </a:t>
          </a:r>
          <a:endParaRPr lang="en-GB" dirty="0"/>
        </a:p>
      </dgm:t>
    </dgm:pt>
    <dgm:pt modelId="{C528D927-C18C-484A-A8BD-7B19D8EBAABB}" type="parTrans" cxnId="{282A9427-7D4A-4115-9EA9-09165C212E3A}">
      <dgm:prSet/>
      <dgm:spPr/>
      <dgm:t>
        <a:bodyPr/>
        <a:lstStyle/>
        <a:p>
          <a:endParaRPr lang="en-GB"/>
        </a:p>
      </dgm:t>
    </dgm:pt>
    <dgm:pt modelId="{17385158-AED5-4573-B0DB-3956E585CF87}" type="sibTrans" cxnId="{282A9427-7D4A-4115-9EA9-09165C212E3A}">
      <dgm:prSet/>
      <dgm:spPr/>
      <dgm:t>
        <a:bodyPr/>
        <a:lstStyle/>
        <a:p>
          <a:endParaRPr lang="en-GB"/>
        </a:p>
      </dgm:t>
    </dgm:pt>
    <dgm:pt modelId="{715D8436-3828-4985-B952-4D3CC60CFBF8}">
      <dgm:prSet phldrT="[Text]"/>
      <dgm:spPr/>
      <dgm:t>
        <a:bodyPr/>
        <a:lstStyle/>
        <a:p>
          <a:pPr algn="l"/>
          <a:r>
            <a:rPr lang="en-HK" b="1" u="sng" dirty="0"/>
            <a:t>Individual Mechanisms</a:t>
          </a:r>
        </a:p>
        <a:p>
          <a:pPr algn="l"/>
          <a:r>
            <a:rPr lang="en-HK" dirty="0"/>
            <a:t>- Job satisfaction</a:t>
          </a:r>
        </a:p>
        <a:p>
          <a:pPr algn="l"/>
          <a:r>
            <a:rPr lang="en-HK" dirty="0"/>
            <a:t>- Stress</a:t>
          </a:r>
        </a:p>
        <a:p>
          <a:pPr algn="l"/>
          <a:r>
            <a:rPr lang="en-HK" dirty="0"/>
            <a:t>- Motivation</a:t>
          </a:r>
        </a:p>
        <a:p>
          <a:pPr algn="l"/>
          <a:r>
            <a:rPr lang="en-HK" dirty="0"/>
            <a:t>- Trust, justice and ethics</a:t>
          </a:r>
        </a:p>
        <a:p>
          <a:pPr algn="l"/>
          <a:r>
            <a:rPr lang="en-HK" dirty="0"/>
            <a:t>- Learning and decision making</a:t>
          </a:r>
          <a:endParaRPr lang="en-GB" dirty="0"/>
        </a:p>
      </dgm:t>
    </dgm:pt>
    <dgm:pt modelId="{D09D2A83-29EE-4196-A08F-1B664E171A18}" type="parTrans" cxnId="{D1F243CD-14DD-40BE-AD0B-EA2DC0D5BE5F}">
      <dgm:prSet/>
      <dgm:spPr/>
      <dgm:t>
        <a:bodyPr/>
        <a:lstStyle/>
        <a:p>
          <a:endParaRPr lang="en-GB"/>
        </a:p>
      </dgm:t>
    </dgm:pt>
    <dgm:pt modelId="{EBF84B25-6474-4048-959A-190986756992}" type="sibTrans" cxnId="{D1F243CD-14DD-40BE-AD0B-EA2DC0D5BE5F}">
      <dgm:prSet/>
      <dgm:spPr/>
      <dgm:t>
        <a:bodyPr/>
        <a:lstStyle/>
        <a:p>
          <a:endParaRPr lang="en-GB"/>
        </a:p>
      </dgm:t>
    </dgm:pt>
    <dgm:pt modelId="{3F0231BD-8F22-44A8-A317-E6CF340AE61E}">
      <dgm:prSet phldrT="[Text]"/>
      <dgm:spPr/>
      <dgm:t>
        <a:bodyPr/>
        <a:lstStyle/>
        <a:p>
          <a:pPr algn="l"/>
          <a:r>
            <a:rPr lang="en-HK" b="1" u="sng" dirty="0"/>
            <a:t>Individual Outcomes</a:t>
          </a:r>
        </a:p>
        <a:p>
          <a:pPr algn="l"/>
          <a:r>
            <a:rPr lang="en-HK" dirty="0"/>
            <a:t>- Job performance</a:t>
          </a:r>
        </a:p>
        <a:p>
          <a:pPr algn="l"/>
          <a:r>
            <a:rPr lang="en-HK" dirty="0"/>
            <a:t>- Organizational commitment</a:t>
          </a:r>
          <a:endParaRPr lang="en-GB" dirty="0"/>
        </a:p>
      </dgm:t>
    </dgm:pt>
    <dgm:pt modelId="{60389675-3D59-4AB6-A180-273F2811F8E3}" type="parTrans" cxnId="{A1FC275F-84C7-4C99-A599-B0CECC3BE2DB}">
      <dgm:prSet/>
      <dgm:spPr/>
      <dgm:t>
        <a:bodyPr/>
        <a:lstStyle/>
        <a:p>
          <a:endParaRPr lang="en-GB"/>
        </a:p>
      </dgm:t>
    </dgm:pt>
    <dgm:pt modelId="{0FF6B2AE-2EAA-4043-B379-CEF8A8DD15B2}" type="sibTrans" cxnId="{A1FC275F-84C7-4C99-A599-B0CECC3BE2DB}">
      <dgm:prSet/>
      <dgm:spPr/>
      <dgm:t>
        <a:bodyPr/>
        <a:lstStyle/>
        <a:p>
          <a:endParaRPr lang="en-GB"/>
        </a:p>
      </dgm:t>
    </dgm:pt>
    <dgm:pt modelId="{49DB7F3B-8780-42D6-B28C-135EB75F68C9}" type="pres">
      <dgm:prSet presAssocID="{1D9B0A83-A15A-4B24-AA23-A5C65EBA5FFA}" presName="Name0" presStyleCnt="0">
        <dgm:presLayoutVars>
          <dgm:dir/>
          <dgm:resizeHandles val="exact"/>
        </dgm:presLayoutVars>
      </dgm:prSet>
      <dgm:spPr/>
    </dgm:pt>
    <dgm:pt modelId="{41C8478C-E3C6-4D04-BF79-0E726F414DE8}" type="pres">
      <dgm:prSet presAssocID="{A16B7CFF-640E-4A9C-B242-313B944692DA}" presName="node" presStyleLbl="node1" presStyleIdx="0" presStyleCnt="3">
        <dgm:presLayoutVars>
          <dgm:bulletEnabled val="1"/>
        </dgm:presLayoutVars>
      </dgm:prSet>
      <dgm:spPr/>
    </dgm:pt>
    <dgm:pt modelId="{DCA9B03C-2A8E-4138-A91A-11F5C803DDA6}" type="pres">
      <dgm:prSet presAssocID="{17385158-AED5-4573-B0DB-3956E585CF87}" presName="sibTrans" presStyleLbl="sibTrans2D1" presStyleIdx="0" presStyleCnt="2" custScaleX="124912" custScaleY="116548"/>
      <dgm:spPr/>
    </dgm:pt>
    <dgm:pt modelId="{9A101E24-E32D-4611-9EAA-2121E5ED9030}" type="pres">
      <dgm:prSet presAssocID="{17385158-AED5-4573-B0DB-3956E585CF87}" presName="connectorText" presStyleLbl="sibTrans2D1" presStyleIdx="0" presStyleCnt="2"/>
      <dgm:spPr/>
    </dgm:pt>
    <dgm:pt modelId="{887CF695-FFD8-4E43-BE76-9517BB934A76}" type="pres">
      <dgm:prSet presAssocID="{715D8436-3828-4985-B952-4D3CC60CFBF8}" presName="node" presStyleLbl="node1" presStyleIdx="1" presStyleCnt="3">
        <dgm:presLayoutVars>
          <dgm:bulletEnabled val="1"/>
        </dgm:presLayoutVars>
      </dgm:prSet>
      <dgm:spPr/>
    </dgm:pt>
    <dgm:pt modelId="{E45FD357-8910-4402-B9B3-C8FF453557D8}" type="pres">
      <dgm:prSet presAssocID="{EBF84B25-6474-4048-959A-190986756992}" presName="sibTrans" presStyleLbl="sibTrans2D1" presStyleIdx="1" presStyleCnt="2"/>
      <dgm:spPr/>
    </dgm:pt>
    <dgm:pt modelId="{FA2151BF-722C-47DD-BE5D-7C4002B3252F}" type="pres">
      <dgm:prSet presAssocID="{EBF84B25-6474-4048-959A-190986756992}" presName="connectorText" presStyleLbl="sibTrans2D1" presStyleIdx="1" presStyleCnt="2"/>
      <dgm:spPr/>
    </dgm:pt>
    <dgm:pt modelId="{8DB43FB3-6D71-4A92-9561-2930389BA2BB}" type="pres">
      <dgm:prSet presAssocID="{3F0231BD-8F22-44A8-A317-E6CF340AE61E}" presName="node" presStyleLbl="node1" presStyleIdx="2" presStyleCnt="3" custScaleY="71371" custLinFactNeighborX="2450" custLinFactNeighborY="-2402">
        <dgm:presLayoutVars>
          <dgm:bulletEnabled val="1"/>
        </dgm:presLayoutVars>
      </dgm:prSet>
      <dgm:spPr/>
    </dgm:pt>
  </dgm:ptLst>
  <dgm:cxnLst>
    <dgm:cxn modelId="{2BBC141C-52B9-4147-90F9-5812748E53E6}" type="presOf" srcId="{A16B7CFF-640E-4A9C-B242-313B944692DA}" destId="{41C8478C-E3C6-4D04-BF79-0E726F414DE8}" srcOrd="0" destOrd="0" presId="urn:microsoft.com/office/officeart/2005/8/layout/process1"/>
    <dgm:cxn modelId="{282A9427-7D4A-4115-9EA9-09165C212E3A}" srcId="{1D9B0A83-A15A-4B24-AA23-A5C65EBA5FFA}" destId="{A16B7CFF-640E-4A9C-B242-313B944692DA}" srcOrd="0" destOrd="0" parTransId="{C528D927-C18C-484A-A8BD-7B19D8EBAABB}" sibTransId="{17385158-AED5-4573-B0DB-3956E585CF87}"/>
    <dgm:cxn modelId="{673C022C-E77D-4EC8-9B1A-C3BFA4B6CD33}" type="presOf" srcId="{3F0231BD-8F22-44A8-A317-E6CF340AE61E}" destId="{8DB43FB3-6D71-4A92-9561-2930389BA2BB}" srcOrd="0" destOrd="0" presId="urn:microsoft.com/office/officeart/2005/8/layout/process1"/>
    <dgm:cxn modelId="{1548A734-1338-421C-BC00-73431816BBFA}" type="presOf" srcId="{EBF84B25-6474-4048-959A-190986756992}" destId="{FA2151BF-722C-47DD-BE5D-7C4002B3252F}" srcOrd="1" destOrd="0" presId="urn:microsoft.com/office/officeart/2005/8/layout/process1"/>
    <dgm:cxn modelId="{A1FC275F-84C7-4C99-A599-B0CECC3BE2DB}" srcId="{1D9B0A83-A15A-4B24-AA23-A5C65EBA5FFA}" destId="{3F0231BD-8F22-44A8-A317-E6CF340AE61E}" srcOrd="2" destOrd="0" parTransId="{60389675-3D59-4AB6-A180-273F2811F8E3}" sibTransId="{0FF6B2AE-2EAA-4043-B379-CEF8A8DD15B2}"/>
    <dgm:cxn modelId="{AC13DC62-47CD-4832-A365-CCE295EEA800}" type="presOf" srcId="{17385158-AED5-4573-B0DB-3956E585CF87}" destId="{DCA9B03C-2A8E-4138-A91A-11F5C803DDA6}" srcOrd="0" destOrd="0" presId="urn:microsoft.com/office/officeart/2005/8/layout/process1"/>
    <dgm:cxn modelId="{137A2069-5263-4748-A769-901BDAF04C0D}" type="presOf" srcId="{715D8436-3828-4985-B952-4D3CC60CFBF8}" destId="{887CF695-FFD8-4E43-BE76-9517BB934A76}" srcOrd="0" destOrd="0" presId="urn:microsoft.com/office/officeart/2005/8/layout/process1"/>
    <dgm:cxn modelId="{F96253C8-B909-4A29-8E0A-217AB9C05EA4}" type="presOf" srcId="{EBF84B25-6474-4048-959A-190986756992}" destId="{E45FD357-8910-4402-B9B3-C8FF453557D8}" srcOrd="0" destOrd="0" presId="urn:microsoft.com/office/officeart/2005/8/layout/process1"/>
    <dgm:cxn modelId="{D1F243CD-14DD-40BE-AD0B-EA2DC0D5BE5F}" srcId="{1D9B0A83-A15A-4B24-AA23-A5C65EBA5FFA}" destId="{715D8436-3828-4985-B952-4D3CC60CFBF8}" srcOrd="1" destOrd="0" parTransId="{D09D2A83-29EE-4196-A08F-1B664E171A18}" sibTransId="{EBF84B25-6474-4048-959A-190986756992}"/>
    <dgm:cxn modelId="{D34E5FE2-7BB4-496F-864A-CBB166E319D8}" type="presOf" srcId="{17385158-AED5-4573-B0DB-3956E585CF87}" destId="{9A101E24-E32D-4611-9EAA-2121E5ED9030}" srcOrd="1" destOrd="0" presId="urn:microsoft.com/office/officeart/2005/8/layout/process1"/>
    <dgm:cxn modelId="{D27864FF-60CE-47ED-BFCE-4579967DF900}" type="presOf" srcId="{1D9B0A83-A15A-4B24-AA23-A5C65EBA5FFA}" destId="{49DB7F3B-8780-42D6-B28C-135EB75F68C9}" srcOrd="0" destOrd="0" presId="urn:microsoft.com/office/officeart/2005/8/layout/process1"/>
    <dgm:cxn modelId="{14BADC4E-641C-4AE9-A20D-90431FD08A00}" type="presParOf" srcId="{49DB7F3B-8780-42D6-B28C-135EB75F68C9}" destId="{41C8478C-E3C6-4D04-BF79-0E726F414DE8}" srcOrd="0" destOrd="0" presId="urn:microsoft.com/office/officeart/2005/8/layout/process1"/>
    <dgm:cxn modelId="{3A1CF2CF-5375-4F78-9252-CD2E234FE84D}" type="presParOf" srcId="{49DB7F3B-8780-42D6-B28C-135EB75F68C9}" destId="{DCA9B03C-2A8E-4138-A91A-11F5C803DDA6}" srcOrd="1" destOrd="0" presId="urn:microsoft.com/office/officeart/2005/8/layout/process1"/>
    <dgm:cxn modelId="{5FCAC8BF-25F7-43EB-A632-990FEFB536CE}" type="presParOf" srcId="{DCA9B03C-2A8E-4138-A91A-11F5C803DDA6}" destId="{9A101E24-E32D-4611-9EAA-2121E5ED9030}" srcOrd="0" destOrd="0" presId="urn:microsoft.com/office/officeart/2005/8/layout/process1"/>
    <dgm:cxn modelId="{085847C0-842A-43E0-8B75-3CB25CFAFBC2}" type="presParOf" srcId="{49DB7F3B-8780-42D6-B28C-135EB75F68C9}" destId="{887CF695-FFD8-4E43-BE76-9517BB934A76}" srcOrd="2" destOrd="0" presId="urn:microsoft.com/office/officeart/2005/8/layout/process1"/>
    <dgm:cxn modelId="{C64790F6-3E02-4286-838A-A5E0AF8A0586}" type="presParOf" srcId="{49DB7F3B-8780-42D6-B28C-135EB75F68C9}" destId="{E45FD357-8910-4402-B9B3-C8FF453557D8}" srcOrd="3" destOrd="0" presId="urn:microsoft.com/office/officeart/2005/8/layout/process1"/>
    <dgm:cxn modelId="{3934E5DF-0061-4131-B746-79EE9D167937}" type="presParOf" srcId="{E45FD357-8910-4402-B9B3-C8FF453557D8}" destId="{FA2151BF-722C-47DD-BE5D-7C4002B3252F}" srcOrd="0" destOrd="0" presId="urn:microsoft.com/office/officeart/2005/8/layout/process1"/>
    <dgm:cxn modelId="{EBE98531-6CFF-4AB1-8E68-A10AE5619256}" type="presParOf" srcId="{49DB7F3B-8780-42D6-B28C-135EB75F68C9}" destId="{8DB43FB3-6D71-4A92-9561-2930389BA2B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1141936-DDE1-4258-BA2C-F4BAB7B6BFD1}" type="doc">
      <dgm:prSet loTypeId="urn:microsoft.com/office/officeart/2005/8/layout/h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HK"/>
        </a:p>
      </dgm:t>
    </dgm:pt>
    <dgm:pt modelId="{F43F7A6D-DDFB-41A8-BBA1-3C8035D7ECB9}">
      <dgm:prSet phldrT="[Text]"/>
      <dgm:spPr/>
      <dgm:t>
        <a:bodyPr/>
        <a:lstStyle/>
        <a:p>
          <a:r>
            <a:rPr lang="en-HK" dirty="0"/>
            <a:t>Environmental Scanning</a:t>
          </a:r>
        </a:p>
      </dgm:t>
    </dgm:pt>
    <dgm:pt modelId="{B759581C-B3F0-4E49-A1A7-702F4A7C37B7}" type="parTrans" cxnId="{E5038416-F954-44F7-9A42-8F0840874A74}">
      <dgm:prSet/>
      <dgm:spPr/>
      <dgm:t>
        <a:bodyPr/>
        <a:lstStyle/>
        <a:p>
          <a:endParaRPr lang="en-HK"/>
        </a:p>
      </dgm:t>
    </dgm:pt>
    <dgm:pt modelId="{53CD8AB7-8916-4EFB-8789-4A4DAAB9208A}" type="sibTrans" cxnId="{E5038416-F954-44F7-9A42-8F0840874A74}">
      <dgm:prSet/>
      <dgm:spPr/>
      <dgm:t>
        <a:bodyPr/>
        <a:lstStyle/>
        <a:p>
          <a:endParaRPr lang="en-HK"/>
        </a:p>
      </dgm:t>
    </dgm:pt>
    <dgm:pt modelId="{C721095F-CB2E-4DA6-88A6-421E12A8E02F}">
      <dgm:prSet phldrT="[Text]"/>
      <dgm:spPr/>
      <dgm:t>
        <a:bodyPr/>
        <a:lstStyle/>
        <a:p>
          <a:r>
            <a:rPr lang="en-HK" dirty="0"/>
            <a:t>External</a:t>
          </a:r>
        </a:p>
      </dgm:t>
    </dgm:pt>
    <dgm:pt modelId="{4F49B432-4277-46D8-AEE4-40FE7E297813}" type="parTrans" cxnId="{2B030D5F-199F-4579-96B1-557981D091DA}">
      <dgm:prSet/>
      <dgm:spPr/>
      <dgm:t>
        <a:bodyPr/>
        <a:lstStyle/>
        <a:p>
          <a:endParaRPr lang="en-HK"/>
        </a:p>
      </dgm:t>
    </dgm:pt>
    <dgm:pt modelId="{A479F329-7820-4609-80A4-C685A00B1254}" type="sibTrans" cxnId="{2B030D5F-199F-4579-96B1-557981D091DA}">
      <dgm:prSet/>
      <dgm:spPr/>
      <dgm:t>
        <a:bodyPr/>
        <a:lstStyle/>
        <a:p>
          <a:endParaRPr lang="en-HK"/>
        </a:p>
      </dgm:t>
    </dgm:pt>
    <dgm:pt modelId="{9898428D-B576-43DE-B640-93DC59B3D909}">
      <dgm:prSet phldrT="[Text]"/>
      <dgm:spPr/>
      <dgm:t>
        <a:bodyPr/>
        <a:lstStyle/>
        <a:p>
          <a:r>
            <a:rPr lang="en-HK" dirty="0"/>
            <a:t>Internal</a:t>
          </a:r>
        </a:p>
      </dgm:t>
    </dgm:pt>
    <dgm:pt modelId="{186189FB-5190-45D6-9CED-03969502E634}" type="parTrans" cxnId="{9FBE46C3-6AE2-414E-865F-78425A086BFD}">
      <dgm:prSet/>
      <dgm:spPr/>
      <dgm:t>
        <a:bodyPr/>
        <a:lstStyle/>
        <a:p>
          <a:endParaRPr lang="en-HK"/>
        </a:p>
      </dgm:t>
    </dgm:pt>
    <dgm:pt modelId="{DCF201AE-8264-4173-A9E4-EA35F7E4FAE1}" type="sibTrans" cxnId="{9FBE46C3-6AE2-414E-865F-78425A086BFD}">
      <dgm:prSet/>
      <dgm:spPr/>
      <dgm:t>
        <a:bodyPr/>
        <a:lstStyle/>
        <a:p>
          <a:endParaRPr lang="en-HK"/>
        </a:p>
      </dgm:t>
    </dgm:pt>
    <dgm:pt modelId="{DA284261-84F5-4023-861E-21D32DDB61AF}">
      <dgm:prSet phldrT="[Text]"/>
      <dgm:spPr/>
      <dgm:t>
        <a:bodyPr/>
        <a:lstStyle/>
        <a:p>
          <a:r>
            <a:rPr lang="en-HK" dirty="0"/>
            <a:t>Strategic Formulation</a:t>
          </a:r>
        </a:p>
      </dgm:t>
    </dgm:pt>
    <dgm:pt modelId="{7B37C8F4-A47E-4DC6-A701-2C080395B3A7}" type="parTrans" cxnId="{F54C36C1-9683-4D04-9010-E3810254AAC1}">
      <dgm:prSet/>
      <dgm:spPr/>
      <dgm:t>
        <a:bodyPr/>
        <a:lstStyle/>
        <a:p>
          <a:endParaRPr lang="en-HK"/>
        </a:p>
      </dgm:t>
    </dgm:pt>
    <dgm:pt modelId="{5113554B-A493-4B03-9615-0C7BD8A5A873}" type="sibTrans" cxnId="{F54C36C1-9683-4D04-9010-E3810254AAC1}">
      <dgm:prSet/>
      <dgm:spPr/>
      <dgm:t>
        <a:bodyPr/>
        <a:lstStyle/>
        <a:p>
          <a:endParaRPr lang="en-HK"/>
        </a:p>
      </dgm:t>
    </dgm:pt>
    <dgm:pt modelId="{A72361E7-83B4-4C52-80BD-EAA6D9234762}">
      <dgm:prSet phldrT="[Text]"/>
      <dgm:spPr/>
      <dgm:t>
        <a:bodyPr/>
        <a:lstStyle/>
        <a:p>
          <a:r>
            <a:rPr lang="en-HK" dirty="0"/>
            <a:t>Vision</a:t>
          </a:r>
        </a:p>
      </dgm:t>
    </dgm:pt>
    <dgm:pt modelId="{A347079A-6098-479C-BCBF-8BAB4FB3BA29}" type="parTrans" cxnId="{6AE6665F-05A7-427A-9CD8-1CABA6D43405}">
      <dgm:prSet/>
      <dgm:spPr/>
      <dgm:t>
        <a:bodyPr/>
        <a:lstStyle/>
        <a:p>
          <a:endParaRPr lang="en-HK"/>
        </a:p>
      </dgm:t>
    </dgm:pt>
    <dgm:pt modelId="{01245BB9-AAC4-4BA5-A08F-7B475A54BBBE}" type="sibTrans" cxnId="{6AE6665F-05A7-427A-9CD8-1CABA6D43405}">
      <dgm:prSet/>
      <dgm:spPr/>
      <dgm:t>
        <a:bodyPr/>
        <a:lstStyle/>
        <a:p>
          <a:endParaRPr lang="en-HK"/>
        </a:p>
      </dgm:t>
    </dgm:pt>
    <dgm:pt modelId="{5365E801-9AAB-46BB-8212-246E2114108B}">
      <dgm:prSet phldrT="[Text]"/>
      <dgm:spPr/>
      <dgm:t>
        <a:bodyPr/>
        <a:lstStyle/>
        <a:p>
          <a:r>
            <a:rPr lang="en-HK" dirty="0"/>
            <a:t>Mission</a:t>
          </a:r>
        </a:p>
      </dgm:t>
    </dgm:pt>
    <dgm:pt modelId="{56C42AC5-1EFD-4376-9756-B77A5CBA632D}" type="parTrans" cxnId="{7124FAF6-924E-4281-BF34-6E979BDAD9E7}">
      <dgm:prSet/>
      <dgm:spPr/>
      <dgm:t>
        <a:bodyPr/>
        <a:lstStyle/>
        <a:p>
          <a:endParaRPr lang="en-HK"/>
        </a:p>
      </dgm:t>
    </dgm:pt>
    <dgm:pt modelId="{492BEF55-C775-4898-814F-96F62BD7D420}" type="sibTrans" cxnId="{7124FAF6-924E-4281-BF34-6E979BDAD9E7}">
      <dgm:prSet/>
      <dgm:spPr/>
      <dgm:t>
        <a:bodyPr/>
        <a:lstStyle/>
        <a:p>
          <a:endParaRPr lang="en-HK"/>
        </a:p>
      </dgm:t>
    </dgm:pt>
    <dgm:pt modelId="{E826C195-87BC-4AD8-9CA7-5077C7BEA7C6}">
      <dgm:prSet phldrT="[Text]"/>
      <dgm:spPr/>
      <dgm:t>
        <a:bodyPr/>
        <a:lstStyle/>
        <a:p>
          <a:r>
            <a:rPr lang="en-HK" dirty="0"/>
            <a:t>Strategic Implementation</a:t>
          </a:r>
        </a:p>
      </dgm:t>
    </dgm:pt>
    <dgm:pt modelId="{6DDD2936-E7E7-467D-A467-F7786FA2C103}" type="parTrans" cxnId="{0AEAEDCE-2B10-4714-94F5-6D42AB4F1230}">
      <dgm:prSet/>
      <dgm:spPr/>
      <dgm:t>
        <a:bodyPr/>
        <a:lstStyle/>
        <a:p>
          <a:endParaRPr lang="en-HK"/>
        </a:p>
      </dgm:t>
    </dgm:pt>
    <dgm:pt modelId="{8A803F78-6F9B-420B-9281-C95C3497C599}" type="sibTrans" cxnId="{0AEAEDCE-2B10-4714-94F5-6D42AB4F1230}">
      <dgm:prSet/>
      <dgm:spPr/>
      <dgm:t>
        <a:bodyPr/>
        <a:lstStyle/>
        <a:p>
          <a:endParaRPr lang="en-HK"/>
        </a:p>
      </dgm:t>
    </dgm:pt>
    <dgm:pt modelId="{8B46C832-73A8-48F0-A786-DED743884571}">
      <dgm:prSet phldrT="[Text]"/>
      <dgm:spPr/>
      <dgm:t>
        <a:bodyPr/>
        <a:lstStyle/>
        <a:p>
          <a:r>
            <a:rPr lang="en-HK" dirty="0"/>
            <a:t>Programmes</a:t>
          </a:r>
        </a:p>
      </dgm:t>
    </dgm:pt>
    <dgm:pt modelId="{C0FBBF2F-1247-484C-AB9B-B71BE59DADAF}" type="parTrans" cxnId="{E9F08982-566E-4BDD-83DF-1773355DB8A7}">
      <dgm:prSet/>
      <dgm:spPr/>
      <dgm:t>
        <a:bodyPr/>
        <a:lstStyle/>
        <a:p>
          <a:endParaRPr lang="en-HK"/>
        </a:p>
      </dgm:t>
    </dgm:pt>
    <dgm:pt modelId="{C0866C01-6280-485C-A679-BABC67B8590A}" type="sibTrans" cxnId="{E9F08982-566E-4BDD-83DF-1773355DB8A7}">
      <dgm:prSet/>
      <dgm:spPr/>
      <dgm:t>
        <a:bodyPr/>
        <a:lstStyle/>
        <a:p>
          <a:endParaRPr lang="en-HK"/>
        </a:p>
      </dgm:t>
    </dgm:pt>
    <dgm:pt modelId="{B78117A1-E760-42A6-9C05-85E4BC10D206}">
      <dgm:prSet phldrT="[Text]"/>
      <dgm:spPr/>
      <dgm:t>
        <a:bodyPr/>
        <a:lstStyle/>
        <a:p>
          <a:r>
            <a:rPr lang="en-HK" dirty="0"/>
            <a:t>Budgets</a:t>
          </a:r>
        </a:p>
      </dgm:t>
    </dgm:pt>
    <dgm:pt modelId="{0DEC217A-2C81-4158-AB4D-E0FD56BBB134}" type="parTrans" cxnId="{FE4E0EC1-3C71-4D42-B0AE-28C082416E2A}">
      <dgm:prSet/>
      <dgm:spPr/>
      <dgm:t>
        <a:bodyPr/>
        <a:lstStyle/>
        <a:p>
          <a:endParaRPr lang="en-HK"/>
        </a:p>
      </dgm:t>
    </dgm:pt>
    <dgm:pt modelId="{5FCD2DDF-0E94-4CB9-B814-E1487EB3D1F9}" type="sibTrans" cxnId="{FE4E0EC1-3C71-4D42-B0AE-28C082416E2A}">
      <dgm:prSet/>
      <dgm:spPr/>
      <dgm:t>
        <a:bodyPr/>
        <a:lstStyle/>
        <a:p>
          <a:endParaRPr lang="en-HK"/>
        </a:p>
      </dgm:t>
    </dgm:pt>
    <dgm:pt modelId="{9AC75E31-F880-45E0-9DA8-871D7608A0AF}">
      <dgm:prSet/>
      <dgm:spPr/>
      <dgm:t>
        <a:bodyPr/>
        <a:lstStyle/>
        <a:p>
          <a:r>
            <a:rPr lang="en-HK" dirty="0"/>
            <a:t>Evaluation and Control</a:t>
          </a:r>
        </a:p>
      </dgm:t>
    </dgm:pt>
    <dgm:pt modelId="{54289553-C45B-4A8C-B326-C75969581D86}" type="parTrans" cxnId="{EFAAAF17-A3BE-4818-B5AB-89B589DDAA60}">
      <dgm:prSet/>
      <dgm:spPr/>
      <dgm:t>
        <a:bodyPr/>
        <a:lstStyle/>
        <a:p>
          <a:endParaRPr lang="en-HK"/>
        </a:p>
      </dgm:t>
    </dgm:pt>
    <dgm:pt modelId="{A5613BF6-970E-46F9-AC03-808E170E4957}" type="sibTrans" cxnId="{EFAAAF17-A3BE-4818-B5AB-89B589DDAA60}">
      <dgm:prSet/>
      <dgm:spPr/>
      <dgm:t>
        <a:bodyPr/>
        <a:lstStyle/>
        <a:p>
          <a:endParaRPr lang="en-HK"/>
        </a:p>
      </dgm:t>
    </dgm:pt>
    <dgm:pt modelId="{4A1AE6BF-C0C2-4D9B-B51E-6A8E5E2658FB}">
      <dgm:prSet/>
      <dgm:spPr/>
      <dgm:t>
        <a:bodyPr/>
        <a:lstStyle/>
        <a:p>
          <a:r>
            <a:rPr lang="en-HK" dirty="0"/>
            <a:t>Performance</a:t>
          </a:r>
        </a:p>
      </dgm:t>
    </dgm:pt>
    <dgm:pt modelId="{26DE42A3-951B-4901-9CF9-8AC7A32D857B}" type="parTrans" cxnId="{4DEED47C-8294-4A73-A1B7-848F971E5C10}">
      <dgm:prSet/>
      <dgm:spPr/>
      <dgm:t>
        <a:bodyPr/>
        <a:lstStyle/>
        <a:p>
          <a:endParaRPr lang="en-HK"/>
        </a:p>
      </dgm:t>
    </dgm:pt>
    <dgm:pt modelId="{4548C140-0FC1-447C-8C7B-45F546BC9E28}" type="sibTrans" cxnId="{4DEED47C-8294-4A73-A1B7-848F971E5C10}">
      <dgm:prSet/>
      <dgm:spPr/>
      <dgm:t>
        <a:bodyPr/>
        <a:lstStyle/>
        <a:p>
          <a:endParaRPr lang="en-HK"/>
        </a:p>
      </dgm:t>
    </dgm:pt>
    <dgm:pt modelId="{CEF80CCA-AB76-4F35-B6FD-CB88528C4647}">
      <dgm:prSet phldrT="[Text]"/>
      <dgm:spPr/>
      <dgm:t>
        <a:bodyPr/>
        <a:lstStyle/>
        <a:p>
          <a:r>
            <a:rPr lang="en-HK" dirty="0"/>
            <a:t>Objectives</a:t>
          </a:r>
        </a:p>
      </dgm:t>
    </dgm:pt>
    <dgm:pt modelId="{321A7803-FA4D-47FB-BC3F-B7231FABFA28}" type="parTrans" cxnId="{E624F877-B7C1-48BB-B8D9-3D84E8B5F773}">
      <dgm:prSet/>
      <dgm:spPr/>
      <dgm:t>
        <a:bodyPr/>
        <a:lstStyle/>
        <a:p>
          <a:endParaRPr lang="en-HK"/>
        </a:p>
      </dgm:t>
    </dgm:pt>
    <dgm:pt modelId="{44B52AC9-47E5-4F32-B6A0-94D79BE58B80}" type="sibTrans" cxnId="{E624F877-B7C1-48BB-B8D9-3D84E8B5F773}">
      <dgm:prSet/>
      <dgm:spPr/>
      <dgm:t>
        <a:bodyPr/>
        <a:lstStyle/>
        <a:p>
          <a:endParaRPr lang="en-HK"/>
        </a:p>
      </dgm:t>
    </dgm:pt>
    <dgm:pt modelId="{C57B8923-6472-4D21-903B-3B2C2EC45DCF}">
      <dgm:prSet phldrT="[Text]"/>
      <dgm:spPr/>
      <dgm:t>
        <a:bodyPr/>
        <a:lstStyle/>
        <a:p>
          <a:r>
            <a:rPr lang="en-HK" dirty="0"/>
            <a:t>Strategies</a:t>
          </a:r>
        </a:p>
      </dgm:t>
    </dgm:pt>
    <dgm:pt modelId="{85B6660C-7892-40EC-8F0F-FF140AFF349C}" type="parTrans" cxnId="{DAFAA53C-5D9D-4C53-A997-BCBA21835FFD}">
      <dgm:prSet/>
      <dgm:spPr/>
      <dgm:t>
        <a:bodyPr/>
        <a:lstStyle/>
        <a:p>
          <a:endParaRPr lang="en-HK"/>
        </a:p>
      </dgm:t>
    </dgm:pt>
    <dgm:pt modelId="{6FAE0ACB-619B-49E9-9A2B-80CF35955541}" type="sibTrans" cxnId="{DAFAA53C-5D9D-4C53-A997-BCBA21835FFD}">
      <dgm:prSet/>
      <dgm:spPr/>
      <dgm:t>
        <a:bodyPr/>
        <a:lstStyle/>
        <a:p>
          <a:endParaRPr lang="en-HK"/>
        </a:p>
      </dgm:t>
    </dgm:pt>
    <dgm:pt modelId="{D794E0C5-D52E-4F04-BC1F-3CD8E6F2C1A3}">
      <dgm:prSet phldrT="[Text]"/>
      <dgm:spPr/>
      <dgm:t>
        <a:bodyPr/>
        <a:lstStyle/>
        <a:p>
          <a:r>
            <a:rPr lang="en-HK" dirty="0"/>
            <a:t>Policies</a:t>
          </a:r>
        </a:p>
      </dgm:t>
    </dgm:pt>
    <dgm:pt modelId="{CC547129-2389-4348-96C9-BFCF0DDC51F6}" type="parTrans" cxnId="{44ED8421-BEBC-423D-BEED-70983E1578C6}">
      <dgm:prSet/>
      <dgm:spPr/>
      <dgm:t>
        <a:bodyPr/>
        <a:lstStyle/>
        <a:p>
          <a:endParaRPr lang="en-HK"/>
        </a:p>
      </dgm:t>
    </dgm:pt>
    <dgm:pt modelId="{D9E6E4B6-9CE5-4F12-A09A-F1AFB229C0F9}" type="sibTrans" cxnId="{44ED8421-BEBC-423D-BEED-70983E1578C6}">
      <dgm:prSet/>
      <dgm:spPr/>
      <dgm:t>
        <a:bodyPr/>
        <a:lstStyle/>
        <a:p>
          <a:endParaRPr lang="en-HK"/>
        </a:p>
      </dgm:t>
    </dgm:pt>
    <dgm:pt modelId="{9835686E-E82C-4B45-9B98-DFA4E593EB42}">
      <dgm:prSet phldrT="[Text]"/>
      <dgm:spPr/>
      <dgm:t>
        <a:bodyPr/>
        <a:lstStyle/>
        <a:p>
          <a:r>
            <a:rPr lang="en-HK" dirty="0"/>
            <a:t>Procedures</a:t>
          </a:r>
        </a:p>
      </dgm:t>
    </dgm:pt>
    <dgm:pt modelId="{41B374D1-9D16-4974-9C2C-0BC4510E655B}" type="parTrans" cxnId="{28038A32-47CC-49CD-96CC-AD423B3642F7}">
      <dgm:prSet/>
      <dgm:spPr/>
      <dgm:t>
        <a:bodyPr/>
        <a:lstStyle/>
        <a:p>
          <a:endParaRPr lang="en-HK"/>
        </a:p>
      </dgm:t>
    </dgm:pt>
    <dgm:pt modelId="{6FB12A59-83ED-40EF-976C-7299174C37BE}" type="sibTrans" cxnId="{28038A32-47CC-49CD-96CC-AD423B3642F7}">
      <dgm:prSet/>
      <dgm:spPr/>
      <dgm:t>
        <a:bodyPr/>
        <a:lstStyle/>
        <a:p>
          <a:endParaRPr lang="en-HK"/>
        </a:p>
      </dgm:t>
    </dgm:pt>
    <dgm:pt modelId="{B3EE54DF-CAF7-4CBC-AC39-B038EFE7B803}" type="pres">
      <dgm:prSet presAssocID="{81141936-DDE1-4258-BA2C-F4BAB7B6BFD1}" presName="linearFlow" presStyleCnt="0">
        <dgm:presLayoutVars>
          <dgm:dir/>
          <dgm:animLvl val="lvl"/>
          <dgm:resizeHandles/>
        </dgm:presLayoutVars>
      </dgm:prSet>
      <dgm:spPr/>
    </dgm:pt>
    <dgm:pt modelId="{13B7F1C0-22EA-4AFB-82DF-A8E4BD8D342E}" type="pres">
      <dgm:prSet presAssocID="{F43F7A6D-DDFB-41A8-BBA1-3C8035D7ECB9}" presName="compositeNode" presStyleCnt="0">
        <dgm:presLayoutVars>
          <dgm:bulletEnabled val="1"/>
        </dgm:presLayoutVars>
      </dgm:prSet>
      <dgm:spPr/>
    </dgm:pt>
    <dgm:pt modelId="{7B50DE95-3B58-4DB5-A215-30ED098B1D78}" type="pres">
      <dgm:prSet presAssocID="{F43F7A6D-DDFB-41A8-BBA1-3C8035D7ECB9}" presName="image" presStyleLbl="fgImgPlace1" presStyleIdx="0" presStyleCnt="4"/>
      <dgm:spPr/>
    </dgm:pt>
    <dgm:pt modelId="{9AC6802B-6FAF-48EC-B695-520CF8541815}" type="pres">
      <dgm:prSet presAssocID="{F43F7A6D-DDFB-41A8-BBA1-3C8035D7ECB9}" presName="childNode" presStyleLbl="node1" presStyleIdx="0" presStyleCnt="4">
        <dgm:presLayoutVars>
          <dgm:bulletEnabled val="1"/>
        </dgm:presLayoutVars>
      </dgm:prSet>
      <dgm:spPr/>
    </dgm:pt>
    <dgm:pt modelId="{21E34E94-576B-471A-8590-DDE19B19D4AB}" type="pres">
      <dgm:prSet presAssocID="{F43F7A6D-DDFB-41A8-BBA1-3C8035D7ECB9}" presName="parentNode" presStyleLbl="revTx" presStyleIdx="0" presStyleCnt="4">
        <dgm:presLayoutVars>
          <dgm:chMax val="0"/>
          <dgm:bulletEnabled val="1"/>
        </dgm:presLayoutVars>
      </dgm:prSet>
      <dgm:spPr/>
    </dgm:pt>
    <dgm:pt modelId="{EFF61518-05B3-4DC6-809B-D58CC7F04E7B}" type="pres">
      <dgm:prSet presAssocID="{53CD8AB7-8916-4EFB-8789-4A4DAAB9208A}" presName="sibTrans" presStyleCnt="0"/>
      <dgm:spPr/>
    </dgm:pt>
    <dgm:pt modelId="{575007E9-70B9-4586-8A44-C4A2FC785B51}" type="pres">
      <dgm:prSet presAssocID="{DA284261-84F5-4023-861E-21D32DDB61AF}" presName="compositeNode" presStyleCnt="0">
        <dgm:presLayoutVars>
          <dgm:bulletEnabled val="1"/>
        </dgm:presLayoutVars>
      </dgm:prSet>
      <dgm:spPr/>
    </dgm:pt>
    <dgm:pt modelId="{F92BC6A9-A944-421C-A80D-3E2437E8BB71}" type="pres">
      <dgm:prSet presAssocID="{DA284261-84F5-4023-861E-21D32DDB61AF}" presName="image" presStyleLbl="fgImgPlace1" presStyleIdx="1" presStyleCnt="4"/>
      <dgm:spPr/>
    </dgm:pt>
    <dgm:pt modelId="{3A057E32-BC5E-438A-A5B7-7E7E7585CF77}" type="pres">
      <dgm:prSet presAssocID="{DA284261-84F5-4023-861E-21D32DDB61AF}" presName="childNode" presStyleLbl="node1" presStyleIdx="1" presStyleCnt="4">
        <dgm:presLayoutVars>
          <dgm:bulletEnabled val="1"/>
        </dgm:presLayoutVars>
      </dgm:prSet>
      <dgm:spPr/>
    </dgm:pt>
    <dgm:pt modelId="{76DF3401-7FA3-4C5E-A7E6-44B9B9EC3E47}" type="pres">
      <dgm:prSet presAssocID="{DA284261-84F5-4023-861E-21D32DDB61AF}" presName="parentNode" presStyleLbl="revTx" presStyleIdx="1" presStyleCnt="4">
        <dgm:presLayoutVars>
          <dgm:chMax val="0"/>
          <dgm:bulletEnabled val="1"/>
        </dgm:presLayoutVars>
      </dgm:prSet>
      <dgm:spPr/>
    </dgm:pt>
    <dgm:pt modelId="{CE0E41B5-E178-4E27-9378-3065F0200EF0}" type="pres">
      <dgm:prSet presAssocID="{5113554B-A493-4B03-9615-0C7BD8A5A873}" presName="sibTrans" presStyleCnt="0"/>
      <dgm:spPr/>
    </dgm:pt>
    <dgm:pt modelId="{6C0E6A03-1164-464B-8AA1-DFE0DEF62DE0}" type="pres">
      <dgm:prSet presAssocID="{E826C195-87BC-4AD8-9CA7-5077C7BEA7C6}" presName="compositeNode" presStyleCnt="0">
        <dgm:presLayoutVars>
          <dgm:bulletEnabled val="1"/>
        </dgm:presLayoutVars>
      </dgm:prSet>
      <dgm:spPr/>
    </dgm:pt>
    <dgm:pt modelId="{24687AFC-0F65-4324-B4DF-CF9E9195FE68}" type="pres">
      <dgm:prSet presAssocID="{E826C195-87BC-4AD8-9CA7-5077C7BEA7C6}" presName="image" presStyleLbl="fgImgPlace1" presStyleIdx="2" presStyleCnt="4"/>
      <dgm:spPr/>
    </dgm:pt>
    <dgm:pt modelId="{ADF9595C-34CC-4194-848B-2053C59B7014}" type="pres">
      <dgm:prSet presAssocID="{E826C195-87BC-4AD8-9CA7-5077C7BEA7C6}" presName="childNode" presStyleLbl="node1" presStyleIdx="2" presStyleCnt="4">
        <dgm:presLayoutVars>
          <dgm:bulletEnabled val="1"/>
        </dgm:presLayoutVars>
      </dgm:prSet>
      <dgm:spPr/>
    </dgm:pt>
    <dgm:pt modelId="{51A99637-8999-4769-B224-182955068D8C}" type="pres">
      <dgm:prSet presAssocID="{E826C195-87BC-4AD8-9CA7-5077C7BEA7C6}" presName="parentNode" presStyleLbl="revTx" presStyleIdx="2" presStyleCnt="4">
        <dgm:presLayoutVars>
          <dgm:chMax val="0"/>
          <dgm:bulletEnabled val="1"/>
        </dgm:presLayoutVars>
      </dgm:prSet>
      <dgm:spPr/>
    </dgm:pt>
    <dgm:pt modelId="{6F3EC5FC-C66F-45E6-A205-5194C4913930}" type="pres">
      <dgm:prSet presAssocID="{8A803F78-6F9B-420B-9281-C95C3497C599}" presName="sibTrans" presStyleCnt="0"/>
      <dgm:spPr/>
    </dgm:pt>
    <dgm:pt modelId="{EB475539-4BB7-4454-AC7A-708FE6D21610}" type="pres">
      <dgm:prSet presAssocID="{9AC75E31-F880-45E0-9DA8-871D7608A0AF}" presName="compositeNode" presStyleCnt="0">
        <dgm:presLayoutVars>
          <dgm:bulletEnabled val="1"/>
        </dgm:presLayoutVars>
      </dgm:prSet>
      <dgm:spPr/>
    </dgm:pt>
    <dgm:pt modelId="{ED38F845-C263-4650-9ED3-2332F636C5CA}" type="pres">
      <dgm:prSet presAssocID="{9AC75E31-F880-45E0-9DA8-871D7608A0AF}" presName="image" presStyleLbl="fgImgPlace1" presStyleIdx="3" presStyleCnt="4"/>
      <dgm:spPr/>
    </dgm:pt>
    <dgm:pt modelId="{A2A6CD2D-107C-42BE-8992-188B6087F0A1}" type="pres">
      <dgm:prSet presAssocID="{9AC75E31-F880-45E0-9DA8-871D7608A0AF}" presName="childNode" presStyleLbl="node1" presStyleIdx="3" presStyleCnt="4">
        <dgm:presLayoutVars>
          <dgm:bulletEnabled val="1"/>
        </dgm:presLayoutVars>
      </dgm:prSet>
      <dgm:spPr/>
    </dgm:pt>
    <dgm:pt modelId="{97B0FADB-912C-42DD-9E18-6A62BF03FB95}" type="pres">
      <dgm:prSet presAssocID="{9AC75E31-F880-45E0-9DA8-871D7608A0AF}" presName="parentNode" presStyleLbl="revTx" presStyleIdx="3" presStyleCnt="4">
        <dgm:presLayoutVars>
          <dgm:chMax val="0"/>
          <dgm:bulletEnabled val="1"/>
        </dgm:presLayoutVars>
      </dgm:prSet>
      <dgm:spPr/>
    </dgm:pt>
  </dgm:ptLst>
  <dgm:cxnLst>
    <dgm:cxn modelId="{A3023D08-052E-45D0-AAFE-374B141180C9}" type="presOf" srcId="{DA284261-84F5-4023-861E-21D32DDB61AF}" destId="{76DF3401-7FA3-4C5E-A7E6-44B9B9EC3E47}" srcOrd="0" destOrd="0" presId="urn:microsoft.com/office/officeart/2005/8/layout/hList2"/>
    <dgm:cxn modelId="{9FACAF08-6572-4FF9-A62F-021CF5C03EB4}" type="presOf" srcId="{A72361E7-83B4-4C52-80BD-EAA6D9234762}" destId="{3A057E32-BC5E-438A-A5B7-7E7E7585CF77}" srcOrd="0" destOrd="0" presId="urn:microsoft.com/office/officeart/2005/8/layout/hList2"/>
    <dgm:cxn modelId="{E5038416-F954-44F7-9A42-8F0840874A74}" srcId="{81141936-DDE1-4258-BA2C-F4BAB7B6BFD1}" destId="{F43F7A6D-DDFB-41A8-BBA1-3C8035D7ECB9}" srcOrd="0" destOrd="0" parTransId="{B759581C-B3F0-4E49-A1A7-702F4A7C37B7}" sibTransId="{53CD8AB7-8916-4EFB-8789-4A4DAAB9208A}"/>
    <dgm:cxn modelId="{EFAAAF17-A3BE-4818-B5AB-89B589DDAA60}" srcId="{81141936-DDE1-4258-BA2C-F4BAB7B6BFD1}" destId="{9AC75E31-F880-45E0-9DA8-871D7608A0AF}" srcOrd="3" destOrd="0" parTransId="{54289553-C45B-4A8C-B326-C75969581D86}" sibTransId="{A5613BF6-970E-46F9-AC03-808E170E4957}"/>
    <dgm:cxn modelId="{44ED8421-BEBC-423D-BEED-70983E1578C6}" srcId="{DA284261-84F5-4023-861E-21D32DDB61AF}" destId="{D794E0C5-D52E-4F04-BC1F-3CD8E6F2C1A3}" srcOrd="4" destOrd="0" parTransId="{CC547129-2389-4348-96C9-BFCF0DDC51F6}" sibTransId="{D9E6E4B6-9CE5-4F12-A09A-F1AFB229C0F9}"/>
    <dgm:cxn modelId="{28038A32-47CC-49CD-96CC-AD423B3642F7}" srcId="{E826C195-87BC-4AD8-9CA7-5077C7BEA7C6}" destId="{9835686E-E82C-4B45-9B98-DFA4E593EB42}" srcOrd="2" destOrd="0" parTransId="{41B374D1-9D16-4974-9C2C-0BC4510E655B}" sibTransId="{6FB12A59-83ED-40EF-976C-7299174C37BE}"/>
    <dgm:cxn modelId="{B4FFCA37-B1C5-4649-BED8-29FD6C4FFF9F}" type="presOf" srcId="{9835686E-E82C-4B45-9B98-DFA4E593EB42}" destId="{ADF9595C-34CC-4194-848B-2053C59B7014}" srcOrd="0" destOrd="2" presId="urn:microsoft.com/office/officeart/2005/8/layout/hList2"/>
    <dgm:cxn modelId="{DAFAA53C-5D9D-4C53-A997-BCBA21835FFD}" srcId="{DA284261-84F5-4023-861E-21D32DDB61AF}" destId="{C57B8923-6472-4D21-903B-3B2C2EC45DCF}" srcOrd="3" destOrd="0" parTransId="{85B6660C-7892-40EC-8F0F-FF140AFF349C}" sibTransId="{6FAE0ACB-619B-49E9-9A2B-80CF35955541}"/>
    <dgm:cxn modelId="{2B030D5F-199F-4579-96B1-557981D091DA}" srcId="{F43F7A6D-DDFB-41A8-BBA1-3C8035D7ECB9}" destId="{C721095F-CB2E-4DA6-88A6-421E12A8E02F}" srcOrd="0" destOrd="0" parTransId="{4F49B432-4277-46D8-AEE4-40FE7E297813}" sibTransId="{A479F329-7820-4609-80A4-C685A00B1254}"/>
    <dgm:cxn modelId="{6AE6665F-05A7-427A-9CD8-1CABA6D43405}" srcId="{DA284261-84F5-4023-861E-21D32DDB61AF}" destId="{A72361E7-83B4-4C52-80BD-EAA6D9234762}" srcOrd="0" destOrd="0" parTransId="{A347079A-6098-479C-BCBF-8BAB4FB3BA29}" sibTransId="{01245BB9-AAC4-4BA5-A08F-7B475A54BBBE}"/>
    <dgm:cxn modelId="{C91AE568-C4F5-4D5B-B001-529127B448C4}" type="presOf" srcId="{D794E0C5-D52E-4F04-BC1F-3CD8E6F2C1A3}" destId="{3A057E32-BC5E-438A-A5B7-7E7E7585CF77}" srcOrd="0" destOrd="4" presId="urn:microsoft.com/office/officeart/2005/8/layout/hList2"/>
    <dgm:cxn modelId="{29539670-4F8E-451C-AF01-38D6A42797B3}" type="presOf" srcId="{F43F7A6D-DDFB-41A8-BBA1-3C8035D7ECB9}" destId="{21E34E94-576B-471A-8590-DDE19B19D4AB}" srcOrd="0" destOrd="0" presId="urn:microsoft.com/office/officeart/2005/8/layout/hList2"/>
    <dgm:cxn modelId="{18449553-E756-464E-8FD6-8146F28D2625}" type="presOf" srcId="{5365E801-9AAB-46BB-8212-246E2114108B}" destId="{3A057E32-BC5E-438A-A5B7-7E7E7585CF77}" srcOrd="0" destOrd="1" presId="urn:microsoft.com/office/officeart/2005/8/layout/hList2"/>
    <dgm:cxn modelId="{E624F877-B7C1-48BB-B8D9-3D84E8B5F773}" srcId="{DA284261-84F5-4023-861E-21D32DDB61AF}" destId="{CEF80CCA-AB76-4F35-B6FD-CB88528C4647}" srcOrd="2" destOrd="0" parTransId="{321A7803-FA4D-47FB-BC3F-B7231FABFA28}" sibTransId="{44B52AC9-47E5-4F32-B6A0-94D79BE58B80}"/>
    <dgm:cxn modelId="{58111E7C-597D-4A40-B73B-EB990815CF14}" type="presOf" srcId="{B78117A1-E760-42A6-9C05-85E4BC10D206}" destId="{ADF9595C-34CC-4194-848B-2053C59B7014}" srcOrd="0" destOrd="1" presId="urn:microsoft.com/office/officeart/2005/8/layout/hList2"/>
    <dgm:cxn modelId="{4DEED47C-8294-4A73-A1B7-848F971E5C10}" srcId="{9AC75E31-F880-45E0-9DA8-871D7608A0AF}" destId="{4A1AE6BF-C0C2-4D9B-B51E-6A8E5E2658FB}" srcOrd="0" destOrd="0" parTransId="{26DE42A3-951B-4901-9CF9-8AC7A32D857B}" sibTransId="{4548C140-0FC1-447C-8C7B-45F546BC9E28}"/>
    <dgm:cxn modelId="{E9F08982-566E-4BDD-83DF-1773355DB8A7}" srcId="{E826C195-87BC-4AD8-9CA7-5077C7BEA7C6}" destId="{8B46C832-73A8-48F0-A786-DED743884571}" srcOrd="0" destOrd="0" parTransId="{C0FBBF2F-1247-484C-AB9B-B71BE59DADAF}" sibTransId="{C0866C01-6280-485C-A679-BABC67B8590A}"/>
    <dgm:cxn modelId="{108D3C83-0035-4C52-966B-718326CFB817}" type="presOf" srcId="{4A1AE6BF-C0C2-4D9B-B51E-6A8E5E2658FB}" destId="{A2A6CD2D-107C-42BE-8992-188B6087F0A1}" srcOrd="0" destOrd="0" presId="urn:microsoft.com/office/officeart/2005/8/layout/hList2"/>
    <dgm:cxn modelId="{AF5EC284-3BB6-49E9-BD90-D4B0AC9B7804}" type="presOf" srcId="{E826C195-87BC-4AD8-9CA7-5077C7BEA7C6}" destId="{51A99637-8999-4769-B224-182955068D8C}" srcOrd="0" destOrd="0" presId="urn:microsoft.com/office/officeart/2005/8/layout/hList2"/>
    <dgm:cxn modelId="{25A57189-D56A-4EB8-AA04-91021FAF3DF9}" type="presOf" srcId="{9AC75E31-F880-45E0-9DA8-871D7608A0AF}" destId="{97B0FADB-912C-42DD-9E18-6A62BF03FB95}" srcOrd="0" destOrd="0" presId="urn:microsoft.com/office/officeart/2005/8/layout/hList2"/>
    <dgm:cxn modelId="{95278A96-3C55-4E03-BF04-AAD35CB58D1B}" type="presOf" srcId="{8B46C832-73A8-48F0-A786-DED743884571}" destId="{ADF9595C-34CC-4194-848B-2053C59B7014}" srcOrd="0" destOrd="0" presId="urn:microsoft.com/office/officeart/2005/8/layout/hList2"/>
    <dgm:cxn modelId="{C67C54A4-9511-4896-995E-B57491B56E81}" type="presOf" srcId="{C57B8923-6472-4D21-903B-3B2C2EC45DCF}" destId="{3A057E32-BC5E-438A-A5B7-7E7E7585CF77}" srcOrd="0" destOrd="3" presId="urn:microsoft.com/office/officeart/2005/8/layout/hList2"/>
    <dgm:cxn modelId="{67E25AAF-0D39-436D-8F5B-781986DCAEDC}" type="presOf" srcId="{CEF80CCA-AB76-4F35-B6FD-CB88528C4647}" destId="{3A057E32-BC5E-438A-A5B7-7E7E7585CF77}" srcOrd="0" destOrd="2" presId="urn:microsoft.com/office/officeart/2005/8/layout/hList2"/>
    <dgm:cxn modelId="{1A6CBFB0-6A96-4318-B614-E42E21FCAD98}" type="presOf" srcId="{81141936-DDE1-4258-BA2C-F4BAB7B6BFD1}" destId="{B3EE54DF-CAF7-4CBC-AC39-B038EFE7B803}" srcOrd="0" destOrd="0" presId="urn:microsoft.com/office/officeart/2005/8/layout/hList2"/>
    <dgm:cxn modelId="{FE4E0EC1-3C71-4D42-B0AE-28C082416E2A}" srcId="{E826C195-87BC-4AD8-9CA7-5077C7BEA7C6}" destId="{B78117A1-E760-42A6-9C05-85E4BC10D206}" srcOrd="1" destOrd="0" parTransId="{0DEC217A-2C81-4158-AB4D-E0FD56BBB134}" sibTransId="{5FCD2DDF-0E94-4CB9-B814-E1487EB3D1F9}"/>
    <dgm:cxn modelId="{F54C36C1-9683-4D04-9010-E3810254AAC1}" srcId="{81141936-DDE1-4258-BA2C-F4BAB7B6BFD1}" destId="{DA284261-84F5-4023-861E-21D32DDB61AF}" srcOrd="1" destOrd="0" parTransId="{7B37C8F4-A47E-4DC6-A701-2C080395B3A7}" sibTransId="{5113554B-A493-4B03-9615-0C7BD8A5A873}"/>
    <dgm:cxn modelId="{9FBE46C3-6AE2-414E-865F-78425A086BFD}" srcId="{F43F7A6D-DDFB-41A8-BBA1-3C8035D7ECB9}" destId="{9898428D-B576-43DE-B640-93DC59B3D909}" srcOrd="1" destOrd="0" parTransId="{186189FB-5190-45D6-9CED-03969502E634}" sibTransId="{DCF201AE-8264-4173-A9E4-EA35F7E4FAE1}"/>
    <dgm:cxn modelId="{CF264DCA-9C3F-40DE-92A6-8470CF383566}" type="presOf" srcId="{9898428D-B576-43DE-B640-93DC59B3D909}" destId="{9AC6802B-6FAF-48EC-B695-520CF8541815}" srcOrd="0" destOrd="1" presId="urn:microsoft.com/office/officeart/2005/8/layout/hList2"/>
    <dgm:cxn modelId="{0AEAEDCE-2B10-4714-94F5-6D42AB4F1230}" srcId="{81141936-DDE1-4258-BA2C-F4BAB7B6BFD1}" destId="{E826C195-87BC-4AD8-9CA7-5077C7BEA7C6}" srcOrd="2" destOrd="0" parTransId="{6DDD2936-E7E7-467D-A467-F7786FA2C103}" sibTransId="{8A803F78-6F9B-420B-9281-C95C3497C599}"/>
    <dgm:cxn modelId="{71C4B7E3-AD97-4A65-93A1-E0AD33D1432A}" type="presOf" srcId="{C721095F-CB2E-4DA6-88A6-421E12A8E02F}" destId="{9AC6802B-6FAF-48EC-B695-520CF8541815}" srcOrd="0" destOrd="0" presId="urn:microsoft.com/office/officeart/2005/8/layout/hList2"/>
    <dgm:cxn modelId="{7124FAF6-924E-4281-BF34-6E979BDAD9E7}" srcId="{DA284261-84F5-4023-861E-21D32DDB61AF}" destId="{5365E801-9AAB-46BB-8212-246E2114108B}" srcOrd="1" destOrd="0" parTransId="{56C42AC5-1EFD-4376-9756-B77A5CBA632D}" sibTransId="{492BEF55-C775-4898-814F-96F62BD7D420}"/>
    <dgm:cxn modelId="{DAA3A974-AE2E-4194-8F19-795C4B78D0E8}" type="presParOf" srcId="{B3EE54DF-CAF7-4CBC-AC39-B038EFE7B803}" destId="{13B7F1C0-22EA-4AFB-82DF-A8E4BD8D342E}" srcOrd="0" destOrd="0" presId="urn:microsoft.com/office/officeart/2005/8/layout/hList2"/>
    <dgm:cxn modelId="{4E6F5872-0E32-4D0B-818D-EB5F6A08AEC6}" type="presParOf" srcId="{13B7F1C0-22EA-4AFB-82DF-A8E4BD8D342E}" destId="{7B50DE95-3B58-4DB5-A215-30ED098B1D78}" srcOrd="0" destOrd="0" presId="urn:microsoft.com/office/officeart/2005/8/layout/hList2"/>
    <dgm:cxn modelId="{4C2785B9-96CB-4354-A9F6-186C18AA5984}" type="presParOf" srcId="{13B7F1C0-22EA-4AFB-82DF-A8E4BD8D342E}" destId="{9AC6802B-6FAF-48EC-B695-520CF8541815}" srcOrd="1" destOrd="0" presId="urn:microsoft.com/office/officeart/2005/8/layout/hList2"/>
    <dgm:cxn modelId="{CF90A213-1C9A-4D04-BA0C-3B3CCBE0B8CC}" type="presParOf" srcId="{13B7F1C0-22EA-4AFB-82DF-A8E4BD8D342E}" destId="{21E34E94-576B-471A-8590-DDE19B19D4AB}" srcOrd="2" destOrd="0" presId="urn:microsoft.com/office/officeart/2005/8/layout/hList2"/>
    <dgm:cxn modelId="{E91A9A2C-5FC6-4A70-A3EA-6DC9FEDC4541}" type="presParOf" srcId="{B3EE54DF-CAF7-4CBC-AC39-B038EFE7B803}" destId="{EFF61518-05B3-4DC6-809B-D58CC7F04E7B}" srcOrd="1" destOrd="0" presId="urn:microsoft.com/office/officeart/2005/8/layout/hList2"/>
    <dgm:cxn modelId="{878A378A-F1EE-4B78-AC5F-D257376067EF}" type="presParOf" srcId="{B3EE54DF-CAF7-4CBC-AC39-B038EFE7B803}" destId="{575007E9-70B9-4586-8A44-C4A2FC785B51}" srcOrd="2" destOrd="0" presId="urn:microsoft.com/office/officeart/2005/8/layout/hList2"/>
    <dgm:cxn modelId="{38C3AFB1-C2F8-4A01-BFF9-13AC1045625F}" type="presParOf" srcId="{575007E9-70B9-4586-8A44-C4A2FC785B51}" destId="{F92BC6A9-A944-421C-A80D-3E2437E8BB71}" srcOrd="0" destOrd="0" presId="urn:microsoft.com/office/officeart/2005/8/layout/hList2"/>
    <dgm:cxn modelId="{0A437EE9-5218-48CF-A5A2-69B4F8007101}" type="presParOf" srcId="{575007E9-70B9-4586-8A44-C4A2FC785B51}" destId="{3A057E32-BC5E-438A-A5B7-7E7E7585CF77}" srcOrd="1" destOrd="0" presId="urn:microsoft.com/office/officeart/2005/8/layout/hList2"/>
    <dgm:cxn modelId="{947424C1-AEF6-4BF7-B131-C8BBF5B29378}" type="presParOf" srcId="{575007E9-70B9-4586-8A44-C4A2FC785B51}" destId="{76DF3401-7FA3-4C5E-A7E6-44B9B9EC3E47}" srcOrd="2" destOrd="0" presId="urn:microsoft.com/office/officeart/2005/8/layout/hList2"/>
    <dgm:cxn modelId="{8E29ED04-0E75-44FA-AE35-3A07AC50649E}" type="presParOf" srcId="{B3EE54DF-CAF7-4CBC-AC39-B038EFE7B803}" destId="{CE0E41B5-E178-4E27-9378-3065F0200EF0}" srcOrd="3" destOrd="0" presId="urn:microsoft.com/office/officeart/2005/8/layout/hList2"/>
    <dgm:cxn modelId="{98A0767C-B770-48EA-BC7E-0D0697949591}" type="presParOf" srcId="{B3EE54DF-CAF7-4CBC-AC39-B038EFE7B803}" destId="{6C0E6A03-1164-464B-8AA1-DFE0DEF62DE0}" srcOrd="4" destOrd="0" presId="urn:microsoft.com/office/officeart/2005/8/layout/hList2"/>
    <dgm:cxn modelId="{8B21A3BF-FBE3-441A-983D-E24100370C2D}" type="presParOf" srcId="{6C0E6A03-1164-464B-8AA1-DFE0DEF62DE0}" destId="{24687AFC-0F65-4324-B4DF-CF9E9195FE68}" srcOrd="0" destOrd="0" presId="urn:microsoft.com/office/officeart/2005/8/layout/hList2"/>
    <dgm:cxn modelId="{10A1B630-B1F5-4528-97F0-5DA4CC505FC3}" type="presParOf" srcId="{6C0E6A03-1164-464B-8AA1-DFE0DEF62DE0}" destId="{ADF9595C-34CC-4194-848B-2053C59B7014}" srcOrd="1" destOrd="0" presId="urn:microsoft.com/office/officeart/2005/8/layout/hList2"/>
    <dgm:cxn modelId="{E25102D8-C102-4A65-A51D-DBD216B7647B}" type="presParOf" srcId="{6C0E6A03-1164-464B-8AA1-DFE0DEF62DE0}" destId="{51A99637-8999-4769-B224-182955068D8C}" srcOrd="2" destOrd="0" presId="urn:microsoft.com/office/officeart/2005/8/layout/hList2"/>
    <dgm:cxn modelId="{A51DCD2C-9EA6-4BDE-AC92-CBF1A1BDA5B6}" type="presParOf" srcId="{B3EE54DF-CAF7-4CBC-AC39-B038EFE7B803}" destId="{6F3EC5FC-C66F-45E6-A205-5194C4913930}" srcOrd="5" destOrd="0" presId="urn:microsoft.com/office/officeart/2005/8/layout/hList2"/>
    <dgm:cxn modelId="{21450CAF-52CB-4470-9344-3BD857636BDE}" type="presParOf" srcId="{B3EE54DF-CAF7-4CBC-AC39-B038EFE7B803}" destId="{EB475539-4BB7-4454-AC7A-708FE6D21610}" srcOrd="6" destOrd="0" presId="urn:microsoft.com/office/officeart/2005/8/layout/hList2"/>
    <dgm:cxn modelId="{E2300FFC-9036-4EA6-8593-F1EC142102AD}" type="presParOf" srcId="{EB475539-4BB7-4454-AC7A-708FE6D21610}" destId="{ED38F845-C263-4650-9ED3-2332F636C5CA}" srcOrd="0" destOrd="0" presId="urn:microsoft.com/office/officeart/2005/8/layout/hList2"/>
    <dgm:cxn modelId="{9436F412-9C92-423D-A91D-A1912B66322E}" type="presParOf" srcId="{EB475539-4BB7-4454-AC7A-708FE6D21610}" destId="{A2A6CD2D-107C-42BE-8992-188B6087F0A1}" srcOrd="1" destOrd="0" presId="urn:microsoft.com/office/officeart/2005/8/layout/hList2"/>
    <dgm:cxn modelId="{7FCA135C-2590-4C9E-9DD6-4255BD6D5072}" type="presParOf" srcId="{EB475539-4BB7-4454-AC7A-708FE6D21610}" destId="{97B0FADB-912C-42DD-9E18-6A62BF03FB95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4084989-09A9-4067-89F8-E712FF9E3B6F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02C3BD9E-F75A-4B3E-8DE5-4B1DB03A3A2F}" type="pres">
      <dgm:prSet presAssocID="{14084989-09A9-4067-89F8-E712FF9E3B6F}" presName="Name0" presStyleCnt="0">
        <dgm:presLayoutVars>
          <dgm:dir/>
          <dgm:resizeHandles val="exact"/>
        </dgm:presLayoutVars>
      </dgm:prSet>
      <dgm:spPr/>
    </dgm:pt>
  </dgm:ptLst>
  <dgm:cxnLst>
    <dgm:cxn modelId="{937B626D-1151-4486-940F-FF5D04C8DB97}" type="presOf" srcId="{14084989-09A9-4067-89F8-E712FF9E3B6F}" destId="{02C3BD9E-F75A-4B3E-8DE5-4B1DB03A3A2F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16AE92B-71FD-4176-A9D0-D3486819C7DD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9A4BFBD-230D-45A2-851B-650AADBB5113}">
      <dgm:prSet phldrT="[Text]" custT="1"/>
      <dgm:spPr>
        <a:solidFill>
          <a:srgbClr val="FF0000"/>
        </a:solidFill>
      </dgm:spPr>
      <dgm:t>
        <a:bodyPr/>
        <a:lstStyle/>
        <a:p>
          <a:r>
            <a:rPr lang="en-HK" sz="1100" b="1" dirty="0"/>
            <a:t>Firm</a:t>
          </a:r>
        </a:p>
        <a:p>
          <a:r>
            <a:rPr lang="en-HK" sz="1100" b="1" dirty="0"/>
            <a:t>Performance</a:t>
          </a:r>
        </a:p>
        <a:p>
          <a:r>
            <a:rPr lang="en-HK" sz="1600" b="1" dirty="0"/>
            <a:t>Y</a:t>
          </a:r>
          <a:endParaRPr lang="en-GB" sz="1100" b="1" dirty="0"/>
        </a:p>
      </dgm:t>
    </dgm:pt>
    <dgm:pt modelId="{27221955-A720-4F86-9984-4DA5D3212A73}" type="parTrans" cxnId="{D7755677-66FC-4CE2-A9B5-E13582ADA6BF}">
      <dgm:prSet/>
      <dgm:spPr/>
      <dgm:t>
        <a:bodyPr/>
        <a:lstStyle/>
        <a:p>
          <a:endParaRPr lang="en-GB"/>
        </a:p>
      </dgm:t>
    </dgm:pt>
    <dgm:pt modelId="{1D7FE25F-E111-4271-A34E-4AD353FCE288}" type="sibTrans" cxnId="{D7755677-66FC-4CE2-A9B5-E13582ADA6BF}">
      <dgm:prSet/>
      <dgm:spPr/>
      <dgm:t>
        <a:bodyPr/>
        <a:lstStyle/>
        <a:p>
          <a:endParaRPr lang="en-GB"/>
        </a:p>
      </dgm:t>
    </dgm:pt>
    <dgm:pt modelId="{54D8E217-E44D-4DB3-90F0-C40942593B97}">
      <dgm:prSet phldrT="[Text]" custT="1"/>
      <dgm:spPr/>
      <dgm:t>
        <a:bodyPr/>
        <a:lstStyle/>
        <a:p>
          <a:r>
            <a:rPr lang="en-HK" sz="1050" b="1" dirty="0"/>
            <a:t>Strategies</a:t>
          </a:r>
          <a:endParaRPr lang="en-GB" sz="1050" b="1" dirty="0"/>
        </a:p>
      </dgm:t>
    </dgm:pt>
    <dgm:pt modelId="{5F3690AF-839E-4B6F-A554-B571D03CA632}" type="parTrans" cxnId="{A061ADA9-C97A-4E68-97E5-A137466B7677}">
      <dgm:prSet/>
      <dgm:spPr/>
      <dgm:t>
        <a:bodyPr/>
        <a:lstStyle/>
        <a:p>
          <a:endParaRPr lang="en-GB"/>
        </a:p>
      </dgm:t>
    </dgm:pt>
    <dgm:pt modelId="{FC773861-A454-4353-942A-F09178D1EB80}" type="sibTrans" cxnId="{A061ADA9-C97A-4E68-97E5-A137466B7677}">
      <dgm:prSet/>
      <dgm:spPr/>
      <dgm:t>
        <a:bodyPr/>
        <a:lstStyle/>
        <a:p>
          <a:endParaRPr lang="en-GB"/>
        </a:p>
      </dgm:t>
    </dgm:pt>
    <dgm:pt modelId="{57A8D77E-A7F1-4F8B-8044-3FCE301C9D35}">
      <dgm:prSet phldrT="[Text]" custT="1"/>
      <dgm:spPr/>
      <dgm:t>
        <a:bodyPr/>
        <a:lstStyle/>
        <a:p>
          <a:r>
            <a:rPr lang="en-HK" sz="800" b="1" dirty="0"/>
            <a:t>Employees</a:t>
          </a:r>
          <a:endParaRPr lang="en-GB" sz="800" b="1" dirty="0"/>
        </a:p>
      </dgm:t>
    </dgm:pt>
    <dgm:pt modelId="{14B3248A-1A02-4799-AE2E-89F5EF0F7D69}" type="parTrans" cxnId="{FACFF5ED-8FC5-4DA5-B584-6CD31625AA52}">
      <dgm:prSet/>
      <dgm:spPr/>
      <dgm:t>
        <a:bodyPr/>
        <a:lstStyle/>
        <a:p>
          <a:endParaRPr lang="en-GB"/>
        </a:p>
      </dgm:t>
    </dgm:pt>
    <dgm:pt modelId="{46E35E4D-3AD3-4934-BA2B-E185AF244C47}" type="sibTrans" cxnId="{FACFF5ED-8FC5-4DA5-B584-6CD31625AA52}">
      <dgm:prSet/>
      <dgm:spPr/>
      <dgm:t>
        <a:bodyPr/>
        <a:lstStyle/>
        <a:p>
          <a:endParaRPr lang="en-GB"/>
        </a:p>
      </dgm:t>
    </dgm:pt>
    <dgm:pt modelId="{353A1273-271B-4B37-9ABA-BD0268DC48E5}">
      <dgm:prSet phldrT="[Text]" custT="1"/>
      <dgm:spPr/>
      <dgm:t>
        <a:bodyPr/>
        <a:lstStyle/>
        <a:p>
          <a:r>
            <a:rPr lang="en-HK" sz="1000" b="1" dirty="0"/>
            <a:t>Executives</a:t>
          </a:r>
          <a:endParaRPr lang="en-GB" sz="1000" b="1" dirty="0"/>
        </a:p>
      </dgm:t>
    </dgm:pt>
    <dgm:pt modelId="{8CC683F2-43FB-4215-9BBE-24CFF1B93955}" type="parTrans" cxnId="{1C1130A6-A979-46CB-B305-4D22D7663834}">
      <dgm:prSet/>
      <dgm:spPr/>
      <dgm:t>
        <a:bodyPr/>
        <a:lstStyle/>
        <a:p>
          <a:endParaRPr lang="en-GB"/>
        </a:p>
      </dgm:t>
    </dgm:pt>
    <dgm:pt modelId="{B887E0BC-B732-40B4-A365-A68B59C663B1}" type="sibTrans" cxnId="{1C1130A6-A979-46CB-B305-4D22D7663834}">
      <dgm:prSet/>
      <dgm:spPr/>
      <dgm:t>
        <a:bodyPr/>
        <a:lstStyle/>
        <a:p>
          <a:endParaRPr lang="en-GB"/>
        </a:p>
      </dgm:t>
    </dgm:pt>
    <dgm:pt modelId="{9CCA91FF-2976-4019-9265-75DAE88A78D5}">
      <dgm:prSet phldrT="[Text]"/>
      <dgm:spPr/>
      <dgm:t>
        <a:bodyPr/>
        <a:lstStyle/>
        <a:p>
          <a:r>
            <a:rPr lang="en-HK" b="1" dirty="0"/>
            <a:t>Customers</a:t>
          </a:r>
          <a:endParaRPr lang="en-GB" b="1" dirty="0"/>
        </a:p>
      </dgm:t>
    </dgm:pt>
    <dgm:pt modelId="{68CA80F5-E2C9-48E5-BEDD-5C93525EB368}" type="parTrans" cxnId="{90C55C56-FCB1-4176-AC45-A757E9119A99}">
      <dgm:prSet/>
      <dgm:spPr/>
      <dgm:t>
        <a:bodyPr/>
        <a:lstStyle/>
        <a:p>
          <a:endParaRPr lang="en-GB"/>
        </a:p>
      </dgm:t>
    </dgm:pt>
    <dgm:pt modelId="{9BC08AE6-A5F0-434E-8047-A69A44F13B41}" type="sibTrans" cxnId="{90C55C56-FCB1-4176-AC45-A757E9119A99}">
      <dgm:prSet/>
      <dgm:spPr/>
      <dgm:t>
        <a:bodyPr/>
        <a:lstStyle/>
        <a:p>
          <a:endParaRPr lang="en-GB"/>
        </a:p>
      </dgm:t>
    </dgm:pt>
    <dgm:pt modelId="{4C587E90-E586-455C-A30B-03D22F0EC93B}">
      <dgm:prSet custT="1"/>
      <dgm:spPr/>
      <dgm:t>
        <a:bodyPr/>
        <a:lstStyle/>
        <a:p>
          <a:r>
            <a:rPr lang="en-HK" sz="1050" b="1" dirty="0"/>
            <a:t>Factor 2</a:t>
          </a:r>
          <a:endParaRPr lang="en-GB" sz="1050" b="1" dirty="0"/>
        </a:p>
      </dgm:t>
    </dgm:pt>
    <dgm:pt modelId="{C6E5A9EB-1FDD-40CA-BB63-B9EBC67BB60D}" type="parTrans" cxnId="{54639A6F-2FEC-4845-9964-E094839E6213}">
      <dgm:prSet/>
      <dgm:spPr/>
      <dgm:t>
        <a:bodyPr/>
        <a:lstStyle/>
        <a:p>
          <a:endParaRPr lang="en-GB"/>
        </a:p>
      </dgm:t>
    </dgm:pt>
    <dgm:pt modelId="{FC00A31B-7D5E-4978-850A-ED8E4CBBF757}" type="sibTrans" cxnId="{54639A6F-2FEC-4845-9964-E094839E6213}">
      <dgm:prSet/>
      <dgm:spPr/>
      <dgm:t>
        <a:bodyPr/>
        <a:lstStyle/>
        <a:p>
          <a:endParaRPr lang="en-GB"/>
        </a:p>
      </dgm:t>
    </dgm:pt>
    <dgm:pt modelId="{606E698E-4E28-46F5-AAF3-8CD417697E66}">
      <dgm:prSet custT="1"/>
      <dgm:spPr/>
      <dgm:t>
        <a:bodyPr/>
        <a:lstStyle/>
        <a:p>
          <a:r>
            <a:rPr lang="en-HK" sz="1100" b="1" dirty="0"/>
            <a:t>Factor 1</a:t>
          </a:r>
          <a:endParaRPr lang="en-GB" sz="1100" b="1" dirty="0"/>
        </a:p>
      </dgm:t>
    </dgm:pt>
    <dgm:pt modelId="{12AB8F6A-18F1-46F2-8383-383AFF583AC9}" type="parTrans" cxnId="{35FD8D4A-47EF-4B55-9ECC-143D18FEEC9D}">
      <dgm:prSet/>
      <dgm:spPr/>
      <dgm:t>
        <a:bodyPr/>
        <a:lstStyle/>
        <a:p>
          <a:endParaRPr lang="en-GB"/>
        </a:p>
      </dgm:t>
    </dgm:pt>
    <dgm:pt modelId="{635C681F-4094-4A53-9AAD-391F4CBB51EB}" type="sibTrans" cxnId="{35FD8D4A-47EF-4B55-9ECC-143D18FEEC9D}">
      <dgm:prSet/>
      <dgm:spPr/>
      <dgm:t>
        <a:bodyPr/>
        <a:lstStyle/>
        <a:p>
          <a:endParaRPr lang="en-GB"/>
        </a:p>
      </dgm:t>
    </dgm:pt>
    <dgm:pt modelId="{FB331C9B-CBB5-47B6-A41A-E504C133081B}" type="pres">
      <dgm:prSet presAssocID="{316AE92B-71FD-4176-A9D0-D3486819C7DD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976343F-E9C8-49B5-B43A-28FED7CAA8DF}" type="pres">
      <dgm:prSet presAssocID="{69A4BFBD-230D-45A2-851B-650AADBB5113}" presName="centerShape" presStyleLbl="node0" presStyleIdx="0" presStyleCnt="1" custScaleX="144435"/>
      <dgm:spPr/>
    </dgm:pt>
    <dgm:pt modelId="{D13BF710-4174-4865-959D-AB240651425E}" type="pres">
      <dgm:prSet presAssocID="{5F3690AF-839E-4B6F-A554-B571D03CA632}" presName="Name9" presStyleLbl="parChTrans1D2" presStyleIdx="0" presStyleCnt="6"/>
      <dgm:spPr/>
    </dgm:pt>
    <dgm:pt modelId="{F9C56C0B-5126-45C9-BABB-22772B52A2CB}" type="pres">
      <dgm:prSet presAssocID="{5F3690AF-839E-4B6F-A554-B571D03CA632}" presName="connTx" presStyleLbl="parChTrans1D2" presStyleIdx="0" presStyleCnt="6"/>
      <dgm:spPr/>
    </dgm:pt>
    <dgm:pt modelId="{A84F2C9D-BCD4-474B-9DBB-27B82EF25473}" type="pres">
      <dgm:prSet presAssocID="{54D8E217-E44D-4DB3-90F0-C40942593B97}" presName="node" presStyleLbl="node1" presStyleIdx="0" presStyleCnt="6">
        <dgm:presLayoutVars>
          <dgm:bulletEnabled val="1"/>
        </dgm:presLayoutVars>
      </dgm:prSet>
      <dgm:spPr/>
    </dgm:pt>
    <dgm:pt modelId="{CF5EAA54-A141-4402-923E-94A710FDB603}" type="pres">
      <dgm:prSet presAssocID="{14B3248A-1A02-4799-AE2E-89F5EF0F7D69}" presName="Name9" presStyleLbl="parChTrans1D2" presStyleIdx="1" presStyleCnt="6"/>
      <dgm:spPr/>
    </dgm:pt>
    <dgm:pt modelId="{644BD89D-A1AE-466C-9E3F-97459E8342C8}" type="pres">
      <dgm:prSet presAssocID="{14B3248A-1A02-4799-AE2E-89F5EF0F7D69}" presName="connTx" presStyleLbl="parChTrans1D2" presStyleIdx="1" presStyleCnt="6"/>
      <dgm:spPr/>
    </dgm:pt>
    <dgm:pt modelId="{338B84AE-90B3-4082-BDDB-0181A1C690A7}" type="pres">
      <dgm:prSet presAssocID="{57A8D77E-A7F1-4F8B-8044-3FCE301C9D35}" presName="node" presStyleLbl="node1" presStyleIdx="1" presStyleCnt="6">
        <dgm:presLayoutVars>
          <dgm:bulletEnabled val="1"/>
        </dgm:presLayoutVars>
      </dgm:prSet>
      <dgm:spPr/>
    </dgm:pt>
    <dgm:pt modelId="{794CA176-A4F6-4585-AEC9-7C6FD1EB8024}" type="pres">
      <dgm:prSet presAssocID="{8CC683F2-43FB-4215-9BBE-24CFF1B93955}" presName="Name9" presStyleLbl="parChTrans1D2" presStyleIdx="2" presStyleCnt="6"/>
      <dgm:spPr/>
    </dgm:pt>
    <dgm:pt modelId="{D0709FF2-C7DD-4CDF-AEC5-7D90976C1B6F}" type="pres">
      <dgm:prSet presAssocID="{8CC683F2-43FB-4215-9BBE-24CFF1B93955}" presName="connTx" presStyleLbl="parChTrans1D2" presStyleIdx="2" presStyleCnt="6"/>
      <dgm:spPr/>
    </dgm:pt>
    <dgm:pt modelId="{892E0C7B-74D4-4719-A75F-99F09B81400E}" type="pres">
      <dgm:prSet presAssocID="{353A1273-271B-4B37-9ABA-BD0268DC48E5}" presName="node" presStyleLbl="node1" presStyleIdx="2" presStyleCnt="6">
        <dgm:presLayoutVars>
          <dgm:bulletEnabled val="1"/>
        </dgm:presLayoutVars>
      </dgm:prSet>
      <dgm:spPr/>
    </dgm:pt>
    <dgm:pt modelId="{B442B701-2B47-4550-95BC-F6E3A9CCEE96}" type="pres">
      <dgm:prSet presAssocID="{68CA80F5-E2C9-48E5-BEDD-5C93525EB368}" presName="Name9" presStyleLbl="parChTrans1D2" presStyleIdx="3" presStyleCnt="6"/>
      <dgm:spPr/>
    </dgm:pt>
    <dgm:pt modelId="{4A2C116F-4801-4D3B-9BC9-5193C09D518D}" type="pres">
      <dgm:prSet presAssocID="{68CA80F5-E2C9-48E5-BEDD-5C93525EB368}" presName="connTx" presStyleLbl="parChTrans1D2" presStyleIdx="3" presStyleCnt="6"/>
      <dgm:spPr/>
    </dgm:pt>
    <dgm:pt modelId="{CAC1B79A-B6BB-4234-ADB1-D2170F75BC4C}" type="pres">
      <dgm:prSet presAssocID="{9CCA91FF-2976-4019-9265-75DAE88A78D5}" presName="node" presStyleLbl="node1" presStyleIdx="3" presStyleCnt="6">
        <dgm:presLayoutVars>
          <dgm:bulletEnabled val="1"/>
        </dgm:presLayoutVars>
      </dgm:prSet>
      <dgm:spPr/>
    </dgm:pt>
    <dgm:pt modelId="{E07C77B5-042B-4524-9C61-F6C4BED50863}" type="pres">
      <dgm:prSet presAssocID="{C6E5A9EB-1FDD-40CA-BB63-B9EBC67BB60D}" presName="Name9" presStyleLbl="parChTrans1D2" presStyleIdx="4" presStyleCnt="6"/>
      <dgm:spPr/>
    </dgm:pt>
    <dgm:pt modelId="{56E0D3AD-98AC-46D4-964B-53DEC46AB245}" type="pres">
      <dgm:prSet presAssocID="{C6E5A9EB-1FDD-40CA-BB63-B9EBC67BB60D}" presName="connTx" presStyleLbl="parChTrans1D2" presStyleIdx="4" presStyleCnt="6"/>
      <dgm:spPr/>
    </dgm:pt>
    <dgm:pt modelId="{964DB814-053C-498F-9510-51EA9AC248CF}" type="pres">
      <dgm:prSet presAssocID="{4C587E90-E586-455C-A30B-03D22F0EC93B}" presName="node" presStyleLbl="node1" presStyleIdx="4" presStyleCnt="6">
        <dgm:presLayoutVars>
          <dgm:bulletEnabled val="1"/>
        </dgm:presLayoutVars>
      </dgm:prSet>
      <dgm:spPr/>
    </dgm:pt>
    <dgm:pt modelId="{EB9209D1-1251-40AB-94DA-742A7E2ED8FA}" type="pres">
      <dgm:prSet presAssocID="{12AB8F6A-18F1-46F2-8383-383AFF583AC9}" presName="Name9" presStyleLbl="parChTrans1D2" presStyleIdx="5" presStyleCnt="6"/>
      <dgm:spPr/>
    </dgm:pt>
    <dgm:pt modelId="{586C1C40-DC2F-4657-9280-3580C0545026}" type="pres">
      <dgm:prSet presAssocID="{12AB8F6A-18F1-46F2-8383-383AFF583AC9}" presName="connTx" presStyleLbl="parChTrans1D2" presStyleIdx="5" presStyleCnt="6"/>
      <dgm:spPr/>
    </dgm:pt>
    <dgm:pt modelId="{F7E68B12-0302-4209-9FD4-9A31FBA91365}" type="pres">
      <dgm:prSet presAssocID="{606E698E-4E28-46F5-AAF3-8CD417697E66}" presName="node" presStyleLbl="node1" presStyleIdx="5" presStyleCnt="6">
        <dgm:presLayoutVars>
          <dgm:bulletEnabled val="1"/>
        </dgm:presLayoutVars>
      </dgm:prSet>
      <dgm:spPr/>
    </dgm:pt>
  </dgm:ptLst>
  <dgm:cxnLst>
    <dgm:cxn modelId="{3E27E50D-18D0-4A2F-AB2C-45FF35A09BF1}" type="presOf" srcId="{9CCA91FF-2976-4019-9265-75DAE88A78D5}" destId="{CAC1B79A-B6BB-4234-ADB1-D2170F75BC4C}" srcOrd="0" destOrd="0" presId="urn:microsoft.com/office/officeart/2005/8/layout/radial1"/>
    <dgm:cxn modelId="{56AED711-5C42-4D0F-AA96-8890995F76A4}" type="presOf" srcId="{C6E5A9EB-1FDD-40CA-BB63-B9EBC67BB60D}" destId="{56E0D3AD-98AC-46D4-964B-53DEC46AB245}" srcOrd="1" destOrd="0" presId="urn:microsoft.com/office/officeart/2005/8/layout/radial1"/>
    <dgm:cxn modelId="{E2EF7830-A27F-4AC4-9525-BA5882B571FE}" type="presOf" srcId="{8CC683F2-43FB-4215-9BBE-24CFF1B93955}" destId="{D0709FF2-C7DD-4CDF-AEC5-7D90976C1B6F}" srcOrd="1" destOrd="0" presId="urn:microsoft.com/office/officeart/2005/8/layout/radial1"/>
    <dgm:cxn modelId="{551D8546-C1A4-4EFD-B9DB-B978C857E4FE}" type="presOf" srcId="{316AE92B-71FD-4176-A9D0-D3486819C7DD}" destId="{FB331C9B-CBB5-47B6-A41A-E504C133081B}" srcOrd="0" destOrd="0" presId="urn:microsoft.com/office/officeart/2005/8/layout/radial1"/>
    <dgm:cxn modelId="{2BA86247-8C44-4B29-B3DF-E38F369D0F8D}" type="presOf" srcId="{69A4BFBD-230D-45A2-851B-650AADBB5113}" destId="{0976343F-E9C8-49B5-B43A-28FED7CAA8DF}" srcOrd="0" destOrd="0" presId="urn:microsoft.com/office/officeart/2005/8/layout/radial1"/>
    <dgm:cxn modelId="{0D724068-15BF-4F48-8256-94056C987F93}" type="presOf" srcId="{606E698E-4E28-46F5-AAF3-8CD417697E66}" destId="{F7E68B12-0302-4209-9FD4-9A31FBA91365}" srcOrd="0" destOrd="0" presId="urn:microsoft.com/office/officeart/2005/8/layout/radial1"/>
    <dgm:cxn modelId="{A476856A-97F9-40D2-A947-853C83B9E9CD}" type="presOf" srcId="{68CA80F5-E2C9-48E5-BEDD-5C93525EB368}" destId="{4A2C116F-4801-4D3B-9BC9-5193C09D518D}" srcOrd="1" destOrd="0" presId="urn:microsoft.com/office/officeart/2005/8/layout/radial1"/>
    <dgm:cxn modelId="{35FD8D4A-47EF-4B55-9ECC-143D18FEEC9D}" srcId="{69A4BFBD-230D-45A2-851B-650AADBB5113}" destId="{606E698E-4E28-46F5-AAF3-8CD417697E66}" srcOrd="5" destOrd="0" parTransId="{12AB8F6A-18F1-46F2-8383-383AFF583AC9}" sibTransId="{635C681F-4094-4A53-9AAD-391F4CBB51EB}"/>
    <dgm:cxn modelId="{54639A6F-2FEC-4845-9964-E094839E6213}" srcId="{69A4BFBD-230D-45A2-851B-650AADBB5113}" destId="{4C587E90-E586-455C-A30B-03D22F0EC93B}" srcOrd="4" destOrd="0" parTransId="{C6E5A9EB-1FDD-40CA-BB63-B9EBC67BB60D}" sibTransId="{FC00A31B-7D5E-4978-850A-ED8E4CBBF757}"/>
    <dgm:cxn modelId="{92466F54-1E71-4BB5-9ED3-84E79893F0C2}" type="presOf" srcId="{4C587E90-E586-455C-A30B-03D22F0EC93B}" destId="{964DB814-053C-498F-9510-51EA9AC248CF}" srcOrd="0" destOrd="0" presId="urn:microsoft.com/office/officeart/2005/8/layout/radial1"/>
    <dgm:cxn modelId="{4BBBEC54-8A44-4AAE-98A1-4F3AE8E861C6}" type="presOf" srcId="{5F3690AF-839E-4B6F-A554-B571D03CA632}" destId="{D13BF710-4174-4865-959D-AB240651425E}" srcOrd="0" destOrd="0" presId="urn:microsoft.com/office/officeart/2005/8/layout/radial1"/>
    <dgm:cxn modelId="{90C55C56-FCB1-4176-AC45-A757E9119A99}" srcId="{69A4BFBD-230D-45A2-851B-650AADBB5113}" destId="{9CCA91FF-2976-4019-9265-75DAE88A78D5}" srcOrd="3" destOrd="0" parTransId="{68CA80F5-E2C9-48E5-BEDD-5C93525EB368}" sibTransId="{9BC08AE6-A5F0-434E-8047-A69A44F13B41}"/>
    <dgm:cxn modelId="{D7755677-66FC-4CE2-A9B5-E13582ADA6BF}" srcId="{316AE92B-71FD-4176-A9D0-D3486819C7DD}" destId="{69A4BFBD-230D-45A2-851B-650AADBB5113}" srcOrd="0" destOrd="0" parTransId="{27221955-A720-4F86-9984-4DA5D3212A73}" sibTransId="{1D7FE25F-E111-4271-A34E-4AD353FCE288}"/>
    <dgm:cxn modelId="{46041290-5D42-4C9C-8FA4-30FCB3228A5C}" type="presOf" srcId="{14B3248A-1A02-4799-AE2E-89F5EF0F7D69}" destId="{CF5EAA54-A141-4402-923E-94A710FDB603}" srcOrd="0" destOrd="0" presId="urn:microsoft.com/office/officeart/2005/8/layout/radial1"/>
    <dgm:cxn modelId="{1C1130A6-A979-46CB-B305-4D22D7663834}" srcId="{69A4BFBD-230D-45A2-851B-650AADBB5113}" destId="{353A1273-271B-4B37-9ABA-BD0268DC48E5}" srcOrd="2" destOrd="0" parTransId="{8CC683F2-43FB-4215-9BBE-24CFF1B93955}" sibTransId="{B887E0BC-B732-40B4-A365-A68B59C663B1}"/>
    <dgm:cxn modelId="{A061ADA9-C97A-4E68-97E5-A137466B7677}" srcId="{69A4BFBD-230D-45A2-851B-650AADBB5113}" destId="{54D8E217-E44D-4DB3-90F0-C40942593B97}" srcOrd="0" destOrd="0" parTransId="{5F3690AF-839E-4B6F-A554-B571D03CA632}" sibTransId="{FC773861-A454-4353-942A-F09178D1EB80}"/>
    <dgm:cxn modelId="{6CE8E1AA-AE66-4533-A03B-C0D1BD4B892A}" type="presOf" srcId="{5F3690AF-839E-4B6F-A554-B571D03CA632}" destId="{F9C56C0B-5126-45C9-BABB-22772B52A2CB}" srcOrd="1" destOrd="0" presId="urn:microsoft.com/office/officeart/2005/8/layout/radial1"/>
    <dgm:cxn modelId="{A7E85AB6-6280-492D-A640-72863595C724}" type="presOf" srcId="{14B3248A-1A02-4799-AE2E-89F5EF0F7D69}" destId="{644BD89D-A1AE-466C-9E3F-97459E8342C8}" srcOrd="1" destOrd="0" presId="urn:microsoft.com/office/officeart/2005/8/layout/radial1"/>
    <dgm:cxn modelId="{965CFFB9-37BC-4F86-AD17-FE6818B87018}" type="presOf" srcId="{57A8D77E-A7F1-4F8B-8044-3FCE301C9D35}" destId="{338B84AE-90B3-4082-BDDB-0181A1C690A7}" srcOrd="0" destOrd="0" presId="urn:microsoft.com/office/officeart/2005/8/layout/radial1"/>
    <dgm:cxn modelId="{20A1D1BA-A859-4C2E-8C46-998F43E5DD44}" type="presOf" srcId="{353A1273-271B-4B37-9ABA-BD0268DC48E5}" destId="{892E0C7B-74D4-4719-A75F-99F09B81400E}" srcOrd="0" destOrd="0" presId="urn:microsoft.com/office/officeart/2005/8/layout/radial1"/>
    <dgm:cxn modelId="{929056BE-97E5-486B-81A2-4C980303F047}" type="presOf" srcId="{8CC683F2-43FB-4215-9BBE-24CFF1B93955}" destId="{794CA176-A4F6-4585-AEC9-7C6FD1EB8024}" srcOrd="0" destOrd="0" presId="urn:microsoft.com/office/officeart/2005/8/layout/radial1"/>
    <dgm:cxn modelId="{431BB2C7-CBEB-4F90-9816-F455F0653F5C}" type="presOf" srcId="{12AB8F6A-18F1-46F2-8383-383AFF583AC9}" destId="{EB9209D1-1251-40AB-94DA-742A7E2ED8FA}" srcOrd="0" destOrd="0" presId="urn:microsoft.com/office/officeart/2005/8/layout/radial1"/>
    <dgm:cxn modelId="{82A81EE2-5326-4791-A587-F948C0FF6F25}" type="presOf" srcId="{C6E5A9EB-1FDD-40CA-BB63-B9EBC67BB60D}" destId="{E07C77B5-042B-4524-9C61-F6C4BED50863}" srcOrd="0" destOrd="0" presId="urn:microsoft.com/office/officeart/2005/8/layout/radial1"/>
    <dgm:cxn modelId="{F5AC26E7-7BF8-413D-AE3E-4F3E908EDB5A}" type="presOf" srcId="{12AB8F6A-18F1-46F2-8383-383AFF583AC9}" destId="{586C1C40-DC2F-4657-9280-3580C0545026}" srcOrd="1" destOrd="0" presId="urn:microsoft.com/office/officeart/2005/8/layout/radial1"/>
    <dgm:cxn modelId="{23282CEA-4E57-4220-9FB0-F6C1FCF620D2}" type="presOf" srcId="{54D8E217-E44D-4DB3-90F0-C40942593B97}" destId="{A84F2C9D-BCD4-474B-9DBB-27B82EF25473}" srcOrd="0" destOrd="0" presId="urn:microsoft.com/office/officeart/2005/8/layout/radial1"/>
    <dgm:cxn modelId="{FACFF5ED-8FC5-4DA5-B584-6CD31625AA52}" srcId="{69A4BFBD-230D-45A2-851B-650AADBB5113}" destId="{57A8D77E-A7F1-4F8B-8044-3FCE301C9D35}" srcOrd="1" destOrd="0" parTransId="{14B3248A-1A02-4799-AE2E-89F5EF0F7D69}" sibTransId="{46E35E4D-3AD3-4934-BA2B-E185AF244C47}"/>
    <dgm:cxn modelId="{AAB0CDFF-7D23-479A-B204-5DABBAECAC1B}" type="presOf" srcId="{68CA80F5-E2C9-48E5-BEDD-5C93525EB368}" destId="{B442B701-2B47-4550-95BC-F6E3A9CCEE96}" srcOrd="0" destOrd="0" presId="urn:microsoft.com/office/officeart/2005/8/layout/radial1"/>
    <dgm:cxn modelId="{0526B0F5-3BC0-442E-B5C6-835E92F858D8}" type="presParOf" srcId="{FB331C9B-CBB5-47B6-A41A-E504C133081B}" destId="{0976343F-E9C8-49B5-B43A-28FED7CAA8DF}" srcOrd="0" destOrd="0" presId="urn:microsoft.com/office/officeart/2005/8/layout/radial1"/>
    <dgm:cxn modelId="{3645BB8E-0609-47B4-89E1-2B8AF7AB46FC}" type="presParOf" srcId="{FB331C9B-CBB5-47B6-A41A-E504C133081B}" destId="{D13BF710-4174-4865-959D-AB240651425E}" srcOrd="1" destOrd="0" presId="urn:microsoft.com/office/officeart/2005/8/layout/radial1"/>
    <dgm:cxn modelId="{BAEF5ADC-A0F4-46D5-9856-2C98B060B8BA}" type="presParOf" srcId="{D13BF710-4174-4865-959D-AB240651425E}" destId="{F9C56C0B-5126-45C9-BABB-22772B52A2CB}" srcOrd="0" destOrd="0" presId="urn:microsoft.com/office/officeart/2005/8/layout/radial1"/>
    <dgm:cxn modelId="{BC8423CD-3E7B-4192-B0C6-AB6BFB9070A9}" type="presParOf" srcId="{FB331C9B-CBB5-47B6-A41A-E504C133081B}" destId="{A84F2C9D-BCD4-474B-9DBB-27B82EF25473}" srcOrd="2" destOrd="0" presId="urn:microsoft.com/office/officeart/2005/8/layout/radial1"/>
    <dgm:cxn modelId="{11F0328F-C8FB-4225-B7E6-16BE1469D82C}" type="presParOf" srcId="{FB331C9B-CBB5-47B6-A41A-E504C133081B}" destId="{CF5EAA54-A141-4402-923E-94A710FDB603}" srcOrd="3" destOrd="0" presId="urn:microsoft.com/office/officeart/2005/8/layout/radial1"/>
    <dgm:cxn modelId="{D750CAC6-9E78-49A8-A751-92BD9AC883E4}" type="presParOf" srcId="{CF5EAA54-A141-4402-923E-94A710FDB603}" destId="{644BD89D-A1AE-466C-9E3F-97459E8342C8}" srcOrd="0" destOrd="0" presId="urn:microsoft.com/office/officeart/2005/8/layout/radial1"/>
    <dgm:cxn modelId="{06569FA1-0DE6-4FFD-91F8-82DAC9879031}" type="presParOf" srcId="{FB331C9B-CBB5-47B6-A41A-E504C133081B}" destId="{338B84AE-90B3-4082-BDDB-0181A1C690A7}" srcOrd="4" destOrd="0" presId="urn:microsoft.com/office/officeart/2005/8/layout/radial1"/>
    <dgm:cxn modelId="{339B8E82-3BB3-4EE1-B085-96047F660029}" type="presParOf" srcId="{FB331C9B-CBB5-47B6-A41A-E504C133081B}" destId="{794CA176-A4F6-4585-AEC9-7C6FD1EB8024}" srcOrd="5" destOrd="0" presId="urn:microsoft.com/office/officeart/2005/8/layout/radial1"/>
    <dgm:cxn modelId="{3A00C91F-6F52-433E-98F4-55A5CB7BD466}" type="presParOf" srcId="{794CA176-A4F6-4585-AEC9-7C6FD1EB8024}" destId="{D0709FF2-C7DD-4CDF-AEC5-7D90976C1B6F}" srcOrd="0" destOrd="0" presId="urn:microsoft.com/office/officeart/2005/8/layout/radial1"/>
    <dgm:cxn modelId="{AA3249C6-6F9B-44AD-AFB8-DB0D8E13657A}" type="presParOf" srcId="{FB331C9B-CBB5-47B6-A41A-E504C133081B}" destId="{892E0C7B-74D4-4719-A75F-99F09B81400E}" srcOrd="6" destOrd="0" presId="urn:microsoft.com/office/officeart/2005/8/layout/radial1"/>
    <dgm:cxn modelId="{71684852-B538-4BEA-ADAB-77722AAEBF47}" type="presParOf" srcId="{FB331C9B-CBB5-47B6-A41A-E504C133081B}" destId="{B442B701-2B47-4550-95BC-F6E3A9CCEE96}" srcOrd="7" destOrd="0" presId="urn:microsoft.com/office/officeart/2005/8/layout/radial1"/>
    <dgm:cxn modelId="{268EC961-55C5-4F2B-9D1E-C3B34FE52ABB}" type="presParOf" srcId="{B442B701-2B47-4550-95BC-F6E3A9CCEE96}" destId="{4A2C116F-4801-4D3B-9BC9-5193C09D518D}" srcOrd="0" destOrd="0" presId="urn:microsoft.com/office/officeart/2005/8/layout/radial1"/>
    <dgm:cxn modelId="{FEF425C7-DBFC-4F99-9E40-354198589C8B}" type="presParOf" srcId="{FB331C9B-CBB5-47B6-A41A-E504C133081B}" destId="{CAC1B79A-B6BB-4234-ADB1-D2170F75BC4C}" srcOrd="8" destOrd="0" presId="urn:microsoft.com/office/officeart/2005/8/layout/radial1"/>
    <dgm:cxn modelId="{171DB2CE-65E5-47D8-92D4-A95B7D503E33}" type="presParOf" srcId="{FB331C9B-CBB5-47B6-A41A-E504C133081B}" destId="{E07C77B5-042B-4524-9C61-F6C4BED50863}" srcOrd="9" destOrd="0" presId="urn:microsoft.com/office/officeart/2005/8/layout/radial1"/>
    <dgm:cxn modelId="{8B35BF5A-E695-4CA4-9AA6-47065379921E}" type="presParOf" srcId="{E07C77B5-042B-4524-9C61-F6C4BED50863}" destId="{56E0D3AD-98AC-46D4-964B-53DEC46AB245}" srcOrd="0" destOrd="0" presId="urn:microsoft.com/office/officeart/2005/8/layout/radial1"/>
    <dgm:cxn modelId="{8C6764B8-5B68-467E-9A94-5917002E10FA}" type="presParOf" srcId="{FB331C9B-CBB5-47B6-A41A-E504C133081B}" destId="{964DB814-053C-498F-9510-51EA9AC248CF}" srcOrd="10" destOrd="0" presId="urn:microsoft.com/office/officeart/2005/8/layout/radial1"/>
    <dgm:cxn modelId="{FDCC7FEE-37C6-4256-A625-A03182D1B6DF}" type="presParOf" srcId="{FB331C9B-CBB5-47B6-A41A-E504C133081B}" destId="{EB9209D1-1251-40AB-94DA-742A7E2ED8FA}" srcOrd="11" destOrd="0" presId="urn:microsoft.com/office/officeart/2005/8/layout/radial1"/>
    <dgm:cxn modelId="{AB5FF5A7-0B1D-42CB-998B-E36C88CB762F}" type="presParOf" srcId="{EB9209D1-1251-40AB-94DA-742A7E2ED8FA}" destId="{586C1C40-DC2F-4657-9280-3580C0545026}" srcOrd="0" destOrd="0" presId="urn:microsoft.com/office/officeart/2005/8/layout/radial1"/>
    <dgm:cxn modelId="{C919EEB9-3589-47AB-A809-1B2D29E2BD34}" type="presParOf" srcId="{FB331C9B-CBB5-47B6-A41A-E504C133081B}" destId="{F7E68B12-0302-4209-9FD4-9A31FBA91365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FDB32A-BBAB-4CE4-8940-9C9A23F122FF}">
      <dsp:nvSpPr>
        <dsp:cNvPr id="0" name=""/>
        <dsp:cNvSpPr/>
      </dsp:nvSpPr>
      <dsp:spPr>
        <a:xfrm>
          <a:off x="790721" y="0"/>
          <a:ext cx="882236" cy="881534"/>
        </a:xfrm>
        <a:prstGeom prst="trapezoid">
          <a:avLst>
            <a:gd name="adj" fmla="val 50040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Managers</a:t>
          </a:r>
          <a:endParaRPr lang="en-GB" sz="1200" b="1" kern="1200" dirty="0"/>
        </a:p>
      </dsp:txBody>
      <dsp:txXfrm>
        <a:off x="790721" y="0"/>
        <a:ext cx="882236" cy="881534"/>
      </dsp:txXfrm>
    </dsp:sp>
    <dsp:sp modelId="{EA09D1D8-6288-4A11-B265-65475CA17025}">
      <dsp:nvSpPr>
        <dsp:cNvPr id="0" name=""/>
        <dsp:cNvSpPr/>
      </dsp:nvSpPr>
      <dsp:spPr>
        <a:xfrm>
          <a:off x="364972" y="850055"/>
          <a:ext cx="1764472" cy="881534"/>
        </a:xfrm>
        <a:prstGeom prst="trapezoid">
          <a:avLst>
            <a:gd name="adj" fmla="val 50040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Supervisors</a:t>
          </a:r>
          <a:endParaRPr lang="en-GB" sz="1400" b="1" kern="1200" dirty="0"/>
        </a:p>
      </dsp:txBody>
      <dsp:txXfrm>
        <a:off x="673755" y="850055"/>
        <a:ext cx="1146907" cy="881534"/>
      </dsp:txXfrm>
    </dsp:sp>
    <dsp:sp modelId="{9B33D0D1-DC8C-4448-875F-59EECD4A8A9D}">
      <dsp:nvSpPr>
        <dsp:cNvPr id="0" name=""/>
        <dsp:cNvSpPr/>
      </dsp:nvSpPr>
      <dsp:spPr>
        <a:xfrm>
          <a:off x="0" y="1731210"/>
          <a:ext cx="2562279" cy="797171"/>
        </a:xfrm>
        <a:prstGeom prst="trapezoid">
          <a:avLst>
            <a:gd name="adj" fmla="val 500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Front-line employees</a:t>
          </a:r>
          <a:endParaRPr lang="en-GB" sz="1600" b="1" kern="1200" dirty="0"/>
        </a:p>
      </dsp:txBody>
      <dsp:txXfrm>
        <a:off x="448398" y="1731210"/>
        <a:ext cx="1665481" cy="7971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C8478C-E3C6-4D04-BF79-0E726F414DE8}">
      <dsp:nvSpPr>
        <dsp:cNvPr id="0" name=""/>
        <dsp:cNvSpPr/>
      </dsp:nvSpPr>
      <dsp:spPr>
        <a:xfrm>
          <a:off x="8572" y="641871"/>
          <a:ext cx="2562225" cy="30596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b="1" u="sng" kern="1200" dirty="0"/>
            <a:t>Group Factors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Leadership: Styles and behaviour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Leadership: Power and influence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Teams: Characteristics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Teams: Cultural values </a:t>
          </a:r>
          <a:endParaRPr lang="en-GB" sz="1800" kern="1200" dirty="0"/>
        </a:p>
      </dsp:txBody>
      <dsp:txXfrm>
        <a:off x="83617" y="716916"/>
        <a:ext cx="2412135" cy="2909566"/>
      </dsp:txXfrm>
    </dsp:sp>
    <dsp:sp modelId="{DCA9B03C-2A8E-4138-A91A-11F5C803DDA6}">
      <dsp:nvSpPr>
        <dsp:cNvPr id="0" name=""/>
        <dsp:cNvSpPr/>
      </dsp:nvSpPr>
      <dsp:spPr>
        <a:xfrm>
          <a:off x="2759360" y="1801408"/>
          <a:ext cx="678511" cy="7405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2759360" y="1949525"/>
        <a:ext cx="474958" cy="444349"/>
      </dsp:txXfrm>
    </dsp:sp>
    <dsp:sp modelId="{887CF695-FFD8-4E43-BE76-9517BB934A76}">
      <dsp:nvSpPr>
        <dsp:cNvPr id="0" name=""/>
        <dsp:cNvSpPr/>
      </dsp:nvSpPr>
      <dsp:spPr>
        <a:xfrm>
          <a:off x="3595687" y="641871"/>
          <a:ext cx="2562225" cy="30596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b="1" u="sng" kern="1200" dirty="0"/>
            <a:t>Individual Mechanisms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Job satisfaction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Stress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Motivation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Trust, justice and ethics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Learning and decision making</a:t>
          </a:r>
          <a:endParaRPr lang="en-GB" sz="1800" kern="1200" dirty="0"/>
        </a:p>
      </dsp:txBody>
      <dsp:txXfrm>
        <a:off x="3670732" y="716916"/>
        <a:ext cx="2412135" cy="2909566"/>
      </dsp:txXfrm>
    </dsp:sp>
    <dsp:sp modelId="{E45FD357-8910-4402-B9B3-C8FF453557D8}">
      <dsp:nvSpPr>
        <dsp:cNvPr id="0" name=""/>
        <dsp:cNvSpPr/>
      </dsp:nvSpPr>
      <dsp:spPr>
        <a:xfrm rot="21529745">
          <a:off x="6416220" y="1816920"/>
          <a:ext cx="547849" cy="6354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6416237" y="1945685"/>
        <a:ext cx="383494" cy="381259"/>
      </dsp:txXfrm>
    </dsp:sp>
    <dsp:sp modelId="{8DB43FB3-6D71-4A92-9561-2930389BA2BB}">
      <dsp:nvSpPr>
        <dsp:cNvPr id="0" name=""/>
        <dsp:cNvSpPr/>
      </dsp:nvSpPr>
      <dsp:spPr>
        <a:xfrm>
          <a:off x="7191375" y="1006353"/>
          <a:ext cx="2562225" cy="21837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b="1" u="sng" kern="1200" dirty="0"/>
            <a:t>Individual Outcomes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Job performance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Organizational commitment</a:t>
          </a:r>
          <a:endParaRPr lang="en-GB" sz="1800" kern="1200" dirty="0"/>
        </a:p>
      </dsp:txBody>
      <dsp:txXfrm>
        <a:off x="7255334" y="1070312"/>
        <a:ext cx="2434307" cy="20557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E34E94-576B-471A-8590-DDE19B19D4AB}">
      <dsp:nvSpPr>
        <dsp:cNvPr id="0" name=""/>
        <dsp:cNvSpPr/>
      </dsp:nvSpPr>
      <dsp:spPr>
        <a:xfrm rot="16200000">
          <a:off x="-1006811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Environmental Scanning</a:t>
          </a:r>
        </a:p>
      </dsp:txBody>
      <dsp:txXfrm>
        <a:off x="-1006811" y="1494015"/>
        <a:ext cx="2280577" cy="200669"/>
      </dsp:txXfrm>
    </dsp:sp>
    <dsp:sp modelId="{9AC6802B-6FAF-48EC-B695-520CF8541815}">
      <dsp:nvSpPr>
        <dsp:cNvPr id="0" name=""/>
        <dsp:cNvSpPr/>
      </dsp:nvSpPr>
      <dsp:spPr>
        <a:xfrm>
          <a:off x="233811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External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Internal</a:t>
          </a:r>
        </a:p>
      </dsp:txBody>
      <dsp:txXfrm>
        <a:off x="233811" y="454061"/>
        <a:ext cx="999546" cy="2280577"/>
      </dsp:txXfrm>
    </dsp:sp>
    <dsp:sp modelId="{7B50DE95-3B58-4DB5-A215-30ED098B1D78}">
      <dsp:nvSpPr>
        <dsp:cNvPr id="0" name=""/>
        <dsp:cNvSpPr/>
      </dsp:nvSpPr>
      <dsp:spPr>
        <a:xfrm>
          <a:off x="33142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DF3401-7FA3-4C5E-A7E6-44B9B9EC3E47}">
      <dsp:nvSpPr>
        <dsp:cNvPr id="0" name=""/>
        <dsp:cNvSpPr/>
      </dsp:nvSpPr>
      <dsp:spPr>
        <a:xfrm rot="16200000">
          <a:off x="453430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Strategic Formulation</a:t>
          </a:r>
        </a:p>
      </dsp:txBody>
      <dsp:txXfrm>
        <a:off x="453430" y="1494015"/>
        <a:ext cx="2280577" cy="200669"/>
      </dsp:txXfrm>
    </dsp:sp>
    <dsp:sp modelId="{3A057E32-BC5E-438A-A5B7-7E7E7585CF77}">
      <dsp:nvSpPr>
        <dsp:cNvPr id="0" name=""/>
        <dsp:cNvSpPr/>
      </dsp:nvSpPr>
      <dsp:spPr>
        <a:xfrm>
          <a:off x="1694053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Vision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Mission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Objectives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Strategies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Policies</a:t>
          </a:r>
        </a:p>
      </dsp:txBody>
      <dsp:txXfrm>
        <a:off x="1694053" y="454061"/>
        <a:ext cx="999546" cy="2280577"/>
      </dsp:txXfrm>
    </dsp:sp>
    <dsp:sp modelId="{F92BC6A9-A944-421C-A80D-3E2437E8BB71}">
      <dsp:nvSpPr>
        <dsp:cNvPr id="0" name=""/>
        <dsp:cNvSpPr/>
      </dsp:nvSpPr>
      <dsp:spPr>
        <a:xfrm>
          <a:off x="1493383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A99637-8999-4769-B224-182955068D8C}">
      <dsp:nvSpPr>
        <dsp:cNvPr id="0" name=""/>
        <dsp:cNvSpPr/>
      </dsp:nvSpPr>
      <dsp:spPr>
        <a:xfrm rot="16200000">
          <a:off x="1913671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Strategic Implementation</a:t>
          </a:r>
        </a:p>
      </dsp:txBody>
      <dsp:txXfrm>
        <a:off x="1913671" y="1494015"/>
        <a:ext cx="2280577" cy="200669"/>
      </dsp:txXfrm>
    </dsp:sp>
    <dsp:sp modelId="{ADF9595C-34CC-4194-848B-2053C59B7014}">
      <dsp:nvSpPr>
        <dsp:cNvPr id="0" name=""/>
        <dsp:cNvSpPr/>
      </dsp:nvSpPr>
      <dsp:spPr>
        <a:xfrm>
          <a:off x="3154294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Programmes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Budgets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Procedures</a:t>
          </a:r>
        </a:p>
      </dsp:txBody>
      <dsp:txXfrm>
        <a:off x="3154294" y="454061"/>
        <a:ext cx="999546" cy="2280577"/>
      </dsp:txXfrm>
    </dsp:sp>
    <dsp:sp modelId="{24687AFC-0F65-4324-B4DF-CF9E9195FE68}">
      <dsp:nvSpPr>
        <dsp:cNvPr id="0" name=""/>
        <dsp:cNvSpPr/>
      </dsp:nvSpPr>
      <dsp:spPr>
        <a:xfrm>
          <a:off x="2953625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B0FADB-912C-42DD-9E18-6A62BF03FB95}">
      <dsp:nvSpPr>
        <dsp:cNvPr id="0" name=""/>
        <dsp:cNvSpPr/>
      </dsp:nvSpPr>
      <dsp:spPr>
        <a:xfrm rot="16200000">
          <a:off x="3373913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Evaluation and Control</a:t>
          </a:r>
        </a:p>
      </dsp:txBody>
      <dsp:txXfrm>
        <a:off x="3373913" y="1494015"/>
        <a:ext cx="2280577" cy="200669"/>
      </dsp:txXfrm>
    </dsp:sp>
    <dsp:sp modelId="{A2A6CD2D-107C-42BE-8992-188B6087F0A1}">
      <dsp:nvSpPr>
        <dsp:cNvPr id="0" name=""/>
        <dsp:cNvSpPr/>
      </dsp:nvSpPr>
      <dsp:spPr>
        <a:xfrm>
          <a:off x="4614536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Performance</a:t>
          </a:r>
        </a:p>
      </dsp:txBody>
      <dsp:txXfrm>
        <a:off x="4614536" y="454061"/>
        <a:ext cx="999546" cy="2280577"/>
      </dsp:txXfrm>
    </dsp:sp>
    <dsp:sp modelId="{ED38F845-C263-4650-9ED3-2332F636C5CA}">
      <dsp:nvSpPr>
        <dsp:cNvPr id="0" name=""/>
        <dsp:cNvSpPr/>
      </dsp:nvSpPr>
      <dsp:spPr>
        <a:xfrm>
          <a:off x="4413867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76343F-E9C8-49B5-B43A-28FED7CAA8DF}">
      <dsp:nvSpPr>
        <dsp:cNvPr id="0" name=""/>
        <dsp:cNvSpPr/>
      </dsp:nvSpPr>
      <dsp:spPr>
        <a:xfrm>
          <a:off x="1672251" y="1242307"/>
          <a:ext cx="1364022" cy="944384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100" b="1" kern="1200" dirty="0"/>
            <a:t>Firm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100" b="1" kern="1200" dirty="0"/>
            <a:t>Performance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600" b="1" kern="1200" dirty="0"/>
            <a:t>Y</a:t>
          </a:r>
          <a:endParaRPr lang="en-GB" sz="1100" b="1" kern="1200" dirty="0"/>
        </a:p>
      </dsp:txBody>
      <dsp:txXfrm>
        <a:off x="1872007" y="1380609"/>
        <a:ext cx="964510" cy="667780"/>
      </dsp:txXfrm>
    </dsp:sp>
    <dsp:sp modelId="{D13BF710-4174-4865-959D-AB240651425E}">
      <dsp:nvSpPr>
        <dsp:cNvPr id="0" name=""/>
        <dsp:cNvSpPr/>
      </dsp:nvSpPr>
      <dsp:spPr>
        <a:xfrm rot="16200000">
          <a:off x="2211508" y="1081501"/>
          <a:ext cx="285508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285508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347124" y="1092415"/>
        <a:ext cx="14275" cy="14275"/>
      </dsp:txXfrm>
    </dsp:sp>
    <dsp:sp modelId="{A84F2C9D-BCD4-474B-9DBB-27B82EF25473}">
      <dsp:nvSpPr>
        <dsp:cNvPr id="0" name=""/>
        <dsp:cNvSpPr/>
      </dsp:nvSpPr>
      <dsp:spPr>
        <a:xfrm>
          <a:off x="1882070" y="12413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50" b="1" kern="1200" dirty="0"/>
            <a:t>Strategies</a:t>
          </a:r>
          <a:endParaRPr lang="en-GB" sz="1050" b="1" kern="1200" dirty="0"/>
        </a:p>
      </dsp:txBody>
      <dsp:txXfrm>
        <a:off x="2020372" y="150715"/>
        <a:ext cx="667780" cy="667780"/>
      </dsp:txXfrm>
    </dsp:sp>
    <dsp:sp modelId="{CF5EAA54-A141-4402-923E-94A710FDB603}">
      <dsp:nvSpPr>
        <dsp:cNvPr id="0" name=""/>
        <dsp:cNvSpPr/>
      </dsp:nvSpPr>
      <dsp:spPr>
        <a:xfrm rot="19800000">
          <a:off x="2867812" y="1355818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40429" y="1370047"/>
        <a:ext cx="7643" cy="7643"/>
      </dsp:txXfrm>
    </dsp:sp>
    <dsp:sp modelId="{338B84AE-90B3-4082-BDDB-0181A1C690A7}">
      <dsp:nvSpPr>
        <dsp:cNvPr id="0" name=""/>
        <dsp:cNvSpPr/>
      </dsp:nvSpPr>
      <dsp:spPr>
        <a:xfrm>
          <a:off x="2947189" y="627360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800" b="1" kern="1200" dirty="0"/>
            <a:t>Employees</a:t>
          </a:r>
          <a:endParaRPr lang="en-GB" sz="800" b="1" kern="1200" dirty="0"/>
        </a:p>
      </dsp:txBody>
      <dsp:txXfrm>
        <a:off x="3085491" y="765662"/>
        <a:ext cx="667780" cy="667780"/>
      </dsp:txXfrm>
    </dsp:sp>
    <dsp:sp modelId="{794CA176-A4F6-4585-AEC9-7C6FD1EB8024}">
      <dsp:nvSpPr>
        <dsp:cNvPr id="0" name=""/>
        <dsp:cNvSpPr/>
      </dsp:nvSpPr>
      <dsp:spPr>
        <a:xfrm rot="1800000">
          <a:off x="2867812" y="2037079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40429" y="2051308"/>
        <a:ext cx="7643" cy="7643"/>
      </dsp:txXfrm>
    </dsp:sp>
    <dsp:sp modelId="{892E0C7B-74D4-4719-A75F-99F09B81400E}">
      <dsp:nvSpPr>
        <dsp:cNvPr id="0" name=""/>
        <dsp:cNvSpPr/>
      </dsp:nvSpPr>
      <dsp:spPr>
        <a:xfrm>
          <a:off x="2947189" y="1857254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00" b="1" kern="1200" dirty="0"/>
            <a:t>Executives</a:t>
          </a:r>
          <a:endParaRPr lang="en-GB" sz="1000" b="1" kern="1200" dirty="0"/>
        </a:p>
      </dsp:txBody>
      <dsp:txXfrm>
        <a:off x="3085491" y="1995556"/>
        <a:ext cx="667780" cy="667780"/>
      </dsp:txXfrm>
    </dsp:sp>
    <dsp:sp modelId="{B442B701-2B47-4550-95BC-F6E3A9CCEE96}">
      <dsp:nvSpPr>
        <dsp:cNvPr id="0" name=""/>
        <dsp:cNvSpPr/>
      </dsp:nvSpPr>
      <dsp:spPr>
        <a:xfrm rot="5400000">
          <a:off x="2211508" y="2311395"/>
          <a:ext cx="285508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285508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347124" y="2322309"/>
        <a:ext cx="14275" cy="14275"/>
      </dsp:txXfrm>
    </dsp:sp>
    <dsp:sp modelId="{CAC1B79A-B6BB-4234-ADB1-D2170F75BC4C}">
      <dsp:nvSpPr>
        <dsp:cNvPr id="0" name=""/>
        <dsp:cNvSpPr/>
      </dsp:nvSpPr>
      <dsp:spPr>
        <a:xfrm>
          <a:off x="1882070" y="2472201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00" b="1" kern="1200" dirty="0"/>
            <a:t>Customers</a:t>
          </a:r>
          <a:endParaRPr lang="en-GB" sz="1000" b="1" kern="1200" dirty="0"/>
        </a:p>
      </dsp:txBody>
      <dsp:txXfrm>
        <a:off x="2020372" y="2610503"/>
        <a:ext cx="667780" cy="667780"/>
      </dsp:txXfrm>
    </dsp:sp>
    <dsp:sp modelId="{E07C77B5-042B-4524-9C61-F6C4BED50863}">
      <dsp:nvSpPr>
        <dsp:cNvPr id="0" name=""/>
        <dsp:cNvSpPr/>
      </dsp:nvSpPr>
      <dsp:spPr>
        <a:xfrm rot="9000000">
          <a:off x="1687833" y="2037079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760451" y="2051308"/>
        <a:ext cx="7643" cy="7643"/>
      </dsp:txXfrm>
    </dsp:sp>
    <dsp:sp modelId="{964DB814-053C-498F-9510-51EA9AC248CF}">
      <dsp:nvSpPr>
        <dsp:cNvPr id="0" name=""/>
        <dsp:cNvSpPr/>
      </dsp:nvSpPr>
      <dsp:spPr>
        <a:xfrm>
          <a:off x="816950" y="1857254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50" b="1" kern="1200" dirty="0"/>
            <a:t>Factor 2</a:t>
          </a:r>
          <a:endParaRPr lang="en-GB" sz="1050" b="1" kern="1200" dirty="0"/>
        </a:p>
      </dsp:txBody>
      <dsp:txXfrm>
        <a:off x="955252" y="1995556"/>
        <a:ext cx="667780" cy="667780"/>
      </dsp:txXfrm>
    </dsp:sp>
    <dsp:sp modelId="{EB9209D1-1251-40AB-94DA-742A7E2ED8FA}">
      <dsp:nvSpPr>
        <dsp:cNvPr id="0" name=""/>
        <dsp:cNvSpPr/>
      </dsp:nvSpPr>
      <dsp:spPr>
        <a:xfrm rot="12600000">
          <a:off x="1687833" y="1355818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760451" y="1370047"/>
        <a:ext cx="7643" cy="7643"/>
      </dsp:txXfrm>
    </dsp:sp>
    <dsp:sp modelId="{F7E68B12-0302-4209-9FD4-9A31FBA91365}">
      <dsp:nvSpPr>
        <dsp:cNvPr id="0" name=""/>
        <dsp:cNvSpPr/>
      </dsp:nvSpPr>
      <dsp:spPr>
        <a:xfrm>
          <a:off x="816950" y="627360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100" b="1" kern="1200" dirty="0"/>
            <a:t>Factor 1</a:t>
          </a:r>
          <a:endParaRPr lang="en-GB" sz="1100" b="1" kern="1200" dirty="0"/>
        </a:p>
      </dsp:txBody>
      <dsp:txXfrm>
        <a:off x="955252" y="765662"/>
        <a:ext cx="667780" cy="6677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4/26/2025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4/26/2025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9538" y="739775"/>
            <a:ext cx="657860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688761"/>
            <a:ext cx="5438140" cy="444198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09538" y="739775"/>
            <a:ext cx="6578600" cy="37020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CC701-D80A-463B-8415-A8548531208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6828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3B406DD-75A2-41F3-86CE-E4672BA5372B}" type="slidenum">
              <a:rPr lang="en-US" smtClean="0"/>
              <a:pPr eaLnBrk="1" hangingPunct="1"/>
              <a:t>38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41400" y="254000"/>
            <a:ext cx="4665663" cy="2625725"/>
          </a:xfrm>
          <a:ln/>
        </p:spPr>
      </p:sp>
      <p:sp>
        <p:nvSpPr>
          <p:cNvPr id="36868" name="Notes Placeholder 4"/>
          <p:cNvSpPr>
            <a:spLocks noGrp="1"/>
          </p:cNvSpPr>
          <p:nvPr>
            <p:ph type="body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1948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35CCA71-BD41-430A-86DC-E651D77C1D39}" type="slidenum">
              <a:rPr lang="en-US" smtClean="0"/>
              <a:pPr eaLnBrk="1" hangingPunct="1"/>
              <a:t>39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1616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18171E7-71F8-4FB3-8EED-D8C3E0971B39}" type="slidenum">
              <a:rPr lang="en-US" smtClean="0"/>
              <a:pPr eaLnBrk="1" hangingPunct="1"/>
              <a:t>40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6724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351F7F1-9425-4E54-B359-BC387C11011E}" type="slidenum">
              <a:rPr lang="en-US" smtClean="0"/>
              <a:pPr eaLnBrk="1" hangingPunct="1"/>
              <a:t>41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7053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46D2391-BC89-4979-9E7B-5D0D862B7B3E}" type="slidenum">
              <a:rPr lang="en-US" smtClean="0"/>
              <a:pPr eaLnBrk="1" hangingPunct="1"/>
              <a:t>43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2796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E572FB5-1A01-4819-9DBF-75146E33AE35}" type="slidenum">
              <a:rPr lang="en-US" smtClean="0"/>
              <a:pPr eaLnBrk="1" hangingPunct="1"/>
              <a:t>44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8959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C37674D-4E08-47B5-A386-EA318B8F1F01}" type="slidenum">
              <a:rPr lang="en-US" smtClean="0"/>
              <a:pPr eaLnBrk="1" hangingPunct="1"/>
              <a:t>45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4164737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15D37BD-E15E-4CBC-968D-EC3BF1365D5A}" type="slidenum">
              <a:rPr lang="en-US" smtClean="0"/>
              <a:pPr eaLnBrk="1" hangingPunct="1"/>
              <a:t>46</a:t>
            </a:fld>
            <a:endParaRPr 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8498205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A325-C08C-4543-914A-CF8246502E75}" type="datetime1">
              <a:rPr lang="en-US" smtClean="0"/>
              <a:t>4/26/2025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B54A8-4985-452A-8288-BA2BAAC5C558}" type="datetime1">
              <a:rPr lang="en-US" smtClean="0"/>
              <a:t>4/26/2025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C9541-DC14-4B7A-B821-EFEF08D41C1D}" type="datetime1">
              <a:rPr lang="en-US" smtClean="0"/>
              <a:t>4/26/2025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4D03B-7636-48B2-9701-3570BDD9F831}" type="datetime1">
              <a:rPr lang="en-US" smtClean="0"/>
              <a:t>4/26/2025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0A233-AA35-4798-B89C-309D7373F0FD}" type="datetime1">
              <a:rPr lang="en-US" smtClean="0"/>
              <a:t>4/26/2025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0FD1-9BDC-4CD0-8F06-FC80A2FB93AA}" type="datetime1">
              <a:rPr lang="en-US" smtClean="0"/>
              <a:t>4/26/2025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0B837-DB77-4C73-8EDD-D1D1A4B103C8}" type="datetime1">
              <a:rPr lang="en-US" smtClean="0"/>
              <a:t>4/26/2025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665DD-5E77-4A82-8C67-DA95C1B438B2}" type="datetime1">
              <a:rPr lang="en-US" smtClean="0"/>
              <a:t>4/26/2025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5C8A4-267D-478B-B66B-B4BEB8A77095}" type="datetime1">
              <a:rPr lang="en-US" smtClean="0"/>
              <a:t>4/26/2025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8D222-EE3C-455A-81C5-DC38E8BD7E00}" type="datetime1">
              <a:rPr lang="en-US" smtClean="0"/>
              <a:t>4/26/2025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41" y="274638"/>
            <a:ext cx="1096994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441" y="1600201"/>
            <a:ext cx="5383398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5986" y="1600201"/>
            <a:ext cx="5383398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A344F-2135-48D5-8000-E501B9796A6C}" type="datetime1">
              <a:rPr lang="en-US" smtClean="0"/>
              <a:t>4/26/2025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Add a footer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22B5F6-E90B-485D-BFB1-84C52DFFA9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515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5A86E8A2-5BE0-40A6-B4EA-544416E05C3E}" type="datetime1">
              <a:rPr lang="en-US" smtClean="0"/>
              <a:t>4/26/2025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network.bepress.com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SBPD8001 </a:t>
            </a:r>
            <a:br>
              <a:rPr lang="en-US" dirty="0"/>
            </a:br>
            <a:r>
              <a:rPr lang="en-US" dirty="0"/>
              <a:t>Preparing for doctoral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01 Developing Research Ideas and Topics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Topics</a:t>
            </a:r>
            <a:endParaRPr lang="en-AU" altLang="zh-CN" dirty="0"/>
          </a:p>
        </p:txBody>
      </p:sp>
      <p:sp>
        <p:nvSpPr>
          <p:cNvPr id="3635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altLang="zh-CN" dirty="0"/>
              <a:t>Academic disciplines and fields of study</a:t>
            </a:r>
            <a:endParaRPr lang="en-AU" altLang="zh-CN" dirty="0"/>
          </a:p>
          <a:p>
            <a:r>
              <a:rPr lang="en-AU" altLang="zh-CN" dirty="0"/>
              <a:t>Major research areas</a:t>
            </a:r>
          </a:p>
          <a:p>
            <a:pPr lvl="1"/>
            <a:r>
              <a:rPr lang="en-AU" altLang="zh-CN" dirty="0"/>
              <a:t>Strategic management research</a:t>
            </a:r>
          </a:p>
          <a:p>
            <a:pPr lvl="1"/>
            <a:r>
              <a:rPr lang="en-AU" altLang="zh-CN" dirty="0"/>
              <a:t>Organisational behaviour</a:t>
            </a:r>
          </a:p>
          <a:p>
            <a:pPr lvl="1"/>
            <a:r>
              <a:rPr lang="en-AU" altLang="zh-CN" dirty="0"/>
              <a:t>Consumer behaviour</a:t>
            </a:r>
          </a:p>
          <a:p>
            <a:r>
              <a:rPr lang="en-AU" altLang="zh-CN" dirty="0"/>
              <a:t>Developing research ideas and topics</a:t>
            </a:r>
          </a:p>
          <a:p>
            <a:pPr lvl="1"/>
            <a:r>
              <a:rPr lang="en-US" altLang="zh-CN" dirty="0"/>
              <a:t>Converting business problems into academic research</a:t>
            </a:r>
            <a:endParaRPr lang="en-AU" altLang="zh-CN" dirty="0"/>
          </a:p>
          <a:p>
            <a:pPr lvl="1"/>
            <a:r>
              <a:rPr lang="en-AU" altLang="zh-CN" dirty="0"/>
              <a:t>What makes a good research topic?</a:t>
            </a:r>
          </a:p>
          <a:p>
            <a:pPr lvl="1"/>
            <a:r>
              <a:rPr lang="en-HK" altLang="zh-CN" dirty="0"/>
              <a:t>Common mistakes in research proposals</a:t>
            </a:r>
            <a:endParaRPr lang="en-AU" altLang="zh-CN" dirty="0"/>
          </a:p>
          <a:p>
            <a:r>
              <a:rPr lang="en-AU" altLang="zh-CN" dirty="0"/>
              <a:t>Research process</a:t>
            </a:r>
          </a:p>
          <a:p>
            <a:endParaRPr lang="en-AU" altLang="zh-CN" dirty="0"/>
          </a:p>
          <a:p>
            <a:pPr marL="45720" indent="0">
              <a:buNone/>
            </a:pPr>
            <a:r>
              <a:rPr lang="en-HK" altLang="zh-CN" sz="1800" i="1" dirty="0"/>
              <a:t>Some slides have been used in previous presentations</a:t>
            </a:r>
            <a:endParaRPr lang="en-AU" altLang="zh-CN" sz="1800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25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142D9-408D-470E-BB7B-3543D96FE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altLang="zh-CN" dirty="0"/>
              <a:t>academic disciplines and fields of study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AB519-C5D7-4A51-B4DD-30DACF05A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2000" dirty="0"/>
              <a:t>A doctoral thesis must make </a:t>
            </a:r>
            <a:r>
              <a:rPr lang="en-US" sz="2000" dirty="0">
                <a:solidFill>
                  <a:srgbClr val="FF0000"/>
                </a:solidFill>
              </a:rPr>
              <a:t>a significant contribution </a:t>
            </a:r>
            <a:r>
              <a:rPr lang="en-US" sz="2000" dirty="0"/>
              <a:t>to the advancement of knowledge in </a:t>
            </a:r>
            <a:r>
              <a:rPr lang="en-US" sz="2000" dirty="0">
                <a:solidFill>
                  <a:srgbClr val="FF0000"/>
                </a:solidFill>
              </a:rPr>
              <a:t>the field of research </a:t>
            </a:r>
            <a:r>
              <a:rPr lang="en-US" sz="2000" dirty="0"/>
              <a:t>and </a:t>
            </a:r>
            <a:r>
              <a:rPr lang="en-US" sz="2000" dirty="0">
                <a:solidFill>
                  <a:srgbClr val="FF0000"/>
                </a:solidFill>
              </a:rPr>
              <a:t>demonstrate the independent capabilities </a:t>
            </a:r>
            <a:r>
              <a:rPr lang="en-US" sz="2000" dirty="0"/>
              <a:t>of the doctoral candidate. The doctoral thesis must be the result of </a:t>
            </a:r>
            <a:r>
              <a:rPr lang="en-US" sz="2000" dirty="0">
                <a:solidFill>
                  <a:srgbClr val="FF0000"/>
                </a:solidFill>
              </a:rPr>
              <a:t>original and rigorous investigation and analysis</a:t>
            </a:r>
            <a:r>
              <a:rPr lang="en-US" sz="2000" dirty="0"/>
              <a:t>. It must also </a:t>
            </a:r>
            <a:r>
              <a:rPr lang="en-US" sz="2000" dirty="0">
                <a:solidFill>
                  <a:srgbClr val="FF0000"/>
                </a:solidFill>
              </a:rPr>
              <a:t>be of publishable quality.</a:t>
            </a:r>
            <a:endParaRPr lang="en-HK" sz="2000" dirty="0">
              <a:solidFill>
                <a:srgbClr val="FF0000"/>
              </a:solidFill>
            </a:endParaRPr>
          </a:p>
          <a:p>
            <a:r>
              <a:rPr lang="en-HK" sz="2000" dirty="0"/>
              <a:t>A DBA dissertation should be a piece of work which builds upon and adds to a business or management discipline such as </a:t>
            </a:r>
            <a:r>
              <a:rPr lang="en-HK" sz="2000" b="1" dirty="0"/>
              <a:t>OB, CB, SM, MIS, HRM, IR, IB,</a:t>
            </a:r>
            <a:r>
              <a:rPr lang="en-HK" sz="2000" dirty="0"/>
              <a:t> etc.</a:t>
            </a:r>
          </a:p>
          <a:p>
            <a:r>
              <a:rPr lang="en-HK" sz="2000" dirty="0"/>
              <a:t>There should be explicit connections to an existing body of knowledge.</a:t>
            </a:r>
          </a:p>
          <a:p>
            <a:r>
              <a:rPr lang="en-HK" sz="2000" dirty="0"/>
              <a:t>The body of knowledge refers to everything that is known by researchers in the area, and could be expressed by means of </a:t>
            </a:r>
            <a:r>
              <a:rPr lang="en-HK" sz="2000" b="1" dirty="0"/>
              <a:t>published information</a:t>
            </a:r>
            <a:r>
              <a:rPr lang="en-HK" sz="2000" dirty="0"/>
              <a:t> in that area. </a:t>
            </a:r>
          </a:p>
          <a:p>
            <a:pPr lvl="1"/>
            <a:r>
              <a:rPr lang="en-HK" sz="1800" dirty="0"/>
              <a:t>Published information includes everything from website articles to peer-reviewed research journal articles. </a:t>
            </a:r>
          </a:p>
          <a:p>
            <a:pPr lvl="1"/>
            <a:r>
              <a:rPr lang="en-HK" sz="1800" dirty="0"/>
              <a:t>For example, if a student performs a literature search in the field of customer satisfaction, he or she might identify  1,370,000 published pieces of work ranging from books to journal articles.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C91E97-9873-4DF4-BC22-3E36ED5A2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08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ED895-E4E5-9548-11AF-849FD69C2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613" y="0"/>
            <a:ext cx="9753600" cy="974563"/>
          </a:xfrm>
        </p:spPr>
        <p:txBody>
          <a:bodyPr/>
          <a:lstStyle/>
          <a:p>
            <a:r>
              <a:rPr lang="en-US" dirty="0"/>
              <a:t>Level 8 qualifications</a:t>
            </a:r>
            <a:endParaRPr lang="en-H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B443C1-0FA5-CD25-675A-BAAF350410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5624" y="974563"/>
            <a:ext cx="9753600" cy="124016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US" sz="2000" dirty="0"/>
              <a:t>In the UK, Level 8 qualifications refer to the highest level of the Regulated Qualifications Framework (RQF) and typically include doctoral degrees, such as PhDs and professional doctorates. The criteria for Level 8 qualifications include the following: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DDC94E-E979-7F0A-8516-EABBEBC60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HK" smtClean="0"/>
              <a:t>4</a:t>
            </a:fld>
            <a:endParaRPr lang="en-HK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69DEC6C-FC14-F42A-CD4F-4E8F3A7DE0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5243346"/>
              </p:ext>
            </p:extLst>
          </p:nvPr>
        </p:nvGraphicFramePr>
        <p:xfrm>
          <a:off x="1449896" y="2156794"/>
          <a:ext cx="9289032" cy="4638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0">
                  <a:extLst>
                    <a:ext uri="{9D8B030D-6E8A-4147-A177-3AD203B41FA5}">
                      <a16:colId xmlns:a16="http://schemas.microsoft.com/office/drawing/2014/main" val="2399964072"/>
                    </a:ext>
                  </a:extLst>
                </a:gridCol>
                <a:gridCol w="2808312">
                  <a:extLst>
                    <a:ext uri="{9D8B030D-6E8A-4147-A177-3AD203B41FA5}">
                      <a16:colId xmlns:a16="http://schemas.microsoft.com/office/drawing/2014/main" val="40818786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/>
                        <a:t>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/>
                        <a:t>Skills Demonstrated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87180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noProof="0" dirty="0"/>
                        <a:t>Holder can use advanced and specialised skills and techniques to conceptualise and address problematic situations that involve </a:t>
                      </a:r>
                      <a:r>
                        <a:rPr lang="en-GB" sz="1600" b="1" noProof="0" dirty="0">
                          <a:solidFill>
                            <a:schemeClr val="tx1"/>
                          </a:solidFill>
                        </a:rPr>
                        <a:t>many complex, interacting factors</a:t>
                      </a:r>
                      <a:r>
                        <a:rPr lang="en-GB" sz="1600" noProof="0" dirty="0"/>
                        <a:t>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noProof="0" dirty="0"/>
                        <a:t>- Identify research problems and gaps</a:t>
                      </a:r>
                    </a:p>
                    <a:p>
                      <a:r>
                        <a:rPr lang="en-GB" sz="1600" noProof="0" dirty="0"/>
                        <a:t>- Formulate RQs</a:t>
                      </a:r>
                    </a:p>
                    <a:p>
                      <a:r>
                        <a:rPr lang="en-GB" sz="1600" noProof="0" dirty="0"/>
                        <a:t>- Organise and synthesise literature on a given topic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90983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noProof="0" dirty="0"/>
                        <a:t>Holder can formulate and use </a:t>
                      </a:r>
                      <a:r>
                        <a:rPr lang="en-GB" sz="1600" b="1" noProof="0" dirty="0"/>
                        <a:t>appropriate methodologies and approaches.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noProof="0" dirty="0"/>
                        <a:t>- Develop relevant research methodologies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64269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noProof="0" dirty="0"/>
                        <a:t>Holder </a:t>
                      </a:r>
                      <a:r>
                        <a:rPr lang="en-GB" sz="1600" b="1" noProof="0" dirty="0"/>
                        <a:t>can initiate, design and undertake research, development or strategic activities </a:t>
                      </a:r>
                      <a:r>
                        <a:rPr lang="en-GB" sz="1600" noProof="0" dirty="0"/>
                        <a:t>that extend or produce significant change in the field of work or study.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noProof="0" dirty="0"/>
                        <a:t>- Qual: In-depth interviews;  thematic analysis</a:t>
                      </a:r>
                    </a:p>
                    <a:p>
                      <a:r>
                        <a:rPr lang="en-GB" sz="1600" noProof="0" dirty="0"/>
                        <a:t>- Quant: Instrument development; statistical analysis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38731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noProof="0" dirty="0"/>
                        <a:t>Holder can </a:t>
                      </a:r>
                      <a:r>
                        <a:rPr lang="en-GB" sz="1600" b="1" noProof="0" dirty="0"/>
                        <a:t>critically evaluate actions, methods and results </a:t>
                      </a:r>
                      <a:r>
                        <a:rPr lang="en-GB" sz="1600" noProof="0" dirty="0"/>
                        <a:t>and their short- and long-term </a:t>
                      </a:r>
                      <a:r>
                        <a:rPr lang="en-GB" sz="1600" b="1" noProof="0" dirty="0"/>
                        <a:t>implications</a:t>
                      </a:r>
                      <a:r>
                        <a:rPr lang="en-GB" sz="1600" noProof="0" dirty="0"/>
                        <a:t> for the field of work or knowledge and its </a:t>
                      </a:r>
                      <a:r>
                        <a:rPr lang="en-GB" sz="1600" b="1" noProof="0" dirty="0"/>
                        <a:t>wider context</a:t>
                      </a:r>
                      <a:r>
                        <a:rPr lang="en-GB" sz="1600" noProof="0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noProof="0" dirty="0"/>
                        <a:t>- Discussions, reflections and recommendations on key issues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96467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9640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54A50-6E9B-FE1A-6BA5-B48910BF06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232" y="890207"/>
            <a:ext cx="3433374" cy="5825939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en-HK" sz="1900" dirty="0"/>
              <a:t>The Digital Commons Network brings together </a:t>
            </a:r>
            <a:r>
              <a:rPr lang="en-HK" sz="1900" b="1" dirty="0"/>
              <a:t>free, full-text scholarly articles </a:t>
            </a:r>
            <a:r>
              <a:rPr lang="en-HK" sz="1900" dirty="0"/>
              <a:t>from hundreds of universities and colleges worldwide. </a:t>
            </a:r>
          </a:p>
          <a:p>
            <a:pPr marL="45720" indent="0">
              <a:buNone/>
            </a:pPr>
            <a:endParaRPr lang="en-HK" sz="1900" dirty="0"/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Architecture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Arts and Humanities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Business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Education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Engineering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Law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Life Sciences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Medicine and Health Sciences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Physical Sciences and Mathematics</a:t>
            </a:r>
          </a:p>
          <a:p>
            <a:pPr marL="288925" indent="-288925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Social and Behavioural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E95C2F-55FA-42F6-3BE7-790748113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5</a:t>
            </a:fld>
            <a:endParaRPr lang="en-GB"/>
          </a:p>
        </p:txBody>
      </p:sp>
      <p:pic>
        <p:nvPicPr>
          <p:cNvPr id="10" name="Picture 9">
            <a:hlinkClick r:id="rId2"/>
            <a:extLst>
              <a:ext uri="{FF2B5EF4-FFF2-40B4-BE49-F238E27FC236}">
                <a16:creationId xmlns:a16="http://schemas.microsoft.com/office/drawing/2014/main" id="{4FD76957-D68B-FC81-0BD7-81E34F534B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6667" y="295523"/>
            <a:ext cx="7632848" cy="640238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42C3E45-1AFB-0046-2E67-16949C57B18A}"/>
              </a:ext>
            </a:extLst>
          </p:cNvPr>
          <p:cNvSpPr txBox="1"/>
          <p:nvPr/>
        </p:nvSpPr>
        <p:spPr>
          <a:xfrm>
            <a:off x="117748" y="295523"/>
            <a:ext cx="40589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Digital Commons Network</a:t>
            </a:r>
            <a:endParaRPr lang="en-GB" sz="2400" dirty="0">
              <a:latin typeface="+mj-lt"/>
            </a:endParaRPr>
          </a:p>
        </p:txBody>
      </p:sp>
      <p:cxnSp>
        <p:nvCxnSpPr>
          <p:cNvPr id="14" name="Connector: Elbow 13">
            <a:extLst>
              <a:ext uri="{FF2B5EF4-FFF2-40B4-BE49-F238E27FC236}">
                <a16:creationId xmlns:a16="http://schemas.microsoft.com/office/drawing/2014/main" id="{9E682390-93F2-424E-F2CB-FCFCC110A836}"/>
              </a:ext>
            </a:extLst>
          </p:cNvPr>
          <p:cNvCxnSpPr/>
          <p:nvPr/>
        </p:nvCxnSpPr>
        <p:spPr>
          <a:xfrm flipV="1">
            <a:off x="2205980" y="2132856"/>
            <a:ext cx="5328592" cy="1368152"/>
          </a:xfrm>
          <a:prstGeom prst="bentConnector3">
            <a:avLst/>
          </a:prstGeom>
          <a:ln w="254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8ADF6FAE-45D0-EDCF-E47D-2D206D462EC5}"/>
              </a:ext>
            </a:extLst>
          </p:cNvPr>
          <p:cNvSpPr txBox="1"/>
          <p:nvPr/>
        </p:nvSpPr>
        <p:spPr>
          <a:xfrm>
            <a:off x="5635487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endParaRPr lang="en-GB" sz="2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EEA327-EE40-AC07-D57F-3677D51D00BB}"/>
              </a:ext>
            </a:extLst>
          </p:cNvPr>
          <p:cNvSpPr txBox="1"/>
          <p:nvPr/>
        </p:nvSpPr>
        <p:spPr>
          <a:xfrm>
            <a:off x="9122015" y="890207"/>
            <a:ext cx="3024336" cy="286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http://network.bepress.com/</a:t>
            </a:r>
          </a:p>
        </p:txBody>
      </p:sp>
    </p:spTree>
    <p:extLst>
      <p:ext uri="{BB962C8B-B14F-4D97-AF65-F5344CB8AC3E}">
        <p14:creationId xmlns:p14="http://schemas.microsoft.com/office/powerpoint/2010/main" val="297899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5E4684-AB94-692B-2CA1-6EE824287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6</a:t>
            </a:fld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FB90C77-A8C9-EAAD-5D62-499BE58B33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372884"/>
              </p:ext>
            </p:extLst>
          </p:nvPr>
        </p:nvGraphicFramePr>
        <p:xfrm>
          <a:off x="837828" y="626184"/>
          <a:ext cx="9937104" cy="6003217"/>
        </p:xfrm>
        <a:graphic>
          <a:graphicData uri="http://schemas.openxmlformats.org/drawingml/2006/table">
            <a:tbl>
              <a:tblPr>
                <a:tableStyleId>{6E25E649-3F16-4E02-A733-19D2CDBF48F0}</a:tableStyleId>
              </a:tblPr>
              <a:tblGrid>
                <a:gridCol w="547383">
                  <a:extLst>
                    <a:ext uri="{9D8B030D-6E8A-4147-A177-3AD203B41FA5}">
                      <a16:colId xmlns:a16="http://schemas.microsoft.com/office/drawing/2014/main" val="2676204452"/>
                    </a:ext>
                  </a:extLst>
                </a:gridCol>
                <a:gridCol w="4421169">
                  <a:extLst>
                    <a:ext uri="{9D8B030D-6E8A-4147-A177-3AD203B41FA5}">
                      <a16:colId xmlns:a16="http://schemas.microsoft.com/office/drawing/2014/main" val="78634650"/>
                    </a:ext>
                  </a:extLst>
                </a:gridCol>
                <a:gridCol w="526330">
                  <a:extLst>
                    <a:ext uri="{9D8B030D-6E8A-4147-A177-3AD203B41FA5}">
                      <a16:colId xmlns:a16="http://schemas.microsoft.com/office/drawing/2014/main" val="1110799472"/>
                    </a:ext>
                  </a:extLst>
                </a:gridCol>
                <a:gridCol w="4442222">
                  <a:extLst>
                    <a:ext uri="{9D8B030D-6E8A-4147-A177-3AD203B41FA5}">
                      <a16:colId xmlns:a16="http://schemas.microsoft.com/office/drawing/2014/main" val="1511778390"/>
                    </a:ext>
                  </a:extLst>
                </a:gridCol>
              </a:tblGrid>
              <a:tr h="20177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Accounting (27111)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19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Sports Management (2646)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2720353966"/>
                  </a:ext>
                </a:extLst>
              </a:tr>
              <a:tr h="403540">
                <a:tc>
                  <a:txBody>
                    <a:bodyPr/>
                    <a:lstStyle/>
                    <a:p>
                      <a:pPr algn="ctr" fontAlgn="b"/>
                      <a:r>
                        <a:rPr lang="en-HK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Business Administration, Management, and Operations (15965)</a:t>
                      </a:r>
                      <a:endParaRPr lang="en-HK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20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>
                          <a:effectLst/>
                        </a:rPr>
                        <a:t>Business and Corporate Communications (2633)</a:t>
                      </a:r>
                      <a:endParaRPr lang="en-HK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3784368117"/>
                  </a:ext>
                </a:extLst>
              </a:tr>
              <a:tr h="4035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3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Taxation (14525)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21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>
                          <a:effectLst/>
                        </a:rPr>
                        <a:t>Operations and Supply Chain Management (2623)</a:t>
                      </a:r>
                      <a:endParaRPr lang="en-HK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944522077"/>
                  </a:ext>
                </a:extLst>
              </a:tr>
              <a:tr h="20177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4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Marketing (8909)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22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Agribusiness (2281)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3214005790"/>
                  </a:ext>
                </a:extLst>
              </a:tr>
              <a:tr h="37509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5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Finance and Financial Management (8068)</a:t>
                      </a:r>
                      <a:endParaRPr lang="en-HK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23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Insurance (2257)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2995630050"/>
                  </a:ext>
                </a:extLst>
              </a:tr>
              <a:tr h="37509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Organizational Behaviour and Theory (5629)</a:t>
                      </a:r>
                      <a:endParaRPr lang="en-HK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24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Strategic Management Policy (2189)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3261014460"/>
                  </a:ext>
                </a:extLst>
              </a:tr>
              <a:tr h="4035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Human Resources Management (5396)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25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Nonprofit Administration and Management (2122)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3446327827"/>
                  </a:ext>
                </a:extLst>
              </a:tr>
              <a:tr h="20177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Technology and Innovation (4359)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E-Commerce (1888)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1554771681"/>
                  </a:ext>
                </a:extLst>
              </a:tr>
              <a:tr h="20177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9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Tourism and Travel (4347)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Other Business (1598)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3494232063"/>
                  </a:ext>
                </a:extLst>
              </a:tr>
              <a:tr h="4035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10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 dirty="0">
                          <a:effectLst/>
                        </a:rPr>
                        <a:t>Entrepreneurial and Small Business Operations (4305)</a:t>
                      </a:r>
                      <a:endParaRPr lang="en-HK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Business Analytics (1186)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3249995639"/>
                  </a:ext>
                </a:extLst>
              </a:tr>
              <a:tr h="37509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11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Management Information Systems (4242</a:t>
                      </a:r>
                      <a:r>
                        <a:rPr lang="en-GB" sz="1400" u="none" strike="noStrike" dirty="0">
                          <a:effectLst/>
                        </a:rPr>
                        <a:t>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29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Real Estate (1105)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793583606"/>
                  </a:ext>
                </a:extLst>
              </a:tr>
              <a:tr h="4035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12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Hospitality Administration and Management (4031)</a:t>
                      </a:r>
                      <a:endParaRPr lang="en-HK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30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Sales and Merchandising (936)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168182231"/>
                  </a:ext>
                </a:extLst>
              </a:tr>
              <a:tr h="4035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13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Management Sciences and Quantitative Methods (3908)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31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Business Intelligence (935)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2568354165"/>
                  </a:ext>
                </a:extLst>
              </a:tr>
              <a:tr h="4035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14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 dirty="0">
                          <a:effectLst/>
                        </a:rPr>
                        <a:t>Business Law, Public Responsibility, and Ethics (3668)</a:t>
                      </a:r>
                      <a:endParaRPr lang="en-HK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32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>
                          <a:effectLst/>
                        </a:rPr>
                        <a:t>Portfolio and Security Analysis (884)</a:t>
                      </a:r>
                      <a:endParaRPr lang="en-HK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611099652"/>
                  </a:ext>
                </a:extLst>
              </a:tr>
              <a:tr h="4035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15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HK" sz="1400" u="none" strike="noStrike" dirty="0">
                          <a:effectLst/>
                        </a:rPr>
                        <a:t>Advertising and Promotion Management (3442)</a:t>
                      </a:r>
                      <a:endParaRPr lang="en-HK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33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Recreation Business (533)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2007261182"/>
                  </a:ext>
                </a:extLst>
              </a:tr>
              <a:tr h="20177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Labour Relations (3269)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34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Arts Management (500)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1769631670"/>
                  </a:ext>
                </a:extLst>
              </a:tr>
              <a:tr h="20177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International Business (2778)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35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>
                          <a:effectLst/>
                        </a:rPr>
                        <a:t>Fashion Business (421)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3127333434"/>
                  </a:ext>
                </a:extLst>
              </a:tr>
              <a:tr h="20177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Corporate Finance (2677)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60" marR="5760" marT="5760" marB="0" anchor="b"/>
                </a:tc>
                <a:extLst>
                  <a:ext uri="{0D108BD9-81ED-4DB2-BD59-A6C34878D82A}">
                    <a16:rowId xmlns:a16="http://schemas.microsoft.com/office/drawing/2014/main" val="285770602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D3505C6-002A-C7EF-0A7D-9E71E13CC30E}"/>
              </a:ext>
            </a:extLst>
          </p:cNvPr>
          <p:cNvSpPr txBox="1"/>
          <p:nvPr/>
        </p:nvSpPr>
        <p:spPr>
          <a:xfrm>
            <a:off x="837828" y="116632"/>
            <a:ext cx="7272808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b="1" dirty="0"/>
              <a:t>Major Business Disciplines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EAEE29-79C6-B14C-E2FD-ABC5BCA629D3}"/>
              </a:ext>
            </a:extLst>
          </p:cNvPr>
          <p:cNvSpPr txBox="1"/>
          <p:nvPr/>
        </p:nvSpPr>
        <p:spPr>
          <a:xfrm>
            <a:off x="4870379" y="243189"/>
            <a:ext cx="5904656" cy="286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400" dirty="0"/>
              <a:t>Number of articles in each discipline is marked inside the brackets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273233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46377-B900-47FC-846E-30FC7CBB2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Here is an Example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AD9701-9CF5-4C6D-93D6-04CA1B5F4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6E7526-08FA-4B24-996E-245CB909B7EE}"/>
              </a:ext>
            </a:extLst>
          </p:cNvPr>
          <p:cNvSpPr txBox="1"/>
          <p:nvPr/>
        </p:nvSpPr>
        <p:spPr>
          <a:xfrm>
            <a:off x="1125860" y="1772816"/>
            <a:ext cx="9629327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dirty="0"/>
              <a:t>Lee, Yin Wah San (2022). The impact of organisational trust on the work-from-home experience and work outcomes: A study of high-tech employees in Hong Kong [Unpublished doctoral dissertation]. University of Trinity Sanit David.</a:t>
            </a:r>
            <a:endParaRPr lang="en-GB" sz="2000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CC64848-EE9D-084E-4439-80C63CE144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2446596"/>
              </p:ext>
            </p:extLst>
          </p:nvPr>
        </p:nvGraphicFramePr>
        <p:xfrm>
          <a:off x="1125860" y="3212976"/>
          <a:ext cx="9753600" cy="2194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92488">
                  <a:extLst>
                    <a:ext uri="{9D8B030D-6E8A-4147-A177-3AD203B41FA5}">
                      <a16:colId xmlns:a16="http://schemas.microsoft.com/office/drawing/2014/main" val="174459130"/>
                    </a:ext>
                  </a:extLst>
                </a:gridCol>
                <a:gridCol w="5361112">
                  <a:extLst>
                    <a:ext uri="{9D8B030D-6E8A-4147-A177-3AD203B41FA5}">
                      <a16:colId xmlns:a16="http://schemas.microsoft.com/office/drawing/2014/main" val="3639751344"/>
                    </a:ext>
                  </a:extLst>
                </a:gridCol>
              </a:tblGrid>
              <a:tr h="144016">
                <a:tc>
                  <a:txBody>
                    <a:bodyPr/>
                    <a:lstStyle/>
                    <a:p>
                      <a:r>
                        <a:rPr lang="en-GB" sz="2000" dirty="0"/>
                        <a:t>Discipline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2000" dirty="0"/>
                        <a:t>Business/Management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52185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2000" dirty="0"/>
                        <a:t>Subdiscipline/field of study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2000" dirty="0"/>
                        <a:t>Organization Behaviour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37269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2000" dirty="0"/>
                        <a:t>General concepts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2000" dirty="0"/>
                        <a:t>Work attitudes and behaviours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72279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2000" dirty="0"/>
                        <a:t>Specific concepts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2000" dirty="0"/>
                        <a:t>Organizational trust</a:t>
                      </a:r>
                    </a:p>
                    <a:p>
                      <a:r>
                        <a:rPr lang="en-HK" sz="2000" dirty="0"/>
                        <a:t>Work-from-home experience</a:t>
                      </a:r>
                    </a:p>
                    <a:p>
                      <a:r>
                        <a:rPr lang="en-HK" sz="2000" dirty="0"/>
                        <a:t>Job satisfaction (work outcome)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58160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0881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3">
            <a:extLst>
              <a:ext uri="{FF2B5EF4-FFF2-40B4-BE49-F238E27FC236}">
                <a16:creationId xmlns:a16="http://schemas.microsoft.com/office/drawing/2014/main" id="{22707829-335A-4DC7-8545-423ADC96B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828" y="37872"/>
            <a:ext cx="9753600" cy="1325562"/>
          </a:xfrm>
        </p:spPr>
        <p:txBody>
          <a:bodyPr/>
          <a:lstStyle/>
          <a:p>
            <a:r>
              <a:rPr lang="en-US" dirty="0"/>
              <a:t>Major Research Areas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8CC6ED0-BC2E-4463-BCAD-08D4D3EB40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424412" y="3151748"/>
          <a:ext cx="2562279" cy="2560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F2AD66E-6BBD-463F-9A1D-836FC20BFDD5}"/>
              </a:ext>
            </a:extLst>
          </p:cNvPr>
          <p:cNvSpPr txBox="1"/>
          <p:nvPr/>
        </p:nvSpPr>
        <p:spPr>
          <a:xfrm>
            <a:off x="5333470" y="2521767"/>
            <a:ext cx="1802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Business strategy and performance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D822539-C6D1-4965-9CAE-4D81BBB723FD}"/>
              </a:ext>
            </a:extLst>
          </p:cNvPr>
          <p:cNvCxnSpPr>
            <a:cxnSpLocks/>
          </p:cNvCxnSpPr>
          <p:nvPr/>
        </p:nvCxnSpPr>
        <p:spPr>
          <a:xfrm>
            <a:off x="5398042" y="3494546"/>
            <a:ext cx="2518178" cy="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D184C24-5F1C-4DC3-85DD-BD1B36A1609A}"/>
              </a:ext>
            </a:extLst>
          </p:cNvPr>
          <p:cNvSpPr txBox="1"/>
          <p:nvPr/>
        </p:nvSpPr>
        <p:spPr>
          <a:xfrm>
            <a:off x="5295439" y="3958276"/>
            <a:ext cx="24468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Purchase decisions; motivation; attitudes; perceptions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DF72C42-2D9C-4CD3-BA18-A57FED0C7606}"/>
              </a:ext>
            </a:extLst>
          </p:cNvPr>
          <p:cNvCxnSpPr>
            <a:cxnSpLocks/>
            <a:stCxn id="10" idx="1"/>
          </p:cNvCxnSpPr>
          <p:nvPr/>
        </p:nvCxnSpPr>
        <p:spPr>
          <a:xfrm flipH="1">
            <a:off x="5398042" y="5485718"/>
            <a:ext cx="2535542" cy="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29D03A9B-5CCF-421A-9C45-4ED04D40FBD2}"/>
              </a:ext>
            </a:extLst>
          </p:cNvPr>
          <p:cNvSpPr txBox="1"/>
          <p:nvPr/>
        </p:nvSpPr>
        <p:spPr>
          <a:xfrm>
            <a:off x="265113" y="3241626"/>
            <a:ext cx="1905000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Organisational behaviour 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②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4818227-BDF9-44ED-8750-ACC80A2A8C9C}"/>
              </a:ext>
            </a:extLst>
          </p:cNvPr>
          <p:cNvSpPr txBox="1"/>
          <p:nvPr/>
        </p:nvSpPr>
        <p:spPr>
          <a:xfrm>
            <a:off x="5545364" y="5760915"/>
            <a:ext cx="1917199" cy="9233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Consumer behaviour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③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A2290A9-45C3-41D0-85F0-4A74876E9DBA}"/>
              </a:ext>
            </a:extLst>
          </p:cNvPr>
          <p:cNvSpPr txBox="1"/>
          <p:nvPr/>
        </p:nvSpPr>
        <p:spPr>
          <a:xfrm>
            <a:off x="5384225" y="1392971"/>
            <a:ext cx="1837540" cy="120032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Strategic management research 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①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93468E-BE0D-42CB-A5A2-1D0C38F55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B1DAE3-E46F-49FA-BE5B-59F46B5884E3}"/>
              </a:ext>
            </a:extLst>
          </p:cNvPr>
          <p:cNvSpPr txBox="1"/>
          <p:nvPr/>
        </p:nvSpPr>
        <p:spPr>
          <a:xfrm>
            <a:off x="189756" y="4373161"/>
            <a:ext cx="2072662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dirty="0"/>
              <a:t>Employee  characteristics such as beliefs, values, personality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A7345B5-82B0-4617-8BAF-A371FA6401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3584" y="4664049"/>
            <a:ext cx="2816669" cy="1643338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7250548-DC7C-42E7-866C-59FE289E35D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6220" y="2570807"/>
            <a:ext cx="2765919" cy="1716385"/>
          </a:xfrm>
          <a:prstGeom prst="rect">
            <a:avLst/>
          </a:prstGeom>
          <a:ln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val="2248682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763DA1B-5431-43AD-ADEB-090F14E2358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4375" y="1463072"/>
          <a:ext cx="9753600" cy="434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E69EBD-2103-40DB-BCC8-674F2974E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9</a:t>
            </a:fld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54D19-5A74-413F-859F-830363E148CA}"/>
              </a:ext>
            </a:extLst>
          </p:cNvPr>
          <p:cNvGrpSpPr/>
          <p:nvPr/>
        </p:nvGrpSpPr>
        <p:grpSpPr>
          <a:xfrm>
            <a:off x="1211223" y="5254232"/>
            <a:ext cx="2500536" cy="1280165"/>
            <a:chOff x="8572" y="862563"/>
            <a:chExt cx="2562225" cy="2618273"/>
          </a:xfrm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02A2C655-AE0F-4E38-9C15-4AD6E0E6A04F}"/>
                </a:ext>
              </a:extLst>
            </p:cNvPr>
            <p:cNvSpPr/>
            <p:nvPr/>
          </p:nvSpPr>
          <p:spPr>
            <a:xfrm>
              <a:off x="8572" y="862563"/>
              <a:ext cx="2562225" cy="2618273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Rectangle: Rounded Corners 4">
              <a:extLst>
                <a:ext uri="{FF2B5EF4-FFF2-40B4-BE49-F238E27FC236}">
                  <a16:creationId xmlns:a16="http://schemas.microsoft.com/office/drawing/2014/main" id="{38E4BFBB-6564-4D0B-BC7D-14A112E5E411}"/>
                </a:ext>
              </a:extLst>
            </p:cNvPr>
            <p:cNvSpPr txBox="1"/>
            <p:nvPr/>
          </p:nvSpPr>
          <p:spPr>
            <a:xfrm>
              <a:off x="83617" y="937608"/>
              <a:ext cx="2412135" cy="246818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sz="1800" b="1" u="sng" kern="1200" dirty="0"/>
                <a:t>Individual Factors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sz="1800" kern="1200" dirty="0"/>
                <a:t>- Personality and culture values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dirty="0"/>
                <a:t>- Ability</a:t>
              </a:r>
              <a:endParaRPr lang="en-GB" sz="1800" kern="1200" dirty="0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C97BF26-AC43-42A3-A989-A5A384C8B4EC}"/>
              </a:ext>
            </a:extLst>
          </p:cNvPr>
          <p:cNvGrpSpPr/>
          <p:nvPr/>
        </p:nvGrpSpPr>
        <p:grpSpPr>
          <a:xfrm>
            <a:off x="1163249" y="360295"/>
            <a:ext cx="2500536" cy="1655017"/>
            <a:chOff x="8572" y="862563"/>
            <a:chExt cx="2562225" cy="2618273"/>
          </a:xfrm>
        </p:grpSpPr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C01F2519-B933-4F25-B612-41030268FF50}"/>
                </a:ext>
              </a:extLst>
            </p:cNvPr>
            <p:cNvSpPr/>
            <p:nvPr/>
          </p:nvSpPr>
          <p:spPr>
            <a:xfrm>
              <a:off x="8572" y="862563"/>
              <a:ext cx="2562225" cy="2618273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: Rounded Corners 4">
              <a:extLst>
                <a:ext uri="{FF2B5EF4-FFF2-40B4-BE49-F238E27FC236}">
                  <a16:creationId xmlns:a16="http://schemas.microsoft.com/office/drawing/2014/main" id="{8BD762DC-B278-4EDD-BD22-682922B129C6}"/>
                </a:ext>
              </a:extLst>
            </p:cNvPr>
            <p:cNvSpPr txBox="1"/>
            <p:nvPr/>
          </p:nvSpPr>
          <p:spPr>
            <a:xfrm>
              <a:off x="83617" y="937608"/>
              <a:ext cx="2412135" cy="246818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sz="1800" b="1" u="sng" kern="1200" dirty="0"/>
                <a:t>Organizational Factors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- Structure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- Culture</a:t>
              </a:r>
            </a:p>
          </p:txBody>
        </p:sp>
      </p:grpSp>
      <p:sp>
        <p:nvSpPr>
          <p:cNvPr id="19" name="Right Brace 18">
            <a:extLst>
              <a:ext uri="{FF2B5EF4-FFF2-40B4-BE49-F238E27FC236}">
                <a16:creationId xmlns:a16="http://schemas.microsoft.com/office/drawing/2014/main" id="{23FA9CCF-DE20-48D1-BCD1-4CE9DBCF5ED7}"/>
              </a:ext>
            </a:extLst>
          </p:cNvPr>
          <p:cNvSpPr/>
          <p:nvPr/>
        </p:nvSpPr>
        <p:spPr>
          <a:xfrm>
            <a:off x="3711759" y="1052736"/>
            <a:ext cx="366429" cy="5112568"/>
          </a:xfrm>
          <a:prstGeom prst="rightBrace">
            <a:avLst/>
          </a:prstGeom>
          <a:ln w="50800"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2B3010A-6CAF-4D69-8E54-70B47962B900}"/>
              </a:ext>
            </a:extLst>
          </p:cNvPr>
          <p:cNvSpPr txBox="1"/>
          <p:nvPr/>
        </p:nvSpPr>
        <p:spPr>
          <a:xfrm>
            <a:off x="4438228" y="679508"/>
            <a:ext cx="7056784" cy="867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800" dirty="0"/>
              <a:t>Integrative Model of Organizational Behaviour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42463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Strategic Management Research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791855" y="1721573"/>
            <a:ext cx="4942517" cy="4343400"/>
          </a:xfrm>
        </p:spPr>
        <p:txBody>
          <a:bodyPr>
            <a:normAutofit/>
          </a:bodyPr>
          <a:lstStyle/>
          <a:p>
            <a:r>
              <a:rPr lang="en-US" altLang="zh-CN" sz="2000" dirty="0"/>
              <a:t>Basic strategic management model</a:t>
            </a:r>
          </a:p>
          <a:p>
            <a:r>
              <a:rPr lang="en-US" altLang="zh-CN" sz="2000" dirty="0"/>
              <a:t>Five forces framework (Porter)</a:t>
            </a:r>
          </a:p>
          <a:p>
            <a:pPr lvl="1"/>
            <a:r>
              <a:rPr lang="en-GB" altLang="zh-CN" sz="1800" dirty="0"/>
              <a:t>competition, new entrants, power of </a:t>
            </a:r>
          </a:p>
          <a:p>
            <a:pPr lvl="1"/>
            <a:r>
              <a:rPr lang="en-GB" altLang="zh-CN" sz="1800" dirty="0"/>
              <a:t>suppliers, power of customers and</a:t>
            </a:r>
          </a:p>
          <a:p>
            <a:pPr lvl="1"/>
            <a:r>
              <a:rPr lang="en-GB" altLang="zh-CN" sz="1800" dirty="0"/>
              <a:t>substitute products</a:t>
            </a:r>
          </a:p>
          <a:p>
            <a:r>
              <a:rPr lang="en-US" altLang="zh-CN" sz="2000" dirty="0"/>
              <a:t>SWOT (Andrew, 1967) </a:t>
            </a:r>
          </a:p>
          <a:p>
            <a:r>
              <a:rPr lang="en-US" altLang="zh-CN" sz="2000" dirty="0"/>
              <a:t>Environmental scanning: PESTLE</a:t>
            </a:r>
          </a:p>
          <a:p>
            <a:r>
              <a:rPr lang="en-US" sz="2000" dirty="0"/>
              <a:t>7-S Model (McKinsey)</a:t>
            </a:r>
          </a:p>
          <a:p>
            <a:pPr lvl="1"/>
            <a:r>
              <a:rPr lang="en-US" sz="1800" dirty="0"/>
              <a:t>strategy, structure, systems, skills, </a:t>
            </a:r>
          </a:p>
          <a:p>
            <a:pPr lvl="1"/>
            <a:r>
              <a:rPr lang="en-US" sz="1800" dirty="0"/>
              <a:t>staff, style and shared values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735224" y="6048317"/>
            <a:ext cx="5647225" cy="36933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https://open.ncl.ac.uk/disciplines/</a:t>
            </a:r>
            <a:endParaRPr lang="en-GB" dirty="0"/>
          </a:p>
        </p:txBody>
      </p:sp>
      <p:pic>
        <p:nvPicPr>
          <p:cNvPr id="22530" name="Picture 2" descr="http://www.strategicmanagementinsight.com/tools/img/mckinsey-7s-model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7025" y="4369598"/>
            <a:ext cx="3276600" cy="2523449"/>
          </a:xfrm>
          <a:prstGeom prst="rect">
            <a:avLst/>
          </a:prstGeom>
          <a:noFill/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51F46F0-7964-44A3-B477-8137F8276629}"/>
              </a:ext>
            </a:extLst>
          </p:cNvPr>
          <p:cNvGraphicFramePr/>
          <p:nvPr/>
        </p:nvGraphicFramePr>
        <p:xfrm>
          <a:off x="5806379" y="1372234"/>
          <a:ext cx="5647225" cy="29238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73289256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2"/>
          <p:cNvSpPr>
            <a:spLocks noChangeArrowheads="1"/>
          </p:cNvSpPr>
          <p:nvPr/>
        </p:nvSpPr>
        <p:spPr bwMode="auto">
          <a:xfrm>
            <a:off x="1522412" y="0"/>
            <a:ext cx="9144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47" name="Rectangle 3"/>
          <p:cNvSpPr>
            <a:spLocks noChangeArrowheads="1"/>
          </p:cNvSpPr>
          <p:nvPr/>
        </p:nvSpPr>
        <p:spPr bwMode="auto">
          <a:xfrm>
            <a:off x="3533776" y="409575"/>
            <a:ext cx="6053137" cy="1676400"/>
          </a:xfrm>
          <a:prstGeom prst="rect">
            <a:avLst/>
          </a:prstGeom>
          <a:gradFill rotWithShape="0">
            <a:gsLst>
              <a:gs pos="0">
                <a:srgbClr val="FFCC99">
                  <a:gamma/>
                  <a:tint val="20000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48" name="Rectangle 4"/>
          <p:cNvSpPr>
            <a:spLocks noChangeArrowheads="1"/>
          </p:cNvSpPr>
          <p:nvPr/>
        </p:nvSpPr>
        <p:spPr bwMode="auto">
          <a:xfrm>
            <a:off x="3533775" y="2376488"/>
            <a:ext cx="6062662" cy="2398712"/>
          </a:xfrm>
          <a:prstGeom prst="rect">
            <a:avLst/>
          </a:prstGeom>
          <a:solidFill>
            <a:srgbClr val="99FFCC"/>
          </a:solidFill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49" name="Rectangle 5"/>
          <p:cNvSpPr>
            <a:spLocks noChangeArrowheads="1"/>
          </p:cNvSpPr>
          <p:nvPr/>
        </p:nvSpPr>
        <p:spPr bwMode="auto">
          <a:xfrm>
            <a:off x="3533775" y="4992689"/>
            <a:ext cx="2768600" cy="150653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50" name="Rectangle 6"/>
          <p:cNvSpPr>
            <a:spLocks noChangeArrowheads="1"/>
          </p:cNvSpPr>
          <p:nvPr/>
        </p:nvSpPr>
        <p:spPr bwMode="auto">
          <a:xfrm>
            <a:off x="3643312" y="523876"/>
            <a:ext cx="2794000" cy="14509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Firm’s Marketing Efforts</a:t>
            </a:r>
          </a:p>
          <a:p>
            <a:pPr eaLnBrk="0" hangingPunct="0"/>
            <a:r>
              <a:rPr lang="en-US" sz="1500" b="1"/>
              <a:t>1. Product</a:t>
            </a:r>
          </a:p>
          <a:p>
            <a:pPr eaLnBrk="0" hangingPunct="0"/>
            <a:r>
              <a:rPr lang="en-US" sz="1500" b="1"/>
              <a:t>2. Promotion</a:t>
            </a:r>
          </a:p>
          <a:p>
            <a:pPr eaLnBrk="0" hangingPunct="0"/>
            <a:r>
              <a:rPr lang="en-US" sz="1500" b="1"/>
              <a:t>3. Price</a:t>
            </a:r>
          </a:p>
          <a:p>
            <a:pPr eaLnBrk="0" hangingPunct="0"/>
            <a:r>
              <a:rPr lang="en-US" sz="1500" b="1"/>
              <a:t>4. Channels of distribution</a:t>
            </a:r>
          </a:p>
        </p:txBody>
      </p:sp>
      <p:sp>
        <p:nvSpPr>
          <p:cNvPr id="159751" name="Rectangle 7"/>
          <p:cNvSpPr>
            <a:spLocks noChangeArrowheads="1"/>
          </p:cNvSpPr>
          <p:nvPr/>
        </p:nvSpPr>
        <p:spPr bwMode="auto">
          <a:xfrm>
            <a:off x="6691312" y="523876"/>
            <a:ext cx="2794000" cy="14509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Sociocultural Environment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1. Family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2. Informal sources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3. Other noncommercial sources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4. Social class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5. Subculture and culture</a:t>
            </a:r>
          </a:p>
        </p:txBody>
      </p:sp>
      <p:sp>
        <p:nvSpPr>
          <p:cNvPr id="159752" name="Text Box 8"/>
          <p:cNvSpPr txBox="1">
            <a:spLocks noChangeArrowheads="1"/>
          </p:cNvSpPr>
          <p:nvPr/>
        </p:nvSpPr>
        <p:spPr bwMode="auto">
          <a:xfrm>
            <a:off x="2114551" y="5584826"/>
            <a:ext cx="819455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500" b="1">
                <a:solidFill>
                  <a:srgbClr val="CC00CC"/>
                </a:solidFill>
              </a:rPr>
              <a:t>Output</a:t>
            </a:r>
          </a:p>
        </p:txBody>
      </p:sp>
      <p:sp>
        <p:nvSpPr>
          <p:cNvPr id="159753" name="Text Box 9"/>
          <p:cNvSpPr txBox="1">
            <a:spLocks noChangeArrowheads="1"/>
          </p:cNvSpPr>
          <p:nvPr/>
        </p:nvSpPr>
        <p:spPr bwMode="auto">
          <a:xfrm>
            <a:off x="2114551" y="3414714"/>
            <a:ext cx="893193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500" b="1">
                <a:solidFill>
                  <a:srgbClr val="008000"/>
                </a:solidFill>
              </a:rPr>
              <a:t>Process</a:t>
            </a:r>
          </a:p>
        </p:txBody>
      </p:sp>
      <p:sp>
        <p:nvSpPr>
          <p:cNvPr id="159754" name="Text Box 10"/>
          <p:cNvSpPr txBox="1">
            <a:spLocks noChangeArrowheads="1"/>
          </p:cNvSpPr>
          <p:nvPr/>
        </p:nvSpPr>
        <p:spPr bwMode="auto">
          <a:xfrm>
            <a:off x="2114550" y="1087439"/>
            <a:ext cx="654346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500" b="1" dirty="0">
                <a:solidFill>
                  <a:srgbClr val="FF6600"/>
                </a:solidFill>
              </a:rPr>
              <a:t>Input</a:t>
            </a:r>
          </a:p>
        </p:txBody>
      </p:sp>
      <p:sp>
        <p:nvSpPr>
          <p:cNvPr id="159755" name="Text Box 11"/>
          <p:cNvSpPr txBox="1">
            <a:spLocks noChangeArrowheads="1"/>
          </p:cNvSpPr>
          <p:nvPr/>
        </p:nvSpPr>
        <p:spPr bwMode="auto">
          <a:xfrm rot="-5400000">
            <a:off x="2439195" y="983476"/>
            <a:ext cx="17018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500" b="1" dirty="0">
                <a:solidFill>
                  <a:srgbClr val="FF6600"/>
                </a:solidFill>
              </a:rPr>
              <a:t>External Influence</a:t>
            </a:r>
          </a:p>
        </p:txBody>
      </p:sp>
      <p:sp>
        <p:nvSpPr>
          <p:cNvPr id="159756" name="Text Box 12"/>
          <p:cNvSpPr txBox="1">
            <a:spLocks noChangeArrowheads="1"/>
          </p:cNvSpPr>
          <p:nvPr/>
        </p:nvSpPr>
        <p:spPr bwMode="auto">
          <a:xfrm rot="-5418734">
            <a:off x="2043900" y="3300804"/>
            <a:ext cx="2462213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500" b="1" dirty="0">
                <a:solidFill>
                  <a:srgbClr val="008000"/>
                </a:solidFill>
              </a:rPr>
              <a:t>Consumer Decision Making</a:t>
            </a:r>
          </a:p>
        </p:txBody>
      </p:sp>
      <p:sp>
        <p:nvSpPr>
          <p:cNvPr id="159757" name="Text Box 13"/>
          <p:cNvSpPr txBox="1">
            <a:spLocks noChangeArrowheads="1"/>
          </p:cNvSpPr>
          <p:nvPr/>
        </p:nvSpPr>
        <p:spPr bwMode="auto">
          <a:xfrm rot="-5399646">
            <a:off x="2473326" y="5462589"/>
            <a:ext cx="152082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en-US" sz="1500" b="1">
                <a:solidFill>
                  <a:srgbClr val="CC00CC"/>
                </a:solidFill>
              </a:rPr>
              <a:t>Post-Decision </a:t>
            </a:r>
          </a:p>
          <a:p>
            <a:pPr algn="ctr" eaLnBrk="0" hangingPunct="0"/>
            <a:r>
              <a:rPr lang="en-US" sz="1500" b="1">
                <a:solidFill>
                  <a:srgbClr val="CC00CC"/>
                </a:solidFill>
              </a:rPr>
              <a:t>Behavior</a:t>
            </a:r>
          </a:p>
        </p:txBody>
      </p:sp>
      <p:sp>
        <p:nvSpPr>
          <p:cNvPr id="159758" name="Rectangle 14"/>
          <p:cNvSpPr>
            <a:spLocks noChangeArrowheads="1"/>
          </p:cNvSpPr>
          <p:nvPr/>
        </p:nvSpPr>
        <p:spPr bwMode="auto">
          <a:xfrm>
            <a:off x="3613150" y="6010275"/>
            <a:ext cx="2590800" cy="40798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Postpurchase Evaluation</a:t>
            </a:r>
          </a:p>
        </p:txBody>
      </p:sp>
      <p:sp>
        <p:nvSpPr>
          <p:cNvPr id="159759" name="Rectangle 15"/>
          <p:cNvSpPr>
            <a:spLocks noChangeArrowheads="1"/>
          </p:cNvSpPr>
          <p:nvPr/>
        </p:nvSpPr>
        <p:spPr bwMode="auto">
          <a:xfrm>
            <a:off x="3614737" y="5084763"/>
            <a:ext cx="2590800" cy="77311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Purchase</a:t>
            </a:r>
          </a:p>
          <a:p>
            <a:pPr eaLnBrk="0" hangingPunct="0"/>
            <a:r>
              <a:rPr lang="en-US" sz="1500" b="1"/>
              <a:t>1. Trial</a:t>
            </a:r>
          </a:p>
          <a:p>
            <a:pPr eaLnBrk="0" hangingPunct="0"/>
            <a:r>
              <a:rPr lang="en-US" sz="1500" b="1"/>
              <a:t>2. Repeat purchase</a:t>
            </a:r>
          </a:p>
        </p:txBody>
      </p:sp>
      <p:cxnSp>
        <p:nvCxnSpPr>
          <p:cNvPr id="159760" name="AutoShape 16"/>
          <p:cNvCxnSpPr>
            <a:cxnSpLocks noChangeShapeType="1"/>
            <a:stCxn id="159759" idx="2"/>
            <a:endCxn id="159758" idx="0"/>
          </p:cNvCxnSpPr>
          <p:nvPr/>
        </p:nvCxnSpPr>
        <p:spPr bwMode="auto">
          <a:xfrm flipH="1">
            <a:off x="4908551" y="5857875"/>
            <a:ext cx="1587" cy="1524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159761" name="AutoShape 17"/>
          <p:cNvCxnSpPr>
            <a:cxnSpLocks noChangeShapeType="1"/>
            <a:stCxn id="159758" idx="3"/>
            <a:endCxn id="159764" idx="2"/>
          </p:cNvCxnSpPr>
          <p:nvPr/>
        </p:nvCxnSpPr>
        <p:spPr bwMode="auto">
          <a:xfrm flipV="1">
            <a:off x="6203950" y="4602163"/>
            <a:ext cx="1898650" cy="16129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sp>
        <p:nvSpPr>
          <p:cNvPr id="159762" name="Rectangle 18"/>
          <p:cNvSpPr>
            <a:spLocks noChangeArrowheads="1"/>
          </p:cNvSpPr>
          <p:nvPr/>
        </p:nvSpPr>
        <p:spPr bwMode="auto">
          <a:xfrm>
            <a:off x="3654426" y="2476500"/>
            <a:ext cx="1508125" cy="21907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/>
            <a:r>
              <a:rPr lang="en-US" sz="1500" b="1"/>
              <a:t>Need Recognition</a:t>
            </a:r>
          </a:p>
          <a:p>
            <a:pPr algn="ctr" eaLnBrk="0" hangingPunct="0"/>
            <a:endParaRPr lang="en-US" sz="1500" b="1"/>
          </a:p>
          <a:p>
            <a:pPr algn="ctr" eaLnBrk="0" hangingPunct="0"/>
            <a:r>
              <a:rPr lang="en-US" sz="1500" b="1"/>
              <a:t>Prepurchase Search</a:t>
            </a:r>
          </a:p>
          <a:p>
            <a:pPr algn="ctr" eaLnBrk="0" hangingPunct="0"/>
            <a:endParaRPr lang="en-US" sz="1500" b="1"/>
          </a:p>
          <a:p>
            <a:pPr algn="ctr" eaLnBrk="0" hangingPunct="0"/>
            <a:r>
              <a:rPr lang="en-US" sz="1500" b="1"/>
              <a:t>Evaluation of Alternatives</a:t>
            </a:r>
          </a:p>
        </p:txBody>
      </p:sp>
      <p:sp>
        <p:nvSpPr>
          <p:cNvPr id="159763" name="Rectangle 19"/>
          <p:cNvSpPr>
            <a:spLocks noChangeArrowheads="1"/>
          </p:cNvSpPr>
          <p:nvPr/>
        </p:nvSpPr>
        <p:spPr bwMode="auto">
          <a:xfrm>
            <a:off x="6807200" y="2476500"/>
            <a:ext cx="2590800" cy="14478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 dirty="0"/>
              <a:t>Psychological Field</a:t>
            </a:r>
          </a:p>
          <a:p>
            <a:pPr eaLnBrk="0" hangingPunct="0"/>
            <a:r>
              <a:rPr lang="en-US" sz="1500" b="1" dirty="0"/>
              <a:t>1. Motivation</a:t>
            </a:r>
          </a:p>
          <a:p>
            <a:pPr eaLnBrk="0" hangingPunct="0"/>
            <a:r>
              <a:rPr lang="en-US" sz="1500" b="1" dirty="0"/>
              <a:t>2. Perception</a:t>
            </a:r>
          </a:p>
          <a:p>
            <a:pPr eaLnBrk="0" hangingPunct="0"/>
            <a:r>
              <a:rPr lang="en-US" sz="1500" b="1" dirty="0"/>
              <a:t>3. Learning</a:t>
            </a:r>
          </a:p>
          <a:p>
            <a:pPr eaLnBrk="0" hangingPunct="0"/>
            <a:r>
              <a:rPr lang="en-US" sz="1500" b="1" dirty="0"/>
              <a:t>4. Personality</a:t>
            </a:r>
          </a:p>
          <a:p>
            <a:pPr eaLnBrk="0" hangingPunct="0"/>
            <a:r>
              <a:rPr lang="en-US" sz="1500" b="1" dirty="0"/>
              <a:t>5. Attitudes</a:t>
            </a:r>
          </a:p>
        </p:txBody>
      </p:sp>
      <p:sp>
        <p:nvSpPr>
          <p:cNvPr id="159764" name="Rectangle 20"/>
          <p:cNvSpPr>
            <a:spLocks noChangeArrowheads="1"/>
          </p:cNvSpPr>
          <p:nvPr/>
        </p:nvSpPr>
        <p:spPr bwMode="auto">
          <a:xfrm>
            <a:off x="7367588" y="4159251"/>
            <a:ext cx="1470025" cy="44291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/>
            <a:r>
              <a:rPr lang="en-US" sz="1500" b="1"/>
              <a:t>Experience</a:t>
            </a:r>
          </a:p>
        </p:txBody>
      </p:sp>
      <p:cxnSp>
        <p:nvCxnSpPr>
          <p:cNvPr id="159765" name="AutoShape 21"/>
          <p:cNvCxnSpPr>
            <a:cxnSpLocks noChangeShapeType="1"/>
            <a:stCxn id="159764" idx="0"/>
            <a:endCxn id="159763" idx="2"/>
          </p:cNvCxnSpPr>
          <p:nvPr/>
        </p:nvCxnSpPr>
        <p:spPr bwMode="auto">
          <a:xfrm flipV="1">
            <a:off x="8102600" y="3924300"/>
            <a:ext cx="0" cy="2349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sp>
        <p:nvSpPr>
          <p:cNvPr id="159766" name="Line 22"/>
          <p:cNvSpPr>
            <a:spLocks noChangeShapeType="1"/>
          </p:cNvSpPr>
          <p:nvPr/>
        </p:nvSpPr>
        <p:spPr bwMode="auto">
          <a:xfrm>
            <a:off x="5164137" y="4357688"/>
            <a:ext cx="22050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67" name="Line 23"/>
          <p:cNvSpPr>
            <a:spLocks noChangeShapeType="1"/>
          </p:cNvSpPr>
          <p:nvPr/>
        </p:nvSpPr>
        <p:spPr bwMode="auto">
          <a:xfrm flipH="1" flipV="1">
            <a:off x="5164138" y="3130550"/>
            <a:ext cx="163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68" name="Text Box 24"/>
          <p:cNvSpPr txBox="1">
            <a:spLocks noChangeArrowheads="1"/>
          </p:cNvSpPr>
          <p:nvPr/>
        </p:nvSpPr>
        <p:spPr bwMode="auto">
          <a:xfrm>
            <a:off x="8367712" y="4940300"/>
            <a:ext cx="2298700" cy="92333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/>
            <a:r>
              <a:rPr lang="en-US" b="1"/>
              <a:t>A Simple Model of Consumer Decision Making</a:t>
            </a:r>
          </a:p>
        </p:txBody>
      </p:sp>
      <p:cxnSp>
        <p:nvCxnSpPr>
          <p:cNvPr id="159769" name="AutoShape 25"/>
          <p:cNvCxnSpPr>
            <a:cxnSpLocks noChangeShapeType="1"/>
            <a:stCxn id="159748" idx="0"/>
            <a:endCxn id="159747" idx="2"/>
          </p:cNvCxnSpPr>
          <p:nvPr/>
        </p:nvCxnSpPr>
        <p:spPr bwMode="auto">
          <a:xfrm flipH="1" flipV="1">
            <a:off x="6561138" y="2085976"/>
            <a:ext cx="4763" cy="29051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929FD88-3AA8-41EF-B647-CC921DC0364B}"/>
              </a:ext>
            </a:extLst>
          </p:cNvPr>
          <p:cNvSpPr txBox="1"/>
          <p:nvPr/>
        </p:nvSpPr>
        <p:spPr>
          <a:xfrm>
            <a:off x="9663132" y="409575"/>
            <a:ext cx="2467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A Simple Model of Consumer Decision Making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401554452"/>
      </p:ext>
    </p:extLst>
  </p:cSld>
  <p:clrMapOvr>
    <a:masterClrMapping/>
  </p:clrMapOvr>
  <p:transition>
    <p:cover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FA50337-7478-9808-6332-25D382A8F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Developing research ideas and topics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D1B8C6-8627-5BB4-45C9-4D7B4B4711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sz="2800" dirty="0"/>
              <a:t>Research ideas and problems can arise from a range of sources</a:t>
            </a:r>
          </a:p>
          <a:p>
            <a:pPr lvl="1"/>
            <a:r>
              <a:rPr lang="en-HK" sz="2400" dirty="0"/>
              <a:t>Business problems</a:t>
            </a:r>
          </a:p>
          <a:p>
            <a:pPr lvl="1"/>
            <a:r>
              <a:rPr lang="en-HK" sz="2400" dirty="0"/>
              <a:t>Personal or professional experience</a:t>
            </a:r>
          </a:p>
          <a:p>
            <a:pPr lvl="1"/>
            <a:r>
              <a:rPr lang="en-HK" sz="2400" dirty="0"/>
              <a:t>Theories or previous studies</a:t>
            </a:r>
            <a:endParaRPr lang="en-GB" sz="2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429E66C-64FE-5149-835A-79D365A80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078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D2F4E0B-45B8-332B-9D47-97EC1BB98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Converting Business Problems into Academic Research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793137-9477-CFC6-FEEA-DBF4D4DFBA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Converting a business problem into an academic research problem involves transforming a practical issue faced by a business into a research question that can be explored and investigated within an academic context. </a:t>
            </a:r>
          </a:p>
          <a:p>
            <a:pPr lvl="1"/>
            <a:r>
              <a:rPr lang="en-HK" dirty="0"/>
              <a:t>Understand the </a:t>
            </a:r>
            <a:r>
              <a:rPr lang="en-HK" dirty="0">
                <a:solidFill>
                  <a:srgbClr val="FF0000"/>
                </a:solidFill>
              </a:rPr>
              <a:t>business problem </a:t>
            </a:r>
            <a:r>
              <a:rPr lang="en-HK" dirty="0"/>
              <a:t>and its </a:t>
            </a:r>
            <a:r>
              <a:rPr lang="en-HK" dirty="0">
                <a:solidFill>
                  <a:srgbClr val="FF0000"/>
                </a:solidFill>
              </a:rPr>
              <a:t>context</a:t>
            </a:r>
            <a:r>
              <a:rPr lang="en-HK" dirty="0"/>
              <a:t>.</a:t>
            </a:r>
          </a:p>
          <a:p>
            <a:pPr lvl="1"/>
            <a:r>
              <a:rPr lang="en-HK" dirty="0"/>
              <a:t>Conduct a </a:t>
            </a:r>
            <a:r>
              <a:rPr lang="en-HK" dirty="0">
                <a:solidFill>
                  <a:srgbClr val="FF0000"/>
                </a:solidFill>
              </a:rPr>
              <a:t>literature review </a:t>
            </a:r>
            <a:r>
              <a:rPr lang="en-HK" dirty="0"/>
              <a:t>to identify existing research related to the problem.</a:t>
            </a:r>
          </a:p>
          <a:p>
            <a:pPr lvl="1"/>
            <a:r>
              <a:rPr lang="en-HK" dirty="0"/>
              <a:t>Define </a:t>
            </a:r>
            <a:r>
              <a:rPr lang="en-HK" dirty="0">
                <a:solidFill>
                  <a:srgbClr val="FF0000"/>
                </a:solidFill>
              </a:rPr>
              <a:t>research objectives </a:t>
            </a:r>
            <a:r>
              <a:rPr lang="en-HK" dirty="0"/>
              <a:t>aligned with the business problem and literature review.</a:t>
            </a:r>
          </a:p>
          <a:p>
            <a:pPr lvl="1"/>
            <a:r>
              <a:rPr lang="en-HK" dirty="0"/>
              <a:t>Formulate specific </a:t>
            </a:r>
            <a:r>
              <a:rPr lang="en-HK" dirty="0">
                <a:solidFill>
                  <a:srgbClr val="FF0000"/>
                </a:solidFill>
              </a:rPr>
              <a:t>research questions </a:t>
            </a:r>
            <a:r>
              <a:rPr lang="en-HK" dirty="0"/>
              <a:t>to explore the problem within an academic context.</a:t>
            </a:r>
          </a:p>
          <a:p>
            <a:pPr lvl="1"/>
            <a:r>
              <a:rPr lang="en-HK" dirty="0"/>
              <a:t>Select an appropriate </a:t>
            </a:r>
            <a:r>
              <a:rPr lang="en-HK" dirty="0">
                <a:solidFill>
                  <a:srgbClr val="FF0000"/>
                </a:solidFill>
              </a:rPr>
              <a:t>theoretical framework or conceptual model</a:t>
            </a:r>
            <a:r>
              <a:rPr lang="en-HK" dirty="0"/>
              <a:t>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7F52732-F9CF-1D97-C0C0-0873DD516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374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7FA88-7050-8CB9-559D-962F39161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Doctoral Thesis vs. Business Report</a:t>
            </a:r>
            <a:endParaRPr lang="en-HK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C115A68-31F8-1788-E4D4-74F2FBCABF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5868450"/>
              </p:ext>
            </p:extLst>
          </p:nvPr>
        </p:nvGraphicFramePr>
        <p:xfrm>
          <a:off x="1217613" y="1828800"/>
          <a:ext cx="9753600" cy="439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96479">
                  <a:extLst>
                    <a:ext uri="{9D8B030D-6E8A-4147-A177-3AD203B41FA5}">
                      <a16:colId xmlns:a16="http://schemas.microsoft.com/office/drawing/2014/main" val="2779057220"/>
                    </a:ext>
                  </a:extLst>
                </a:gridCol>
                <a:gridCol w="3456384">
                  <a:extLst>
                    <a:ext uri="{9D8B030D-6E8A-4147-A177-3AD203B41FA5}">
                      <a16:colId xmlns:a16="http://schemas.microsoft.com/office/drawing/2014/main" val="247536769"/>
                    </a:ext>
                  </a:extLst>
                </a:gridCol>
                <a:gridCol w="4300737">
                  <a:extLst>
                    <a:ext uri="{9D8B030D-6E8A-4147-A177-3AD203B41FA5}">
                      <a16:colId xmlns:a16="http://schemas.microsoft.com/office/drawing/2014/main" val="306133599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HK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HK" sz="1800" b="1" dirty="0"/>
                        <a:t>Doctoral Thesis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Business Report</a:t>
                      </a:r>
                      <a:endParaRPr lang="en-HK" sz="18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63146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sz="1800" dirty="0"/>
                        <a:t>Purpose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800" dirty="0"/>
                        <a:t>Contribute new knowledge to a field of study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800" dirty="0"/>
                        <a:t>Provide practical recommendations and solutions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58654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Scope</a:t>
                      </a:r>
                      <a:endParaRPr lang="en-HK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800" dirty="0"/>
                        <a:t>In-depth investigation, extensive literature review, data analysis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800" dirty="0"/>
                        <a:t>Address specific business challenges, data analysis, market research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77539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Audience</a:t>
                      </a:r>
                      <a:endParaRPr lang="en-HK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800" dirty="0"/>
                        <a:t>Academic community, evaluated by a committee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800" dirty="0"/>
                        <a:t>Organizations or clients, business executives, stakeholders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04744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Contribution</a:t>
                      </a:r>
                      <a:endParaRPr lang="en-HK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Knowledge can be generalized and utilized by researchers in other contexts</a:t>
                      </a:r>
                      <a:endParaRPr lang="en-HK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Knowledge was developed for an organization in specific context which will soon become obsolete as the market and competition evolve.</a:t>
                      </a:r>
                      <a:endParaRPr lang="en-HK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52722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/>
                        <a:t>Debate with the literature</a:t>
                      </a:r>
                      <a:endParaRPr lang="en-HK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Extensive debate with academic literature</a:t>
                      </a:r>
                      <a:endParaRPr lang="en-HK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No debate with the literature</a:t>
                      </a:r>
                      <a:endParaRPr lang="en-HK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472420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3ACEBB-4FE0-F14E-6058-A2347B6F7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HK" smtClean="0"/>
              <a:t>14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749385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1203099" y="1763823"/>
            <a:ext cx="4709160" cy="838201"/>
          </a:xfrm>
        </p:spPr>
        <p:txBody>
          <a:bodyPr/>
          <a:lstStyle/>
          <a:p>
            <a:r>
              <a:rPr lang="en-US" dirty="0"/>
              <a:t>Business problems/questions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1195544" y="2782174"/>
            <a:ext cx="4709160" cy="3428999"/>
          </a:xfrm>
        </p:spPr>
        <p:txBody>
          <a:bodyPr>
            <a:normAutofit lnSpcReduction="10000"/>
          </a:bodyPr>
          <a:lstStyle/>
          <a:p>
            <a:r>
              <a:rPr lang="en-HK" dirty="0"/>
              <a:t>Should a new product be introduced?</a:t>
            </a:r>
          </a:p>
          <a:p>
            <a:endParaRPr lang="en-HK" sz="600" dirty="0"/>
          </a:p>
          <a:p>
            <a:r>
              <a:rPr lang="en-HK" dirty="0"/>
              <a:t>Should the price of the brand be increased?</a:t>
            </a:r>
          </a:p>
          <a:p>
            <a:r>
              <a:rPr lang="en-HK" dirty="0"/>
              <a:t>Should the advertising campaign be changed?</a:t>
            </a:r>
          </a:p>
          <a:p>
            <a:r>
              <a:rPr lang="en-HK" dirty="0"/>
              <a:t>How to retain profitable customers?</a:t>
            </a:r>
          </a:p>
          <a:p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6382444" y="1763822"/>
            <a:ext cx="4709160" cy="838201"/>
          </a:xfrm>
        </p:spPr>
        <p:txBody>
          <a:bodyPr/>
          <a:lstStyle/>
          <a:p>
            <a:r>
              <a:rPr lang="en-US" dirty="0"/>
              <a:t>Specific research problems/questions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6262053" y="2759152"/>
            <a:ext cx="4709160" cy="3428999"/>
          </a:xfrm>
        </p:spPr>
        <p:txBody>
          <a:bodyPr>
            <a:normAutofit lnSpcReduction="10000"/>
          </a:bodyPr>
          <a:lstStyle/>
          <a:p>
            <a:r>
              <a:rPr lang="en-HK" dirty="0"/>
              <a:t>To determine consumer preferences and purchase intentions for a new product</a:t>
            </a:r>
          </a:p>
          <a:p>
            <a:r>
              <a:rPr lang="en-HK" dirty="0"/>
              <a:t>To determine the perceived value of a brand </a:t>
            </a:r>
          </a:p>
          <a:p>
            <a:r>
              <a:rPr lang="en-HK" dirty="0"/>
              <a:t>To determine the effectiveness of the current advertising campaign</a:t>
            </a:r>
          </a:p>
          <a:p>
            <a:r>
              <a:rPr lang="en-HK" dirty="0"/>
              <a:t>To examine the relationship between service quality and customer loyalty</a:t>
            </a: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280E923-2307-473F-8EE1-7C9B168A4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15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AA43940-01DA-C3FB-4B09-E6287A395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5295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25CF6C9-E3E7-4DB2-8B23-CDABEB19F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820" y="274638"/>
            <a:ext cx="10205394" cy="490066"/>
          </a:xfrm>
        </p:spPr>
        <p:txBody>
          <a:bodyPr>
            <a:normAutofit fontScale="90000"/>
          </a:bodyPr>
          <a:lstStyle/>
          <a:p>
            <a:r>
              <a:rPr lang="en-HK" dirty="0"/>
              <a:t>examples</a:t>
            </a:r>
            <a:endParaRPr lang="en-GB" dirty="0"/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C5702A98-1935-4C90-8157-F0FD934E74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5231525"/>
              </p:ext>
            </p:extLst>
          </p:nvPr>
        </p:nvGraphicFramePr>
        <p:xfrm>
          <a:off x="765820" y="1052737"/>
          <a:ext cx="10945216" cy="553507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441586">
                  <a:extLst>
                    <a:ext uri="{9D8B030D-6E8A-4147-A177-3AD203B41FA5}">
                      <a16:colId xmlns:a16="http://schemas.microsoft.com/office/drawing/2014/main" val="2404985091"/>
                    </a:ext>
                  </a:extLst>
                </a:gridCol>
                <a:gridCol w="4370195">
                  <a:extLst>
                    <a:ext uri="{9D8B030D-6E8A-4147-A177-3AD203B41FA5}">
                      <a16:colId xmlns:a16="http://schemas.microsoft.com/office/drawing/2014/main" val="2366612400"/>
                    </a:ext>
                  </a:extLst>
                </a:gridCol>
                <a:gridCol w="1613155">
                  <a:extLst>
                    <a:ext uri="{9D8B030D-6E8A-4147-A177-3AD203B41FA5}">
                      <a16:colId xmlns:a16="http://schemas.microsoft.com/office/drawing/2014/main" val="3434268712"/>
                    </a:ext>
                  </a:extLst>
                </a:gridCol>
                <a:gridCol w="2520280">
                  <a:extLst>
                    <a:ext uri="{9D8B030D-6E8A-4147-A177-3AD203B41FA5}">
                      <a16:colId xmlns:a16="http://schemas.microsoft.com/office/drawing/2014/main" val="3653887798"/>
                    </a:ext>
                  </a:extLst>
                </a:gridCol>
              </a:tblGrid>
              <a:tr h="28540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Business problems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Research Objectives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Informants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Relationships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149086709"/>
                  </a:ext>
                </a:extLst>
              </a:tr>
              <a:tr h="10558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How to improve employee performance?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To examine the </a:t>
                      </a:r>
                      <a:r>
                        <a:rPr lang="en-HK" sz="1800" dirty="0">
                          <a:solidFill>
                            <a:srgbClr val="FF0000"/>
                          </a:solidFill>
                          <a:effectLst/>
                        </a:rPr>
                        <a:t>relationship</a:t>
                      </a:r>
                      <a:r>
                        <a:rPr lang="en-HK" sz="1800" dirty="0">
                          <a:effectLst/>
                        </a:rPr>
                        <a:t> between job satisfaction and performance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Employees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Employee attitude </a:t>
                      </a:r>
                      <a:r>
                        <a:rPr lang="en-HK" sz="1800" dirty="0">
                          <a:effectLst/>
                          <a:sym typeface="Wingdings" panose="05000000000000000000" pitchFamily="2" charset="2"/>
                        </a:rPr>
                        <a:t></a:t>
                      </a:r>
                      <a:r>
                        <a:rPr lang="en-HK" sz="1800" dirty="0">
                          <a:effectLst/>
                        </a:rPr>
                        <a:t> self-reported performance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1932837309"/>
                  </a:ext>
                </a:extLst>
              </a:tr>
              <a:tr h="10558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How to retain customers?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To examine the </a:t>
                      </a:r>
                      <a:r>
                        <a:rPr lang="en-HK" sz="1800" dirty="0">
                          <a:solidFill>
                            <a:srgbClr val="FF0000"/>
                          </a:solidFill>
                          <a:effectLst/>
                        </a:rPr>
                        <a:t>relationship</a:t>
                      </a:r>
                      <a:r>
                        <a:rPr lang="en-HK" sz="1800" dirty="0">
                          <a:effectLst/>
                        </a:rPr>
                        <a:t> between service quality and customer loyalty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>
                          <a:effectLst/>
                        </a:rPr>
                        <a:t>Consumers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Perceived quality attitude </a:t>
                      </a:r>
                      <a:r>
                        <a:rPr lang="en-HK" sz="1800" dirty="0">
                          <a:effectLst/>
                          <a:sym typeface="Wingdings" panose="05000000000000000000" pitchFamily="2" charset="2"/>
                        </a:rPr>
                        <a:t></a:t>
                      </a:r>
                      <a:r>
                        <a:rPr lang="en-HK" sz="1800" dirty="0">
                          <a:effectLst/>
                        </a:rPr>
                        <a:t> self-reported loyalty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505131695"/>
                  </a:ext>
                </a:extLst>
              </a:tr>
              <a:tr h="278742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How to implement changes in an organization?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What is the best way to do certain things?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Which strategy is better and under what conditions?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- </a:t>
                      </a:r>
                      <a:r>
                        <a:rPr lang="en-HK" sz="1800" dirty="0">
                          <a:solidFill>
                            <a:schemeClr val="tx1"/>
                          </a:solidFill>
                          <a:effectLst/>
                        </a:rPr>
                        <a:t>To </a:t>
                      </a:r>
                      <a:r>
                        <a:rPr lang="en-HK" sz="1800" dirty="0">
                          <a:solidFill>
                            <a:srgbClr val="FF0000"/>
                          </a:solidFill>
                          <a:effectLst/>
                        </a:rPr>
                        <a:t>identify</a:t>
                      </a:r>
                      <a:r>
                        <a:rPr lang="en-HK" sz="1800" dirty="0">
                          <a:solidFill>
                            <a:schemeClr val="tx1"/>
                          </a:solidFill>
                          <a:effectLst/>
                        </a:rPr>
                        <a:t> the stakeholders and </a:t>
                      </a:r>
                      <a:r>
                        <a:rPr lang="en-HK" sz="1800" dirty="0">
                          <a:solidFill>
                            <a:srgbClr val="FF0000"/>
                          </a:solidFill>
                          <a:effectLst/>
                        </a:rPr>
                        <a:t>understand</a:t>
                      </a:r>
                      <a:r>
                        <a:rPr lang="en-HK" sz="1800" dirty="0">
                          <a:solidFill>
                            <a:schemeClr val="tx1"/>
                          </a:solidFill>
                          <a:effectLst/>
                        </a:rPr>
                        <a:t> their roles in the changes;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solidFill>
                            <a:schemeClr val="tx1"/>
                          </a:solidFill>
                          <a:effectLst/>
                        </a:rPr>
                        <a:t>- To examine the factors (leadership style, commitment, etc.) that affect the </a:t>
                      </a:r>
                      <a:r>
                        <a:rPr lang="en-HK" sz="1800" dirty="0">
                          <a:solidFill>
                            <a:srgbClr val="FF0000"/>
                          </a:solidFill>
                          <a:effectLst/>
                        </a:rPr>
                        <a:t>success of the changes</a:t>
                      </a:r>
                      <a:r>
                        <a:rPr lang="en-HK" sz="1800" dirty="0">
                          <a:solidFill>
                            <a:schemeClr val="tx1"/>
                          </a:solidFill>
                          <a:effectLst/>
                        </a:rPr>
                        <a:t>;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solidFill>
                            <a:schemeClr val="tx1"/>
                          </a:solidFill>
                          <a:effectLst/>
                        </a:rPr>
                        <a:t>- To identify the strategies (bottom-up, top-down, etc.) that motivate stakeholders to </a:t>
                      </a:r>
                      <a:r>
                        <a:rPr lang="en-HK" sz="1800" dirty="0">
                          <a:solidFill>
                            <a:srgbClr val="FF0000"/>
                          </a:solidFill>
                          <a:effectLst/>
                        </a:rPr>
                        <a:t>support the changes</a:t>
                      </a:r>
                      <a:r>
                        <a:rPr lang="en-HK" sz="1800" dirty="0">
                          <a:effectLst/>
                        </a:rPr>
                        <a:t>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Multiple stakeholders:</a:t>
                      </a:r>
                      <a:endParaRPr lang="en-GB" sz="1800" dirty="0">
                        <a:effectLst/>
                      </a:endParaRPr>
                    </a:p>
                    <a:p>
                      <a:pPr marL="119063" indent="-119063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HK" sz="1600" dirty="0">
                          <a:effectLst/>
                        </a:rPr>
                        <a:t>Employees</a:t>
                      </a:r>
                    </a:p>
                    <a:p>
                      <a:pPr marL="119063" indent="-119063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HK" sz="1600" dirty="0">
                          <a:effectLst/>
                        </a:rPr>
                        <a:t>Executives </a:t>
                      </a:r>
                    </a:p>
                    <a:p>
                      <a:pPr marL="119063" indent="-119063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HK" sz="1600" dirty="0">
                          <a:effectLst/>
                        </a:rPr>
                        <a:t>Customers </a:t>
                      </a:r>
                    </a:p>
                    <a:p>
                      <a:pPr marL="119063" indent="-119063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HK" sz="1600" dirty="0">
                          <a:effectLst/>
                        </a:rPr>
                        <a:t>Public </a:t>
                      </a:r>
                    </a:p>
                    <a:p>
                      <a:pPr marL="119063" indent="-119063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HK" sz="1600" dirty="0">
                          <a:effectLst/>
                        </a:rPr>
                        <a:t>Government, </a:t>
                      </a:r>
                    </a:p>
                    <a:p>
                      <a:pPr marL="119063" indent="-119063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HK" sz="1600" dirty="0">
                          <a:effectLst/>
                        </a:rPr>
                        <a:t>Competitors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Stakeholders’ attitudes, organizational factors and strategies </a:t>
                      </a:r>
                      <a:r>
                        <a:rPr lang="en-HK" sz="1800" dirty="0">
                          <a:effectLst/>
                          <a:sym typeface="Wingdings" panose="05000000000000000000" pitchFamily="2" charset="2"/>
                        </a:rPr>
                        <a:t></a:t>
                      </a:r>
                      <a:r>
                        <a:rPr lang="en-HK" sz="1800" dirty="0">
                          <a:effectLst/>
                        </a:rPr>
                        <a:t> success of changes (organizational performance)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4171314627"/>
                  </a:ext>
                </a:extLst>
              </a:tr>
            </a:tbl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92A482-F9FE-489E-BF2D-12849DCDF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068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AD3838F-9988-4E61-A0CA-9298888AA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0961" y="154137"/>
            <a:ext cx="9753600" cy="1554161"/>
          </a:xfrm>
        </p:spPr>
        <p:txBody>
          <a:bodyPr>
            <a:normAutofit/>
          </a:bodyPr>
          <a:lstStyle/>
          <a:p>
            <a:r>
              <a:rPr lang="en-HK" sz="2000" b="1" cap="none" dirty="0"/>
              <a:t>Quantitative research</a:t>
            </a:r>
            <a:r>
              <a:rPr lang="en-HK" sz="2000" cap="none" dirty="0"/>
              <a:t>: When concepts are clearly defined and researchers attempt to measure them quantitatively</a:t>
            </a:r>
            <a:br>
              <a:rPr lang="en-HK" sz="2000" cap="none" dirty="0"/>
            </a:br>
            <a:r>
              <a:rPr lang="en-HK" sz="2000" b="1" cap="none" dirty="0"/>
              <a:t>Qualitative research</a:t>
            </a:r>
            <a:r>
              <a:rPr lang="en-HK" sz="2000" cap="none" dirty="0"/>
              <a:t>: When concepts lack clarity and researchers want to understand the subjective meaning attributed to these concepts by individuals.</a:t>
            </a:r>
            <a:endParaRPr lang="en-GB" sz="2000" cap="none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B721849-BAD1-4B6D-B48B-B0AAF1C953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b="1" cap="none" dirty="0"/>
              <a:t>Objective</a:t>
            </a:r>
            <a:r>
              <a:rPr lang="en-HK" cap="none" dirty="0"/>
              <a:t>: Explaining or predicting variables using </a:t>
            </a:r>
            <a:r>
              <a:rPr lang="en-HK" b="1" cap="none" dirty="0"/>
              <a:t>valid and reliable instruments</a:t>
            </a:r>
            <a:endParaRPr lang="en-GB" b="1" cap="none" dirty="0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1DE4BE9E-88BA-428E-8AF8-973EC62CB40E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1217613" y="2635634"/>
          <a:ext cx="3796680" cy="10093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8296184-763D-467C-9604-9D9FA37FA1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b="1" cap="none" dirty="0"/>
              <a:t>Objective</a:t>
            </a:r>
            <a:r>
              <a:rPr lang="en-HK" cap="none" dirty="0"/>
              <a:t>: Understanding or exploring a complex phenomenon using </a:t>
            </a:r>
            <a:r>
              <a:rPr lang="en-HK" b="1" cap="none" dirty="0"/>
              <a:t>in-depth interviews</a:t>
            </a:r>
            <a:endParaRPr lang="en-GB" b="1" cap="none" dirty="0"/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4FB69488-04C9-4E8C-83CF-2908D9D0E8B6}"/>
              </a:ext>
            </a:extLst>
          </p:cNvPr>
          <p:cNvGraphicFramePr>
            <a:graphicFrameLocks noGrp="1"/>
          </p:cNvGraphicFramePr>
          <p:nvPr>
            <p:ph sz="quarter" idx="4"/>
          </p:nvPr>
        </p:nvGraphicFramePr>
        <p:xfrm>
          <a:off x="5730040" y="2787501"/>
          <a:ext cx="4708525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A72CE-0417-4B2B-9454-F3CBF684E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17</a:t>
            </a:fld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04A3A8E-EA8C-4BA2-BBA0-724241756B86}"/>
              </a:ext>
            </a:extLst>
          </p:cNvPr>
          <p:cNvSpPr/>
          <p:nvPr/>
        </p:nvSpPr>
        <p:spPr>
          <a:xfrm>
            <a:off x="1519064" y="2743200"/>
            <a:ext cx="1080120" cy="750167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6CA9E7E-1406-4785-8D1B-358B98D2DAD5}"/>
              </a:ext>
            </a:extLst>
          </p:cNvPr>
          <p:cNvSpPr/>
          <p:nvPr/>
        </p:nvSpPr>
        <p:spPr>
          <a:xfrm>
            <a:off x="3555851" y="2731874"/>
            <a:ext cx="1080120" cy="750167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2C82D16-4F86-4568-AE69-546908A35ABE}"/>
              </a:ext>
            </a:extLst>
          </p:cNvPr>
          <p:cNvCxnSpPr>
            <a:stCxn id="14" idx="6"/>
          </p:cNvCxnSpPr>
          <p:nvPr/>
        </p:nvCxnSpPr>
        <p:spPr>
          <a:xfrm flipV="1">
            <a:off x="2599184" y="3118283"/>
            <a:ext cx="933847" cy="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89345AF9-CD7C-41D7-A7B5-EC0BADD97EA9}"/>
              </a:ext>
            </a:extLst>
          </p:cNvPr>
          <p:cNvSpPr txBox="1"/>
          <p:nvPr/>
        </p:nvSpPr>
        <p:spPr>
          <a:xfrm>
            <a:off x="1938598" y="2941716"/>
            <a:ext cx="64807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x</a:t>
            </a:r>
            <a:endParaRPr lang="en-GB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3C7C669-E376-4163-ADFD-76094A96DDB5}"/>
              </a:ext>
            </a:extLst>
          </p:cNvPr>
          <p:cNvSpPr txBox="1"/>
          <p:nvPr/>
        </p:nvSpPr>
        <p:spPr>
          <a:xfrm>
            <a:off x="3914183" y="2905917"/>
            <a:ext cx="64807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Y</a:t>
            </a:r>
            <a:endParaRPr lang="en-GB" sz="24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52E0191-1DFB-4EDB-BA5A-8DE49B501817}"/>
              </a:ext>
            </a:extLst>
          </p:cNvPr>
          <p:cNvSpPr txBox="1"/>
          <p:nvPr/>
        </p:nvSpPr>
        <p:spPr>
          <a:xfrm>
            <a:off x="1216975" y="4598076"/>
            <a:ext cx="415473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Objective: 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Examine how the independent variable (x) influences a dependent variable (y)</a:t>
            </a:r>
          </a:p>
          <a:p>
            <a:pPr>
              <a:lnSpc>
                <a:spcPct val="90000"/>
              </a:lnSpc>
            </a:pPr>
            <a:endParaRPr lang="en-HK" sz="2000" dirty="0"/>
          </a:p>
          <a:p>
            <a:pPr>
              <a:lnSpc>
                <a:spcPct val="90000"/>
              </a:lnSpc>
            </a:pPr>
            <a:r>
              <a:rPr lang="en-HK" sz="2000" b="1" dirty="0"/>
              <a:t>Unit of analysis: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Individual or dyad (pair)</a:t>
            </a:r>
            <a:endParaRPr lang="en-GB" sz="20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7A1F0E8-B7B8-40D8-8CC7-93E15B1C763F}"/>
              </a:ext>
            </a:extLst>
          </p:cNvPr>
          <p:cNvSpPr txBox="1"/>
          <p:nvPr/>
        </p:nvSpPr>
        <p:spPr>
          <a:xfrm>
            <a:off x="9589642" y="2731874"/>
            <a:ext cx="23770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Objective</a:t>
            </a:r>
            <a:r>
              <a:rPr lang="en-HK" sz="2000" dirty="0"/>
              <a:t>: 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In-depth understanding of Y; external forces shape and are shaped by Y (bidirectional relationships)</a:t>
            </a:r>
          </a:p>
          <a:p>
            <a:pPr>
              <a:lnSpc>
                <a:spcPct val="90000"/>
              </a:lnSpc>
            </a:pPr>
            <a:endParaRPr lang="en-HK" sz="2000" dirty="0"/>
          </a:p>
          <a:p>
            <a:pPr>
              <a:lnSpc>
                <a:spcPct val="90000"/>
              </a:lnSpc>
            </a:pPr>
            <a:r>
              <a:rPr lang="en-HK" sz="2000" b="1" dirty="0"/>
              <a:t>Unit of analysis: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Employee/organization</a:t>
            </a:r>
            <a:endParaRPr lang="en-GB" sz="2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82C0B1-E4FD-5C03-0DC9-E18ABC7BF2F2}"/>
              </a:ext>
            </a:extLst>
          </p:cNvPr>
          <p:cNvSpPr txBox="1"/>
          <p:nvPr/>
        </p:nvSpPr>
        <p:spPr>
          <a:xfrm>
            <a:off x="765820" y="3645024"/>
            <a:ext cx="5496234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Attitudes   </a:t>
            </a:r>
            <a:r>
              <a:rPr lang="en-HK" sz="2400" dirty="0">
                <a:sym typeface="Wingdings" panose="05000000000000000000" pitchFamily="2" charset="2"/>
              </a:rPr>
              <a:t> Behaviour (intentions)</a:t>
            </a:r>
          </a:p>
          <a:p>
            <a:pPr>
              <a:lnSpc>
                <a:spcPct val="90000"/>
              </a:lnSpc>
            </a:pPr>
            <a:r>
              <a:rPr lang="en-HK" sz="2400" dirty="0">
                <a:sym typeface="Wingdings" panose="05000000000000000000" pitchFamily="2" charset="2"/>
              </a:rPr>
              <a:t>Strategies  Performance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44982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596D0-880D-484A-8A7E-5B645A742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Quantitative and qualitative Research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F09AA1-1D33-4A32-B723-8A1FC35E6E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HK" dirty="0"/>
              <a:t>Quantitative research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7E52E6-8E41-45D1-A6E8-88F2ADD766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17614" y="2743201"/>
            <a:ext cx="4709160" cy="2485999"/>
          </a:xfrm>
        </p:spPr>
        <p:txBody>
          <a:bodyPr/>
          <a:lstStyle/>
          <a:p>
            <a:r>
              <a:rPr lang="en-HK" dirty="0"/>
              <a:t>Single questionnaire</a:t>
            </a:r>
          </a:p>
          <a:p>
            <a:r>
              <a:rPr lang="en-HK" dirty="0"/>
              <a:t>From one perspective</a:t>
            </a:r>
          </a:p>
          <a:p>
            <a:r>
              <a:rPr lang="en-HK" dirty="0"/>
              <a:t>A large number of participants</a:t>
            </a:r>
          </a:p>
          <a:p>
            <a:r>
              <a:rPr lang="en-HK" dirty="0"/>
              <a:t>Statistical analysis (SPSS, </a:t>
            </a:r>
            <a:r>
              <a:rPr lang="en-HK" dirty="0" err="1"/>
              <a:t>jamovi</a:t>
            </a:r>
            <a:r>
              <a:rPr lang="en-HK" dirty="0"/>
              <a:t>)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98DE9C-E3EA-4F29-AE4E-D0B648D325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HK" dirty="0"/>
              <a:t>Qualitative research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1EDD7E-04CC-44C0-BB96-C2CA4E06E37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HK" dirty="0"/>
              <a:t>Triangulation</a:t>
            </a:r>
          </a:p>
          <a:p>
            <a:r>
              <a:rPr lang="en-HK" dirty="0"/>
              <a:t>Multiple perspectives (multiple informants)</a:t>
            </a:r>
          </a:p>
          <a:p>
            <a:r>
              <a:rPr lang="en-HK" dirty="0"/>
              <a:t>A small number of participants/organizations</a:t>
            </a:r>
          </a:p>
          <a:p>
            <a:r>
              <a:rPr lang="en-HK" dirty="0"/>
              <a:t>Thematic Analysis (NVivo) </a:t>
            </a:r>
          </a:p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BC59C8-2217-48E9-A2CF-BEE6EEC08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18</a:t>
            </a:fld>
            <a:endParaRPr lang="en-GB"/>
          </a:p>
        </p:txBody>
      </p:sp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DC056818-6CB0-474E-B021-0C141C2DE253}"/>
              </a:ext>
            </a:extLst>
          </p:cNvPr>
          <p:cNvGraphicFramePr>
            <a:graphicFrameLocks noGrp="1"/>
          </p:cNvGraphicFramePr>
          <p:nvPr/>
        </p:nvGraphicFramePr>
        <p:xfrm>
          <a:off x="1423766" y="4725144"/>
          <a:ext cx="4296855" cy="18726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425643">
                  <a:extLst>
                    <a:ext uri="{9D8B030D-6E8A-4147-A177-3AD203B41FA5}">
                      <a16:colId xmlns:a16="http://schemas.microsoft.com/office/drawing/2014/main" val="3040950792"/>
                    </a:ext>
                  </a:extLst>
                </a:gridCol>
                <a:gridCol w="1871212">
                  <a:extLst>
                    <a:ext uri="{9D8B030D-6E8A-4147-A177-3AD203B41FA5}">
                      <a16:colId xmlns:a16="http://schemas.microsoft.com/office/drawing/2014/main" val="456441682"/>
                    </a:ext>
                  </a:extLst>
                </a:gridCol>
              </a:tblGrid>
              <a:tr h="470557">
                <a:tc>
                  <a:txBody>
                    <a:bodyPr/>
                    <a:lstStyle/>
                    <a:p>
                      <a:pPr algn="ctr"/>
                      <a:r>
                        <a:rPr lang="en-HK" sz="1600" dirty="0"/>
                        <a:t>Unit of analysis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HK" sz="1600" dirty="0"/>
                        <a:t>Measures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7354447"/>
                  </a:ext>
                </a:extLst>
              </a:tr>
              <a:tr h="376385">
                <a:tc>
                  <a:txBody>
                    <a:bodyPr/>
                    <a:lstStyle/>
                    <a:p>
                      <a:r>
                        <a:rPr lang="en-HK" sz="1600" dirty="0"/>
                        <a:t>Individual Employee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Employee self-reported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5795354"/>
                  </a:ext>
                </a:extLst>
              </a:tr>
              <a:tr h="376385">
                <a:tc>
                  <a:txBody>
                    <a:bodyPr/>
                    <a:lstStyle/>
                    <a:p>
                      <a:r>
                        <a:rPr lang="en-HK" sz="1600" dirty="0"/>
                        <a:t>Dyadic</a:t>
                      </a:r>
                    </a:p>
                    <a:p>
                      <a:r>
                        <a:rPr lang="en-HK" sz="1600" dirty="0"/>
                        <a:t>Leader-follower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sz="1600" dirty="0"/>
                        <a:t>Employee self-reported and supervisor-rated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16980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817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36000-D670-E5D6-0A2F-221F23E98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What makes a good research topic?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361BC-2F46-63BC-78BF-DED4076287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3" y="1647826"/>
            <a:ext cx="9753600" cy="4981575"/>
          </a:xfrm>
        </p:spPr>
        <p:txBody>
          <a:bodyPr>
            <a:normAutofit lnSpcReduction="10000"/>
          </a:bodyPr>
          <a:lstStyle/>
          <a:p>
            <a:r>
              <a:rPr lang="en-HK" dirty="0"/>
              <a:t>For a research topic to be considered good, it must be </a:t>
            </a:r>
            <a:r>
              <a:rPr lang="en-HK" dirty="0">
                <a:solidFill>
                  <a:srgbClr val="FF0000"/>
                </a:solidFill>
              </a:rPr>
              <a:t>justifiable</a:t>
            </a:r>
            <a:r>
              <a:rPr lang="en-HK" dirty="0"/>
              <a:t>, based on </a:t>
            </a:r>
            <a:r>
              <a:rPr lang="en-HK" dirty="0">
                <a:solidFill>
                  <a:srgbClr val="FF0000"/>
                </a:solidFill>
              </a:rPr>
              <a:t>existing literature</a:t>
            </a:r>
            <a:r>
              <a:rPr lang="en-HK" dirty="0"/>
              <a:t>, and demonstrate </a:t>
            </a:r>
            <a:r>
              <a:rPr lang="en-HK" dirty="0">
                <a:solidFill>
                  <a:srgbClr val="FF0000"/>
                </a:solidFill>
              </a:rPr>
              <a:t>originality</a:t>
            </a:r>
            <a:r>
              <a:rPr lang="en-HK" dirty="0"/>
              <a:t>.</a:t>
            </a:r>
          </a:p>
          <a:p>
            <a:r>
              <a:rPr lang="en-HK" sz="2000" dirty="0"/>
              <a:t>Research Title: Linking </a:t>
            </a:r>
            <a:r>
              <a:rPr lang="en-HK" sz="2000" dirty="0">
                <a:solidFill>
                  <a:srgbClr val="FF0000"/>
                </a:solidFill>
              </a:rPr>
              <a:t>Tour Guide Performance </a:t>
            </a:r>
            <a:r>
              <a:rPr lang="en-HK" sz="2000" dirty="0"/>
              <a:t>to </a:t>
            </a:r>
            <a:r>
              <a:rPr lang="en-HK" sz="2000" dirty="0">
                <a:solidFill>
                  <a:srgbClr val="FF0000"/>
                </a:solidFill>
              </a:rPr>
              <a:t>Tourist Satisfaction</a:t>
            </a:r>
            <a:r>
              <a:rPr lang="en-HK" sz="2000" dirty="0"/>
              <a:t>: A Study of Mainland Chinese Tour Groups in Hong Kong</a:t>
            </a:r>
          </a:p>
          <a:p>
            <a:r>
              <a:rPr lang="en-HK" sz="1800" b="1" dirty="0"/>
              <a:t>Justification</a:t>
            </a:r>
            <a:r>
              <a:rPr lang="en-HK" sz="1800" dirty="0"/>
              <a:t>: Last year alone, </a:t>
            </a:r>
            <a:r>
              <a:rPr lang="en-HK" sz="1800" dirty="0">
                <a:solidFill>
                  <a:srgbClr val="FF0000"/>
                </a:solidFill>
              </a:rPr>
              <a:t>over 10 million Chinese tourists went to Hong Kong</a:t>
            </a:r>
            <a:r>
              <a:rPr lang="en-HK" sz="1800" dirty="0"/>
              <a:t>…</a:t>
            </a:r>
            <a:r>
              <a:rPr lang="en-HK" sz="1800" dirty="0">
                <a:solidFill>
                  <a:srgbClr val="FF0000"/>
                </a:solidFill>
              </a:rPr>
              <a:t>Research evidence suggests</a:t>
            </a:r>
            <a:r>
              <a:rPr lang="en-HK" sz="1800" dirty="0"/>
              <a:t> that tourists’ satisfaction judgements with guiding services wield substantial influence over their overall satisfaction with tour services </a:t>
            </a:r>
            <a:r>
              <a:rPr lang="en-HK" sz="1800" dirty="0">
                <a:solidFill>
                  <a:srgbClr val="FF0000"/>
                </a:solidFill>
              </a:rPr>
              <a:t>(McDonnell, 2001). </a:t>
            </a:r>
          </a:p>
          <a:p>
            <a:r>
              <a:rPr lang="en-HK" sz="1800" b="1" dirty="0"/>
              <a:t>Literature</a:t>
            </a:r>
            <a:r>
              <a:rPr lang="en-HK" sz="1800" dirty="0"/>
              <a:t>: In </a:t>
            </a:r>
            <a:r>
              <a:rPr lang="en-HK" sz="1800" dirty="0">
                <a:solidFill>
                  <a:srgbClr val="FF0000"/>
                </a:solidFill>
              </a:rPr>
              <a:t>previous attempts </a:t>
            </a:r>
            <a:r>
              <a:rPr lang="en-HK" sz="1800" dirty="0"/>
              <a:t>to explain tour guide performance and tourist satisfaction, researchers </a:t>
            </a:r>
            <a:r>
              <a:rPr lang="en-HK" sz="1800" dirty="0">
                <a:solidFill>
                  <a:srgbClr val="FF0000"/>
                </a:solidFill>
              </a:rPr>
              <a:t>tended to focus on the formal duties of tour guides </a:t>
            </a:r>
            <a:r>
              <a:rPr lang="en-HK" sz="1800" dirty="0"/>
              <a:t>and did not recognise that social aspects could be even more important. Recent studies in marketing have called attention to the service provider role performance, </a:t>
            </a:r>
            <a:r>
              <a:rPr lang="en-HK" sz="1800" dirty="0">
                <a:solidFill>
                  <a:srgbClr val="FF0000"/>
                </a:solidFill>
              </a:rPr>
              <a:t>a previously neglected construct</a:t>
            </a:r>
            <a:r>
              <a:rPr lang="en-HK" sz="1800" dirty="0"/>
              <a:t>, as a determinant of customer satisfaction. </a:t>
            </a:r>
          </a:p>
          <a:p>
            <a:r>
              <a:rPr lang="en-HK" sz="1800" b="1" dirty="0"/>
              <a:t>Originality</a:t>
            </a:r>
            <a:r>
              <a:rPr lang="en-HK" sz="1800" dirty="0"/>
              <a:t>: Role theory offers </a:t>
            </a:r>
            <a:r>
              <a:rPr lang="en-HK" sz="1800" dirty="0">
                <a:solidFill>
                  <a:srgbClr val="FF0000"/>
                </a:solidFill>
              </a:rPr>
              <a:t>a different route </a:t>
            </a:r>
            <a:r>
              <a:rPr lang="en-HK" sz="1800" dirty="0"/>
              <a:t>to understanding service performance and customer satisfaction in service environments</a:t>
            </a:r>
            <a:endParaRPr lang="en-GB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6153F1-3917-8612-B980-478CA799A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585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D1364-8301-1226-4ED8-607B43F5E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justification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BB7A8-09C5-849E-BF6F-F8EB392659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The problem must have </a:t>
            </a:r>
            <a:r>
              <a:rPr lang="en-HK" dirty="0">
                <a:solidFill>
                  <a:srgbClr val="FF0000"/>
                </a:solidFill>
              </a:rPr>
              <a:t>evidence of its significance </a:t>
            </a:r>
            <a:r>
              <a:rPr lang="en-HK" dirty="0"/>
              <a:t>within the professional field.</a:t>
            </a:r>
          </a:p>
          <a:p>
            <a:r>
              <a:rPr lang="en-HK" dirty="0"/>
              <a:t>Relevant statistics should be provided to highlight unjust inequalities, financial impact, lost efficiency, or other relevant factors.</a:t>
            </a:r>
          </a:p>
          <a:p>
            <a:r>
              <a:rPr lang="en-HK" dirty="0"/>
              <a:t>Documentable discrepancies, such as conflicting models, should be presented to emphasize the need for resolution.</a:t>
            </a:r>
          </a:p>
          <a:p>
            <a:r>
              <a:rPr lang="en-HK" dirty="0"/>
              <a:t>Scholarly facts are required to demonstrate the problem's urgency and importance.</a:t>
            </a:r>
          </a:p>
          <a:p>
            <a:r>
              <a:rPr lang="en-HK" dirty="0"/>
              <a:t>The problem should be a genuine and challenging puzzle that requires solving rather than just an interesting topic.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3DBBF2-08DE-93C9-04E4-8AAEFA6EB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311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A787B-065C-3391-6643-F23D62339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Grounded in literature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A66249-F630-B026-8B4C-CBF979DD1E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The problem should be framed in a way that allows the researcher to either build upon or challenge </a:t>
            </a:r>
            <a:r>
              <a:rPr lang="en-HK" dirty="0">
                <a:solidFill>
                  <a:srgbClr val="FF0000"/>
                </a:solidFill>
              </a:rPr>
              <a:t>existing literature </a:t>
            </a:r>
            <a:r>
              <a:rPr lang="en-HK" dirty="0"/>
              <a:t>on the topic.</a:t>
            </a:r>
          </a:p>
          <a:p>
            <a:r>
              <a:rPr lang="en-HK" dirty="0"/>
              <a:t>It is important to articulate the problem within the context of a theoretical or conceptual framework.</a:t>
            </a:r>
          </a:p>
          <a:p>
            <a:r>
              <a:rPr lang="en-HK" dirty="0"/>
              <a:t>The problem should be grounded in the scientific literature, meaning it should be connected to previous findings.</a:t>
            </a:r>
          </a:p>
          <a:p>
            <a:r>
              <a:rPr lang="en-HK" dirty="0"/>
              <a:t>The new findings should have implications for and contribute to the existing body of knowledge on the topic.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577694-C534-5A89-CAE1-3E7A4271A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383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DBD97-AFD3-50B1-7BA7-D8E04B28D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originality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FACE5-B2B9-AE1E-BED3-6BB577DE29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The problem should represent </a:t>
            </a:r>
            <a:r>
              <a:rPr lang="en-HK" dirty="0">
                <a:solidFill>
                  <a:srgbClr val="FF0000"/>
                </a:solidFill>
              </a:rPr>
              <a:t>a significant gap </a:t>
            </a:r>
            <a:r>
              <a:rPr lang="en-HK" dirty="0"/>
              <a:t>in the research literature for a PhD or a gap in practice for a DBA.</a:t>
            </a:r>
          </a:p>
          <a:p>
            <a:r>
              <a:rPr lang="en-HK" dirty="0"/>
              <a:t>It should address an original and meaningful area that has not been extensively studied or adequately addressed in previous research or professional practice.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CEBBCE-2C0F-DED3-2B69-76103C9B7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127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40C32-63CC-E57C-2FF3-451937B42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dirty="0"/>
              <a:t>common mistakes in research proposals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CE8BD-8C84-FBB2-93AF-618CABEF4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828800"/>
            <a:ext cx="9753600" cy="448052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HK" sz="2200" dirty="0"/>
              <a:t>Vague or poorly defined research questions or objectives.</a:t>
            </a:r>
          </a:p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HK" sz="2200" dirty="0"/>
              <a:t>Insufficient justification for the significance and originality of the proposed research.</a:t>
            </a:r>
          </a:p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HK" sz="2200" dirty="0"/>
              <a:t>Inadequate or insufficient literature review, lacking a comprehensive understanding of existing research and theories.</a:t>
            </a:r>
          </a:p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HK" sz="2200" dirty="0"/>
              <a:t>Weak research design, such as inadequate methodology or inappropriate data collection methods.</a:t>
            </a:r>
          </a:p>
          <a:p>
            <a:pPr>
              <a:lnSpc>
                <a:spcPct val="100000"/>
              </a:lnSpc>
              <a:spcBef>
                <a:spcPts val="1200"/>
              </a:spcBef>
            </a:pPr>
            <a:r>
              <a:rPr lang="en-HK" sz="2200" dirty="0"/>
              <a:t>Lack of clear research methodology, including a failure to address ethical considerations.</a:t>
            </a:r>
          </a:p>
          <a:p>
            <a:pPr>
              <a:spcBef>
                <a:spcPts val="1200"/>
              </a:spcBef>
            </a:pPr>
            <a:r>
              <a:rPr lang="en-HK" sz="2200" dirty="0"/>
              <a:t>Other issues: </a:t>
            </a:r>
            <a:r>
              <a:rPr lang="en-HK" sz="2200" dirty="0">
                <a:solidFill>
                  <a:srgbClr val="FF0000"/>
                </a:solidFill>
              </a:rPr>
              <a:t>1) Perceived and empirical associations, 2) Stated and derived importance and 3) Positive and normative research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F702EF-D681-DFA8-8CB5-CCA6BBCE2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912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886D6-22D1-8144-D2BC-64C03B202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1. Perceived and empirical associations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5AF4E-403D-4689-44AF-83AEF6D810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Study1: A total of 100 employees were surveyed using a Likert scale (ranging from 1 to 5) to examine their agreement with the statement "</a:t>
            </a:r>
            <a:r>
              <a:rPr lang="en-HK" b="1" dirty="0"/>
              <a:t>Pay is positively related to your job satisfaction</a:t>
            </a:r>
            <a:r>
              <a:rPr lang="en-HK" dirty="0"/>
              <a:t>." The results indicate that the respondents were relatively neutral or unsure about this relationship, as evidenced by a mean score of 3.1.</a:t>
            </a:r>
          </a:p>
          <a:p>
            <a:r>
              <a:rPr lang="en-US" dirty="0"/>
              <a:t>Study 2: The pay levels of 100 employees were examined in relation to their job satisfaction scores. The analysis revealed a correlation coefficient of 0.7 between the two variables.</a:t>
            </a:r>
          </a:p>
          <a:p>
            <a:r>
              <a:rPr lang="en-US" dirty="0"/>
              <a:t>Findings from Study 1 only indicated employees' beliefs. They may not necessarily reflect the actual relationships in real life.</a:t>
            </a:r>
            <a:endParaRPr lang="en-HK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CB9384-942B-D6DB-2D0E-02D595874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HK" smtClean="0"/>
              <a:t>24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673633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C5668AD-0913-A055-6F8B-DC5238C37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Perceived associations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7C9567F-A327-9B50-7F38-9EDE90B25E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828799"/>
            <a:ext cx="9753600" cy="4619627"/>
          </a:xfrm>
        </p:spPr>
        <p:txBody>
          <a:bodyPr>
            <a:normAutofit fontScale="92500" lnSpcReduction="20000"/>
          </a:bodyPr>
          <a:lstStyle/>
          <a:p>
            <a:r>
              <a:rPr lang="en-HK" b="1" dirty="0"/>
              <a:t>Perceived association </a:t>
            </a:r>
            <a:r>
              <a:rPr lang="en-HK" dirty="0"/>
              <a:t>refers to the subjective belief or perception of a relationship between variables.</a:t>
            </a:r>
          </a:p>
          <a:p>
            <a:r>
              <a:rPr lang="en-HK" dirty="0"/>
              <a:t>It is based on personal observations, experiences, or intuitive judgments.</a:t>
            </a:r>
          </a:p>
          <a:p>
            <a:r>
              <a:rPr lang="en-HK" dirty="0"/>
              <a:t>Perceived associations may be influenced by biases, preconceived notions, or anecdotal evidence.</a:t>
            </a:r>
          </a:p>
          <a:p>
            <a:r>
              <a:rPr lang="en-HK" dirty="0"/>
              <a:t>Perceived associations do not necessarily have empirical evidence or statistical support.</a:t>
            </a:r>
          </a:p>
          <a:p>
            <a:pPr>
              <a:lnSpc>
                <a:spcPct val="110000"/>
              </a:lnSpc>
            </a:pPr>
            <a:r>
              <a:rPr lang="en-HK" dirty="0">
                <a:solidFill>
                  <a:srgbClr val="FF0000"/>
                </a:solidFill>
              </a:rPr>
              <a:t>Example: A total of 100 employees were surveyed using a Likert scale (ranging from 1 to 5) to examine their agreement with the statement "</a:t>
            </a:r>
            <a:r>
              <a:rPr lang="en-HK" b="1" dirty="0">
                <a:solidFill>
                  <a:srgbClr val="FF0000"/>
                </a:solidFill>
              </a:rPr>
              <a:t>Pay is positively related to your job satisfaction</a:t>
            </a:r>
            <a:r>
              <a:rPr lang="en-HK" dirty="0">
                <a:solidFill>
                  <a:srgbClr val="FF0000"/>
                </a:solidFill>
              </a:rPr>
              <a:t>." The results indicate that the respondents were relatively neutral or unsure about this relationship, as evidenced by a mean score of 3.1.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B1B62C-45D7-ECDB-0DD8-72C5BAFCC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261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0E1FD-10F2-16BA-5E62-10F379484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empirical associations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458081-0904-724D-418D-83C7B95CE4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HK" b="1" dirty="0"/>
              <a:t>Empirical association </a:t>
            </a:r>
            <a:r>
              <a:rPr lang="en-HK" dirty="0"/>
              <a:t>refers to a relationship between variables that is supported by empirical evidence.</a:t>
            </a:r>
          </a:p>
          <a:p>
            <a:r>
              <a:rPr lang="en-HK" dirty="0"/>
              <a:t>It is based on systematic and scientific investigation, using rigorous research methods and data analysis.</a:t>
            </a:r>
          </a:p>
          <a:p>
            <a:r>
              <a:rPr lang="en-HK" dirty="0"/>
              <a:t>Empirical associations are established through the collection and analysis of data from a representative sample.</a:t>
            </a:r>
          </a:p>
          <a:p>
            <a:r>
              <a:rPr lang="en-HK" dirty="0"/>
              <a:t>They are supported by statistical tests, such as </a:t>
            </a:r>
            <a:r>
              <a:rPr lang="en-HK" b="1" dirty="0"/>
              <a:t>correlation</a:t>
            </a:r>
            <a:r>
              <a:rPr lang="en-HK" dirty="0"/>
              <a:t> or </a:t>
            </a:r>
            <a:r>
              <a:rPr lang="en-HK" b="1" dirty="0"/>
              <a:t>regression</a:t>
            </a:r>
            <a:r>
              <a:rPr lang="en-HK" dirty="0"/>
              <a:t> analysis, which determine the strength and significance of the relationship.</a:t>
            </a:r>
          </a:p>
          <a:p>
            <a:r>
              <a:rPr lang="en-HK" dirty="0">
                <a:solidFill>
                  <a:srgbClr val="FF0000"/>
                </a:solidFill>
              </a:rPr>
              <a:t>Example: The pay levels of 100 employees were examined in relation to their job satisfaction scores. The analysis revealed a correlation coefficient of 0.7 between the two variables.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A69F97-7F12-0304-9B70-059A4A9B6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544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98E02-E57D-A8DC-6153-017413BC7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2. Stated and derived importance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1A007-B6FB-708E-802D-6FF54EA146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Stated Importance: </a:t>
            </a:r>
          </a:p>
          <a:p>
            <a:pPr lvl="1"/>
            <a:r>
              <a:rPr lang="en-US" dirty="0"/>
              <a:t>This refers to directly asking respondents about the importance of various factors.</a:t>
            </a:r>
          </a:p>
          <a:p>
            <a:r>
              <a:rPr lang="en-US" dirty="0"/>
              <a:t>Derived Importance: </a:t>
            </a:r>
          </a:p>
          <a:p>
            <a:pPr lvl="1"/>
            <a:r>
              <a:rPr lang="en-US" dirty="0"/>
              <a:t>Respondents rate their overall satisfaction and their satisfaction with individual factors.</a:t>
            </a:r>
          </a:p>
          <a:p>
            <a:pPr lvl="1"/>
            <a:r>
              <a:rPr lang="en-US" dirty="0"/>
              <a:t>Overall satisfaction scores are correlated with scores for each factor.</a:t>
            </a:r>
          </a:p>
          <a:p>
            <a:pPr lvl="1"/>
            <a:r>
              <a:rPr lang="en-US" dirty="0"/>
              <a:t>Factors with a stronger positive correlation to overall satisfaction are considered more important to respondents.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D9A62C-07D8-6713-6842-E424FC798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HK" smtClean="0"/>
              <a:t>27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457615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32A2B-E579-8DB6-CF64-40D2CE2DE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978" y="-238980"/>
            <a:ext cx="9753600" cy="1111664"/>
          </a:xfrm>
        </p:spPr>
        <p:txBody>
          <a:bodyPr/>
          <a:lstStyle/>
          <a:p>
            <a:r>
              <a:rPr lang="en-HK" dirty="0"/>
              <a:t>Stated and derived importance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82F83-3F9F-ECA0-3AB8-0443471DB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7247" y="954483"/>
            <a:ext cx="9753600" cy="2643237"/>
          </a:xfrm>
          <a:ln w="19050"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r>
              <a:rPr lang="en-HK" sz="2000" dirty="0"/>
              <a:t>On a five-point scale (“1” least important and “5” most important), rate the importance of pay, promotion and supervision to you when choosing your job.</a:t>
            </a:r>
          </a:p>
          <a:p>
            <a:pPr lvl="1"/>
            <a:r>
              <a:rPr lang="en-HK" sz="1800" dirty="0"/>
              <a:t>Pay		1	2	3	4	5</a:t>
            </a:r>
          </a:p>
          <a:p>
            <a:pPr lvl="1"/>
            <a:r>
              <a:rPr lang="en-HK" sz="1800" dirty="0"/>
              <a:t>Promotion		1	2	3	4	5</a:t>
            </a:r>
          </a:p>
          <a:p>
            <a:pPr lvl="1"/>
            <a:r>
              <a:rPr lang="en-HK" sz="1800" dirty="0"/>
              <a:t>Supervision		1	2	3	4	5</a:t>
            </a:r>
          </a:p>
          <a:p>
            <a:pPr lvl="1"/>
            <a:r>
              <a:rPr lang="en-HK" sz="1800" dirty="0"/>
              <a:t>Results: A total of 100 employees were surveyed. Pay was rated as the most important factor (mean = 4.2), followed by supervision (mean = 4.0), and promotion (mean = 3.9).</a:t>
            </a:r>
            <a:endParaRPr lang="en-GB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6B178A-F5F5-F972-3F21-B9BFCB1092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28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9EAAC2F-12A3-9505-651E-11F73CC9E169}"/>
              </a:ext>
            </a:extLst>
          </p:cNvPr>
          <p:cNvSpPr txBox="1">
            <a:spLocks/>
          </p:cNvSpPr>
          <p:nvPr/>
        </p:nvSpPr>
        <p:spPr>
          <a:xfrm>
            <a:off x="1227247" y="3736752"/>
            <a:ext cx="9753600" cy="2955823"/>
          </a:xfrm>
          <a:prstGeom prst="rect">
            <a:avLst/>
          </a:prstGeom>
          <a:ln w="25400">
            <a:solidFill>
              <a:srgbClr val="FF0000"/>
            </a:solidFill>
          </a:ln>
        </p:spPr>
        <p:txBody>
          <a:bodyPr vert="horz" lIns="91440" tIns="45720" rIns="91440" bIns="45720" rtlCol="0">
            <a:normAutofit fontScale="92500"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601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17320" indent="-22860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45920" indent="-22860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74520" indent="-22860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03120" indent="-22860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lvl="1" indent="0">
              <a:buNone/>
            </a:pPr>
            <a:r>
              <a:rPr lang="en-US" dirty="0"/>
              <a:t>Please rate your satisfaction with the following aspects of your current job on a five-point scale, where '1' means very dissatisfied and '5' means very satisfied.</a:t>
            </a:r>
            <a:endParaRPr lang="en-HK" dirty="0"/>
          </a:p>
          <a:p>
            <a:pPr lvl="1"/>
            <a:r>
              <a:rPr lang="en-HK" sz="1800" dirty="0"/>
              <a:t>Pay			1	2	3	4	5</a:t>
            </a:r>
          </a:p>
          <a:p>
            <a:pPr lvl="1"/>
            <a:r>
              <a:rPr lang="en-HK" sz="1800" dirty="0"/>
              <a:t>Promotion		1	2	3	4	5</a:t>
            </a:r>
          </a:p>
          <a:p>
            <a:pPr lvl="1"/>
            <a:r>
              <a:rPr lang="en-HK" sz="1800" dirty="0"/>
              <a:t>Supervision		1	2	3	4	5</a:t>
            </a:r>
          </a:p>
          <a:p>
            <a:pPr lvl="1"/>
            <a:r>
              <a:rPr lang="en-HK" sz="1800" dirty="0"/>
              <a:t>Overall		1	2	3	4	5</a:t>
            </a:r>
          </a:p>
          <a:p>
            <a:pPr lvl="1"/>
            <a:r>
              <a:rPr lang="en-HK" sz="1800" dirty="0"/>
              <a:t>Results: A total of 100 employees were surveyed. Employees’ satisfaction with three job factors were used to predicted their overall satisfaction. The results indicate that pay (</a:t>
            </a:r>
            <a:r>
              <a:rPr lang="el-GR" sz="1800" dirty="0"/>
              <a:t>β</a:t>
            </a:r>
            <a:r>
              <a:rPr lang="en-HK" sz="1800" baseline="-25000" dirty="0"/>
              <a:t>1</a:t>
            </a:r>
            <a:r>
              <a:rPr lang="en-HK" sz="1800" dirty="0"/>
              <a:t> = 0.38) had the greatest effect, followed by promotion (</a:t>
            </a:r>
            <a:r>
              <a:rPr lang="el-GR" sz="1800" dirty="0"/>
              <a:t>β</a:t>
            </a:r>
            <a:r>
              <a:rPr lang="en-HK" sz="1800" baseline="-25000" dirty="0"/>
              <a:t>2</a:t>
            </a:r>
            <a:r>
              <a:rPr lang="en-HK" sz="1800" dirty="0"/>
              <a:t> = 0.32) and supervision (</a:t>
            </a:r>
            <a:r>
              <a:rPr lang="el-GR" sz="1800" dirty="0"/>
              <a:t>β</a:t>
            </a:r>
            <a:r>
              <a:rPr lang="en-HK" sz="1800" baseline="-25000" dirty="0"/>
              <a:t>3</a:t>
            </a:r>
            <a:r>
              <a:rPr lang="en-HK" sz="1800" dirty="0"/>
              <a:t> = 0.26).</a:t>
            </a:r>
            <a:endParaRPr lang="en-GB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D9AC3D-2AEB-CF89-EF78-04A087D717F6}"/>
              </a:ext>
            </a:extLst>
          </p:cNvPr>
          <p:cNvSpPr txBox="1"/>
          <p:nvPr/>
        </p:nvSpPr>
        <p:spPr>
          <a:xfrm>
            <a:off x="8330733" y="3190153"/>
            <a:ext cx="2562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Stated Importance</a:t>
            </a:r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AC3BB1-E1DA-8A50-3010-D5385AB55741}"/>
              </a:ext>
            </a:extLst>
          </p:cNvPr>
          <p:cNvSpPr txBox="1"/>
          <p:nvPr/>
        </p:nvSpPr>
        <p:spPr>
          <a:xfrm>
            <a:off x="8038628" y="6308265"/>
            <a:ext cx="2713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Derived Importance</a:t>
            </a:r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97BE26-810E-6336-C291-A24929C38FB2}"/>
              </a:ext>
            </a:extLst>
          </p:cNvPr>
          <p:cNvSpPr txBox="1"/>
          <p:nvPr/>
        </p:nvSpPr>
        <p:spPr>
          <a:xfrm>
            <a:off x="8038628" y="4320975"/>
            <a:ext cx="1440160" cy="3416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HK" b="1" dirty="0"/>
              <a:t>Pay</a:t>
            </a:r>
            <a:endParaRPr lang="en-GB" sz="2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9C773C-6BE5-660C-1E6B-81EC627B6223}"/>
              </a:ext>
            </a:extLst>
          </p:cNvPr>
          <p:cNvSpPr txBox="1"/>
          <p:nvPr/>
        </p:nvSpPr>
        <p:spPr>
          <a:xfrm>
            <a:off x="8038628" y="4770729"/>
            <a:ext cx="1440160" cy="3416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HK" b="1" dirty="0"/>
              <a:t>Promotion</a:t>
            </a:r>
            <a:endParaRPr lang="en-GB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4408B6-7136-E066-8D5F-C5E0244C9A9F}"/>
              </a:ext>
            </a:extLst>
          </p:cNvPr>
          <p:cNvSpPr txBox="1"/>
          <p:nvPr/>
        </p:nvSpPr>
        <p:spPr>
          <a:xfrm>
            <a:off x="8050496" y="5266805"/>
            <a:ext cx="1440160" cy="34163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HK" b="1" dirty="0"/>
              <a:t>Supervision</a:t>
            </a:r>
            <a:endParaRPr lang="en-GB" sz="2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4E1A6F-E798-3E9B-CF2D-F525FED8AF8C}"/>
              </a:ext>
            </a:extLst>
          </p:cNvPr>
          <p:cNvSpPr txBox="1"/>
          <p:nvPr/>
        </p:nvSpPr>
        <p:spPr>
          <a:xfrm>
            <a:off x="10486900" y="4623733"/>
            <a:ext cx="1594792" cy="590931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HK" b="1" dirty="0"/>
              <a:t>Overall Satisfaction</a:t>
            </a:r>
            <a:endParaRPr lang="en-GB" sz="2400" b="1" dirty="0"/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CDCC2D5E-2FBF-8B76-9A86-EE56FEAABAE8}"/>
              </a:ext>
            </a:extLst>
          </p:cNvPr>
          <p:cNvCxnSpPr>
            <a:cxnSpLocks/>
            <a:endCxn id="12" idx="1"/>
          </p:cNvCxnSpPr>
          <p:nvPr/>
        </p:nvCxnSpPr>
        <p:spPr>
          <a:xfrm>
            <a:off x="9490656" y="4491791"/>
            <a:ext cx="996244" cy="427408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B175639F-FB18-BC89-FC5F-93E275E82856}"/>
              </a:ext>
            </a:extLst>
          </p:cNvPr>
          <p:cNvSpPr txBox="1"/>
          <p:nvPr/>
        </p:nvSpPr>
        <p:spPr>
          <a:xfrm>
            <a:off x="9612188" y="4409992"/>
            <a:ext cx="432047" cy="3416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l-GR" dirty="0"/>
              <a:t>β</a:t>
            </a:r>
            <a:r>
              <a:rPr lang="en-HK" baseline="-25000" dirty="0"/>
              <a:t>1</a:t>
            </a:r>
            <a:endParaRPr lang="en-GB" baseline="-25000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4C1DCD4D-DEE8-11B7-E8E6-7C1D67AD506F}"/>
              </a:ext>
            </a:extLst>
          </p:cNvPr>
          <p:cNvCxnSpPr>
            <a:stCxn id="9" idx="3"/>
            <a:endCxn id="12" idx="1"/>
          </p:cNvCxnSpPr>
          <p:nvPr/>
        </p:nvCxnSpPr>
        <p:spPr>
          <a:xfrm flipV="1">
            <a:off x="9478788" y="4919199"/>
            <a:ext cx="1008112" cy="22346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817213C1-E3EE-1ABF-0CE2-9CB2C8796951}"/>
              </a:ext>
            </a:extLst>
          </p:cNvPr>
          <p:cNvCxnSpPr>
            <a:stCxn id="11" idx="3"/>
            <a:endCxn id="12" idx="1"/>
          </p:cNvCxnSpPr>
          <p:nvPr/>
        </p:nvCxnSpPr>
        <p:spPr>
          <a:xfrm flipV="1">
            <a:off x="9490656" y="4919199"/>
            <a:ext cx="996244" cy="518422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23555B4E-8720-0D9D-FEBC-BD4417FD9385}"/>
              </a:ext>
            </a:extLst>
          </p:cNvPr>
          <p:cNvSpPr txBox="1"/>
          <p:nvPr/>
        </p:nvSpPr>
        <p:spPr>
          <a:xfrm>
            <a:off x="9612188" y="5109120"/>
            <a:ext cx="432047" cy="3416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l-GR" dirty="0"/>
              <a:t>β</a:t>
            </a:r>
            <a:r>
              <a:rPr lang="en-HK" baseline="-25000" dirty="0"/>
              <a:t>3</a:t>
            </a:r>
            <a:endParaRPr lang="en-GB" baseline="-250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459BCEE-101F-4F10-9D2D-3D21DB3D3E0C}"/>
              </a:ext>
            </a:extLst>
          </p:cNvPr>
          <p:cNvSpPr txBox="1"/>
          <p:nvPr/>
        </p:nvSpPr>
        <p:spPr>
          <a:xfrm>
            <a:off x="9556731" y="4759556"/>
            <a:ext cx="432047" cy="3416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l-GR" dirty="0"/>
              <a:t>β</a:t>
            </a:r>
            <a:r>
              <a:rPr lang="en-HK" baseline="-25000" dirty="0"/>
              <a:t>2</a:t>
            </a:r>
            <a:endParaRPr lang="en-GB" baseline="-25000" dirty="0"/>
          </a:p>
        </p:txBody>
      </p:sp>
    </p:spTree>
    <p:extLst>
      <p:ext uri="{BB962C8B-B14F-4D97-AF65-F5344CB8AC3E}">
        <p14:creationId xmlns:p14="http://schemas.microsoft.com/office/powerpoint/2010/main" val="3484966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6467A92-FD9F-E393-86BA-FD94A5394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Stated importance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AE06872-0A70-442F-9DF6-0D6A1AA7CF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en-HK" b="1" dirty="0"/>
              <a:t>Stated Importance</a:t>
            </a:r>
            <a:r>
              <a:rPr lang="en-HK" dirty="0"/>
              <a:t>: The direct statements or responses given by individuals regarding the importance of specific attributes or factors. </a:t>
            </a:r>
          </a:p>
          <a:p>
            <a:r>
              <a:rPr lang="en-HK" dirty="0"/>
              <a:t>Based on self-reported opinions or preferences.</a:t>
            </a:r>
          </a:p>
          <a:p>
            <a:r>
              <a:rPr lang="en-HK" dirty="0"/>
              <a:t>Participants provide direct statements or responses regarding the importance of attributes.</a:t>
            </a:r>
          </a:p>
          <a:p>
            <a:r>
              <a:rPr lang="en-HK" dirty="0"/>
              <a:t>Reflects conscious thoughts and beliefs about importance.</a:t>
            </a:r>
          </a:p>
          <a:p>
            <a:r>
              <a:rPr lang="en-HK" dirty="0"/>
              <a:t>Can be influenced by biases and subjective factors.</a:t>
            </a:r>
          </a:p>
          <a:p>
            <a:r>
              <a:rPr lang="en-HK" dirty="0"/>
              <a:t>Used in surveys or questionnaires to understand preferences and attitudes.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7323A9-ACA2-1C0E-603A-E64A4BB3B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372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ABE0C-BEB6-FC26-A3D7-DA17AA42C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derived importance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6065A-E3B1-C5F9-91EE-4D6B42D2E6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b="1" dirty="0"/>
              <a:t>Derived Importance</a:t>
            </a:r>
            <a:r>
              <a:rPr lang="en-HK" dirty="0"/>
              <a:t>: Based on statistical analysis rather than self-reported opinions.</a:t>
            </a:r>
          </a:p>
          <a:p>
            <a:r>
              <a:rPr lang="en-HK" dirty="0"/>
              <a:t>Often inferred from regression analysis. Standardized coefficients are employed to determine the relative impact of different independent variables on the dependent variable.</a:t>
            </a:r>
          </a:p>
          <a:p>
            <a:r>
              <a:rPr lang="en-HK" dirty="0"/>
              <a:t>Estimated through techniques like conjoint analysis, regression analysis or structural equation modelling.</a:t>
            </a:r>
          </a:p>
          <a:p>
            <a:r>
              <a:rPr lang="en-HK" dirty="0"/>
              <a:t>Less susceptible to self-reporting biases.</a:t>
            </a:r>
          </a:p>
          <a:p>
            <a:r>
              <a:rPr lang="en-HK" dirty="0"/>
              <a:t>Provides more accurate insights into relative importance.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624B89-C740-4F80-0143-23F74A1BC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62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87917-95B3-9DF0-5CD5-17575F84A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3. Positive and normative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3F2B2-8CAE-926D-50EC-655A2F052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600200"/>
            <a:ext cx="9753600" cy="4572000"/>
          </a:xfrm>
        </p:spPr>
        <p:txBody>
          <a:bodyPr>
            <a:normAutofit fontScale="85000" lnSpcReduction="10000"/>
          </a:bodyPr>
          <a:lstStyle/>
          <a:p>
            <a:r>
              <a:rPr lang="en-HK" dirty="0"/>
              <a:t>A positive theory is a theory that attempts to explain how the world works in a value-free way, while a normative theory provides a value-based view about what the world ought to be like or how it ought to work.</a:t>
            </a:r>
          </a:p>
          <a:p>
            <a:r>
              <a:rPr lang="en-HK" dirty="0"/>
              <a:t>Positive theories express what is (</a:t>
            </a:r>
            <a:r>
              <a:rPr lang="en-HK" dirty="0">
                <a:solidFill>
                  <a:srgbClr val="FF0000"/>
                </a:solidFill>
              </a:rPr>
              <a:t>how things are done</a:t>
            </a:r>
            <a:r>
              <a:rPr lang="en-HK" dirty="0"/>
              <a:t>?), while normative theories express what ought to be (</a:t>
            </a:r>
            <a:r>
              <a:rPr lang="en-HK" dirty="0">
                <a:solidFill>
                  <a:srgbClr val="FF0000"/>
                </a:solidFill>
              </a:rPr>
              <a:t>how things should be done </a:t>
            </a:r>
            <a:r>
              <a:rPr lang="en-HK" dirty="0"/>
              <a:t>from a socialist, Marxist or feminism perspective.</a:t>
            </a:r>
          </a:p>
          <a:p>
            <a:r>
              <a:rPr lang="en-HK" dirty="0"/>
              <a:t>Positive research question: </a:t>
            </a:r>
          </a:p>
          <a:p>
            <a:pPr lvl="1"/>
            <a:r>
              <a:rPr lang="en-HK" dirty="0">
                <a:solidFill>
                  <a:srgbClr val="FF0000"/>
                </a:solidFill>
              </a:rPr>
              <a:t>How do multinational corporations (MNCs) affect their local environment</a:t>
            </a:r>
            <a:r>
              <a:rPr lang="en-HK" dirty="0"/>
              <a:t>?</a:t>
            </a:r>
          </a:p>
          <a:p>
            <a:pPr lvl="1"/>
            <a:r>
              <a:rPr lang="en-US" dirty="0"/>
              <a:t>What role do local communities play in protecting their environment from MNCs?</a:t>
            </a:r>
            <a:r>
              <a:rPr lang="en-HK" dirty="0"/>
              <a:t> </a:t>
            </a:r>
          </a:p>
          <a:p>
            <a:r>
              <a:rPr lang="en-HK" dirty="0"/>
              <a:t>Normative research question: </a:t>
            </a:r>
          </a:p>
          <a:p>
            <a:pPr lvl="1"/>
            <a:r>
              <a:rPr lang="en-HK" sz="2100" dirty="0"/>
              <a:t>How </a:t>
            </a:r>
            <a:r>
              <a:rPr lang="en-HK" sz="2100" dirty="0">
                <a:solidFill>
                  <a:srgbClr val="FF0000"/>
                </a:solidFill>
              </a:rPr>
              <a:t>should</a:t>
            </a:r>
            <a:r>
              <a:rPr lang="en-HK" sz="2100" dirty="0"/>
              <a:t> multinational corporations (MNCs) protect the local environment?</a:t>
            </a:r>
          </a:p>
          <a:p>
            <a:pPr lvl="1"/>
            <a:r>
              <a:rPr lang="en-US" sz="2100" dirty="0"/>
              <a:t>How can local communities protect their environment from MNCs?</a:t>
            </a:r>
            <a:r>
              <a:rPr lang="en-HK" sz="2100" dirty="0"/>
              <a:t> </a:t>
            </a:r>
          </a:p>
          <a:p>
            <a:pPr lvl="1"/>
            <a:r>
              <a:rPr lang="en-HK" sz="2100" dirty="0"/>
              <a:t>How women workers in developing countries are marginalized?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0AB61-5E21-8BC1-7463-161C1C107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797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EBBF0-9CA8-6E7C-2B89-1741DD55B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Examples</a:t>
            </a:r>
            <a:endParaRPr lang="en-H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60C2A-BAF5-D7AF-90AC-8A311C1CEA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Prescriptive research topics</a:t>
            </a:r>
            <a:r>
              <a:rPr lang="en-US" dirty="0"/>
              <a:t>: How to develop corporate strategy in multinational corporations (MNCs)? (How should corporate strategy be formulated in MNCs?</a:t>
            </a:r>
            <a:endParaRPr lang="en-HK" dirty="0"/>
          </a:p>
          <a:p>
            <a:r>
              <a:rPr lang="en-US" b="1" dirty="0"/>
              <a:t>Descriptive research topics</a:t>
            </a:r>
            <a:r>
              <a:rPr lang="en-US" dirty="0"/>
              <a:t>:</a:t>
            </a:r>
          </a:p>
          <a:p>
            <a:pPr lvl="1"/>
            <a:r>
              <a:rPr lang="en-US" dirty="0"/>
              <a:t>How does corporate strategy affect firm performance?</a:t>
            </a:r>
          </a:p>
          <a:p>
            <a:pPr lvl="1"/>
            <a:r>
              <a:rPr lang="en-US" dirty="0"/>
              <a:t>How corporate strategies are being developed in MNCs?</a:t>
            </a:r>
          </a:p>
          <a:p>
            <a:pPr lvl="1"/>
            <a:r>
              <a:rPr lang="en-US" dirty="0"/>
              <a:t>How do employees and management in MNCs perceive their roles and experiences in the corporate strategy development process, and what factors influence their perceptions?</a:t>
            </a:r>
          </a:p>
          <a:p>
            <a:pPr lvl="1"/>
            <a:r>
              <a:rPr lang="en-US" dirty="0"/>
              <a:t>What are the common practices for developing corporate strategies in MNCs?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E6E7CA-DBB1-159A-F8C3-D7CB4CF04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HK" smtClean="0"/>
              <a:t>32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886340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951AE-5453-E6CE-2D78-C6A659562B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Positive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1FA8B-157C-700A-88C7-B2302B11B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Describes and explains phenomena as they exist in reality.</a:t>
            </a:r>
          </a:p>
          <a:p>
            <a:r>
              <a:rPr lang="en-HK" dirty="0"/>
              <a:t>Aims to uncover empirical facts and analyse cause-and-effect relationships.</a:t>
            </a:r>
          </a:p>
          <a:p>
            <a:r>
              <a:rPr lang="en-HK" dirty="0"/>
              <a:t>Relies on objective data-driven analysis.</a:t>
            </a:r>
          </a:p>
          <a:p>
            <a:r>
              <a:rPr lang="en-HK" dirty="0"/>
              <a:t>Uses scientific methods like observation, measurement, and statistical analysis.</a:t>
            </a:r>
          </a:p>
          <a:p>
            <a:r>
              <a:rPr lang="en-HK" dirty="0"/>
              <a:t>Primarily descriptive, not prescriptive.</a:t>
            </a:r>
          </a:p>
          <a:p>
            <a:r>
              <a:rPr lang="en-HK" dirty="0"/>
              <a:t>Strives for value neutrality and objectivity.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6946FC-AFFF-FE83-C8E5-3ECE5548F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045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FA0072-CD9F-12CF-ADDF-D21C34677E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3557C-D7F2-F85B-6AF5-30B67A8F4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Positive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90FCD-3875-669C-0C10-184078BFB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Research questions for theses involving descriptive research usually ask what happened, what the relationship is between one thing and another, or what we know about something.</a:t>
            </a:r>
          </a:p>
          <a:p>
            <a:r>
              <a:rPr lang="en-US" dirty="0"/>
              <a:t>Recommendations can be developed by comparing the findings with general beliefs or theoretical frameworks discussed in the literature.</a:t>
            </a:r>
            <a:endParaRPr lang="en-HK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A0A2D-D0A0-C920-CD10-E6169D0A6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975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551A0-CB78-B685-6FC4-F956F7C38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Normative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45A12-A5CD-EAE2-7D43-7759C6286E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Evaluates and prescribes what ought to be or what is desirable.</a:t>
            </a:r>
          </a:p>
          <a:p>
            <a:r>
              <a:rPr lang="en-HK" dirty="0"/>
              <a:t>Involves </a:t>
            </a:r>
            <a:r>
              <a:rPr lang="en-HK" dirty="0">
                <a:solidFill>
                  <a:srgbClr val="FF0000"/>
                </a:solidFill>
              </a:rPr>
              <a:t>making value judgments </a:t>
            </a:r>
            <a:r>
              <a:rPr lang="en-HK" dirty="0"/>
              <a:t>and recommendations.</a:t>
            </a:r>
          </a:p>
          <a:p>
            <a:r>
              <a:rPr lang="en-HK" dirty="0"/>
              <a:t>Relies on </a:t>
            </a:r>
            <a:r>
              <a:rPr lang="en-HK" dirty="0">
                <a:solidFill>
                  <a:srgbClr val="FF0000"/>
                </a:solidFill>
              </a:rPr>
              <a:t>ethical, moral, or ideological frameworks</a:t>
            </a:r>
            <a:r>
              <a:rPr lang="en-HK" dirty="0"/>
              <a:t>.</a:t>
            </a:r>
          </a:p>
          <a:p>
            <a:r>
              <a:rPr lang="en-HK" dirty="0"/>
              <a:t>Subjective judgments and personal values play a role.</a:t>
            </a:r>
          </a:p>
          <a:p>
            <a:r>
              <a:rPr lang="en-HK" dirty="0"/>
              <a:t>Inherently prescriptive, involves advocating for specific actions or policies.</a:t>
            </a:r>
          </a:p>
          <a:p>
            <a:r>
              <a:rPr lang="en-HK" dirty="0"/>
              <a:t>Acknowledges subjective values and openly embraces the researcher's perspective.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1D2C6D-A166-3601-BF12-C0EC91591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733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FB6626-F0B7-670E-AE2C-5E0C7F3EAD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E6627-95C9-A1F0-0CB6-6AD554E68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Normative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6A650-0460-8F04-8D1F-C24B555D7D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The research question in Prescriptive research often uses words like “can” and “should” – “How can we accomplish/improve/change x”, or “what should we do now about x”?</a:t>
            </a:r>
          </a:p>
          <a:p>
            <a:r>
              <a:rPr lang="en-US" dirty="0"/>
              <a:t>The implication of most research questions in Prescriptive research is what we should do now: how a policy should be changed or improved; how an organization can achieve specific outcomes or meet requirements; a set of recommendations or solutions or ideas that involve change and action.</a:t>
            </a:r>
          </a:p>
          <a:p>
            <a:r>
              <a:rPr lang="en-US" dirty="0"/>
              <a:t>Prescriptive studies are rare because they typically focus on a single organization. Yet, businesses and management contexts differ greatly in factors such as industry, organizational culture, size, and resources. As a result, solutions derived from one organization may not be universally applicable, which makes generalization difficult.</a:t>
            </a:r>
            <a:endParaRPr lang="en-HK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7EE643-E405-E9B4-9783-7C3AC3603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543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D8153-5113-4672-0A11-4AD7EF647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634082"/>
          </a:xfrm>
        </p:spPr>
        <p:txBody>
          <a:bodyPr>
            <a:normAutofit fontScale="90000"/>
          </a:bodyPr>
          <a:lstStyle/>
          <a:p>
            <a:r>
              <a:rPr lang="en-US" dirty="0"/>
              <a:t>Prescriptive and descriptive research</a:t>
            </a:r>
            <a:endParaRPr lang="en-HK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455C50A-4398-6CFC-B917-168065CADD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7908" y="1052736"/>
            <a:ext cx="8136903" cy="5047456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A2595D-7610-E80D-4935-F793F9271C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HK" smtClean="0"/>
              <a:t>37</a:t>
            </a:fld>
            <a:endParaRPr lang="en-HK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C486AA-56F5-5E52-410D-ED3D24FA9DCB}"/>
              </a:ext>
            </a:extLst>
          </p:cNvPr>
          <p:cNvSpPr txBox="1"/>
          <p:nvPr/>
        </p:nvSpPr>
        <p:spPr>
          <a:xfrm>
            <a:off x="1525854" y="6100192"/>
            <a:ext cx="9073008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US" sz="1600" dirty="0"/>
              <a:t>Tsang, E. W. (1997). Organizational learning and the learning organization: A dichotomy between descriptive and prescriptive research. Human relations, 50(1), 73-89.</a:t>
            </a:r>
            <a:endParaRPr lang="en-HK" sz="1600" dirty="0"/>
          </a:p>
        </p:txBody>
      </p:sp>
    </p:spTree>
    <p:extLst>
      <p:ext uri="{BB962C8B-B14F-4D97-AF65-F5344CB8AC3E}">
        <p14:creationId xmlns:p14="http://schemas.microsoft.com/office/powerpoint/2010/main" val="4061166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Research process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935AE4-F35B-4095-ADB1-33DABB5F1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02920" indent="-457200">
              <a:buFont typeface="+mj-lt"/>
              <a:buAutoNum type="arabicPeriod"/>
            </a:pPr>
            <a:r>
              <a:rPr lang="en-HK" dirty="0"/>
              <a:t>Begin with a broad question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Narrow it down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Operationalize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Observe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Analyse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Reach conclusions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Generalize back to the population</a:t>
            </a: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075326-138F-49D0-AC34-934381606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95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6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en-US" dirty="0"/>
              <a:t>Begin with a Broad Question</a:t>
            </a:r>
          </a:p>
        </p:txBody>
      </p:sp>
      <p:sp>
        <p:nvSpPr>
          <p:cNvPr id="17417" name="Rectangle 9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Most social research originates from some general problem or question</a:t>
            </a:r>
          </a:p>
          <a:p>
            <a:r>
              <a:rPr lang="en-US"/>
              <a:t>Curious/troubled about some aspect of society</a:t>
            </a:r>
          </a:p>
          <a:p>
            <a:r>
              <a:rPr lang="en-HK"/>
              <a:t>Example:  Why would any rational guest want to develop a "relationship" with a hotel?</a:t>
            </a:r>
          </a:p>
          <a:p>
            <a:r>
              <a:rPr lang="en-HK"/>
              <a:t>General question that can’t be adequately addressed by one study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EC86995-1610-46C4-A2C7-72F50EB2C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12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7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en-US" dirty="0"/>
              <a:t>Narrow it Down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Next, we come up with a more specific research question</a:t>
            </a:r>
          </a:p>
          <a:p>
            <a:pPr lvl="1"/>
            <a:r>
              <a:rPr lang="en-US" dirty="0"/>
              <a:t>one we can realistically address</a:t>
            </a:r>
          </a:p>
          <a:p>
            <a:r>
              <a:rPr lang="en-US" dirty="0"/>
              <a:t>Here, a review of the literature can serve as a guide</a:t>
            </a:r>
          </a:p>
          <a:p>
            <a:pPr lvl="1"/>
            <a:r>
              <a:rPr lang="en-US" dirty="0"/>
              <a:t>Tells you what other researchers have found</a:t>
            </a:r>
          </a:p>
          <a:p>
            <a:pPr lvl="1"/>
            <a:r>
              <a:rPr lang="en-HK" dirty="0"/>
              <a:t>Builds a foundation for </a:t>
            </a:r>
            <a:r>
              <a:rPr lang="en-US" dirty="0"/>
              <a:t>your research study</a:t>
            </a:r>
          </a:p>
          <a:p>
            <a:r>
              <a:rPr lang="en-HK" dirty="0"/>
              <a:t>Example: What are the non-financial benefits, from the consumer’s perspective, of maintaining a relationship with a hotel?</a:t>
            </a:r>
          </a:p>
          <a:p>
            <a:pPr lvl="1"/>
            <a:r>
              <a:rPr lang="en-HK" dirty="0"/>
              <a:t>Relational benefits include confidence benefits, social benefits, special treatment benefits (</a:t>
            </a:r>
            <a:r>
              <a:rPr lang="en-HK" dirty="0" err="1"/>
              <a:t>Gwinner</a:t>
            </a:r>
            <a:r>
              <a:rPr lang="en-HK" dirty="0"/>
              <a:t>, </a:t>
            </a:r>
            <a:r>
              <a:rPr lang="en-HK" dirty="0" err="1"/>
              <a:t>Gremler</a:t>
            </a:r>
            <a:r>
              <a:rPr lang="en-HK" dirty="0"/>
              <a:t> &amp; Bitner,1998)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E6C1D4C-6AB2-4637-A1D6-7676B6181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111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en-US" dirty="0"/>
              <a:t>Narrow it Down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It can be stated as a descriptive theory – </a:t>
            </a:r>
          </a:p>
          <a:p>
            <a:pPr lvl="1"/>
            <a:r>
              <a:rPr lang="en-US" dirty="0"/>
              <a:t>A description of the situation</a:t>
            </a:r>
          </a:p>
          <a:p>
            <a:r>
              <a:rPr lang="en-US" dirty="0"/>
              <a:t>Example: </a:t>
            </a:r>
          </a:p>
          <a:p>
            <a:pPr lvl="1"/>
            <a:r>
              <a:rPr lang="en-HK" dirty="0"/>
              <a:t>What are the lived experiences of customers who repeatedly stay at a luxury hotel?"</a:t>
            </a:r>
            <a:endParaRPr lang="en-US" dirty="0"/>
          </a:p>
          <a:p>
            <a:r>
              <a:rPr lang="en-US" dirty="0"/>
              <a:t>It can also be stated as a causal theory – </a:t>
            </a:r>
          </a:p>
          <a:p>
            <a:pPr lvl="1"/>
            <a:r>
              <a:rPr lang="en-US" dirty="0"/>
              <a:t>An explanation of the relationships between phenomena</a:t>
            </a:r>
          </a:p>
          <a:p>
            <a:r>
              <a:rPr lang="en-US" dirty="0"/>
              <a:t>Example: </a:t>
            </a:r>
          </a:p>
          <a:p>
            <a:pPr lvl="1"/>
            <a:r>
              <a:rPr lang="en-HK" dirty="0"/>
              <a:t>Which relational benefits are most important to repeated customers?</a:t>
            </a:r>
          </a:p>
          <a:p>
            <a:pPr lvl="1"/>
            <a:r>
              <a:rPr lang="en-US" dirty="0"/>
              <a:t>Economic benefits are more important to leisure </a:t>
            </a:r>
            <a:r>
              <a:rPr lang="en-US" dirty="0" err="1"/>
              <a:t>travellers</a:t>
            </a:r>
            <a:r>
              <a:rPr lang="en-US" dirty="0"/>
              <a:t> than business </a:t>
            </a:r>
            <a:r>
              <a:rPr lang="en-US" dirty="0" err="1"/>
              <a:t>travellers</a:t>
            </a:r>
            <a:r>
              <a:rPr lang="en-US" dirty="0"/>
              <a:t>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3C13494-8A35-4471-8349-AE735FAC5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64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068F8-35A1-41C1-A07E-83932A06E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2. Narrow it down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DC41F-1582-4E5F-A51E-8EEE152823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Exploratory research question: </a:t>
            </a:r>
            <a:r>
              <a:rPr lang="en-HK" u="sng" dirty="0"/>
              <a:t>What are the main factors</a:t>
            </a:r>
            <a:r>
              <a:rPr lang="en-HK" dirty="0"/>
              <a:t> that contribute to job satisfaction or dissatisfaction?</a:t>
            </a:r>
          </a:p>
          <a:p>
            <a:r>
              <a:rPr lang="en-HK" dirty="0"/>
              <a:t>Descriptive research question: </a:t>
            </a:r>
            <a:r>
              <a:rPr lang="en-HK" u="sng" dirty="0"/>
              <a:t>What is the current level of</a:t>
            </a:r>
            <a:r>
              <a:rPr lang="en-HK" dirty="0"/>
              <a:t> job satisfaction in this company?</a:t>
            </a:r>
          </a:p>
          <a:p>
            <a:r>
              <a:rPr lang="en-HK" dirty="0"/>
              <a:t>Relational research question: </a:t>
            </a:r>
            <a:r>
              <a:rPr lang="en-HK" u="sng" dirty="0"/>
              <a:t>What is the relationship between</a:t>
            </a:r>
            <a:r>
              <a:rPr lang="en-HK" dirty="0"/>
              <a:t> job satisfaction and organizational commitment?</a:t>
            </a:r>
          </a:p>
          <a:p>
            <a:r>
              <a:rPr lang="en-HK" dirty="0"/>
              <a:t>Causal research question: </a:t>
            </a:r>
            <a:r>
              <a:rPr lang="en-HK" u="sng" dirty="0"/>
              <a:t>How does salary influence</a:t>
            </a:r>
            <a:r>
              <a:rPr lang="en-HK" dirty="0"/>
              <a:t> employees’ job satisfaction?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F7DC92-0579-4132-A10A-EDDC4B623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162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en-US" dirty="0"/>
              <a:t>Operationalize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1223801" y="1644825"/>
            <a:ext cx="9753600" cy="4984576"/>
          </a:xfrm>
        </p:spPr>
        <p:txBody>
          <a:bodyPr>
            <a:normAutofit fontScale="92500" lnSpcReduction="20000"/>
          </a:bodyPr>
          <a:lstStyle/>
          <a:p>
            <a:r>
              <a:rPr lang="en-HK" dirty="0"/>
              <a:t>Which </a:t>
            </a:r>
            <a:r>
              <a:rPr lang="en-HK" u="sng" dirty="0"/>
              <a:t>relational benefits </a:t>
            </a:r>
            <a:r>
              <a:rPr lang="en-HK" dirty="0"/>
              <a:t>are most important to the consumer?</a:t>
            </a:r>
          </a:p>
          <a:p>
            <a:r>
              <a:rPr lang="en-HK" u="sng" dirty="0"/>
              <a:t>Economic benefits </a:t>
            </a:r>
            <a:r>
              <a:rPr lang="en-HK" dirty="0"/>
              <a:t>are more important to </a:t>
            </a:r>
            <a:r>
              <a:rPr lang="en-HK" u="sng" dirty="0"/>
              <a:t>leisure travellers </a:t>
            </a:r>
            <a:r>
              <a:rPr lang="en-HK" dirty="0"/>
              <a:t>than </a:t>
            </a:r>
            <a:r>
              <a:rPr lang="en-HK" u="sng" dirty="0"/>
              <a:t>business travellers </a:t>
            </a:r>
          </a:p>
          <a:p>
            <a:pPr lvl="1"/>
            <a:r>
              <a:rPr lang="en-US" dirty="0"/>
              <a:t>The underlined terms are concepts – abstract ideas</a:t>
            </a:r>
          </a:p>
          <a:p>
            <a:pPr lvl="1"/>
            <a:r>
              <a:rPr lang="en-US" dirty="0"/>
              <a:t>concepts are ambiguous</a:t>
            </a:r>
          </a:p>
          <a:p>
            <a:r>
              <a:rPr lang="en-US" dirty="0"/>
              <a:t>Operationalize</a:t>
            </a:r>
          </a:p>
          <a:p>
            <a:pPr lvl="1"/>
            <a:r>
              <a:rPr lang="en-US" dirty="0"/>
              <a:t>Define a concept in a way that it can be measured or t</a:t>
            </a:r>
            <a:r>
              <a:rPr lang="en-US" dirty="0">
                <a:sym typeface="Wingdings" pitchFamily="2" charset="2"/>
              </a:rPr>
              <a:t>urn it into variables…</a:t>
            </a:r>
          </a:p>
          <a:p>
            <a:pPr lvl="2"/>
            <a:r>
              <a:rPr lang="en-US" dirty="0">
                <a:sym typeface="Wingdings" pitchFamily="2" charset="2"/>
              </a:rPr>
              <a:t>something measurable</a:t>
            </a:r>
          </a:p>
          <a:p>
            <a:pPr lvl="2"/>
            <a:r>
              <a:rPr lang="en-US" dirty="0">
                <a:sym typeface="Wingdings" pitchFamily="2" charset="2"/>
              </a:rPr>
              <a:t>any trait that can change values from case to case</a:t>
            </a:r>
          </a:p>
          <a:p>
            <a:r>
              <a:rPr lang="en-HK" dirty="0">
                <a:sym typeface="Wingdings" pitchFamily="2" charset="2"/>
              </a:rPr>
              <a:t>Definition: Relational benefits refer to the benefits that customers receive from long-term relationships above and beyond the core product or service.</a:t>
            </a:r>
          </a:p>
          <a:p>
            <a:r>
              <a:rPr lang="en-HK" dirty="0">
                <a:sym typeface="Wingdings" pitchFamily="2" charset="2"/>
              </a:rPr>
              <a:t>Operational definition: Relational benefits were measured with three dimensions, rated on a 5-point scale. The three measures (confidence benefits, social benefits and special treatment benefits) were adopted from </a:t>
            </a:r>
            <a:r>
              <a:rPr lang="en-HK" dirty="0" err="1">
                <a:sym typeface="Wingdings" pitchFamily="2" charset="2"/>
              </a:rPr>
              <a:t>Gwinner</a:t>
            </a:r>
            <a:r>
              <a:rPr lang="en-HK" dirty="0">
                <a:sym typeface="Wingdings" pitchFamily="2" charset="2"/>
              </a:rPr>
              <a:t>, </a:t>
            </a:r>
            <a:r>
              <a:rPr lang="en-HK" dirty="0" err="1">
                <a:sym typeface="Wingdings" pitchFamily="2" charset="2"/>
              </a:rPr>
              <a:t>Gremler</a:t>
            </a:r>
            <a:r>
              <a:rPr lang="en-HK" dirty="0">
                <a:sym typeface="Wingdings" pitchFamily="2" charset="2"/>
              </a:rPr>
              <a:t> &amp; Bitner (1998).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6131BE3-0CA3-45FF-9C92-5E5138776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25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en-US" dirty="0"/>
              <a:t>Operationalize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sym typeface="Wingdings" pitchFamily="2" charset="2"/>
              </a:rPr>
              <a:t>Hypothesis:</a:t>
            </a:r>
          </a:p>
          <a:p>
            <a:pPr lvl="1"/>
            <a:r>
              <a:rPr lang="en-US" dirty="0">
                <a:sym typeface="Wingdings" pitchFamily="2" charset="2"/>
              </a:rPr>
              <a:t>Derived from theory</a:t>
            </a:r>
          </a:p>
          <a:p>
            <a:pPr lvl="1"/>
            <a:r>
              <a:rPr lang="en-US" dirty="0">
                <a:sym typeface="Wingdings" pitchFamily="2" charset="2"/>
              </a:rPr>
              <a:t>Statement about a relationship between variables</a:t>
            </a:r>
          </a:p>
          <a:p>
            <a:pPr lvl="2"/>
            <a:r>
              <a:rPr lang="en-US" dirty="0">
                <a:sym typeface="Wingdings" pitchFamily="2" charset="2"/>
              </a:rPr>
              <a:t>it is more specific/exact than a theory</a:t>
            </a:r>
          </a:p>
          <a:p>
            <a:pPr lvl="2"/>
            <a:r>
              <a:rPr lang="en-US" dirty="0">
                <a:sym typeface="Wingdings" pitchFamily="2" charset="2"/>
              </a:rPr>
              <a:t>it is testable</a:t>
            </a:r>
          </a:p>
          <a:p>
            <a:r>
              <a:rPr lang="en-US" dirty="0">
                <a:sym typeface="Wingdings" pitchFamily="2" charset="2"/>
              </a:rPr>
              <a:t>Example: </a:t>
            </a:r>
            <a:r>
              <a:rPr lang="en-HK" dirty="0">
                <a:sym typeface="Wingdings" pitchFamily="2" charset="2"/>
              </a:rPr>
              <a:t>Leisure travellers attach greater importance to economic benefits than business travellers.</a:t>
            </a:r>
            <a:endParaRPr lang="en-US" dirty="0">
              <a:sym typeface="Wingdings" pitchFamily="2" charset="2"/>
            </a:endParaRPr>
          </a:p>
          <a:p>
            <a:r>
              <a:rPr lang="en-US" dirty="0">
                <a:sym typeface="Wingdings" pitchFamily="2" charset="2"/>
              </a:rPr>
              <a:t>Independent variable (x)</a:t>
            </a:r>
          </a:p>
          <a:p>
            <a:pPr lvl="1"/>
            <a:r>
              <a:rPr lang="en-US" dirty="0">
                <a:sym typeface="Wingdings" pitchFamily="2" charset="2"/>
              </a:rPr>
              <a:t>Travel purpose (i.e., leisure/business </a:t>
            </a:r>
            <a:r>
              <a:rPr lang="en-US" dirty="0" err="1">
                <a:sym typeface="Wingdings" pitchFamily="2" charset="2"/>
              </a:rPr>
              <a:t>traveller</a:t>
            </a:r>
            <a:r>
              <a:rPr lang="en-US" dirty="0">
                <a:sym typeface="Wingdings" pitchFamily="2" charset="2"/>
              </a:rPr>
              <a:t>)</a:t>
            </a:r>
          </a:p>
          <a:p>
            <a:r>
              <a:rPr lang="en-US" dirty="0">
                <a:sym typeface="Wingdings" pitchFamily="2" charset="2"/>
              </a:rPr>
              <a:t>Dependent variable (y)</a:t>
            </a:r>
          </a:p>
          <a:p>
            <a:pPr lvl="1"/>
            <a:r>
              <a:rPr lang="en-US" dirty="0">
                <a:sym typeface="Wingdings" pitchFamily="2" charset="2"/>
              </a:rPr>
              <a:t>Importance of economic benefits</a:t>
            </a:r>
          </a:p>
          <a:p>
            <a:r>
              <a:rPr lang="en-US" dirty="0">
                <a:sym typeface="Wingdings" pitchFamily="2" charset="2"/>
              </a:rPr>
              <a:t>x  y</a:t>
            </a:r>
          </a:p>
          <a:p>
            <a:endParaRPr lang="en-US" dirty="0">
              <a:sym typeface="Wingdings" pitchFamily="2" charset="2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8927520-FDD2-4D72-80AB-AE1F9F9AE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09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en-US" dirty="0"/>
              <a:t>Observe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ym typeface="Wingdings" pitchFamily="2" charset="2"/>
              </a:rPr>
              <a:t>Observations allow for hypothesis testing</a:t>
            </a:r>
          </a:p>
          <a:p>
            <a:pPr lvl="1"/>
            <a:r>
              <a:rPr lang="en-US" dirty="0">
                <a:sym typeface="Wingdings" pitchFamily="2" charset="2"/>
              </a:rPr>
              <a:t>Science is a systematic method for explaining empirical phenomena</a:t>
            </a:r>
          </a:p>
          <a:p>
            <a:pPr lvl="1"/>
            <a:r>
              <a:rPr lang="en-US" dirty="0">
                <a:sym typeface="Wingdings" pitchFamily="2" charset="2"/>
              </a:rPr>
              <a:t>Empirical means measurable &amp; observable</a:t>
            </a:r>
          </a:p>
          <a:p>
            <a:r>
              <a:rPr lang="en-US" dirty="0">
                <a:sym typeface="Wingdings" pitchFamily="2" charset="2"/>
              </a:rPr>
              <a:t>Research methods are the tools used at this stage</a:t>
            </a:r>
          </a:p>
          <a:p>
            <a:pPr lvl="1"/>
            <a:r>
              <a:rPr lang="en-US" dirty="0">
                <a:sym typeface="Wingdings" pitchFamily="2" charset="2"/>
              </a:rPr>
              <a:t>How are data to be sampled and gathered?</a:t>
            </a:r>
          </a:p>
          <a:p>
            <a:pPr lvl="2"/>
            <a:r>
              <a:rPr lang="en-US" dirty="0">
                <a:sym typeface="Wingdings" pitchFamily="2" charset="2"/>
              </a:rPr>
              <a:t>Lab experiment</a:t>
            </a:r>
          </a:p>
          <a:p>
            <a:pPr lvl="2"/>
            <a:r>
              <a:rPr lang="en-US" dirty="0">
                <a:sym typeface="Wingdings" pitchFamily="2" charset="2"/>
              </a:rPr>
              <a:t>In-depth interview</a:t>
            </a:r>
          </a:p>
          <a:p>
            <a:pPr lvl="2"/>
            <a:r>
              <a:rPr lang="en-US" dirty="0">
                <a:sym typeface="Wingdings" pitchFamily="2" charset="2"/>
              </a:rPr>
              <a:t>Survey</a:t>
            </a:r>
          </a:p>
          <a:p>
            <a:pPr lvl="2"/>
            <a:r>
              <a:rPr lang="en-US" dirty="0">
                <a:sym typeface="Wingdings" pitchFamily="2" charset="2"/>
              </a:rPr>
              <a:t>Analysis of existing data</a:t>
            </a:r>
          </a:p>
          <a:p>
            <a:r>
              <a:rPr lang="en-US" dirty="0">
                <a:sym typeface="Wingdings" pitchFamily="2" charset="2"/>
              </a:rPr>
              <a:t>Observations produce data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CA6CB63-0F28-414B-B83F-81C69DACA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006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5.  Analyse Data</a:t>
            </a:r>
            <a:br>
              <a:rPr lang="en-GB" dirty="0"/>
            </a:br>
            <a:r>
              <a:rPr lang="en-GB" dirty="0"/>
              <a:t>6.  Reach Conclusions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sym typeface="Wingdings" pitchFamily="2" charset="2"/>
              </a:rPr>
              <a:t>Statistical procedures give the ability to tell</a:t>
            </a:r>
          </a:p>
          <a:p>
            <a:pPr lvl="1"/>
            <a:r>
              <a:rPr lang="en-US" dirty="0">
                <a:sym typeface="Wingdings" pitchFamily="2" charset="2"/>
              </a:rPr>
              <a:t>whether the data support our hypotheses and by extension, whether our theory is supported</a:t>
            </a:r>
          </a:p>
          <a:p>
            <a:r>
              <a:rPr lang="en-US" dirty="0">
                <a:sym typeface="Wingdings" pitchFamily="2" charset="2"/>
              </a:rPr>
              <a:t>Two classes of statistical techniques:</a:t>
            </a:r>
          </a:p>
          <a:p>
            <a:pPr lvl="1"/>
            <a:r>
              <a:rPr lang="en-US" dirty="0">
                <a:sym typeface="Wingdings" pitchFamily="2" charset="2"/>
              </a:rPr>
              <a:t>Descriptive – used to summarize/organize/describe data.</a:t>
            </a:r>
          </a:p>
          <a:p>
            <a:pPr lvl="1"/>
            <a:r>
              <a:rPr lang="en-US" dirty="0">
                <a:sym typeface="Wingdings" pitchFamily="2" charset="2"/>
              </a:rPr>
              <a:t>Example: What is the average number of hours per week people spend on Facebook?</a:t>
            </a:r>
          </a:p>
          <a:p>
            <a:pPr lvl="1"/>
            <a:r>
              <a:rPr lang="en-US" dirty="0">
                <a:sym typeface="Wingdings" pitchFamily="2" charset="2"/>
              </a:rPr>
              <a:t>Inferential – used to generalize findings from a sample to a population</a:t>
            </a:r>
          </a:p>
          <a:p>
            <a:pPr lvl="1"/>
            <a:r>
              <a:rPr lang="en-US" dirty="0">
                <a:sym typeface="Wingdings" pitchFamily="2" charset="2"/>
              </a:rPr>
              <a:t>Example: polling just a few hundred customers to predict how </a:t>
            </a:r>
            <a:r>
              <a:rPr lang="en-HK" dirty="0">
                <a:sym typeface="Wingdings" pitchFamily="2" charset="2"/>
              </a:rPr>
              <a:t>customers respond to different communication strategies</a:t>
            </a:r>
            <a:endParaRPr lang="en-US" dirty="0">
              <a:sym typeface="Wingdings" pitchFamily="2" charset="2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19FAAF5-C34F-4312-BB31-6DB190A8E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343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0657E-1EDE-CFA6-8A94-155B1BE80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 of a Research Proposal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76FE9-57A0-861E-9063-2F9B891FD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4" y="1828799"/>
            <a:ext cx="9753600" cy="4264497"/>
          </a:xfrm>
        </p:spPr>
        <p:txBody>
          <a:bodyPr>
            <a:normAutofit/>
          </a:bodyPr>
          <a:lstStyle/>
          <a:p>
            <a:r>
              <a:rPr lang="en-HK" dirty="0"/>
              <a:t>Introduction</a:t>
            </a:r>
          </a:p>
          <a:p>
            <a:pPr lvl="1"/>
            <a:r>
              <a:rPr lang="en-HK" dirty="0"/>
              <a:t>Background: Identify the research problem and establish its context by highlighting existing knowledge in the field. Clearly articulate why the study is necessary and what significant gaps it aims to fill.</a:t>
            </a:r>
          </a:p>
          <a:p>
            <a:pPr lvl="1"/>
            <a:r>
              <a:rPr lang="en-GB" dirty="0"/>
              <a:t>Research questions: Develop relevant, researchable and answerable questions. These questions should guide the entire research process and dictate the methodology used.</a:t>
            </a:r>
          </a:p>
          <a:p>
            <a:pPr lvl="1"/>
            <a:r>
              <a:rPr lang="en-HK" dirty="0"/>
              <a:t>Objectives: be specific, achievable and clearly stated. They provide direction for the research and define what the study intends to accomplish.</a:t>
            </a:r>
          </a:p>
          <a:p>
            <a:pPr lvl="1"/>
            <a:r>
              <a:rPr lang="en-HK" dirty="0"/>
              <a:t>Contribution: Describe the expected impact or contribution that the proposed research is anticipated to have on the progress and development of the research field.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A41AC2-6852-673C-D0D3-FD72A03FF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616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63DCC-5B4A-917E-F404-B7BA64848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 of a Research Proposal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3A66B-531D-9C65-5019-6CDF1E45C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HK" sz="2600" dirty="0"/>
              <a:t>Literature review</a:t>
            </a:r>
          </a:p>
          <a:p>
            <a:pPr lvl="1"/>
            <a:r>
              <a:rPr lang="en-HK" sz="2200" dirty="0"/>
              <a:t>Identify essential concepts, theories, research findings and gaps pertaining to a particular topic. This process establishes a solid foundation for future studies and investigations.</a:t>
            </a:r>
          </a:p>
          <a:p>
            <a:r>
              <a:rPr lang="en-HK" sz="2600" dirty="0"/>
              <a:t>Methodology</a:t>
            </a:r>
          </a:p>
          <a:p>
            <a:pPr lvl="1"/>
            <a:r>
              <a:rPr lang="en-HK" sz="2200" dirty="0"/>
              <a:t>Outline the research design, sampling strategy, and date collection methods. Justify each methodological choice and explain how it will help answer the research questions.</a:t>
            </a:r>
          </a:p>
          <a:p>
            <a:pPr lvl="1"/>
            <a:r>
              <a:rPr lang="en-HK" sz="2200" dirty="0"/>
              <a:t>Data analysis plan: Describe the techniques* that will be used to analyse the data. Justifying the choice of these techniques is essential for the validity of the research.</a:t>
            </a:r>
          </a:p>
          <a:p>
            <a:pPr lvl="1"/>
            <a:r>
              <a:rPr lang="en-HK" sz="2200" dirty="0"/>
              <a:t>Ethical considerations: Address the ethical implications of the research, including participant protection, consent processes, and how data privacy will be maintained.</a:t>
            </a:r>
            <a:endParaRPr lang="en-GB" sz="2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E30E47-8ACF-F802-3A45-8808A4D67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48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F357A1-26E5-A745-2AAE-0151E0D11C82}"/>
              </a:ext>
            </a:extLst>
          </p:cNvPr>
          <p:cNvSpPr txBox="1"/>
          <p:nvPr/>
        </p:nvSpPr>
        <p:spPr>
          <a:xfrm>
            <a:off x="1701924" y="5954945"/>
            <a:ext cx="9629327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600" dirty="0"/>
              <a:t>* </a:t>
            </a:r>
            <a:r>
              <a:rPr lang="en-HK" sz="1600" b="1" dirty="0"/>
              <a:t>Quantitative</a:t>
            </a:r>
            <a:r>
              <a:rPr lang="en-HK" sz="1600" dirty="0"/>
              <a:t>: Factor analysis, multiple regression, structural equation modelling, etc. </a:t>
            </a:r>
          </a:p>
          <a:p>
            <a:pPr>
              <a:lnSpc>
                <a:spcPct val="90000"/>
              </a:lnSpc>
            </a:pPr>
            <a:r>
              <a:rPr lang="en-HK" sz="1600" b="1" dirty="0"/>
              <a:t>Qualitative</a:t>
            </a:r>
            <a:r>
              <a:rPr lang="en-HK" sz="1600" dirty="0"/>
              <a:t>: Thematic analysis, narrative analysis, discourse analysis, content analysis, grounded theory, Interpretive phenomenological analysis.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386267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pptE21E.tmp</Template>
  <TotalTime>6805</TotalTime>
  <Words>4594</Words>
  <Application>Microsoft Office PowerPoint</Application>
  <PresentationFormat>Custom</PresentationFormat>
  <Paragraphs>620</Paragraphs>
  <Slides>48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3" baseType="lpstr">
      <vt:lpstr>Arial</vt:lpstr>
      <vt:lpstr>Calibri</vt:lpstr>
      <vt:lpstr>Century Gothic</vt:lpstr>
      <vt:lpstr>Wingdings</vt:lpstr>
      <vt:lpstr>Continental Asia 16x9</vt:lpstr>
      <vt:lpstr>SBPD8001  Preparing for doctoral research</vt:lpstr>
      <vt:lpstr>Topics</vt:lpstr>
      <vt:lpstr>academic disciplines and fields of study</vt:lpstr>
      <vt:lpstr>Level 8 qualifications</vt:lpstr>
      <vt:lpstr>PowerPoint Presentation</vt:lpstr>
      <vt:lpstr>PowerPoint Presentation</vt:lpstr>
      <vt:lpstr>Here is an Example</vt:lpstr>
      <vt:lpstr>Major Research Areas</vt:lpstr>
      <vt:lpstr>PowerPoint Presentation</vt:lpstr>
      <vt:lpstr>Strategic Management Research</vt:lpstr>
      <vt:lpstr>PowerPoint Presentation</vt:lpstr>
      <vt:lpstr>Developing research ideas and topics</vt:lpstr>
      <vt:lpstr>Converting Business Problems into Academic Research</vt:lpstr>
      <vt:lpstr>Doctoral Thesis vs. Business Report</vt:lpstr>
      <vt:lpstr>EXAMPLES</vt:lpstr>
      <vt:lpstr>examples</vt:lpstr>
      <vt:lpstr>Quantitative research: When concepts are clearly defined and researchers attempt to measure them quantitatively Qualitative research: When concepts lack clarity and researchers want to understand the subjective meaning attributed to these concepts by individuals.</vt:lpstr>
      <vt:lpstr>Quantitative and qualitative Research</vt:lpstr>
      <vt:lpstr>What makes a good research topic?</vt:lpstr>
      <vt:lpstr>justification</vt:lpstr>
      <vt:lpstr>Grounded in literature</vt:lpstr>
      <vt:lpstr>originality</vt:lpstr>
      <vt:lpstr>common mistakes in research proposals</vt:lpstr>
      <vt:lpstr>1. Perceived and empirical associations</vt:lpstr>
      <vt:lpstr>Perceived associations</vt:lpstr>
      <vt:lpstr>empirical associations</vt:lpstr>
      <vt:lpstr>2. Stated and derived importance</vt:lpstr>
      <vt:lpstr>Stated and derived importance</vt:lpstr>
      <vt:lpstr>Stated importance</vt:lpstr>
      <vt:lpstr>derived importance</vt:lpstr>
      <vt:lpstr>3. Positive and normative research</vt:lpstr>
      <vt:lpstr>Examples</vt:lpstr>
      <vt:lpstr>Positive research</vt:lpstr>
      <vt:lpstr>Positive research</vt:lpstr>
      <vt:lpstr>Normative research</vt:lpstr>
      <vt:lpstr>Normative research</vt:lpstr>
      <vt:lpstr>Prescriptive and descriptive research</vt:lpstr>
      <vt:lpstr>Research process</vt:lpstr>
      <vt:lpstr>Begin with a Broad Question</vt:lpstr>
      <vt:lpstr>Narrow it Down</vt:lpstr>
      <vt:lpstr>Narrow it Down</vt:lpstr>
      <vt:lpstr>2. Narrow it down</vt:lpstr>
      <vt:lpstr>Operationalize</vt:lpstr>
      <vt:lpstr>Operationalize</vt:lpstr>
      <vt:lpstr>Observe</vt:lpstr>
      <vt:lpstr>5.  Analyse Data 6.  Reach Conclusions</vt:lpstr>
      <vt:lpstr>Outline of a Research Proposal</vt:lpstr>
      <vt:lpstr>Outline of a Research Proposal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110</cp:revision>
  <cp:lastPrinted>2023-12-29T02:41:16Z</cp:lastPrinted>
  <dcterms:created xsi:type="dcterms:W3CDTF">2018-01-28T08:08:54Z</dcterms:created>
  <dcterms:modified xsi:type="dcterms:W3CDTF">2025-04-26T14:18:37Z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