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31"/>
  </p:notesMasterIdLst>
  <p:sldIdLst>
    <p:sldId id="365" r:id="rId6"/>
    <p:sldId id="292" r:id="rId7"/>
    <p:sldId id="257" r:id="rId8"/>
    <p:sldId id="258" r:id="rId9"/>
    <p:sldId id="259" r:id="rId10"/>
    <p:sldId id="260" r:id="rId11"/>
    <p:sldId id="261" r:id="rId12"/>
    <p:sldId id="262" r:id="rId13"/>
    <p:sldId id="278" r:id="rId14"/>
    <p:sldId id="263" r:id="rId15"/>
    <p:sldId id="279" r:id="rId16"/>
    <p:sldId id="291" r:id="rId17"/>
    <p:sldId id="284" r:id="rId18"/>
    <p:sldId id="277" r:id="rId19"/>
    <p:sldId id="280" r:id="rId20"/>
    <p:sldId id="281" r:id="rId21"/>
    <p:sldId id="282" r:id="rId22"/>
    <p:sldId id="283" r:id="rId23"/>
    <p:sldId id="285" r:id="rId24"/>
    <p:sldId id="289" r:id="rId25"/>
    <p:sldId id="264" r:id="rId26"/>
    <p:sldId id="367" r:id="rId27"/>
    <p:sldId id="366" r:id="rId28"/>
    <p:sldId id="290" r:id="rId29"/>
    <p:sldId id="288"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12/09/2024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865C591-8020-489D-B529-CAA70DF75757}" type="slidenum">
              <a:rPr lang="en-GB" smtClean="0"/>
              <a:t>8</a:t>
            </a:fld>
            <a:endParaRPr lang="en-GB"/>
          </a:p>
        </p:txBody>
      </p:sp>
    </p:spTree>
    <p:extLst>
      <p:ext uri="{BB962C8B-B14F-4D97-AF65-F5344CB8AC3E}">
        <p14:creationId xmlns:p14="http://schemas.microsoft.com/office/powerpoint/2010/main" val="1960320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0015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12/09/2024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51101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12/09/2024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2251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41038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9771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6509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3981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38768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97749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12/09/2024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279572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7728500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9/12/2024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901958048"/>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sz="3800" dirty="0"/>
              <a:t>Youth Work Practice 3: Leading and Managing</a:t>
            </a:r>
            <a:br>
              <a:rPr lang="en-GB" sz="3800" dirty="0"/>
            </a:br>
            <a:r>
              <a:rPr lang="en-GB" sz="3800" dirty="0"/>
              <a:t>Introduction and Module Overview</a:t>
            </a:r>
            <a:br>
              <a:rPr lang="en-GB" sz="3800" dirty="0"/>
            </a:br>
            <a:br>
              <a:rPr lang="en-GB" sz="3800" dirty="0"/>
            </a:br>
            <a:endParaRPr lang="en-GB" sz="3800" dirty="0"/>
          </a:p>
        </p:txBody>
      </p:sp>
      <p:sp>
        <p:nvSpPr>
          <p:cNvPr id="3" name="Subtitle 2"/>
          <p:cNvSpPr>
            <a:spLocks noGrp="1"/>
          </p:cNvSpPr>
          <p:nvPr>
            <p:ph type="body" idx="1"/>
          </p:nvPr>
        </p:nvSpPr>
        <p:spPr/>
        <p:txBody>
          <a:bodyPr>
            <a:normAutofit/>
          </a:bodyPr>
          <a:lstStyle/>
          <a:p>
            <a:r>
              <a:rPr lang="en-GB" dirty="0"/>
              <a:t>ECYW6002</a:t>
            </a:r>
          </a:p>
          <a:p>
            <a:endParaRPr lang="en-GB" dirty="0"/>
          </a:p>
          <a:p>
            <a:r>
              <a:rPr lang="en-GB" dirty="0"/>
              <a:t> </a:t>
            </a:r>
          </a:p>
          <a:p>
            <a:endParaRPr lang="en-GB" dirty="0"/>
          </a:p>
        </p:txBody>
      </p:sp>
    </p:spTree>
    <p:extLst>
      <p:ext uri="{BB962C8B-B14F-4D97-AF65-F5344CB8AC3E}">
        <p14:creationId xmlns:p14="http://schemas.microsoft.com/office/powerpoint/2010/main" val="807946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5E3B5-D79D-C181-6961-C6ABA05B97C3}"/>
              </a:ext>
            </a:extLst>
          </p:cNvPr>
          <p:cNvSpPr>
            <a:spLocks noGrp="1"/>
          </p:cNvSpPr>
          <p:nvPr>
            <p:ph type="title"/>
          </p:nvPr>
        </p:nvSpPr>
        <p:spPr/>
        <p:txBody>
          <a:bodyPr/>
          <a:lstStyle/>
          <a:p>
            <a:r>
              <a:rPr lang="en-GB" dirty="0"/>
              <a:t>Re - connect as a group</a:t>
            </a:r>
          </a:p>
        </p:txBody>
      </p:sp>
      <p:sp>
        <p:nvSpPr>
          <p:cNvPr id="3" name="Content Placeholder 2">
            <a:extLst>
              <a:ext uri="{FF2B5EF4-FFF2-40B4-BE49-F238E27FC236}">
                <a16:creationId xmlns:a16="http://schemas.microsoft.com/office/drawing/2014/main" id="{98BB25D9-96B2-DA98-982F-CA8F054A9CAC}"/>
              </a:ext>
            </a:extLst>
          </p:cNvPr>
          <p:cNvSpPr>
            <a:spLocks noGrp="1"/>
          </p:cNvSpPr>
          <p:nvPr>
            <p:ph idx="1"/>
          </p:nvPr>
        </p:nvSpPr>
        <p:spPr>
          <a:xfrm>
            <a:off x="568037" y="1825625"/>
            <a:ext cx="10986654" cy="3674630"/>
          </a:xfrm>
        </p:spPr>
        <p:txBody>
          <a:bodyPr>
            <a:normAutofit lnSpcReduction="10000"/>
          </a:bodyPr>
          <a:lstStyle/>
          <a:p>
            <a:r>
              <a:rPr lang="en-GB" dirty="0"/>
              <a:t>How is everyone feeling about returning at level 6?</a:t>
            </a:r>
          </a:p>
          <a:p>
            <a:endParaRPr lang="en-GB" dirty="0"/>
          </a:p>
          <a:p>
            <a:r>
              <a:rPr lang="en-GB" dirty="0"/>
              <a:t>What have you reflected on?</a:t>
            </a:r>
          </a:p>
          <a:p>
            <a:endParaRPr lang="en-GB" dirty="0"/>
          </a:p>
          <a:p>
            <a:r>
              <a:rPr lang="en-GB" dirty="0"/>
              <a:t>Areas for development/things that went well</a:t>
            </a:r>
          </a:p>
          <a:p>
            <a:endParaRPr lang="en-GB" dirty="0"/>
          </a:p>
          <a:p>
            <a:r>
              <a:rPr lang="en-GB" dirty="0"/>
              <a:t>Level 6 Placement Overview – where are you on placement, what is your role, how is your progress?</a:t>
            </a:r>
          </a:p>
        </p:txBody>
      </p:sp>
    </p:spTree>
    <p:extLst>
      <p:ext uri="{BB962C8B-B14F-4D97-AF65-F5344CB8AC3E}">
        <p14:creationId xmlns:p14="http://schemas.microsoft.com/office/powerpoint/2010/main" val="1375046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623455" y="1219200"/>
            <a:ext cx="10626436" cy="4329545"/>
          </a:xfrm>
        </p:spPr>
        <p:txBody>
          <a:bodyPr>
            <a:normAutofit/>
          </a:bodyPr>
          <a:lstStyle/>
          <a:p>
            <a:pPr marL="0" indent="0">
              <a:buNone/>
            </a:pPr>
            <a:endParaRPr lang="en-GB" dirty="0"/>
          </a:p>
          <a:p>
            <a:pPr lvl="0"/>
            <a:r>
              <a:rPr lang="en-US" dirty="0"/>
              <a:t>To critically build on the theory and philosophy of Youth Work practice developed in previous modules, in line with the National Occupational Standards for Youth Work.</a:t>
            </a:r>
            <a:endParaRPr lang="en-GB" dirty="0"/>
          </a:p>
          <a:p>
            <a:pPr marL="0" indent="0">
              <a:buNone/>
            </a:pPr>
            <a:r>
              <a:rPr lang="en-US" dirty="0"/>
              <a:t> </a:t>
            </a:r>
            <a:endParaRPr lang="en-GB" dirty="0"/>
          </a:p>
          <a:p>
            <a:pPr lvl="0"/>
            <a:r>
              <a:rPr lang="en-US" dirty="0"/>
              <a:t>To enable students to further develop a critical knowledge and understanding of Youth Work, demonstrating sound practice in leading and managing youth work practice whilst taking into consideration current themes and priorities.</a:t>
            </a:r>
            <a:endParaRPr lang="en-GB" dirty="0"/>
          </a:p>
          <a:p>
            <a:endParaRPr lang="en-GB" dirty="0"/>
          </a:p>
        </p:txBody>
      </p:sp>
    </p:spTree>
    <p:extLst>
      <p:ext uri="{BB962C8B-B14F-4D97-AF65-F5344CB8AC3E}">
        <p14:creationId xmlns:p14="http://schemas.microsoft.com/office/powerpoint/2010/main" val="2278391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fontScale="85000" lnSpcReduction="20000"/>
          </a:bodyPr>
          <a:lstStyle/>
          <a:p>
            <a:pPr lvl="0"/>
            <a:r>
              <a:rPr lang="en-US" dirty="0"/>
              <a:t>Demonstrate a critical understanding of the relationship between the theory and philosophy of Youth Work and elements of its practice.</a:t>
            </a:r>
            <a:endParaRPr lang="en-GB" dirty="0"/>
          </a:p>
          <a:p>
            <a:pPr marL="0" indent="0">
              <a:buNone/>
            </a:pPr>
            <a:r>
              <a:rPr lang="en-US" dirty="0"/>
              <a:t> </a:t>
            </a:r>
            <a:endParaRPr lang="en-GB" dirty="0"/>
          </a:p>
          <a:p>
            <a:pPr lvl="0"/>
            <a:r>
              <a:rPr lang="en-US" dirty="0"/>
              <a:t>Critically evaluate their own professional development needs and the approaches required to address these during their practice placement.</a:t>
            </a:r>
            <a:endParaRPr lang="en-GB" dirty="0"/>
          </a:p>
          <a:p>
            <a:pPr marL="0" indent="0">
              <a:buNone/>
            </a:pPr>
            <a:r>
              <a:rPr lang="en-US" dirty="0"/>
              <a:t> </a:t>
            </a:r>
            <a:endParaRPr lang="en-GB" dirty="0"/>
          </a:p>
          <a:p>
            <a:pPr lvl="0"/>
            <a:r>
              <a:rPr lang="en-US" dirty="0"/>
              <a:t>Critically examine the role of the practitioner in the Youth Work practice setting specifically the extent to which the student has demonstrated evidence of leading and managing an area of youth work practice.</a:t>
            </a:r>
            <a:endParaRPr lang="en-GB" dirty="0"/>
          </a:p>
          <a:p>
            <a:pPr marL="0" indent="0">
              <a:buNone/>
            </a:pPr>
            <a:r>
              <a:rPr lang="en-US" dirty="0"/>
              <a:t> </a:t>
            </a:r>
            <a:endParaRPr lang="en-GB" dirty="0"/>
          </a:p>
          <a:p>
            <a:endParaRPr lang="en-GB" dirty="0"/>
          </a:p>
        </p:txBody>
      </p:sp>
    </p:spTree>
    <p:extLst>
      <p:ext uri="{BB962C8B-B14F-4D97-AF65-F5344CB8AC3E}">
        <p14:creationId xmlns:p14="http://schemas.microsoft.com/office/powerpoint/2010/main" val="1368820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775855" y="1821873"/>
            <a:ext cx="10993581" cy="3512127"/>
          </a:xfrm>
        </p:spPr>
        <p:txBody>
          <a:bodyPr>
            <a:normAutofit/>
          </a:bodyPr>
          <a:lstStyle/>
          <a:p>
            <a:pPr lvl="0"/>
            <a:r>
              <a:rPr lang="en-US" dirty="0"/>
              <a:t>Critically analyse the principles of leadership, management and partnership working with a range of associated </a:t>
            </a:r>
            <a:r>
              <a:rPr lang="en-US" dirty="0" err="1"/>
              <a:t>organisations</a:t>
            </a:r>
            <a:r>
              <a:rPr lang="en-US" dirty="0"/>
              <a:t>.</a:t>
            </a:r>
          </a:p>
          <a:p>
            <a:pPr marL="0" lvl="0" indent="0">
              <a:buNone/>
            </a:pPr>
            <a:endParaRPr lang="en-GB" dirty="0"/>
          </a:p>
          <a:p>
            <a:pPr lvl="0"/>
            <a:r>
              <a:rPr lang="en-GB" dirty="0"/>
              <a:t>Organise their knowledge and learning through use of a range of information resources and present their work appropriately.</a:t>
            </a:r>
          </a:p>
          <a:p>
            <a:pPr marL="0" indent="0">
              <a:buNone/>
            </a:pPr>
            <a:endParaRPr lang="en-GB" dirty="0"/>
          </a:p>
        </p:txBody>
      </p:sp>
    </p:spTree>
    <p:extLst>
      <p:ext uri="{BB962C8B-B14F-4D97-AF65-F5344CB8AC3E}">
        <p14:creationId xmlns:p14="http://schemas.microsoft.com/office/powerpoint/2010/main" val="525376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idx="1"/>
          </p:nvPr>
        </p:nvSpPr>
        <p:spPr/>
        <p:txBody>
          <a:bodyPr>
            <a:normAutofit fontScale="85000" lnSpcReduction="20000"/>
          </a:bodyPr>
          <a:lstStyle/>
          <a:p>
            <a:pPr lvl="0"/>
            <a:r>
              <a:rPr lang="en-US" dirty="0"/>
              <a:t>Critical examination of the theory and philosophy of Youth and Community Work, the voluntary and maintained sectors and their link to students chosen practice area.</a:t>
            </a:r>
            <a:endParaRPr lang="en-GB" dirty="0"/>
          </a:p>
          <a:p>
            <a:endParaRPr lang="en-GB" dirty="0"/>
          </a:p>
          <a:p>
            <a:pPr lvl="0"/>
            <a:r>
              <a:rPr lang="en-US" dirty="0"/>
              <a:t>Critical reflection and analysis of the process of pedagogy within a student’s Youth and Community Work practice setting.</a:t>
            </a:r>
            <a:endParaRPr lang="en-GB" dirty="0"/>
          </a:p>
          <a:p>
            <a:pPr marL="0" indent="0">
              <a:buNone/>
            </a:pPr>
            <a:r>
              <a:rPr lang="en-US" dirty="0"/>
              <a:t> </a:t>
            </a:r>
            <a:endParaRPr lang="en-GB" dirty="0"/>
          </a:p>
          <a:p>
            <a:pPr lvl="0"/>
            <a:r>
              <a:rPr lang="en-US" dirty="0"/>
              <a:t>Evaluation of the role of the professionally qualified worker within Youth and Community Work practice.</a:t>
            </a:r>
            <a:endParaRPr lang="en-GB" dirty="0"/>
          </a:p>
          <a:p>
            <a:pPr marL="0" indent="0">
              <a:buNone/>
            </a:pPr>
            <a:r>
              <a:rPr lang="en-US" dirty="0"/>
              <a:t> </a:t>
            </a:r>
            <a:endParaRPr lang="en-GB" dirty="0"/>
          </a:p>
        </p:txBody>
      </p:sp>
    </p:spTree>
    <p:extLst>
      <p:ext uri="{BB962C8B-B14F-4D97-AF65-F5344CB8AC3E}">
        <p14:creationId xmlns:p14="http://schemas.microsoft.com/office/powerpoint/2010/main" val="2291333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idx="1"/>
          </p:nvPr>
        </p:nvSpPr>
        <p:spPr/>
        <p:txBody>
          <a:bodyPr/>
          <a:lstStyle/>
          <a:p>
            <a:pPr lvl="0"/>
            <a:r>
              <a:rPr lang="en-US" dirty="0"/>
              <a:t>Understanding organisations – tools for analysis and future proofing.</a:t>
            </a:r>
            <a:endParaRPr lang="en-GB" dirty="0"/>
          </a:p>
          <a:p>
            <a:pPr marL="0" indent="0">
              <a:buNone/>
            </a:pPr>
            <a:r>
              <a:rPr lang="en-US" dirty="0"/>
              <a:t> </a:t>
            </a:r>
            <a:endParaRPr lang="en-GB" dirty="0"/>
          </a:p>
          <a:p>
            <a:pPr lvl="0"/>
            <a:r>
              <a:rPr lang="en-US" dirty="0"/>
              <a:t>Critical examination of the concept of partnership working and its effect on</a:t>
            </a:r>
            <a:r>
              <a:rPr lang="en-GB" dirty="0"/>
              <a:t> </a:t>
            </a:r>
            <a:r>
              <a:rPr lang="en-US" dirty="0"/>
              <a:t>students’ youth and community work practice.</a:t>
            </a:r>
            <a:endParaRPr lang="en-GB" dirty="0"/>
          </a:p>
          <a:p>
            <a:pPr lvl="0"/>
            <a:endParaRPr lang="en-GB" dirty="0"/>
          </a:p>
        </p:txBody>
      </p:sp>
    </p:spTree>
    <p:extLst>
      <p:ext uri="{BB962C8B-B14F-4D97-AF65-F5344CB8AC3E}">
        <p14:creationId xmlns:p14="http://schemas.microsoft.com/office/powerpoint/2010/main" val="2746935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52293"/>
          </a:xfrm>
        </p:spPr>
        <p:txBody>
          <a:bodyPr>
            <a:normAutofit fontScale="90000"/>
          </a:bodyPr>
          <a:lstStyle/>
          <a:p>
            <a:r>
              <a:rPr lang="en-GB" dirty="0"/>
              <a:t>Assessments</a:t>
            </a:r>
            <a:br>
              <a:rPr lang="en-GB" dirty="0"/>
            </a:br>
            <a:r>
              <a:rPr lang="en-GB" b="1" dirty="0"/>
              <a:t>Assessment Component 1 – 80%</a:t>
            </a:r>
            <a:endParaRPr lang="en-GB" dirty="0"/>
          </a:p>
        </p:txBody>
      </p:sp>
      <p:sp>
        <p:nvSpPr>
          <p:cNvPr id="3" name="Content Placeholder 2"/>
          <p:cNvSpPr>
            <a:spLocks noGrp="1"/>
          </p:cNvSpPr>
          <p:nvPr>
            <p:ph idx="1"/>
          </p:nvPr>
        </p:nvSpPr>
        <p:spPr>
          <a:xfrm>
            <a:off x="616527" y="1717965"/>
            <a:ext cx="11000509" cy="3900054"/>
          </a:xfrm>
        </p:spPr>
        <p:txBody>
          <a:bodyPr>
            <a:normAutofit fontScale="92500" lnSpcReduction="20000"/>
          </a:bodyPr>
          <a:lstStyle/>
          <a:p>
            <a:pPr marL="0" indent="0" hangingPunct="0">
              <a:buNone/>
            </a:pPr>
            <a:r>
              <a:rPr lang="en-GB" sz="3100" dirty="0"/>
              <a:t>Coursework: Portfolio (5000 words) </a:t>
            </a:r>
          </a:p>
          <a:p>
            <a:pPr marL="0" indent="0" hangingPunct="0">
              <a:buNone/>
            </a:pPr>
            <a:r>
              <a:rPr lang="en-US" dirty="0"/>
              <a:t>The Journal will include the following:</a:t>
            </a:r>
            <a:endParaRPr lang="en-GB" dirty="0"/>
          </a:p>
          <a:p>
            <a:pPr lvl="0"/>
            <a:r>
              <a:rPr lang="en-US" sz="3100" dirty="0"/>
              <a:t>An information sheet of the work placement identifying the aims, objectives, vision and background of the organization.</a:t>
            </a:r>
          </a:p>
          <a:p>
            <a:pPr lvl="0"/>
            <a:r>
              <a:rPr lang="en-US" sz="3100" dirty="0"/>
              <a:t>A critical examination of the roles and responsibilities of the trainee youth worker whilst on placement. This section should also demonstrate the student’s role in leading and managing an area of youth work practice. </a:t>
            </a:r>
          </a:p>
          <a:p>
            <a:pPr lvl="0"/>
            <a:r>
              <a:rPr lang="en-US" sz="3100" dirty="0"/>
              <a:t>A community profile.</a:t>
            </a:r>
            <a:endParaRPr lang="en-GB" sz="3100" dirty="0"/>
          </a:p>
          <a:p>
            <a:pPr lvl="0"/>
            <a:r>
              <a:rPr lang="en-US" sz="3100" dirty="0"/>
              <a:t>An in-depth SWOT analysis of the organisation.</a:t>
            </a:r>
            <a:endParaRPr lang="en-GB" sz="3100" dirty="0"/>
          </a:p>
          <a:p>
            <a:pPr marL="0" indent="0" hangingPunct="0">
              <a:buNone/>
            </a:pPr>
            <a:endParaRPr lang="en-GB" dirty="0"/>
          </a:p>
        </p:txBody>
      </p:sp>
    </p:spTree>
    <p:extLst>
      <p:ext uri="{BB962C8B-B14F-4D97-AF65-F5344CB8AC3E}">
        <p14:creationId xmlns:p14="http://schemas.microsoft.com/office/powerpoint/2010/main" val="3542610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564" y="365125"/>
            <a:ext cx="10931236" cy="590839"/>
          </a:xfrm>
        </p:spPr>
        <p:txBody>
          <a:bodyPr>
            <a:normAutofit fontScale="90000"/>
          </a:bodyPr>
          <a:lstStyle/>
          <a:p>
            <a:r>
              <a:rPr lang="en-GB" dirty="0"/>
              <a:t>Assessments</a:t>
            </a:r>
            <a:br>
              <a:rPr lang="en-GB" dirty="0"/>
            </a:br>
            <a:r>
              <a:rPr lang="en-GB" b="1" dirty="0"/>
              <a:t>Assessment Component 1 – 80%</a:t>
            </a:r>
            <a:endParaRPr lang="en-GB" dirty="0"/>
          </a:p>
        </p:txBody>
      </p:sp>
      <p:sp>
        <p:nvSpPr>
          <p:cNvPr id="3" name="Content Placeholder 2"/>
          <p:cNvSpPr>
            <a:spLocks noGrp="1"/>
          </p:cNvSpPr>
          <p:nvPr>
            <p:ph idx="1"/>
          </p:nvPr>
        </p:nvSpPr>
        <p:spPr>
          <a:xfrm>
            <a:off x="235527" y="1690688"/>
            <a:ext cx="11734800" cy="3878839"/>
          </a:xfrm>
        </p:spPr>
        <p:txBody>
          <a:bodyPr>
            <a:normAutofit fontScale="77500" lnSpcReduction="20000"/>
          </a:bodyPr>
          <a:lstStyle/>
          <a:p>
            <a:pPr lvl="0"/>
            <a:r>
              <a:rPr lang="en-US" dirty="0"/>
              <a:t>A summary of your own learning and development, linked to your professional development plan and underpinned with reference to examples from your practice and appropriate literature such as National Occupational Standards for Youth Work.</a:t>
            </a:r>
          </a:p>
          <a:p>
            <a:pPr marL="0" indent="0">
              <a:buNone/>
            </a:pPr>
            <a:endParaRPr lang="en-GB" dirty="0"/>
          </a:p>
          <a:p>
            <a:pPr marL="274320" indent="-274320">
              <a:lnSpc>
                <a:spcPct val="100000"/>
              </a:lnSpc>
              <a:spcBef>
                <a:spcPts val="600"/>
              </a:spcBef>
              <a:buClr>
                <a:srgbClr val="727CA3"/>
              </a:buClr>
              <a:buSzPct val="76000"/>
              <a:buFont typeface="Wingdings 3"/>
              <a:buChar char=""/>
              <a:defRPr/>
            </a:pPr>
            <a:r>
              <a:rPr lang="en-US" dirty="0">
                <a:solidFill>
                  <a:prstClr val="black"/>
                </a:solidFill>
                <a:latin typeface="Gill Sans MT"/>
              </a:rPr>
              <a:t>Detailed appendices to include 10 reflective journals, an original risk assessment of the work setting, and all relevant supporting evidence, for example minutes of meetings, session plans, posters created by students. </a:t>
            </a:r>
            <a:r>
              <a:rPr lang="en-US" b="1" dirty="0">
                <a:solidFill>
                  <a:prstClr val="black"/>
                </a:solidFill>
                <a:latin typeface="Gill Sans MT"/>
              </a:rPr>
              <a:t>You will not be required to submit this section to Turnitin – however it is a requirement for the Supervisor to see your reflective recordings and the supervisor does provide a grade that reflects your writing, and your engagement in the process. You will also show examples of the above to your LM – this could support/improve the grade from them.</a:t>
            </a:r>
          </a:p>
          <a:p>
            <a:pPr hangingPunct="0"/>
            <a:endParaRPr lang="en-GB" b="1" dirty="0"/>
          </a:p>
          <a:p>
            <a:pPr hangingPunct="0"/>
            <a:r>
              <a:rPr lang="en-GB" b="1" dirty="0"/>
              <a:t>Submission Deadline 16</a:t>
            </a:r>
            <a:r>
              <a:rPr lang="en-GB" b="1" baseline="30000" dirty="0"/>
              <a:t>th</a:t>
            </a:r>
            <a:r>
              <a:rPr lang="en-GB" b="1" dirty="0"/>
              <a:t> January 2025</a:t>
            </a:r>
          </a:p>
          <a:p>
            <a:endParaRPr lang="en-GB" dirty="0"/>
          </a:p>
        </p:txBody>
      </p:sp>
    </p:spTree>
    <p:extLst>
      <p:ext uri="{BB962C8B-B14F-4D97-AF65-F5344CB8AC3E}">
        <p14:creationId xmlns:p14="http://schemas.microsoft.com/office/powerpoint/2010/main" val="1754946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Assessments</a:t>
            </a:r>
            <a:br>
              <a:rPr lang="en-GB" dirty="0"/>
            </a:br>
            <a:r>
              <a:rPr lang="en-GB" dirty="0"/>
              <a:t>Assessment Component 2		10%</a:t>
            </a:r>
          </a:p>
        </p:txBody>
      </p:sp>
      <p:sp>
        <p:nvSpPr>
          <p:cNvPr id="3" name="Content Placeholder 2"/>
          <p:cNvSpPr>
            <a:spLocks noGrp="1"/>
          </p:cNvSpPr>
          <p:nvPr>
            <p:ph idx="1"/>
          </p:nvPr>
        </p:nvSpPr>
        <p:spPr/>
        <p:txBody>
          <a:bodyPr>
            <a:normAutofit/>
          </a:bodyPr>
          <a:lstStyle/>
          <a:p>
            <a:pPr hangingPunct="0"/>
            <a:endParaRPr lang="en-GB" dirty="0"/>
          </a:p>
          <a:p>
            <a:pPr hangingPunct="0"/>
            <a:r>
              <a:rPr lang="en-GB" dirty="0"/>
              <a:t>A Learning Mentor/Line Managers Report making clear reference to examples from the student’s practice and conduct while on placement.  The report will include the requirement for the Learning Mentor to observe and comment upon a specific piece of the student’s practice.</a:t>
            </a:r>
          </a:p>
          <a:p>
            <a:endParaRPr lang="en-GB" dirty="0"/>
          </a:p>
        </p:txBody>
      </p:sp>
    </p:spTree>
    <p:extLst>
      <p:ext uri="{BB962C8B-B14F-4D97-AF65-F5344CB8AC3E}">
        <p14:creationId xmlns:p14="http://schemas.microsoft.com/office/powerpoint/2010/main" val="3850832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Assessments</a:t>
            </a:r>
            <a:br>
              <a:rPr lang="en-GB" dirty="0"/>
            </a:br>
            <a:r>
              <a:rPr lang="en-GB" dirty="0"/>
              <a:t>Assessment Component 3		10%</a:t>
            </a:r>
          </a:p>
        </p:txBody>
      </p:sp>
      <p:sp>
        <p:nvSpPr>
          <p:cNvPr id="3" name="Content Placeholder 2"/>
          <p:cNvSpPr>
            <a:spLocks noGrp="1"/>
          </p:cNvSpPr>
          <p:nvPr>
            <p:ph idx="1"/>
          </p:nvPr>
        </p:nvSpPr>
        <p:spPr/>
        <p:txBody>
          <a:bodyPr/>
          <a:lstStyle/>
          <a:p>
            <a:endParaRPr lang="en-GB" dirty="0"/>
          </a:p>
          <a:p>
            <a:r>
              <a:rPr lang="en-GB" dirty="0"/>
              <a:t>A report from the Fieldwork Supervisor reflecting on the student’s engagement with group supervision and reflective practice.</a:t>
            </a:r>
          </a:p>
        </p:txBody>
      </p:sp>
    </p:spTree>
    <p:extLst>
      <p:ext uri="{BB962C8B-B14F-4D97-AF65-F5344CB8AC3E}">
        <p14:creationId xmlns:p14="http://schemas.microsoft.com/office/powerpoint/2010/main" val="374915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61310-E439-71AE-0A87-79F0D4F93F2F}"/>
              </a:ext>
            </a:extLst>
          </p:cNvPr>
          <p:cNvSpPr>
            <a:spLocks noGrp="1"/>
          </p:cNvSpPr>
          <p:nvPr>
            <p:ph type="title"/>
          </p:nvPr>
        </p:nvSpPr>
        <p:spPr/>
        <p:txBody>
          <a:bodyPr/>
          <a:lstStyle/>
          <a:p>
            <a:r>
              <a:rPr lang="en-GB" dirty="0"/>
              <a:t>Any Questions so far….?</a:t>
            </a:r>
          </a:p>
        </p:txBody>
      </p:sp>
      <p:sp>
        <p:nvSpPr>
          <p:cNvPr id="3" name="Content Placeholder 2">
            <a:extLst>
              <a:ext uri="{FF2B5EF4-FFF2-40B4-BE49-F238E27FC236}">
                <a16:creationId xmlns:a16="http://schemas.microsoft.com/office/drawing/2014/main" id="{40E78BAB-B0F0-ED67-304C-ABE059BEE735}"/>
              </a:ext>
            </a:extLst>
          </p:cNvPr>
          <p:cNvSpPr>
            <a:spLocks noGrp="1"/>
          </p:cNvSpPr>
          <p:nvPr>
            <p:ph idx="1"/>
          </p:nvPr>
        </p:nvSpPr>
        <p:spPr/>
        <p:txBody>
          <a:bodyPr/>
          <a:lstStyle/>
          <a:p>
            <a:r>
              <a:rPr lang="en-GB" dirty="0"/>
              <a:t>Comfort Break </a:t>
            </a:r>
          </a:p>
        </p:txBody>
      </p:sp>
    </p:spTree>
    <p:extLst>
      <p:ext uri="{BB962C8B-B14F-4D97-AF65-F5344CB8AC3E}">
        <p14:creationId xmlns:p14="http://schemas.microsoft.com/office/powerpoint/2010/main" val="1757414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 – 40 min – Significantly Important.</a:t>
            </a:r>
          </a:p>
        </p:txBody>
      </p:sp>
      <p:sp>
        <p:nvSpPr>
          <p:cNvPr id="3" name="Content Placeholder 2"/>
          <p:cNvSpPr>
            <a:spLocks noGrp="1"/>
          </p:cNvSpPr>
          <p:nvPr>
            <p:ph idx="1"/>
          </p:nvPr>
        </p:nvSpPr>
        <p:spPr/>
        <p:txBody>
          <a:bodyPr/>
          <a:lstStyle/>
          <a:p>
            <a:endParaRPr lang="en-GB" dirty="0"/>
          </a:p>
          <a:p>
            <a:r>
              <a:rPr lang="en-GB" dirty="0"/>
              <a:t>In pairs/small groups consider the following learning outcomes and explore ways in which you can demonstrate these in the writing of your Professional Journal.</a:t>
            </a:r>
          </a:p>
          <a:p>
            <a:endParaRPr lang="en-GB" dirty="0"/>
          </a:p>
          <a:p>
            <a:r>
              <a:rPr lang="en-GB" dirty="0"/>
              <a:t>Make notes to feedback to the group. </a:t>
            </a:r>
          </a:p>
        </p:txBody>
      </p:sp>
    </p:spTree>
    <p:extLst>
      <p:ext uri="{BB962C8B-B14F-4D97-AF65-F5344CB8AC3E}">
        <p14:creationId xmlns:p14="http://schemas.microsoft.com/office/powerpoint/2010/main" val="1739980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2457"/>
          </a:xfrm>
        </p:spPr>
        <p:txBody>
          <a:bodyPr/>
          <a:lstStyle/>
          <a:p>
            <a:r>
              <a:rPr lang="en-GB" dirty="0"/>
              <a:t>Learning Outcome 1</a:t>
            </a:r>
          </a:p>
        </p:txBody>
      </p:sp>
      <p:sp>
        <p:nvSpPr>
          <p:cNvPr id="3" name="Content Placeholder 2"/>
          <p:cNvSpPr>
            <a:spLocks noGrp="1"/>
          </p:cNvSpPr>
          <p:nvPr>
            <p:ph idx="1"/>
          </p:nvPr>
        </p:nvSpPr>
        <p:spPr>
          <a:xfrm>
            <a:off x="706583" y="1399309"/>
            <a:ext cx="11249890" cy="4107873"/>
          </a:xfrm>
        </p:spPr>
        <p:txBody>
          <a:bodyPr>
            <a:normAutofit lnSpcReduction="10000"/>
          </a:bodyPr>
          <a:lstStyle/>
          <a:p>
            <a:r>
              <a:rPr lang="en-US" dirty="0"/>
              <a:t>Demonstrate a critical understanding of the relationship between the theory and philosophy of Youth Work and elements of its practice.</a:t>
            </a:r>
          </a:p>
          <a:p>
            <a:pPr marL="0" indent="0">
              <a:buNone/>
            </a:pPr>
            <a:endParaRPr lang="en-US" dirty="0"/>
          </a:p>
          <a:p>
            <a:r>
              <a:rPr lang="en-US" dirty="0"/>
              <a:t>What is meant by this?</a:t>
            </a:r>
          </a:p>
          <a:p>
            <a:r>
              <a:rPr lang="en-US" dirty="0"/>
              <a:t>How will you achieve this?</a:t>
            </a:r>
          </a:p>
          <a:p>
            <a:r>
              <a:rPr lang="en-US" dirty="0"/>
              <a:t>How will you demonstrate this in the writing of your portfolio?</a:t>
            </a:r>
          </a:p>
          <a:p>
            <a:r>
              <a:rPr lang="en-US" dirty="0"/>
              <a:t>Provide examples.</a:t>
            </a:r>
          </a:p>
          <a:p>
            <a:endParaRPr lang="en-US" dirty="0"/>
          </a:p>
          <a:p>
            <a:r>
              <a:rPr lang="en-US" dirty="0"/>
              <a:t>Discussion and note taking.</a:t>
            </a:r>
            <a:endParaRPr lang="en-GB" dirty="0"/>
          </a:p>
          <a:p>
            <a:endParaRPr lang="en-GB" dirty="0"/>
          </a:p>
        </p:txBody>
      </p:sp>
    </p:spTree>
    <p:extLst>
      <p:ext uri="{BB962C8B-B14F-4D97-AF65-F5344CB8AC3E}">
        <p14:creationId xmlns:p14="http://schemas.microsoft.com/office/powerpoint/2010/main" val="109143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455" y="365125"/>
            <a:ext cx="11111345" cy="583911"/>
          </a:xfrm>
        </p:spPr>
        <p:txBody>
          <a:bodyPr>
            <a:normAutofit fontScale="90000"/>
          </a:bodyPr>
          <a:lstStyle/>
          <a:p>
            <a:r>
              <a:rPr lang="en-GB" dirty="0"/>
              <a:t>Learning Outcome 2</a:t>
            </a:r>
          </a:p>
        </p:txBody>
      </p:sp>
      <p:sp>
        <p:nvSpPr>
          <p:cNvPr id="3" name="Content Placeholder 2"/>
          <p:cNvSpPr>
            <a:spLocks noGrp="1"/>
          </p:cNvSpPr>
          <p:nvPr>
            <p:ph idx="1"/>
          </p:nvPr>
        </p:nvSpPr>
        <p:spPr>
          <a:xfrm>
            <a:off x="588817" y="1648690"/>
            <a:ext cx="11229109" cy="4897583"/>
          </a:xfrm>
        </p:spPr>
        <p:txBody>
          <a:bodyPr>
            <a:normAutofit fontScale="47500" lnSpcReduction="20000"/>
          </a:bodyPr>
          <a:lstStyle/>
          <a:p>
            <a:r>
              <a:rPr lang="en-US" sz="5900" dirty="0"/>
              <a:t>Critically evaluate their own professional development needs and the approaches required to address these during their practice placement.</a:t>
            </a:r>
          </a:p>
          <a:p>
            <a:pPr lvl="0"/>
            <a:endParaRPr lang="en-US" sz="5900" dirty="0"/>
          </a:p>
          <a:p>
            <a:pPr lvl="0"/>
            <a:endParaRPr lang="en-US" sz="5900" dirty="0"/>
          </a:p>
          <a:p>
            <a:r>
              <a:rPr lang="en-US" sz="5900" dirty="0"/>
              <a:t>How will you achieve this?</a:t>
            </a:r>
          </a:p>
          <a:p>
            <a:r>
              <a:rPr lang="en-US" sz="5900" dirty="0"/>
              <a:t>How will you demonstrate this in your portfolio?</a:t>
            </a:r>
          </a:p>
          <a:p>
            <a:r>
              <a:rPr lang="en-US" sz="5900" dirty="0"/>
              <a:t>Provide examples.</a:t>
            </a:r>
          </a:p>
          <a:p>
            <a:endParaRPr lang="en-US" sz="5900" dirty="0"/>
          </a:p>
          <a:p>
            <a:r>
              <a:rPr lang="en-US" sz="5900" dirty="0"/>
              <a:t>Discussion and note taking.</a:t>
            </a:r>
            <a:endParaRPr lang="en-GB" sz="5900" dirty="0"/>
          </a:p>
          <a:p>
            <a:pPr lvl="0"/>
            <a:endParaRPr lang="en-GB" dirty="0"/>
          </a:p>
          <a:p>
            <a:pPr marL="0" indent="0">
              <a:buNone/>
            </a:pPr>
            <a:r>
              <a:rPr lang="en-US" dirty="0"/>
              <a:t> </a:t>
            </a:r>
            <a:endParaRPr lang="en-GB" dirty="0"/>
          </a:p>
          <a:p>
            <a:endParaRPr lang="en-GB" dirty="0"/>
          </a:p>
        </p:txBody>
      </p:sp>
    </p:spTree>
    <p:extLst>
      <p:ext uri="{BB962C8B-B14F-4D97-AF65-F5344CB8AC3E}">
        <p14:creationId xmlns:p14="http://schemas.microsoft.com/office/powerpoint/2010/main" val="653873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 3</a:t>
            </a:r>
          </a:p>
        </p:txBody>
      </p:sp>
      <p:sp>
        <p:nvSpPr>
          <p:cNvPr id="3" name="Content Placeholder 2"/>
          <p:cNvSpPr>
            <a:spLocks noGrp="1"/>
          </p:cNvSpPr>
          <p:nvPr>
            <p:ph idx="1"/>
          </p:nvPr>
        </p:nvSpPr>
        <p:spPr>
          <a:xfrm>
            <a:off x="394855" y="1572491"/>
            <a:ext cx="11416145" cy="4017818"/>
          </a:xfrm>
        </p:spPr>
        <p:txBody>
          <a:bodyPr>
            <a:normAutofit fontScale="92500" lnSpcReduction="20000"/>
          </a:bodyPr>
          <a:lstStyle/>
          <a:p>
            <a:pPr marL="0" indent="0">
              <a:buNone/>
            </a:pPr>
            <a:endParaRPr lang="en-US" dirty="0"/>
          </a:p>
          <a:p>
            <a:r>
              <a:rPr lang="en-US" dirty="0"/>
              <a:t>Critically examine the role of the practitioner in the Youth Work practice setting specifically the extent to which the student has demonstrated evidence of leading and managing an area of youth work practice.</a:t>
            </a:r>
          </a:p>
          <a:p>
            <a:endParaRPr lang="en-US" dirty="0"/>
          </a:p>
          <a:p>
            <a:r>
              <a:rPr lang="en-US" dirty="0"/>
              <a:t>How will you achieve this?</a:t>
            </a:r>
          </a:p>
          <a:p>
            <a:r>
              <a:rPr lang="en-US" dirty="0"/>
              <a:t>How will you demonstrate this in your portfolio?</a:t>
            </a:r>
          </a:p>
          <a:p>
            <a:r>
              <a:rPr lang="en-US" dirty="0"/>
              <a:t>Provide examples.</a:t>
            </a:r>
          </a:p>
          <a:p>
            <a:endParaRPr lang="en-US" dirty="0"/>
          </a:p>
          <a:p>
            <a:r>
              <a:rPr lang="en-US" dirty="0"/>
              <a:t>Discussion and note taking.</a:t>
            </a:r>
            <a:endParaRPr lang="en-GB" dirty="0"/>
          </a:p>
          <a:p>
            <a:pPr marL="0" indent="0">
              <a:buNone/>
            </a:pPr>
            <a:endParaRPr lang="en-GB" dirty="0"/>
          </a:p>
          <a:p>
            <a:endParaRPr lang="en-GB" dirty="0"/>
          </a:p>
        </p:txBody>
      </p:sp>
    </p:spTree>
    <p:extLst>
      <p:ext uri="{BB962C8B-B14F-4D97-AF65-F5344CB8AC3E}">
        <p14:creationId xmlns:p14="http://schemas.microsoft.com/office/powerpoint/2010/main" val="2862325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 4</a:t>
            </a:r>
          </a:p>
        </p:txBody>
      </p:sp>
      <p:sp>
        <p:nvSpPr>
          <p:cNvPr id="3" name="Content Placeholder 2"/>
          <p:cNvSpPr>
            <a:spLocks noGrp="1"/>
          </p:cNvSpPr>
          <p:nvPr>
            <p:ph idx="1"/>
          </p:nvPr>
        </p:nvSpPr>
        <p:spPr>
          <a:xfrm>
            <a:off x="484909" y="1565564"/>
            <a:ext cx="10868891" cy="3699163"/>
          </a:xfrm>
        </p:spPr>
        <p:txBody>
          <a:bodyPr>
            <a:normAutofit fontScale="92500" lnSpcReduction="20000"/>
          </a:bodyPr>
          <a:lstStyle/>
          <a:p>
            <a:pPr marL="0" indent="0">
              <a:buNone/>
            </a:pPr>
            <a:endParaRPr lang="en-US" dirty="0"/>
          </a:p>
          <a:p>
            <a:r>
              <a:rPr lang="en-US" dirty="0"/>
              <a:t>Critically analyse the principles of leadership, management and partnership working with a range of associated organisations.</a:t>
            </a:r>
          </a:p>
          <a:p>
            <a:endParaRPr lang="en-US" dirty="0"/>
          </a:p>
          <a:p>
            <a:r>
              <a:rPr lang="en-US" dirty="0"/>
              <a:t>How will you achieve this?</a:t>
            </a:r>
          </a:p>
          <a:p>
            <a:r>
              <a:rPr lang="en-US" dirty="0"/>
              <a:t>How will you demonstrate this in your portfolio?</a:t>
            </a:r>
          </a:p>
          <a:p>
            <a:r>
              <a:rPr lang="en-US" dirty="0"/>
              <a:t>Provide examples.</a:t>
            </a:r>
          </a:p>
          <a:p>
            <a:endParaRPr lang="en-US" dirty="0"/>
          </a:p>
          <a:p>
            <a:r>
              <a:rPr lang="en-US" dirty="0"/>
              <a:t>Discussion and note taking.</a:t>
            </a:r>
            <a:endParaRPr lang="en-GB" dirty="0"/>
          </a:p>
          <a:p>
            <a:endParaRPr lang="en-GB" dirty="0"/>
          </a:p>
          <a:p>
            <a:endParaRPr lang="en-GB" dirty="0"/>
          </a:p>
        </p:txBody>
      </p:sp>
    </p:spTree>
    <p:extLst>
      <p:ext uri="{BB962C8B-B14F-4D97-AF65-F5344CB8AC3E}">
        <p14:creationId xmlns:p14="http://schemas.microsoft.com/office/powerpoint/2010/main" val="23098922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 5</a:t>
            </a:r>
          </a:p>
        </p:txBody>
      </p:sp>
      <p:sp>
        <p:nvSpPr>
          <p:cNvPr id="3" name="Content Placeholder 2"/>
          <p:cNvSpPr>
            <a:spLocks noGrp="1"/>
          </p:cNvSpPr>
          <p:nvPr>
            <p:ph idx="1"/>
          </p:nvPr>
        </p:nvSpPr>
        <p:spPr>
          <a:xfrm>
            <a:off x="394855" y="1825625"/>
            <a:ext cx="11409218" cy="3660775"/>
          </a:xfrm>
        </p:spPr>
        <p:txBody>
          <a:bodyPr>
            <a:normAutofit fontScale="92500" lnSpcReduction="20000"/>
          </a:bodyPr>
          <a:lstStyle/>
          <a:p>
            <a:pPr marL="0" indent="0">
              <a:buNone/>
            </a:pPr>
            <a:endParaRPr lang="en-GB" dirty="0"/>
          </a:p>
          <a:p>
            <a:r>
              <a:rPr lang="en-GB" dirty="0"/>
              <a:t>Organise their knowledge and learning through use of a range of information resources and present their work appropriately.</a:t>
            </a:r>
          </a:p>
          <a:p>
            <a:endParaRPr lang="en-GB" dirty="0"/>
          </a:p>
          <a:p>
            <a:r>
              <a:rPr lang="en-US" dirty="0"/>
              <a:t>How will you achieve this?</a:t>
            </a:r>
          </a:p>
          <a:p>
            <a:r>
              <a:rPr lang="en-US" dirty="0"/>
              <a:t>How will you demonstrate this in your portfolio?</a:t>
            </a:r>
          </a:p>
          <a:p>
            <a:r>
              <a:rPr lang="en-US" dirty="0"/>
              <a:t>Provide examples.</a:t>
            </a:r>
          </a:p>
          <a:p>
            <a:endParaRPr lang="en-US" dirty="0"/>
          </a:p>
          <a:p>
            <a:r>
              <a:rPr lang="en-US" dirty="0"/>
              <a:t>Discussion and note taking</a:t>
            </a:r>
            <a:endParaRPr lang="en-GB" dirty="0"/>
          </a:p>
          <a:p>
            <a:endParaRPr lang="en-GB" dirty="0"/>
          </a:p>
          <a:p>
            <a:endParaRPr lang="en-GB" dirty="0"/>
          </a:p>
        </p:txBody>
      </p:sp>
    </p:spTree>
    <p:extLst>
      <p:ext uri="{BB962C8B-B14F-4D97-AF65-F5344CB8AC3E}">
        <p14:creationId xmlns:p14="http://schemas.microsoft.com/office/powerpoint/2010/main" val="42801858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 and Discussion</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678571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BC67E-2EE6-40BA-BD43-A243479D152E}"/>
              </a:ext>
            </a:extLst>
          </p:cNvPr>
          <p:cNvSpPr>
            <a:spLocks noGrp="1"/>
          </p:cNvSpPr>
          <p:nvPr>
            <p:ph type="title"/>
          </p:nvPr>
        </p:nvSpPr>
        <p:spPr/>
        <p:txBody>
          <a:bodyPr/>
          <a:lstStyle/>
          <a:p>
            <a:r>
              <a:rPr lang="en-GB" dirty="0"/>
              <a:t>Lunch Break</a:t>
            </a:r>
          </a:p>
        </p:txBody>
      </p:sp>
      <p:sp>
        <p:nvSpPr>
          <p:cNvPr id="3" name="Content Placeholder 2">
            <a:extLst>
              <a:ext uri="{FF2B5EF4-FFF2-40B4-BE49-F238E27FC236}">
                <a16:creationId xmlns:a16="http://schemas.microsoft.com/office/drawing/2014/main" id="{EDEDAA19-7582-41C2-8AEC-ADDF372A21B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27151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219" y="365126"/>
            <a:ext cx="11109581" cy="532236"/>
          </a:xfrm>
        </p:spPr>
        <p:txBody>
          <a:bodyPr>
            <a:normAutofit fontScale="90000"/>
          </a:bodyPr>
          <a:lstStyle/>
          <a:p>
            <a:r>
              <a:rPr lang="en-GB" dirty="0"/>
              <a:t>Individual Task</a:t>
            </a:r>
          </a:p>
        </p:txBody>
      </p:sp>
      <p:sp>
        <p:nvSpPr>
          <p:cNvPr id="3" name="Content Placeholder 2"/>
          <p:cNvSpPr>
            <a:spLocks noGrp="1"/>
          </p:cNvSpPr>
          <p:nvPr>
            <p:ph idx="1"/>
          </p:nvPr>
        </p:nvSpPr>
        <p:spPr>
          <a:xfrm>
            <a:off x="323731" y="1567543"/>
            <a:ext cx="11370365" cy="3816626"/>
          </a:xfrm>
        </p:spPr>
        <p:txBody>
          <a:bodyPr>
            <a:normAutofit fontScale="70000" lnSpcReduction="20000"/>
          </a:bodyPr>
          <a:lstStyle/>
          <a:p>
            <a:r>
              <a:rPr lang="en-GB" dirty="0"/>
              <a:t>Individually consider some of the components and requirements of creating a programme of work with young people. Think of your role at level 6 is to lead and managing an area of youth work practice.</a:t>
            </a:r>
          </a:p>
          <a:p>
            <a:endParaRPr lang="en-GB" dirty="0"/>
          </a:p>
          <a:p>
            <a:r>
              <a:rPr lang="en-GB" dirty="0"/>
              <a:t>For example, how will you include/bring young people together?</a:t>
            </a:r>
          </a:p>
          <a:p>
            <a:endParaRPr lang="en-GB" dirty="0"/>
          </a:p>
          <a:p>
            <a:r>
              <a:rPr lang="en-GB" dirty="0"/>
              <a:t>Are there differences to how we do this since Covid?</a:t>
            </a:r>
          </a:p>
          <a:p>
            <a:endParaRPr lang="en-GB" dirty="0"/>
          </a:p>
          <a:p>
            <a:r>
              <a:rPr lang="en-GB" dirty="0"/>
              <a:t>Think of this as a step-by-step process and write these ideas on paper to share with the group.</a:t>
            </a:r>
          </a:p>
          <a:p>
            <a:endParaRPr lang="en-GB" dirty="0"/>
          </a:p>
          <a:p>
            <a:r>
              <a:rPr lang="en-GB" dirty="0"/>
              <a:t>This task is directly linked to your portfolio assessment as you are also required to consider your youth work methods (tools for engaging) with the young people and why?</a:t>
            </a:r>
          </a:p>
        </p:txBody>
      </p:sp>
    </p:spTree>
    <p:extLst>
      <p:ext uri="{BB962C8B-B14F-4D97-AF65-F5344CB8AC3E}">
        <p14:creationId xmlns:p14="http://schemas.microsoft.com/office/powerpoint/2010/main" val="32201484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BE87F-0BE8-A9D3-9A60-9A3C7CAD77E4}"/>
              </a:ext>
            </a:extLst>
          </p:cNvPr>
          <p:cNvSpPr>
            <a:spLocks noGrp="1"/>
          </p:cNvSpPr>
          <p:nvPr>
            <p:ph type="title"/>
          </p:nvPr>
        </p:nvSpPr>
        <p:spPr/>
        <p:txBody>
          <a:bodyPr/>
          <a:lstStyle/>
          <a:p>
            <a:r>
              <a:rPr lang="en-GB" dirty="0"/>
              <a:t>Module Arrangements</a:t>
            </a:r>
          </a:p>
        </p:txBody>
      </p:sp>
      <p:sp>
        <p:nvSpPr>
          <p:cNvPr id="3" name="Content Placeholder 2">
            <a:extLst>
              <a:ext uri="{FF2B5EF4-FFF2-40B4-BE49-F238E27FC236}">
                <a16:creationId xmlns:a16="http://schemas.microsoft.com/office/drawing/2014/main" id="{7F00463C-5957-AF5D-3A2C-C7D80A2388E9}"/>
              </a:ext>
            </a:extLst>
          </p:cNvPr>
          <p:cNvSpPr>
            <a:spLocks noGrp="1"/>
          </p:cNvSpPr>
          <p:nvPr>
            <p:ph idx="1"/>
          </p:nvPr>
        </p:nvSpPr>
        <p:spPr>
          <a:xfrm>
            <a:off x="838200" y="1540626"/>
            <a:ext cx="10515600" cy="4217324"/>
          </a:xfrm>
        </p:spPr>
        <p:txBody>
          <a:bodyPr>
            <a:normAutofit/>
          </a:bodyPr>
          <a:lstStyle/>
          <a:p>
            <a:r>
              <a:rPr lang="en-GB" dirty="0"/>
              <a:t>1/10</a:t>
            </a:r>
          </a:p>
          <a:p>
            <a:pPr lvl="1"/>
            <a:r>
              <a:rPr lang="en-GB" dirty="0"/>
              <a:t>Module Introduction and Overview </a:t>
            </a:r>
          </a:p>
          <a:p>
            <a:r>
              <a:rPr lang="en-GB" dirty="0"/>
              <a:t>3/10</a:t>
            </a:r>
          </a:p>
          <a:p>
            <a:pPr lvl="1"/>
            <a:r>
              <a:rPr lang="en-GB" dirty="0"/>
              <a:t>Placement Progression Meetings with Fran these can be arranged on Teams.</a:t>
            </a:r>
          </a:p>
          <a:p>
            <a:r>
              <a:rPr lang="en-GB" dirty="0"/>
              <a:t>8/10</a:t>
            </a:r>
          </a:p>
          <a:p>
            <a:pPr lvl="1"/>
            <a:r>
              <a:rPr lang="en-GB" dirty="0"/>
              <a:t>Young People’s Leisure Time Part 1 – Theory and Practice</a:t>
            </a:r>
          </a:p>
          <a:p>
            <a:r>
              <a:rPr lang="en-GB" dirty="0"/>
              <a:t>10/10</a:t>
            </a:r>
          </a:p>
          <a:p>
            <a:pPr lvl="1"/>
            <a:r>
              <a:rPr lang="en-GB" dirty="0"/>
              <a:t>Young People’s Leisure Time Part 2 – Theory and Practice</a:t>
            </a:r>
          </a:p>
          <a:p>
            <a:pPr lvl="1"/>
            <a:endParaRPr lang="en-GB" dirty="0"/>
          </a:p>
        </p:txBody>
      </p:sp>
    </p:spTree>
    <p:extLst>
      <p:ext uri="{BB962C8B-B14F-4D97-AF65-F5344CB8AC3E}">
        <p14:creationId xmlns:p14="http://schemas.microsoft.com/office/powerpoint/2010/main" val="29978740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BE87F-0BE8-A9D3-9A60-9A3C7CAD77E4}"/>
              </a:ext>
            </a:extLst>
          </p:cNvPr>
          <p:cNvSpPr>
            <a:spLocks noGrp="1"/>
          </p:cNvSpPr>
          <p:nvPr>
            <p:ph type="title"/>
          </p:nvPr>
        </p:nvSpPr>
        <p:spPr/>
        <p:txBody>
          <a:bodyPr/>
          <a:lstStyle/>
          <a:p>
            <a:r>
              <a:rPr lang="en-GB" dirty="0"/>
              <a:t>Module Arrangements</a:t>
            </a:r>
          </a:p>
        </p:txBody>
      </p:sp>
      <p:sp>
        <p:nvSpPr>
          <p:cNvPr id="3" name="Content Placeholder 2">
            <a:extLst>
              <a:ext uri="{FF2B5EF4-FFF2-40B4-BE49-F238E27FC236}">
                <a16:creationId xmlns:a16="http://schemas.microsoft.com/office/drawing/2014/main" id="{7F00463C-5957-AF5D-3A2C-C7D80A2388E9}"/>
              </a:ext>
            </a:extLst>
          </p:cNvPr>
          <p:cNvSpPr>
            <a:spLocks noGrp="1"/>
          </p:cNvSpPr>
          <p:nvPr>
            <p:ph idx="1"/>
          </p:nvPr>
        </p:nvSpPr>
        <p:spPr>
          <a:xfrm>
            <a:off x="838200" y="1518458"/>
            <a:ext cx="10515600" cy="4267200"/>
          </a:xfrm>
        </p:spPr>
        <p:txBody>
          <a:bodyPr>
            <a:normAutofit/>
          </a:bodyPr>
          <a:lstStyle/>
          <a:p>
            <a:r>
              <a:rPr lang="en-GB" dirty="0"/>
              <a:t>15/10 </a:t>
            </a:r>
          </a:p>
          <a:p>
            <a:pPr lvl="1"/>
            <a:r>
              <a:rPr lang="en-GB" dirty="0"/>
              <a:t>SWOT Analysis – Theory and Practice</a:t>
            </a:r>
          </a:p>
          <a:p>
            <a:r>
              <a:rPr lang="en-GB" dirty="0"/>
              <a:t>17/10</a:t>
            </a:r>
          </a:p>
          <a:p>
            <a:pPr lvl="1"/>
            <a:r>
              <a:rPr lang="en-GB" dirty="0"/>
              <a:t>No Taught Lecture – individual tutorials by appointment to discuss portfolio assessment components. </a:t>
            </a:r>
          </a:p>
          <a:p>
            <a:r>
              <a:rPr lang="en-GB" dirty="0"/>
              <a:t>22/10</a:t>
            </a:r>
          </a:p>
          <a:p>
            <a:pPr lvl="1"/>
            <a:r>
              <a:rPr lang="en-GB" dirty="0"/>
              <a:t>Professionalism, Self-Care and Youth Work</a:t>
            </a:r>
          </a:p>
          <a:p>
            <a:r>
              <a:rPr lang="en-GB" dirty="0"/>
              <a:t>24/10</a:t>
            </a:r>
          </a:p>
          <a:p>
            <a:pPr lvl="1"/>
            <a:r>
              <a:rPr lang="en-GB" dirty="0"/>
              <a:t>No Taught Lecture – individual tutorials by appointment to discuss portfolio assessment components. </a:t>
            </a:r>
          </a:p>
          <a:p>
            <a:pPr lvl="1"/>
            <a:endParaRPr lang="en-GB" dirty="0"/>
          </a:p>
          <a:p>
            <a:pPr lvl="1"/>
            <a:endParaRPr lang="en-GB" dirty="0"/>
          </a:p>
        </p:txBody>
      </p:sp>
    </p:spTree>
    <p:extLst>
      <p:ext uri="{BB962C8B-B14F-4D97-AF65-F5344CB8AC3E}">
        <p14:creationId xmlns:p14="http://schemas.microsoft.com/office/powerpoint/2010/main" val="43137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7472C-EAD2-4CF2-9593-1646492CE52A}"/>
              </a:ext>
            </a:extLst>
          </p:cNvPr>
          <p:cNvSpPr>
            <a:spLocks noGrp="1"/>
          </p:cNvSpPr>
          <p:nvPr>
            <p:ph type="title"/>
          </p:nvPr>
        </p:nvSpPr>
        <p:spPr/>
        <p:txBody>
          <a:bodyPr/>
          <a:lstStyle/>
          <a:p>
            <a:r>
              <a:rPr lang="en-GB" dirty="0"/>
              <a:t>In Pairs</a:t>
            </a:r>
          </a:p>
        </p:txBody>
      </p:sp>
      <p:sp>
        <p:nvSpPr>
          <p:cNvPr id="3" name="Content Placeholder 2">
            <a:extLst>
              <a:ext uri="{FF2B5EF4-FFF2-40B4-BE49-F238E27FC236}">
                <a16:creationId xmlns:a16="http://schemas.microsoft.com/office/drawing/2014/main" id="{FCF787A7-4AAA-4B68-89EF-AF1ABC8268E7}"/>
              </a:ext>
            </a:extLst>
          </p:cNvPr>
          <p:cNvSpPr>
            <a:spLocks noGrp="1"/>
          </p:cNvSpPr>
          <p:nvPr>
            <p:ph idx="1"/>
          </p:nvPr>
        </p:nvSpPr>
        <p:spPr/>
        <p:txBody>
          <a:bodyPr/>
          <a:lstStyle/>
          <a:p>
            <a:r>
              <a:rPr lang="en-GB" dirty="0"/>
              <a:t>Discuss with your partner some of your ideas from your individual task.</a:t>
            </a:r>
          </a:p>
          <a:p>
            <a:endParaRPr lang="en-GB" dirty="0"/>
          </a:p>
          <a:p>
            <a:r>
              <a:rPr lang="en-GB" dirty="0"/>
              <a:t>Feedback</a:t>
            </a:r>
          </a:p>
        </p:txBody>
      </p:sp>
    </p:spTree>
    <p:extLst>
      <p:ext uri="{BB962C8B-B14F-4D97-AF65-F5344CB8AC3E}">
        <p14:creationId xmlns:p14="http://schemas.microsoft.com/office/powerpoint/2010/main" val="12233144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idx="1"/>
          </p:nvPr>
        </p:nvSpPr>
        <p:spPr>
          <a:xfrm>
            <a:off x="838200" y="1825625"/>
            <a:ext cx="10515600" cy="3973148"/>
          </a:xfrm>
        </p:spPr>
        <p:txBody>
          <a:bodyPr>
            <a:normAutofit fontScale="85000" lnSpcReduction="20000"/>
          </a:bodyPr>
          <a:lstStyle/>
          <a:p>
            <a:r>
              <a:rPr lang="en-GB" dirty="0"/>
              <a:t>You are required to read and understand the Fieldwork Guidelines and consider ways in which you can lead and manage an area of youth work practice in your level 6 placement.</a:t>
            </a:r>
          </a:p>
          <a:p>
            <a:endParaRPr lang="en-GB" dirty="0"/>
          </a:p>
          <a:p>
            <a:r>
              <a:rPr lang="en-GB" dirty="0"/>
              <a:t>Pop Quiz</a:t>
            </a:r>
          </a:p>
          <a:p>
            <a:endParaRPr lang="en-GB" dirty="0"/>
          </a:p>
          <a:p>
            <a:r>
              <a:rPr lang="en-GB" dirty="0"/>
              <a:t>Be prepared to feedback the thinking with the group when we are next together</a:t>
            </a:r>
          </a:p>
          <a:p>
            <a:endParaRPr lang="en-GB" dirty="0"/>
          </a:p>
          <a:p>
            <a:r>
              <a:rPr lang="en-GB" dirty="0"/>
              <a:t>Fran will meet with you all individually on Thursday 3/10 to engage in a Placement Progression Meeting. These can take place on Teams please email Fran to arrange these. </a:t>
            </a:r>
          </a:p>
        </p:txBody>
      </p:sp>
    </p:spTree>
    <p:extLst>
      <p:ext uri="{BB962C8B-B14F-4D97-AF65-F5344CB8AC3E}">
        <p14:creationId xmlns:p14="http://schemas.microsoft.com/office/powerpoint/2010/main" val="404888544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25</TotalTime>
  <Words>1280</Words>
  <Application>Microsoft Office PowerPoint</Application>
  <PresentationFormat>Widescreen</PresentationFormat>
  <Paragraphs>155</Paragraphs>
  <Slides>25</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25</vt:i4>
      </vt:variant>
    </vt:vector>
  </HeadingPairs>
  <TitlesOfParts>
    <vt:vector size="32" baseType="lpstr">
      <vt:lpstr>Arial</vt:lpstr>
      <vt:lpstr>Calibri</vt:lpstr>
      <vt:lpstr>Calibri Light</vt:lpstr>
      <vt:lpstr>Gill Sans MT</vt:lpstr>
      <vt:lpstr>Wingdings 3</vt:lpstr>
      <vt:lpstr>Holding PAge</vt:lpstr>
      <vt:lpstr>Accessible 2</vt:lpstr>
      <vt:lpstr>Youth Work Practice 3: Leading and Managing Introduction and Module Overview  </vt:lpstr>
      <vt:lpstr>Re - connect as a group</vt:lpstr>
      <vt:lpstr>Aims of Module</vt:lpstr>
      <vt:lpstr>Learning Outcomes</vt:lpstr>
      <vt:lpstr>Learning Outcomes</vt:lpstr>
      <vt:lpstr>INDICATIVE CONTENT</vt:lpstr>
      <vt:lpstr>INDICATIVE CONTENT</vt:lpstr>
      <vt:lpstr>Assessments Assessment Component 1 – 80%</vt:lpstr>
      <vt:lpstr>Assessments Assessment Component 1 – 80%</vt:lpstr>
      <vt:lpstr>Assessments Assessment Component 2  10%</vt:lpstr>
      <vt:lpstr>Assessments Assessment Component 3  10%</vt:lpstr>
      <vt:lpstr>Any Questions so far….?</vt:lpstr>
      <vt:lpstr>Group Task – 40 min – Significantly Important.</vt:lpstr>
      <vt:lpstr>Learning Outcome 1</vt:lpstr>
      <vt:lpstr>Learning Outcome 2</vt:lpstr>
      <vt:lpstr>Learning Outcome 3</vt:lpstr>
      <vt:lpstr>Learning Outcome 4</vt:lpstr>
      <vt:lpstr>Learning Outcome 5</vt:lpstr>
      <vt:lpstr>Feedback and Discussion</vt:lpstr>
      <vt:lpstr>Lunch Break</vt:lpstr>
      <vt:lpstr>Individual Task</vt:lpstr>
      <vt:lpstr>Module Arrangements</vt:lpstr>
      <vt:lpstr>Module Arrangements</vt:lpstr>
      <vt:lpstr>In Pairs</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10</cp:revision>
  <dcterms:created xsi:type="dcterms:W3CDTF">2022-06-22T10:03:12Z</dcterms:created>
  <dcterms:modified xsi:type="dcterms:W3CDTF">2024-09-12T10:48:23Z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