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8"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8" d="100"/>
          <a:sy n="68" d="100"/>
        </p:scale>
        <p:origin x="-588" y="-6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viewProps" Target="view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presProps" Target="presProps.xml" /><Relationship Id="rId5" Type="http://schemas.openxmlformats.org/officeDocument/2006/relationships/slide" Target="slides/slide4.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ableStyles" Target="tableStyles.xml" /></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ectangle 15"/>
          <p:cNvSpPr/>
          <p:nvPr/>
        </p:nvSpPr>
        <p:spPr>
          <a:xfrm>
            <a:off x="1" y="0"/>
            <a:ext cx="12192000" cy="6858000"/>
          </a:xfrm>
          <a:prstGeom prst="rect">
            <a:avLst/>
          </a:prstGeom>
          <a:blipFill dpi="0" rotWithShape="1">
            <a:blip r:embed="rId2">
              <a:alphaModFix amt="45000"/>
              <a:duotone>
                <a:schemeClr val="accent2">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11" name="Rectangle 10"/>
          <p:cNvSpPr/>
          <p:nvPr/>
        </p:nvSpPr>
        <p:spPr>
          <a:xfrm>
            <a:off x="1447801" y="1411615"/>
            <a:ext cx="9296400" cy="4034770"/>
          </a:xfrm>
          <a:prstGeom prst="rect">
            <a:avLst/>
          </a:prstGeom>
          <a:solidFill>
            <a:schemeClr val="bg2"/>
          </a:solidFill>
          <a:ln w="9525" cap="sq" cmpd="sng" algn="ctr">
            <a:no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solidFill>
                <a:effectLst>
                  <a:outerShdw blurRad="38100" dist="12700" dir="2700000" algn="tl" rotWithShape="0">
                    <a:prstClr val="black">
                      <a:alpha val="40000"/>
                    </a:prstClr>
                  </a:outerShdw>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2"/>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rgbClr val="FFFFFF"/>
                </a:solidFill>
                <a:latin typeface="+mn-lt"/>
              </a:defRPr>
            </a:lvl1pPr>
          </a:lstStyle>
          <a:p>
            <a:fld id="{03FCE02C-6EC6-4E09-BC2C-9FDED4DE236E}" type="datetimeFigureOut">
              <a:rPr lang="en-US" dirty="0"/>
              <a:pPr/>
              <a:t>2/19/2023</a:t>
            </a:fld>
            <a:endParaRPr lang="en-US" dirty="0"/>
          </a:p>
        </p:txBody>
      </p:sp>
      <p:sp>
        <p:nvSpPr>
          <p:cNvPr id="21" name="Footer Placeholder 20"/>
          <p:cNvSpPr>
            <a:spLocks noGrp="1"/>
          </p:cNvSpPr>
          <p:nvPr>
            <p:ph type="ftr" sz="quarter" idx="11"/>
          </p:nvPr>
        </p:nvSpPr>
        <p:spPr>
          <a:xfrm>
            <a:off x="1453896" y="5212080"/>
            <a:ext cx="5905500" cy="228600"/>
          </a:xfrm>
        </p:spPr>
        <p:txBody>
          <a:bodyPr/>
          <a:lstStyle>
            <a:lvl1pPr algn="l">
              <a:defRPr>
                <a:solidFill>
                  <a:schemeClr val="tx2"/>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lvl1pPr>
              <a:defRPr sz="18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4D8F36E1-9596-4E98-8786-4A17C5D29C65}" type="datetimeFigureOut">
              <a:rPr lang="en-US" dirty="0"/>
              <a:pPr/>
              <a:t>2/19/2023</a:t>
            </a:fld>
            <a:endParaRPr lang="en-US" dirty="0"/>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9" name="Rectangle 18"/>
          <p:cNvSpPr/>
          <p:nvPr/>
        </p:nvSpPr>
        <p:spPr>
          <a:xfrm>
            <a:off x="0" y="0"/>
            <a:ext cx="12192000" cy="6858000"/>
          </a:xfrm>
          <a:prstGeom prst="rect">
            <a:avLst/>
          </a:prstGeom>
          <a:blipFill dpi="0" rotWithShape="1">
            <a:blip r:embed="rId2">
              <a:alphaModFix amt="40000"/>
              <a:duotone>
                <a:schemeClr val="accent3">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24" name="Rectangle 23"/>
          <p:cNvSpPr/>
          <p:nvPr/>
        </p:nvSpPr>
        <p:spPr>
          <a:xfrm>
            <a:off x="1447801" y="1411615"/>
            <a:ext cx="9296400" cy="4034770"/>
          </a:xfrm>
          <a:prstGeom prst="rect">
            <a:avLst/>
          </a:prstGeom>
          <a:solidFill>
            <a:schemeClr val="bg2"/>
          </a:solidFill>
          <a:ln w="9525" cap="sq" cmpd="sng" algn="ctr">
            <a:noFill/>
            <a:prstDash val="solid"/>
            <a:miter lim="800000"/>
          </a:ln>
          <a:effectLst/>
        </p:spPr>
      </p:sp>
      <p:sp>
        <p:nvSpPr>
          <p:cNvPr id="30" name="Rectangle 29"/>
          <p:cNvSpPr/>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b="0" kern="1200" cap="all" spc="-100" baseline="0" dirty="0">
                <a:solidFill>
                  <a:schemeClr val="tx1"/>
                </a:solidFill>
                <a:effectLst>
                  <a:outerShdw blurRad="38100" dist="12700" dir="2700000" algn="tl" rotWithShape="0">
                    <a:prstClr val="black">
                      <a:alpha val="40000"/>
                    </a:prstClr>
                  </a:outerShdw>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tabLst>
                <a:tab pos="2633663" algn="l"/>
              </a:tabLst>
              <a:defRPr sz="1600">
                <a:solidFill>
                  <a:schemeClr val="tx2"/>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rgbClr val="FFFFFF"/>
                </a:solidFill>
                <a:latin typeface="+mn-lt"/>
                <a:ea typeface="+mn-ea"/>
                <a:cs typeface="+mn-cs"/>
              </a:defRPr>
            </a:lvl1pPr>
          </a:lstStyle>
          <a:p>
            <a:fld id="{EE4D1A55-63BC-4BA2-9538-7DDEADA10621}" type="datetimeFigureOut">
              <a:rPr lang="en-US" dirty="0"/>
              <a:pPr/>
              <a:t>2/19/2023</a:t>
            </a:fld>
            <a:endParaRPr lang="en-US" dirty="0"/>
          </a:p>
        </p:txBody>
      </p:sp>
      <p:sp>
        <p:nvSpPr>
          <p:cNvPr id="5" name="Footer Placeholder 4"/>
          <p:cNvSpPr>
            <a:spLocks noGrp="1"/>
          </p:cNvSpPr>
          <p:nvPr>
            <p:ph type="ftr" sz="quarter" idx="11"/>
          </p:nvPr>
        </p:nvSpPr>
        <p:spPr>
          <a:xfrm>
            <a:off x="1453896" y="5212080"/>
            <a:ext cx="5907024" cy="228600"/>
          </a:xfrm>
        </p:spPr>
        <p:txBody>
          <a:bodyPr/>
          <a:lstStyle>
            <a:lvl1pPr algn="l">
              <a:defRPr>
                <a:solidFill>
                  <a:schemeClr val="tx2"/>
                </a:solidFill>
              </a:defRPr>
            </a:lvl1pPr>
          </a:lstStyle>
          <a:p>
            <a:endParaRPr lang="en-US" dirty="0"/>
          </a:p>
        </p:txBody>
      </p:sp>
      <p:sp>
        <p:nvSpPr>
          <p:cNvPr id="6" name="Slide Number Placeholder 5"/>
          <p:cNvSpPr>
            <a:spLocks noGrp="1"/>
          </p:cNvSpPr>
          <p:nvPr>
            <p:ph type="sldNum" sz="quarter" idx="12"/>
          </p:nvPr>
        </p:nvSpPr>
        <p:spPr>
          <a:xfrm>
            <a:off x="8604504" y="5212080"/>
            <a:ext cx="2112264" cy="228600"/>
          </a:xfrm>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lvl1pPr>
              <a:defRPr>
                <a:solidFill>
                  <a:schemeClr val="tx2"/>
                </a:solidFill>
              </a:defRPr>
            </a:lvl1pPr>
          </a:lstStyle>
          <a:p>
            <a:fld id="{66D01ABB-8821-4BF5-97A9-E1A66ACAEAA9}" type="datetimeFigureOut">
              <a:rPr lang="en-US" dirty="0"/>
              <a:pPr/>
              <a:t>2/19/2023</a:t>
            </a:fld>
            <a:endParaRPr lang="en-US" dirty="0"/>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800" b="0">
                <a:solidFill>
                  <a:schemeClr val="tx2"/>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lvl1pPr>
              <a:defRPr>
                <a:solidFill>
                  <a:schemeClr val="tx2"/>
                </a:solidFill>
              </a:defRPr>
            </a:lvl1pPr>
          </a:lstStyle>
          <a:p>
            <a:fld id="{20C37B1C-D4A1-4A4F-A470-80868146AFC5}" type="datetimeFigureOut">
              <a:rPr lang="en-US" dirty="0"/>
              <a:pPr/>
              <a:t>2/19/2023</a:t>
            </a:fld>
            <a:endParaRPr lang="en-US" dirty="0"/>
          </a:p>
        </p:txBody>
      </p:sp>
      <p:sp>
        <p:nvSpPr>
          <p:cNvPr id="8" name="Footer Placeholder 7"/>
          <p:cNvSpPr>
            <a:spLocks noGrp="1"/>
          </p:cNvSpPr>
          <p:nvPr>
            <p:ph type="ftr" sz="quarter" idx="11"/>
          </p:nvPr>
        </p:nvSpPr>
        <p:spPr/>
        <p:txBody>
          <a:bodyPr/>
          <a:lstStyle>
            <a:lvl1pPr>
              <a:defRPr>
                <a:solidFill>
                  <a:schemeClr val="tx2"/>
                </a:solidFill>
              </a:defRPr>
            </a:lvl1pPr>
          </a:lstStyle>
          <a:p>
            <a:endParaRPr lang="en-US" dirty="0"/>
          </a:p>
        </p:txBody>
      </p:sp>
      <p:sp>
        <p:nvSpPr>
          <p:cNvPr id="9" name="Slide Number Placeholder 8"/>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lvl1pPr>
              <a:defRPr>
                <a:solidFill>
                  <a:schemeClr val="tx2"/>
                </a:solidFill>
              </a:defRPr>
            </a:lvl1pPr>
          </a:lstStyle>
          <a:p>
            <a:fld id="{6D31D1B9-F39E-471E-80A9-595CAA5664AD}" type="datetimeFigureOut">
              <a:rPr lang="en-US" dirty="0"/>
              <a:pPr/>
              <a:t>2/19/2023</a:t>
            </a:fld>
            <a:endParaRPr lang="en-US" dirty="0"/>
          </a:p>
        </p:txBody>
      </p:sp>
      <p:sp>
        <p:nvSpPr>
          <p:cNvPr id="4" name="Footer Placeholder 3"/>
          <p:cNvSpPr>
            <a:spLocks noGrp="1"/>
          </p:cNvSpPr>
          <p:nvPr>
            <p:ph type="ftr" sz="quarter" idx="11"/>
          </p:nvPr>
        </p:nvSpPr>
        <p:spPr/>
        <p:txBody>
          <a:bodyPr/>
          <a:lstStyle>
            <a:lvl1pPr>
              <a:defRPr>
                <a:solidFill>
                  <a:schemeClr val="tx2"/>
                </a:solidFill>
              </a:defRPr>
            </a:lvl1pPr>
          </a:lstStyle>
          <a:p>
            <a:endParaRPr lang="en-US" dirty="0"/>
          </a:p>
        </p:txBody>
      </p:sp>
      <p:sp>
        <p:nvSpPr>
          <p:cNvPr id="5" name="Slide Number Placeholder 4"/>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solidFill>
                  <a:schemeClr val="tx2"/>
                </a:solidFill>
              </a:defRPr>
            </a:lvl1pPr>
          </a:lstStyle>
          <a:p>
            <a:fld id="{33FCEABC-E2B9-4606-A74F-CB06AF596887}" type="datetimeFigureOut">
              <a:rPr lang="en-US" dirty="0"/>
              <a:pPr/>
              <a:t>2/19/2023</a:t>
            </a:fld>
            <a:endParaRPr lang="en-US" dirty="0"/>
          </a:p>
        </p:txBody>
      </p:sp>
      <p:sp>
        <p:nvSpPr>
          <p:cNvPr id="3" name="Footer Placeholder 2"/>
          <p:cNvSpPr>
            <a:spLocks noGrp="1"/>
          </p:cNvSpPr>
          <p:nvPr>
            <p:ph type="ftr" sz="quarter" idx="11"/>
          </p:nvPr>
        </p:nvSpPr>
        <p:spPr/>
        <p:txBody>
          <a:bodyPr/>
          <a:lstStyle>
            <a:lvl1pPr>
              <a:defRPr>
                <a:solidFill>
                  <a:schemeClr val="tx2"/>
                </a:solidFill>
              </a:defRPr>
            </a:lvl1pPr>
          </a:lstStyle>
          <a:p>
            <a:endParaRPr lang="en-US" dirty="0"/>
          </a:p>
        </p:txBody>
      </p:sp>
      <p:sp>
        <p:nvSpPr>
          <p:cNvPr id="4" name="Slide Number Placeholder 3"/>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4" name="Rectangle 13"/>
          <p:cNvSpPr/>
          <p:nvPr/>
        </p:nvSpPr>
        <p:spPr>
          <a:xfrm>
            <a:off x="234693" y="237744"/>
            <a:ext cx="8633081"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16" name="Rectangle 15"/>
          <p:cNvSpPr/>
          <p:nvPr/>
        </p:nvSpPr>
        <p:spPr>
          <a:xfrm>
            <a:off x="371856" y="374904"/>
            <a:ext cx="8353044" cy="6108192"/>
          </a:xfrm>
          <a:prstGeom prst="rect">
            <a:avLst/>
          </a:prstGeom>
          <a:solidFill>
            <a:schemeClr val="bg2"/>
          </a:solidFill>
          <a:ln w="6350" cap="sq" cmpd="sng" algn="ctr">
            <a:noFill/>
            <a:prstDash val="solid"/>
            <a:miter lim="800000"/>
          </a:ln>
          <a:effectLst/>
        </p:spPr>
      </p:sp>
      <p:sp>
        <p:nvSpPr>
          <p:cNvPr id="15" name="Rectangle 14"/>
          <p:cNvSpPr/>
          <p:nvPr/>
        </p:nvSpPr>
        <p:spPr>
          <a:xfrm>
            <a:off x="9020386" y="237744"/>
            <a:ext cx="2926080" cy="638251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chemeClr val="bg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790575" y="704850"/>
            <a:ext cx="7562850" cy="51435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tx2"/>
                </a:solidFill>
              </a:defRPr>
            </a:lvl1pPr>
          </a:lstStyle>
          <a:p>
            <a:fld id="{FA8850A0-01A3-4F4E-AA52-F716A9BFD4EB}" type="datetimeFigureOut">
              <a:rPr lang="en-US" dirty="0"/>
              <a:pPr/>
              <a:t>2/19/2023</a:t>
            </a:fld>
            <a:endParaRPr lang="en-US" dirty="0"/>
          </a:p>
        </p:txBody>
      </p:sp>
      <p:sp>
        <p:nvSpPr>
          <p:cNvPr id="6" name="Footer Placeholder 5"/>
          <p:cNvSpPr>
            <a:spLocks noGrp="1"/>
          </p:cNvSpPr>
          <p:nvPr>
            <p:ph type="ftr" sz="quarter" idx="11"/>
          </p:nvPr>
        </p:nvSpPr>
        <p:spPr>
          <a:xfrm>
            <a:off x="3439158" y="6214535"/>
            <a:ext cx="5184648" cy="256032"/>
          </a:xfrm>
        </p:spPr>
        <p:txBody>
          <a:bodyPr/>
          <a:lstStyle>
            <a:lvl1pPr algn="r">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bg2"/>
                </a:solidFill>
              </a:defRPr>
            </a:lvl1pPr>
          </a:lstStyle>
          <a:p>
            <a:fld id="{4FAB73BC-B049-4115-A692-8D63A059BFB8}" type="slidenum">
              <a:rPr lang="en-US" dirty="0"/>
              <a:pPr/>
              <a:t>‹#›</a:t>
            </a:fld>
            <a:endParaRPr lang="en-US" dirty="0"/>
          </a:p>
        </p:txBody>
      </p:sp>
      <p:sp>
        <p:nvSpPr>
          <p:cNvPr id="11" name="Rectangle 10"/>
          <p:cNvSpPr/>
          <p:nvPr/>
        </p:nvSpPr>
        <p:spPr>
          <a:xfrm>
            <a:off x="9157546" y="374904"/>
            <a:ext cx="2651760" cy="6108192"/>
          </a:xfrm>
          <a:prstGeom prst="rect">
            <a:avLst/>
          </a:prstGeom>
          <a:noFill/>
          <a:ln w="6350" cap="sq">
            <a:solidFill>
              <a:schemeClr val="tx1">
                <a:lumMod val="65000"/>
                <a:lumOff val="3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tx1"/>
          </a:solidFill>
          <a:ln w="6350" cap="sq">
            <a:solidFill>
              <a:schemeClr val="tx1">
                <a:lumMod val="7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157546" y="374904"/>
            <a:ext cx="2651760" cy="6108192"/>
          </a:xfrm>
          <a:prstGeom prst="rect">
            <a:avLst/>
          </a:prstGeom>
          <a:solidFill>
            <a:schemeClr val="bg2"/>
          </a:solidFill>
          <a:ln w="6350" cap="sq">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chemeClr val="tx1"/>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601076" cy="6382512"/>
          </a:xfrm>
          <a:solidFill>
            <a:srgbClr val="808080"/>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9050" dist="6350" dir="2700000" algn="tl" rotWithShape="0">
                    <a:prstClr val="black">
                      <a:alpha val="40000"/>
                    </a:prstClr>
                  </a:outerShdw>
                </a:effectLst>
              </a:defRPr>
            </a:lvl1pPr>
          </a:lstStyle>
          <a:p>
            <a:fld id="{E5811CCA-BB49-46C7-A0E2-F42339750F9A}" type="datetimeFigureOut">
              <a:rPr lang="en-US" dirty="0"/>
              <a:pPr/>
              <a:t>2/19/2023</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FB075A7A-4A9A-410F-B848-AB998ACC9419}" type="datetimeFigureOut">
              <a:rPr lang="en-US" dirty="0"/>
              <a:pPr/>
              <a:t>2/19/2023</a:t>
            </a:fld>
            <a:endParaRPr lang="en-US" dirty="0"/>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AA5F3E88-2D66-4D17-B0FA-EA13CB20B2FF}" type="datetimeFigureOut">
              <a:rPr lang="en-US" dirty="0"/>
              <a:pPr/>
              <a:t>2/19/2023</a:t>
            </a:fld>
            <a:endParaRPr lang="en-US" dirty="0"/>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8" name="Rectangle 7"/>
          <p:cNvSpPr/>
          <p:nvPr/>
        </p:nvSpPr>
        <p:spPr>
          <a:xfrm>
            <a:off x="371856" y="374904"/>
            <a:ext cx="11448288" cy="6108192"/>
          </a:xfrm>
          <a:prstGeom prst="rect">
            <a:avLst/>
          </a:prstGeom>
          <a:solidFill>
            <a:schemeClr val="bg2"/>
          </a:solidFill>
          <a:ln w="6350" cap="sq" cmpd="sng" algn="ctr">
            <a:no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89464" y="6214535"/>
            <a:ext cx="2743200" cy="256032"/>
          </a:xfrm>
          <a:prstGeom prst="rect">
            <a:avLst/>
          </a:prstGeom>
        </p:spPr>
        <p:txBody>
          <a:bodyPr vert="horz" lIns="91440" tIns="45720" rIns="91440" bIns="45720" rtlCol="0" anchor="b"/>
          <a:lstStyle>
            <a:lvl1pPr algn="l">
              <a:defRPr sz="1000">
                <a:solidFill>
                  <a:schemeClr val="bg2"/>
                </a:solidFill>
              </a:defRPr>
            </a:lvl1pPr>
          </a:lstStyle>
          <a:p>
            <a:fld id="{17205CAA-4E5A-4223-BD55-C5D2841AC9EF}" type="datetimeFigureOut">
              <a:rPr lang="en-US" dirty="0"/>
              <a:pPr/>
              <a:t>2/19/2023</a:t>
            </a:fld>
            <a:endParaRPr lang="en-US" dirty="0"/>
          </a:p>
        </p:txBody>
      </p:sp>
      <p:sp>
        <p:nvSpPr>
          <p:cNvPr id="5" name="Footer Placeholder 4"/>
          <p:cNvSpPr>
            <a:spLocks noGrp="1"/>
          </p:cNvSpPr>
          <p:nvPr>
            <p:ph type="ftr" sz="quarter" idx="3"/>
          </p:nvPr>
        </p:nvSpPr>
        <p:spPr>
          <a:xfrm>
            <a:off x="3489960" y="6214535"/>
            <a:ext cx="5212080" cy="256032"/>
          </a:xfrm>
          <a:prstGeom prst="rect">
            <a:avLst/>
          </a:prstGeom>
        </p:spPr>
        <p:txBody>
          <a:bodyPr vert="horz" lIns="91440" tIns="45720" rIns="91440" bIns="45720" rtlCol="0" anchor="b"/>
          <a:lstStyle>
            <a:lvl1pPr algn="ctr">
              <a:defRPr sz="1000">
                <a:solidFill>
                  <a:schemeClr val="bg2"/>
                </a:solidFill>
              </a:defRPr>
            </a:lvl1pPr>
          </a:lstStyle>
          <a:p>
            <a:endParaRPr lang="en-US" dirty="0"/>
          </a:p>
        </p:txBody>
      </p:sp>
      <p:sp>
        <p:nvSpPr>
          <p:cNvPr id="6" name="Slide Number Placeholder 5"/>
          <p:cNvSpPr>
            <a:spLocks noGrp="1"/>
          </p:cNvSpPr>
          <p:nvPr>
            <p:ph type="sldNum" sz="quarter" idx="4"/>
          </p:nvPr>
        </p:nvSpPr>
        <p:spPr>
          <a:xfrm>
            <a:off x="10348535" y="6214535"/>
            <a:ext cx="1463040" cy="256032"/>
          </a:xfrm>
          <a:prstGeom prst="rect">
            <a:avLst/>
          </a:prstGeom>
        </p:spPr>
        <p:txBody>
          <a:bodyPr vert="horz" lIns="91440" tIns="45720" rIns="91440" bIns="45720" rtlCol="0" anchor="b"/>
          <a:lstStyle>
            <a:lvl1pPr algn="r">
              <a:defRPr sz="1000">
                <a:solidFill>
                  <a:schemeClr val="bg2"/>
                </a:solidFill>
              </a:defRPr>
            </a:lvl1pPr>
          </a:lstStyle>
          <a:p>
            <a:fld id="{4FAB73BC-B049-4115-A692-8D63A059BFB8}"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2">
            <a:lumMod val="60000"/>
            <a:lumOff val="40000"/>
          </a:schemeClr>
        </a:buClr>
        <a:buFont typeface="Arial" pitchFamily="34"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6pPr>
      <a:lvl7pPr marL="19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7pPr>
      <a:lvl8pPr marL="22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8pPr>
      <a:lvl9pPr marL="25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E59F9E-DE28-40C7-9ED6-398AE7EA3A1D}"/>
              </a:ext>
            </a:extLst>
          </p:cNvPr>
          <p:cNvSpPr>
            <a:spLocks noGrp="1"/>
          </p:cNvSpPr>
          <p:nvPr>
            <p:ph type="ctrTitle"/>
          </p:nvPr>
        </p:nvSpPr>
        <p:spPr>
          <a:xfrm>
            <a:off x="1613647" y="2976465"/>
            <a:ext cx="9016647" cy="1147300"/>
          </a:xfrm>
          <a:solidFill>
            <a:schemeClr val="tx1">
              <a:lumMod val="95000"/>
            </a:schemeClr>
          </a:solidFill>
        </p:spPr>
        <p:txBody>
          <a:bodyPr/>
          <a:lstStyle/>
          <a:p>
            <a:r>
              <a:rPr lang="en-US" sz="4400" b="1" dirty="0">
                <a:solidFill>
                  <a:schemeClr val="bg1"/>
                </a:solidFill>
                <a:latin typeface="Amasis MT Pro Black" panose="02040A04050005020304" pitchFamily="18" charset="0"/>
              </a:rPr>
              <a:t>Marketing plan written for</a:t>
            </a:r>
            <a:br>
              <a:rPr lang="en-US" sz="4400" b="1" dirty="0">
                <a:solidFill>
                  <a:schemeClr val="bg1"/>
                </a:solidFill>
                <a:latin typeface="Amasis MT Pro Black" panose="02040A04050005020304" pitchFamily="18" charset="0"/>
              </a:rPr>
            </a:br>
            <a:r>
              <a:rPr lang="en-US" sz="4400" b="1" dirty="0">
                <a:solidFill>
                  <a:schemeClr val="bg1"/>
                </a:solidFill>
                <a:latin typeface="Amasis MT Pro Black" panose="02040A04050005020304" pitchFamily="18" charset="0"/>
              </a:rPr>
              <a:t>Holiday Inn</a:t>
            </a:r>
            <a:br>
              <a:rPr lang="en-US" sz="3200" b="1" dirty="0">
                <a:solidFill>
                  <a:schemeClr val="bg1"/>
                </a:solidFill>
                <a:latin typeface="Amasis MT Pro Black" panose="02040A04050005020304" pitchFamily="18" charset="0"/>
              </a:rPr>
            </a:br>
            <a:br>
              <a:rPr sz="4400" b="1" dirty="0">
                <a:solidFill>
                  <a:schemeClr val="bg1"/>
                </a:solidFill>
                <a:latin typeface="Amasis MT Pro Black" panose="02040A04050005020304" pitchFamily="18" charset="0"/>
              </a:rPr>
            </a:br>
            <a:r>
              <a:rPr sz="1600" b="1" dirty="0">
                <a:solidFill>
                  <a:schemeClr val="bg1"/>
                </a:solidFill>
                <a:latin typeface="Amasis MT Pro Black" panose="02040A04050005020304" pitchFamily="18" charset="0"/>
              </a:rPr>
              <a:t>STUDENT id</a:t>
            </a:r>
            <a:r>
              <a:rPr sz="1600" b="1">
                <a:solidFill>
                  <a:schemeClr val="bg1"/>
                </a:solidFill>
                <a:latin typeface="Amasis MT Pro Black" panose="02040A04050005020304" pitchFamily="18" charset="0"/>
              </a:rPr>
              <a:t>:</a:t>
            </a:r>
            <a:r>
              <a:rPr lang="en-GB" sz="1600" b="1">
                <a:solidFill>
                  <a:schemeClr val="bg1"/>
                </a:solidFill>
                <a:latin typeface="Amasis MT Pro Black" panose="02040A04050005020304" pitchFamily="18" charset="0"/>
              </a:rPr>
              <a:t>2207347</a:t>
            </a:r>
            <a:br>
              <a:rPr lang="en-US" dirty="0"/>
            </a:br>
            <a:endParaRPr lang="en-US" dirty="0"/>
          </a:p>
        </p:txBody>
      </p:sp>
      <p:pic>
        <p:nvPicPr>
          <p:cNvPr id="7" name="Picture 6">
            <a:extLst>
              <a:ext uri="{FF2B5EF4-FFF2-40B4-BE49-F238E27FC236}">
                <a16:creationId xmlns:a16="http://schemas.microsoft.com/office/drawing/2014/main" id="{31FB7718-54A3-1EA6-C154-64DA2D037883}"/>
              </a:ext>
            </a:extLst>
          </p:cNvPr>
          <p:cNvPicPr>
            <a:picLocks noChangeAspect="1"/>
          </p:cNvPicPr>
          <p:nvPr/>
        </p:nvPicPr>
        <p:blipFill>
          <a:blip r:embed="rId2"/>
          <a:stretch>
            <a:fillRect/>
          </a:stretch>
        </p:blipFill>
        <p:spPr>
          <a:xfrm>
            <a:off x="7906871" y="3833954"/>
            <a:ext cx="2839804" cy="1711882"/>
          </a:xfrm>
          <a:prstGeom prst="rect">
            <a:avLst/>
          </a:prstGeom>
        </p:spPr>
      </p:pic>
    </p:spTree>
    <p:extLst>
      <p:ext uri="{BB962C8B-B14F-4D97-AF65-F5344CB8AC3E}">
        <p14:creationId xmlns:p14="http://schemas.microsoft.com/office/powerpoint/2010/main" val="40755855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BCD7B-4778-4386-5E3F-874ABFB49FC1}"/>
              </a:ext>
            </a:extLst>
          </p:cNvPr>
          <p:cNvSpPr>
            <a:spLocks noGrp="1"/>
          </p:cNvSpPr>
          <p:nvPr>
            <p:ph type="title"/>
          </p:nvPr>
        </p:nvSpPr>
        <p:spPr>
          <a:solidFill>
            <a:schemeClr val="accent3"/>
          </a:solidFill>
        </p:spPr>
        <p:txBody>
          <a:bodyPr/>
          <a:lstStyle/>
          <a:p>
            <a:r>
              <a:rPr lang="en-US" b="1" dirty="0">
                <a:solidFill>
                  <a:schemeClr val="bg1"/>
                </a:solidFill>
                <a:latin typeface="Amasis MT Pro Black" panose="02040A04050005020304" pitchFamily="18" charset="0"/>
              </a:rPr>
              <a:t>Introduction</a:t>
            </a:r>
          </a:p>
        </p:txBody>
      </p:sp>
      <p:sp>
        <p:nvSpPr>
          <p:cNvPr id="3" name="Content Placeholder 2">
            <a:extLst>
              <a:ext uri="{FF2B5EF4-FFF2-40B4-BE49-F238E27FC236}">
                <a16:creationId xmlns:a16="http://schemas.microsoft.com/office/drawing/2014/main" id="{D1ED9397-CD20-360D-ECBA-FC2EADEF347A}"/>
              </a:ext>
            </a:extLst>
          </p:cNvPr>
          <p:cNvSpPr>
            <a:spLocks noGrp="1"/>
          </p:cNvSpPr>
          <p:nvPr>
            <p:ph idx="1"/>
          </p:nvPr>
        </p:nvSpPr>
        <p:spPr/>
        <p:txBody>
          <a:bodyPr/>
          <a:lstStyle/>
          <a:p>
            <a:pPr>
              <a:buFont typeface="Wingdings" panose="05000000000000000000" pitchFamily="2" charset="2"/>
              <a:buChar char="Ø"/>
            </a:pPr>
            <a:r>
              <a:rPr lang="en-US" b="1" dirty="0">
                <a:solidFill>
                  <a:schemeClr val="bg1"/>
                </a:solidFill>
                <a:latin typeface="Amasis MT Pro Black" panose="02040A04050005020304" pitchFamily="18" charset="0"/>
              </a:rPr>
              <a:t>Holiday Inn is a popular multinational hotel brand that offers economical and pleasant accommodations. </a:t>
            </a:r>
          </a:p>
          <a:p>
            <a:pPr>
              <a:buFont typeface="Wingdings" panose="05000000000000000000" pitchFamily="2" charset="2"/>
              <a:buChar char="Ø"/>
            </a:pPr>
            <a:r>
              <a:rPr lang="en-US" b="1" dirty="0">
                <a:solidFill>
                  <a:schemeClr val="bg1"/>
                </a:solidFill>
                <a:latin typeface="Amasis MT Pro Black" panose="02040A04050005020304" pitchFamily="18" charset="0"/>
              </a:rPr>
              <a:t>Holiday Inn is one of the world's most known hotel brands with its green and white emblem. </a:t>
            </a:r>
          </a:p>
          <a:p>
            <a:pPr>
              <a:buFont typeface="Wingdings" panose="05000000000000000000" pitchFamily="2" charset="2"/>
              <a:buChar char="Ø"/>
            </a:pPr>
            <a:r>
              <a:rPr lang="en-US" b="1" dirty="0">
                <a:solidFill>
                  <a:schemeClr val="bg1"/>
                </a:solidFill>
                <a:latin typeface="Amasis MT Pro Black" panose="02040A04050005020304" pitchFamily="18" charset="0"/>
              </a:rPr>
              <a:t>The corporation, formed in 1952, has hundreds of hotels worldwide. </a:t>
            </a:r>
          </a:p>
          <a:p>
            <a:pPr>
              <a:buFont typeface="Wingdings" panose="05000000000000000000" pitchFamily="2" charset="2"/>
              <a:buChar char="Ø"/>
            </a:pPr>
            <a:r>
              <a:rPr lang="en-US" b="1" dirty="0">
                <a:solidFill>
                  <a:schemeClr val="bg1"/>
                </a:solidFill>
                <a:latin typeface="Amasis MT Pro Black" panose="02040A04050005020304" pitchFamily="18" charset="0"/>
              </a:rPr>
              <a:t>The hotel industry is trying to recover from the COVID-19 pandemic. </a:t>
            </a:r>
          </a:p>
          <a:p>
            <a:pPr>
              <a:buFont typeface="Wingdings" panose="05000000000000000000" pitchFamily="2" charset="2"/>
              <a:buChar char="Ø"/>
            </a:pPr>
            <a:r>
              <a:rPr lang="en-US" b="1" dirty="0">
                <a:solidFill>
                  <a:schemeClr val="bg1"/>
                </a:solidFill>
                <a:latin typeface="Amasis MT Pro Black" panose="02040A04050005020304" pitchFamily="18" charset="0"/>
              </a:rPr>
              <a:t>This article proposes a method for marketing the firm to new customers to increase revenue and restore it to pre-pandemic levels.</a:t>
            </a:r>
          </a:p>
        </p:txBody>
      </p:sp>
    </p:spTree>
    <p:extLst>
      <p:ext uri="{BB962C8B-B14F-4D97-AF65-F5344CB8AC3E}">
        <p14:creationId xmlns:p14="http://schemas.microsoft.com/office/powerpoint/2010/main" val="35724520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0E893-9571-C47D-4531-F7382C3C501C}"/>
              </a:ext>
            </a:extLst>
          </p:cNvPr>
          <p:cNvSpPr>
            <a:spLocks noGrp="1"/>
          </p:cNvSpPr>
          <p:nvPr>
            <p:ph type="title"/>
          </p:nvPr>
        </p:nvSpPr>
        <p:spPr>
          <a:solidFill>
            <a:schemeClr val="accent6">
              <a:lumMod val="60000"/>
              <a:lumOff val="40000"/>
            </a:schemeClr>
          </a:solidFill>
        </p:spPr>
        <p:txBody>
          <a:bodyPr/>
          <a:lstStyle/>
          <a:p>
            <a:r>
              <a:rPr lang="en-US" dirty="0">
                <a:solidFill>
                  <a:schemeClr val="bg1"/>
                </a:solidFill>
                <a:latin typeface="Amasis MT Pro Black" panose="02040A04050005020304" pitchFamily="18" charset="0"/>
              </a:rPr>
              <a:t>Marketing Mix</a:t>
            </a:r>
          </a:p>
        </p:txBody>
      </p:sp>
      <p:sp>
        <p:nvSpPr>
          <p:cNvPr id="3" name="Content Placeholder 2">
            <a:extLst>
              <a:ext uri="{FF2B5EF4-FFF2-40B4-BE49-F238E27FC236}">
                <a16:creationId xmlns:a16="http://schemas.microsoft.com/office/drawing/2014/main" id="{6B825122-4381-BB62-2D6C-D384AE2E194D}"/>
              </a:ext>
            </a:extLst>
          </p:cNvPr>
          <p:cNvSpPr>
            <a:spLocks noGrp="1"/>
          </p:cNvSpPr>
          <p:nvPr>
            <p:ph idx="1"/>
          </p:nvPr>
        </p:nvSpPr>
        <p:spPr>
          <a:xfrm>
            <a:off x="1066800" y="2103120"/>
            <a:ext cx="9583271" cy="4112286"/>
          </a:xfrm>
        </p:spPr>
        <p:txBody>
          <a:bodyPr>
            <a:normAutofit fontScale="85000" lnSpcReduction="20000"/>
          </a:bodyPr>
          <a:lstStyle/>
          <a:p>
            <a:pPr marL="0" indent="0">
              <a:buNone/>
            </a:pPr>
            <a:r>
              <a:rPr lang="en-US" dirty="0"/>
              <a:t>The marketing mix for a holiday consists of the four Ps: Product, Price, Place, and Promotion.</a:t>
            </a:r>
          </a:p>
          <a:p>
            <a:endParaRPr lang="en-US" dirty="0"/>
          </a:p>
          <a:p>
            <a:r>
              <a:rPr lang="en-US" b="1" dirty="0">
                <a:solidFill>
                  <a:schemeClr val="bg1"/>
                </a:solidFill>
              </a:rPr>
              <a:t>Product refers to the holiday package being offered, including the accommodations, activities, and amenities provided.</a:t>
            </a:r>
          </a:p>
          <a:p>
            <a:endParaRPr lang="en-US" b="1" dirty="0">
              <a:solidFill>
                <a:schemeClr val="bg1"/>
              </a:solidFill>
            </a:endParaRPr>
          </a:p>
          <a:p>
            <a:r>
              <a:rPr lang="en-US" b="1" dirty="0">
                <a:solidFill>
                  <a:schemeClr val="bg1"/>
                </a:solidFill>
              </a:rPr>
              <a:t>Price involves determining a competitive and profitable cost for the package.</a:t>
            </a:r>
          </a:p>
          <a:p>
            <a:endParaRPr lang="en-US" dirty="0"/>
          </a:p>
          <a:p>
            <a:r>
              <a:rPr lang="en-US" b="1" dirty="0">
                <a:solidFill>
                  <a:schemeClr val="bg1"/>
                </a:solidFill>
              </a:rPr>
              <a:t>Place refers to the distribution channels and accessibility of the holiday destination, including transport options and availability.</a:t>
            </a:r>
          </a:p>
          <a:p>
            <a:endParaRPr lang="en-US" b="1" dirty="0">
              <a:solidFill>
                <a:schemeClr val="bg1"/>
              </a:solidFill>
            </a:endParaRPr>
          </a:p>
          <a:p>
            <a:r>
              <a:rPr lang="en-US" b="1" dirty="0">
                <a:solidFill>
                  <a:schemeClr val="bg1"/>
                </a:solidFill>
              </a:rPr>
              <a:t>Promotion encompasses the advertising and promotional activities used to attract potential customers, such as social media campaigns, email marketing, and influencer partnerships.</a:t>
            </a:r>
          </a:p>
          <a:p>
            <a:endParaRPr lang="en-US" b="1" dirty="0">
              <a:solidFill>
                <a:schemeClr val="bg1"/>
              </a:solidFill>
            </a:endParaRPr>
          </a:p>
          <a:p>
            <a:pPr marL="0" indent="0">
              <a:buNone/>
            </a:pPr>
            <a:r>
              <a:rPr lang="en-US" dirty="0"/>
              <a:t>A successful marketing mix for a holiday balances these four elements to create an attractive, accessible, and profitable package that meets the needs and wants of the target market.</a:t>
            </a:r>
          </a:p>
        </p:txBody>
      </p:sp>
    </p:spTree>
    <p:extLst>
      <p:ext uri="{BB962C8B-B14F-4D97-AF65-F5344CB8AC3E}">
        <p14:creationId xmlns:p14="http://schemas.microsoft.com/office/powerpoint/2010/main" val="32693415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08587-7F14-DE72-2BD8-6CB43E2DE14A}"/>
              </a:ext>
            </a:extLst>
          </p:cNvPr>
          <p:cNvSpPr>
            <a:spLocks noGrp="1"/>
          </p:cNvSpPr>
          <p:nvPr>
            <p:ph type="title"/>
          </p:nvPr>
        </p:nvSpPr>
        <p:spPr>
          <a:solidFill>
            <a:schemeClr val="accent1"/>
          </a:solidFill>
        </p:spPr>
        <p:txBody>
          <a:bodyPr/>
          <a:lstStyle/>
          <a:p>
            <a:r>
              <a:rPr lang="en-US" dirty="0"/>
              <a:t>SWOT analysis (Micro analysis)</a:t>
            </a:r>
          </a:p>
        </p:txBody>
      </p:sp>
      <p:sp>
        <p:nvSpPr>
          <p:cNvPr id="3" name="Content Placeholder 2">
            <a:extLst>
              <a:ext uri="{FF2B5EF4-FFF2-40B4-BE49-F238E27FC236}">
                <a16:creationId xmlns:a16="http://schemas.microsoft.com/office/drawing/2014/main" id="{8E781523-469A-F785-1807-E92C9AE83250}"/>
              </a:ext>
            </a:extLst>
          </p:cNvPr>
          <p:cNvSpPr>
            <a:spLocks noGrp="1"/>
          </p:cNvSpPr>
          <p:nvPr>
            <p:ph idx="1"/>
          </p:nvPr>
        </p:nvSpPr>
        <p:spPr/>
        <p:txBody>
          <a:bodyPr>
            <a:normAutofit/>
          </a:bodyPr>
          <a:lstStyle/>
          <a:p>
            <a:r>
              <a:rPr lang="en-US" sz="2000" dirty="0">
                <a:latin typeface="Amasis MT Pro Black" panose="02040A04050005020304" pitchFamily="18" charset="0"/>
              </a:rPr>
              <a:t>Strengths of Holiday Inn may include its strong brand recognition, global reach, and established reputation for quality accommodations.</a:t>
            </a:r>
          </a:p>
          <a:p>
            <a:r>
              <a:rPr lang="en-US" sz="2000" dirty="0">
                <a:latin typeface="Amasis MT Pro Black" panose="02040A04050005020304" pitchFamily="18" charset="0"/>
              </a:rPr>
              <a:t> Weaknesses may include its relatively standardized offerings and potential for being overshadowed by competitors. </a:t>
            </a:r>
          </a:p>
          <a:p>
            <a:r>
              <a:rPr lang="en-US" sz="2000" dirty="0">
                <a:latin typeface="Amasis MT Pro Black" panose="02040A04050005020304" pitchFamily="18" charset="0"/>
              </a:rPr>
              <a:t>Opportunities may include expanding into new markets or offering new services.</a:t>
            </a:r>
          </a:p>
          <a:p>
            <a:r>
              <a:rPr lang="en-US" sz="2000" dirty="0">
                <a:latin typeface="Amasis MT Pro Black" panose="02040A04050005020304" pitchFamily="18" charset="0"/>
              </a:rPr>
              <a:t>threats may include economic downturns or shifts in consumer preferences.</a:t>
            </a:r>
          </a:p>
        </p:txBody>
      </p:sp>
    </p:spTree>
    <p:extLst>
      <p:ext uri="{BB962C8B-B14F-4D97-AF65-F5344CB8AC3E}">
        <p14:creationId xmlns:p14="http://schemas.microsoft.com/office/powerpoint/2010/main" val="41874515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24D68E-D4FD-5FEF-E7C9-EA5555540EDE}"/>
              </a:ext>
            </a:extLst>
          </p:cNvPr>
          <p:cNvSpPr>
            <a:spLocks noGrp="1"/>
          </p:cNvSpPr>
          <p:nvPr>
            <p:ph type="title"/>
          </p:nvPr>
        </p:nvSpPr>
        <p:spPr>
          <a:solidFill>
            <a:srgbClr val="0070C0"/>
          </a:solidFill>
        </p:spPr>
        <p:txBody>
          <a:bodyPr/>
          <a:lstStyle/>
          <a:p>
            <a:r>
              <a:rPr lang="en-US" dirty="0"/>
              <a:t>PESTLE (Macro analysis)</a:t>
            </a:r>
          </a:p>
        </p:txBody>
      </p:sp>
      <p:sp>
        <p:nvSpPr>
          <p:cNvPr id="3" name="Content Placeholder 2">
            <a:extLst>
              <a:ext uri="{FF2B5EF4-FFF2-40B4-BE49-F238E27FC236}">
                <a16:creationId xmlns:a16="http://schemas.microsoft.com/office/drawing/2014/main" id="{C2E80351-639E-70FE-E629-1F95D01879AA}"/>
              </a:ext>
            </a:extLst>
          </p:cNvPr>
          <p:cNvSpPr>
            <a:spLocks noGrp="1"/>
          </p:cNvSpPr>
          <p:nvPr>
            <p:ph idx="1"/>
          </p:nvPr>
        </p:nvSpPr>
        <p:spPr/>
        <p:txBody>
          <a:bodyPr>
            <a:normAutofit fontScale="77500" lnSpcReduction="20000"/>
          </a:bodyPr>
          <a:lstStyle/>
          <a:p>
            <a:r>
              <a:rPr lang="en-US" dirty="0"/>
              <a:t>A PESTLE analysis of Holiday Inn would consider the macro-environmental factors that impact the hotel industry.</a:t>
            </a:r>
          </a:p>
          <a:p>
            <a:endParaRPr lang="en-US" dirty="0"/>
          </a:p>
          <a:p>
            <a:r>
              <a:rPr lang="en-US" dirty="0"/>
              <a:t>Political factors may include regulations, taxes, and government policies related to tourism and hospitality. </a:t>
            </a:r>
          </a:p>
          <a:p>
            <a:endParaRPr lang="en-US" dirty="0"/>
          </a:p>
          <a:p>
            <a:r>
              <a:rPr lang="en-US" dirty="0"/>
              <a:t>Economic factors may include global economic conditions, exchange rates, and consumer spending trends.</a:t>
            </a:r>
          </a:p>
          <a:p>
            <a:endParaRPr lang="en-US" dirty="0"/>
          </a:p>
          <a:p>
            <a:r>
              <a:rPr lang="en-US" dirty="0"/>
              <a:t>Socio-cultural factors may include demographics, lifestyle trends, and consumer attitudes towards travel.</a:t>
            </a:r>
          </a:p>
          <a:p>
            <a:endParaRPr lang="en-US" dirty="0"/>
          </a:p>
          <a:p>
            <a:r>
              <a:rPr lang="en-US" dirty="0"/>
              <a:t> Technological factors may include innovations in travel technology and automation.</a:t>
            </a:r>
          </a:p>
          <a:p>
            <a:endParaRPr lang="en-US" dirty="0"/>
          </a:p>
          <a:p>
            <a:r>
              <a:rPr lang="en-US" dirty="0"/>
              <a:t>Environmental factors may include sustainability concerns and regulations related to energy usage and waste management. Legal factors may include labor laws, safety regulations, and other legal requirements that impact the industry.</a:t>
            </a:r>
          </a:p>
        </p:txBody>
      </p:sp>
    </p:spTree>
    <p:extLst>
      <p:ext uri="{BB962C8B-B14F-4D97-AF65-F5344CB8AC3E}">
        <p14:creationId xmlns:p14="http://schemas.microsoft.com/office/powerpoint/2010/main" val="25605484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DC587-1342-DEDB-A835-40812666C832}"/>
              </a:ext>
            </a:extLst>
          </p:cNvPr>
          <p:cNvSpPr>
            <a:spLocks noGrp="1"/>
          </p:cNvSpPr>
          <p:nvPr>
            <p:ph type="title"/>
          </p:nvPr>
        </p:nvSpPr>
        <p:spPr>
          <a:solidFill>
            <a:srgbClr val="7030A0"/>
          </a:solidFill>
        </p:spPr>
        <p:txBody>
          <a:bodyPr/>
          <a:lstStyle/>
          <a:p>
            <a:r>
              <a:rPr lang="en-US" dirty="0"/>
              <a:t>Creating customer value</a:t>
            </a:r>
          </a:p>
        </p:txBody>
      </p:sp>
      <p:sp>
        <p:nvSpPr>
          <p:cNvPr id="3" name="Content Placeholder 2">
            <a:extLst>
              <a:ext uri="{FF2B5EF4-FFF2-40B4-BE49-F238E27FC236}">
                <a16:creationId xmlns:a16="http://schemas.microsoft.com/office/drawing/2014/main" id="{006A262F-8E96-38FF-6E6A-ADC0A2EC9DEB}"/>
              </a:ext>
            </a:extLst>
          </p:cNvPr>
          <p:cNvSpPr>
            <a:spLocks noGrp="1"/>
          </p:cNvSpPr>
          <p:nvPr>
            <p:ph idx="1"/>
          </p:nvPr>
        </p:nvSpPr>
        <p:spPr/>
        <p:txBody>
          <a:bodyPr/>
          <a:lstStyle/>
          <a:p>
            <a:r>
              <a:rPr lang="en-US" dirty="0"/>
              <a:t>Holiday Inn can create customer value by providing high-quality accommodations and amenities that meet the needs and wants of their target market. This may include offering comfortable rooms, convenient locations, and a variety of services and amenities, such as on-site dining, fitness facilities, and meeting spaces.</a:t>
            </a:r>
          </a:p>
          <a:p>
            <a:endParaRPr lang="en-US" dirty="0"/>
          </a:p>
          <a:p>
            <a:r>
              <a:rPr lang="en-US" dirty="0"/>
              <a:t>Holiday Inn can also create value by providing exceptional customer service, such as personalized attention, efficient check-in and check-out processes, and responsive staff who are able to address guest concerns and needs in a timely and professional manner.</a:t>
            </a:r>
          </a:p>
        </p:txBody>
      </p:sp>
    </p:spTree>
    <p:extLst>
      <p:ext uri="{BB962C8B-B14F-4D97-AF65-F5344CB8AC3E}">
        <p14:creationId xmlns:p14="http://schemas.microsoft.com/office/powerpoint/2010/main" val="32557693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FD6C4A-8203-4037-E577-CFF654122C8B}"/>
              </a:ext>
            </a:extLst>
          </p:cNvPr>
          <p:cNvSpPr>
            <a:spLocks noGrp="1"/>
          </p:cNvSpPr>
          <p:nvPr>
            <p:ph type="title"/>
          </p:nvPr>
        </p:nvSpPr>
        <p:spPr>
          <a:solidFill>
            <a:schemeClr val="bg1"/>
          </a:solidFill>
        </p:spPr>
        <p:txBody>
          <a:bodyPr/>
          <a:lstStyle/>
          <a:p>
            <a:r>
              <a:rPr lang="en-US" dirty="0"/>
              <a:t>Effective use of digital marketing</a:t>
            </a:r>
          </a:p>
        </p:txBody>
      </p:sp>
      <p:sp>
        <p:nvSpPr>
          <p:cNvPr id="3" name="Content Placeholder 2">
            <a:extLst>
              <a:ext uri="{FF2B5EF4-FFF2-40B4-BE49-F238E27FC236}">
                <a16:creationId xmlns:a16="http://schemas.microsoft.com/office/drawing/2014/main" id="{FF171982-0C83-A4FF-5D25-2A901762F165}"/>
              </a:ext>
            </a:extLst>
          </p:cNvPr>
          <p:cNvSpPr>
            <a:spLocks noGrp="1"/>
          </p:cNvSpPr>
          <p:nvPr>
            <p:ph idx="1"/>
          </p:nvPr>
        </p:nvSpPr>
        <p:spPr/>
        <p:txBody>
          <a:bodyPr/>
          <a:lstStyle/>
          <a:p>
            <a:r>
              <a:rPr lang="en-US" dirty="0"/>
              <a:t>Holiday Inn can effectively use digital marketing to reach and engage with their target audience, by leveraging tactics such as search engine optimization (SEO), pay-per-click (PPC) advertising, social media marketing, email campaigns, and influencer partnerships. This can help them build brand awareness, drive traffic to their website, and ultimately convert leads into bookings, while also providing insights into customer behavior and preferences.</a:t>
            </a:r>
          </a:p>
        </p:txBody>
      </p:sp>
    </p:spTree>
    <p:extLst>
      <p:ext uri="{BB962C8B-B14F-4D97-AF65-F5344CB8AC3E}">
        <p14:creationId xmlns:p14="http://schemas.microsoft.com/office/powerpoint/2010/main" val="42044008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2B880B-45C6-BE98-81A5-57D202F199AE}"/>
              </a:ext>
            </a:extLst>
          </p:cNvPr>
          <p:cNvSpPr>
            <a:spLocks noGrp="1"/>
          </p:cNvSpPr>
          <p:nvPr>
            <p:ph type="title"/>
          </p:nvPr>
        </p:nvSpPr>
        <p:spPr>
          <a:solidFill>
            <a:schemeClr val="accent3">
              <a:lumMod val="60000"/>
              <a:lumOff val="40000"/>
            </a:schemeClr>
          </a:solidFill>
        </p:spPr>
        <p:txBody>
          <a:bodyPr/>
          <a:lstStyle/>
          <a:p>
            <a:r>
              <a:rPr lang="en-US" b="1" dirty="0">
                <a:solidFill>
                  <a:schemeClr val="bg1"/>
                </a:solidFill>
                <a:latin typeface="Algerian" panose="04020705040A02060702" pitchFamily="82" charset="0"/>
              </a:rPr>
              <a:t>Conclusion</a:t>
            </a:r>
          </a:p>
        </p:txBody>
      </p:sp>
      <p:sp>
        <p:nvSpPr>
          <p:cNvPr id="3" name="Content Placeholder 2">
            <a:extLst>
              <a:ext uri="{FF2B5EF4-FFF2-40B4-BE49-F238E27FC236}">
                <a16:creationId xmlns:a16="http://schemas.microsoft.com/office/drawing/2014/main" id="{C2A0A927-8838-DD57-5C0F-C533142727A6}"/>
              </a:ext>
            </a:extLst>
          </p:cNvPr>
          <p:cNvSpPr>
            <a:spLocks noGrp="1"/>
          </p:cNvSpPr>
          <p:nvPr>
            <p:ph idx="1"/>
          </p:nvPr>
        </p:nvSpPr>
        <p:spPr/>
        <p:txBody>
          <a:bodyPr/>
          <a:lstStyle/>
          <a:p>
            <a:r>
              <a:rPr lang="en-US" dirty="0"/>
              <a:t>The marketing strategy recommends several expensive and time-consuming tactics. However, they should generate money over time. Holiday Inn should spend short-term to ensure long-term success, growth, and client loyalty. To keep ahead of the competition, the company must use these marketing methods and do periodic market research to understand about industry trends.</a:t>
            </a:r>
          </a:p>
        </p:txBody>
      </p:sp>
    </p:spTree>
    <p:extLst>
      <p:ext uri="{BB962C8B-B14F-4D97-AF65-F5344CB8AC3E}">
        <p14:creationId xmlns:p14="http://schemas.microsoft.com/office/powerpoint/2010/main" val="29166705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91BAE-777E-63FF-77F3-83A301BB667C}"/>
              </a:ext>
            </a:extLst>
          </p:cNvPr>
          <p:cNvSpPr>
            <a:spLocks noGrp="1"/>
          </p:cNvSpPr>
          <p:nvPr>
            <p:ph type="title"/>
          </p:nvPr>
        </p:nvSpPr>
        <p:spPr>
          <a:solidFill>
            <a:schemeClr val="accent5">
              <a:lumMod val="75000"/>
            </a:schemeClr>
          </a:solidFill>
        </p:spPr>
        <p:txBody>
          <a:bodyPr/>
          <a:lstStyle/>
          <a:p>
            <a:r>
              <a:rPr lang="en-US" dirty="0"/>
              <a:t>Reference</a:t>
            </a:r>
          </a:p>
        </p:txBody>
      </p:sp>
      <p:sp>
        <p:nvSpPr>
          <p:cNvPr id="3" name="Content Placeholder 2">
            <a:extLst>
              <a:ext uri="{FF2B5EF4-FFF2-40B4-BE49-F238E27FC236}">
                <a16:creationId xmlns:a16="http://schemas.microsoft.com/office/drawing/2014/main" id="{4E3A8974-001F-8D69-5BF2-7E2CE2B4F76A}"/>
              </a:ext>
            </a:extLst>
          </p:cNvPr>
          <p:cNvSpPr>
            <a:spLocks noGrp="1"/>
          </p:cNvSpPr>
          <p:nvPr>
            <p:ph idx="1"/>
          </p:nvPr>
        </p:nvSpPr>
        <p:spPr/>
        <p:txBody>
          <a:bodyPr>
            <a:normAutofit fontScale="40000" lnSpcReduction="20000"/>
          </a:bodyPr>
          <a:lstStyle/>
          <a:p>
            <a:r>
              <a:rPr lang="en-US" dirty="0" err="1"/>
              <a:t>Bagrii</a:t>
            </a:r>
            <a:r>
              <a:rPr lang="en-US" dirty="0"/>
              <a:t>, K.L., 2022. SWOT Analysis as a Basis for Strategies Designed for the Management of Tourism Development in Ukraine. In Tourism and Rural Space. TARS Journal (pp. 21-36). Academia </a:t>
            </a:r>
            <a:r>
              <a:rPr lang="en-US" dirty="0" err="1"/>
              <a:t>Română</a:t>
            </a:r>
            <a:r>
              <a:rPr lang="en-US" dirty="0"/>
              <a:t>, </a:t>
            </a:r>
            <a:r>
              <a:rPr lang="en-US" dirty="0" err="1"/>
              <a:t>Filiala</a:t>
            </a:r>
            <a:r>
              <a:rPr lang="en-US" dirty="0"/>
              <a:t> </a:t>
            </a:r>
            <a:r>
              <a:rPr lang="en-US" dirty="0" err="1"/>
              <a:t>Iași</a:t>
            </a:r>
            <a:r>
              <a:rPr lang="en-US" dirty="0"/>
              <a:t> </a:t>
            </a:r>
            <a:r>
              <a:rPr lang="en-US" dirty="0" err="1"/>
              <a:t>Institutul</a:t>
            </a:r>
            <a:r>
              <a:rPr lang="en-US" dirty="0"/>
              <a:t> de </a:t>
            </a:r>
            <a:r>
              <a:rPr lang="en-US" dirty="0" err="1"/>
              <a:t>Cercetări</a:t>
            </a:r>
            <a:r>
              <a:rPr lang="en-US" dirty="0"/>
              <a:t> </a:t>
            </a:r>
            <a:r>
              <a:rPr lang="en-US" dirty="0" err="1"/>
              <a:t>Economice</a:t>
            </a:r>
            <a:r>
              <a:rPr lang="en-US" dirty="0"/>
              <a:t> </a:t>
            </a:r>
            <a:r>
              <a:rPr lang="en-US" dirty="0" err="1"/>
              <a:t>și</a:t>
            </a:r>
            <a:r>
              <a:rPr lang="en-US" dirty="0"/>
              <a:t> </a:t>
            </a:r>
            <a:r>
              <a:rPr lang="en-US" dirty="0" err="1"/>
              <a:t>Sociale</a:t>
            </a:r>
            <a:r>
              <a:rPr lang="en-US" dirty="0"/>
              <a:t> „Gheorghe Zane”.</a:t>
            </a:r>
          </a:p>
          <a:p>
            <a:r>
              <a:rPr lang="en-US" dirty="0"/>
              <a:t>Edo </a:t>
            </a:r>
            <a:r>
              <a:rPr lang="en-US" dirty="0" err="1"/>
              <a:t>Sudarsana</a:t>
            </a:r>
            <a:r>
              <a:rPr lang="en-US" dirty="0"/>
              <a:t>, K., 2021. THE FRONT OFFICE JOB DESCRIPTION AND REQUIREMENTS STAY IN HOLIDAY INN RESORT BARUNA BALI DURING PANDEMIC (Doctoral dissertation, Universitas Pendidikan </a:t>
            </a:r>
            <a:r>
              <a:rPr lang="en-US" dirty="0" err="1"/>
              <a:t>Ganesha</a:t>
            </a:r>
            <a:r>
              <a:rPr lang="en-US" dirty="0"/>
              <a:t>).</a:t>
            </a:r>
          </a:p>
          <a:p>
            <a:r>
              <a:rPr lang="en-US" dirty="0" err="1"/>
              <a:t>Gede</a:t>
            </a:r>
            <a:r>
              <a:rPr lang="en-US" dirty="0"/>
              <a:t>, K.A.D., 2022. The Front Office Job Description and Requirement Stay in Holiday Inn Resort </a:t>
            </a:r>
            <a:r>
              <a:rPr lang="en-US" dirty="0" err="1"/>
              <a:t>Baruna</a:t>
            </a:r>
            <a:r>
              <a:rPr lang="en-US" dirty="0"/>
              <a:t> Bali During Covid-19 (Doctoral dissertation, Universitas Pendidikan </a:t>
            </a:r>
            <a:r>
              <a:rPr lang="en-US" dirty="0" err="1"/>
              <a:t>Ganesha</a:t>
            </a:r>
            <a:r>
              <a:rPr lang="en-US" dirty="0"/>
              <a:t>).</a:t>
            </a:r>
          </a:p>
          <a:p>
            <a:r>
              <a:rPr lang="en-US" dirty="0" err="1"/>
              <a:t>Gede</a:t>
            </a:r>
            <a:r>
              <a:rPr lang="en-US" dirty="0"/>
              <a:t>, K.A.D., 2022. The Front Office Job Description and Requirement Stay in Holiday Inn Resort </a:t>
            </a:r>
            <a:r>
              <a:rPr lang="en-US" dirty="0" err="1"/>
              <a:t>Baruna</a:t>
            </a:r>
            <a:r>
              <a:rPr lang="en-US" dirty="0"/>
              <a:t> Bali During Covid-19 (Doctoral dissertation, Universitas Pendidikan </a:t>
            </a:r>
            <a:r>
              <a:rPr lang="en-US" dirty="0" err="1"/>
              <a:t>Ganesha</a:t>
            </a:r>
            <a:r>
              <a:rPr lang="en-US" dirty="0"/>
              <a:t>).</a:t>
            </a:r>
          </a:p>
          <a:p>
            <a:r>
              <a:rPr lang="en-US" dirty="0"/>
              <a:t>George, R., 2021. Tourism and Hospitality Marketing Planning. In Marketing Tourism and Hospitality: Concepts and Cases (pp. 149-182). Cham: Springer International Publishing.</a:t>
            </a:r>
          </a:p>
          <a:p>
            <a:r>
              <a:rPr lang="en-US" dirty="0"/>
              <a:t>George, R., 2021. Marketing tourism and hospitality: concepts and cases. Springer Nature.</a:t>
            </a:r>
          </a:p>
          <a:p>
            <a:r>
              <a:rPr lang="en-US" dirty="0"/>
              <a:t>Inn, H., 2021. 29 </a:t>
            </a:r>
            <a:r>
              <a:rPr lang="en-US" dirty="0" err="1"/>
              <a:t>th</a:t>
            </a:r>
            <a:r>
              <a:rPr lang="en-US" dirty="0"/>
              <a:t> Annual (Doctoral dissertation, Institute of Food and Agriculture MU Extension, University of Missouri).</a:t>
            </a:r>
          </a:p>
          <a:p>
            <a:r>
              <a:rPr lang="en-US" dirty="0"/>
              <a:t>Kumar, P., 2021. Digital Marketing in Hospitality and Tourism. University of South Florida M3 Center Publishing, 17(9781732127593), p.3.</a:t>
            </a:r>
          </a:p>
          <a:p>
            <a:r>
              <a:rPr lang="en-US" dirty="0" err="1"/>
              <a:t>Kurtuluş</a:t>
            </a:r>
            <a:r>
              <a:rPr lang="en-US" dirty="0"/>
              <a:t>, K. and KARAYALÇIN, C., 2020. </a:t>
            </a:r>
            <a:r>
              <a:rPr lang="en-US" dirty="0" err="1"/>
              <a:t>Vib</a:t>
            </a:r>
            <a:r>
              <a:rPr lang="en-US" dirty="0"/>
              <a:t>: a marketing case study analysis. Journal of Business Innovation and Governance, 3(2), pp.155-160.</a:t>
            </a:r>
          </a:p>
          <a:p>
            <a:r>
              <a:rPr lang="en-US" dirty="0"/>
              <a:t>Paris, A., 2020. IE-DBA.</a:t>
            </a:r>
          </a:p>
          <a:p>
            <a:r>
              <a:rPr lang="en-US" dirty="0" err="1"/>
              <a:t>Pathumporn</a:t>
            </a:r>
            <a:r>
              <a:rPr lang="en-US" dirty="0"/>
              <a:t>, J., </a:t>
            </a:r>
            <a:r>
              <a:rPr lang="en-US" dirty="0" err="1"/>
              <a:t>Kotchare</a:t>
            </a:r>
            <a:r>
              <a:rPr lang="en-US" dirty="0"/>
              <a:t>, T. and </a:t>
            </a:r>
            <a:r>
              <a:rPr lang="en-US" dirty="0" err="1"/>
              <a:t>Esichaikul</a:t>
            </a:r>
            <a:r>
              <a:rPr lang="en-US" dirty="0"/>
              <a:t>, R., 2020. Guidelines for development of tourism components to promote </a:t>
            </a:r>
            <a:r>
              <a:rPr lang="en-US" dirty="0" err="1"/>
              <a:t>phuket</a:t>
            </a:r>
            <a:r>
              <a:rPr lang="en-US" dirty="0"/>
              <a:t> as a destination for foreign gay tourists. </a:t>
            </a:r>
            <a:r>
              <a:rPr lang="en-US" dirty="0" err="1"/>
              <a:t>PalArch's</a:t>
            </a:r>
            <a:r>
              <a:rPr lang="en-US" dirty="0"/>
              <a:t> Journal of Archaeology of Egypt/Egyptology, 17(12), pp.1438-1453.</a:t>
            </a:r>
          </a:p>
          <a:p>
            <a:r>
              <a:rPr lang="en-US" dirty="0" err="1"/>
              <a:t>Rafahat</a:t>
            </a:r>
            <a:r>
              <a:rPr lang="en-US" dirty="0"/>
              <a:t>, M., 2022. Service Strategy of Hotel Holiday Inn (Doctoral dissertation, Sonargaon University (SU)).</a:t>
            </a:r>
          </a:p>
          <a:p>
            <a:r>
              <a:rPr lang="en-US" dirty="0" err="1"/>
              <a:t>Rafahat</a:t>
            </a:r>
            <a:r>
              <a:rPr lang="en-US" dirty="0"/>
              <a:t>, M., 2022. Service Strategy of Hotel Holiday Inn (Doctoral dissertation, Sonargaon University (SU)).</a:t>
            </a:r>
          </a:p>
          <a:p>
            <a:r>
              <a:rPr lang="en-US" dirty="0"/>
              <a:t>Stoyanova, V.S., 2021. Social Media Marketing plan for Holiday Inn Hotel (Doctoral dissertation, Saxion).</a:t>
            </a:r>
          </a:p>
          <a:p>
            <a:r>
              <a:rPr lang="en-US" dirty="0" err="1"/>
              <a:t>Windawaty</a:t>
            </a:r>
            <a:r>
              <a:rPr lang="en-US" dirty="0"/>
              <a:t>, H., 2021. </a:t>
            </a:r>
            <a:r>
              <a:rPr lang="en-US" dirty="0" err="1"/>
              <a:t>Pengaruh</a:t>
            </a:r>
            <a:r>
              <a:rPr lang="en-US" dirty="0"/>
              <a:t> Promotion Mix </a:t>
            </a:r>
            <a:r>
              <a:rPr lang="en-US" dirty="0" err="1"/>
              <a:t>Terhadap</a:t>
            </a:r>
            <a:r>
              <a:rPr lang="en-US" dirty="0"/>
              <a:t> </a:t>
            </a:r>
            <a:r>
              <a:rPr lang="en-US" dirty="0" err="1"/>
              <a:t>Pengambilan</a:t>
            </a:r>
            <a:r>
              <a:rPr lang="en-US" dirty="0"/>
              <a:t> Keputusan </a:t>
            </a:r>
            <a:r>
              <a:rPr lang="en-US" dirty="0" err="1"/>
              <a:t>Menginap</a:t>
            </a:r>
            <a:r>
              <a:rPr lang="en-US" dirty="0"/>
              <a:t> di Hotel Holiday Inn Express Jakarta </a:t>
            </a:r>
            <a:r>
              <a:rPr lang="en-US" dirty="0" err="1"/>
              <a:t>Thamrin</a:t>
            </a:r>
            <a:r>
              <a:rPr lang="en-US" dirty="0"/>
              <a:t>. </a:t>
            </a:r>
            <a:r>
              <a:rPr lang="en-US" dirty="0" err="1"/>
              <a:t>Hospitour</a:t>
            </a:r>
            <a:r>
              <a:rPr lang="en-US" dirty="0"/>
              <a:t>: Journal of Hospitality &amp; Tourism Innovation, 5(1), pp.56-67.</a:t>
            </a:r>
          </a:p>
          <a:p>
            <a:r>
              <a:rPr lang="en-US" dirty="0"/>
              <a:t>Yap, G., </a:t>
            </a:r>
            <a:r>
              <a:rPr lang="en-US" dirty="0" err="1"/>
              <a:t>Saha</a:t>
            </a:r>
            <a:r>
              <a:rPr lang="en-US" dirty="0"/>
              <a:t>, S. and </a:t>
            </a:r>
            <a:r>
              <a:rPr lang="en-US" dirty="0" err="1"/>
              <a:t>Alsowaidi</a:t>
            </a:r>
            <a:r>
              <a:rPr lang="en-US" dirty="0"/>
              <a:t>, S.S., 2022. The competitiveness of Qatari tourism: A comparative and SWOT analysis.</a:t>
            </a:r>
          </a:p>
          <a:p>
            <a:endParaRPr lang="en-US" dirty="0"/>
          </a:p>
        </p:txBody>
      </p:sp>
    </p:spTree>
    <p:extLst>
      <p:ext uri="{BB962C8B-B14F-4D97-AF65-F5344CB8AC3E}">
        <p14:creationId xmlns:p14="http://schemas.microsoft.com/office/powerpoint/2010/main" val="252114453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26B02"/>
      </a:folHlink>
    </a:clrScheme>
    <a:fontScheme name="Savon">
      <a:majorFont>
        <a:latin typeface="Century Gothic"/>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6728D11B-929E-4324-91B0-4A4DA4CAC3DD}"/>
    </a:ext>
  </a:extLst>
</a:theme>
</file>

<file path=docProps/app.xml><?xml version="1.0" encoding="utf-8"?>
<Properties xmlns="http://schemas.openxmlformats.org/officeDocument/2006/extended-properties" xmlns:vt="http://schemas.openxmlformats.org/officeDocument/2006/docPropsVTypes">
  <Template>TM03457510[[fn=Savon]]</Template>
  <TotalTime>23</TotalTime>
  <Words>1085</Words>
  <Application>Microsoft Office PowerPoint</Application>
  <PresentationFormat>Widescreen</PresentationFormat>
  <Paragraphs>61</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Savon</vt:lpstr>
      <vt:lpstr>Marketing plan written for Holiday Inn  STUDENT id:2207347 </vt:lpstr>
      <vt:lpstr>Introduction</vt:lpstr>
      <vt:lpstr>Marketing Mix</vt:lpstr>
      <vt:lpstr>SWOT analysis (Micro analysis)</vt:lpstr>
      <vt:lpstr>PESTLE (Macro analysis)</vt:lpstr>
      <vt:lpstr>Creating customer value</vt:lpstr>
      <vt:lpstr>Effective use of digital marketing</vt:lpstr>
      <vt:lpstr>Conclusion</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plan written for Holiday Inn </dc:title>
  <dc:creator>Faysal Nazmul</dc:creator>
  <cp:lastModifiedBy>Jozef Kotlar</cp:lastModifiedBy>
  <cp:revision>4</cp:revision>
  <dcterms:created xsi:type="dcterms:W3CDTF">2023-02-12T13:16:42Z</dcterms:created>
  <dcterms:modified xsi:type="dcterms:W3CDTF">2023-02-19T13:14:38Z</dcterms:modified>
</cp:coreProperties>
</file>