
<file path=[Content_Types].xml><?xml version="1.0" encoding="utf-8"?>
<Types xmlns="http://schemas.openxmlformats.org/package/2006/content-types">
  <Default Extension="jpeg" ContentType="image/jpeg"/>
  <Default Extension="jpg" ContentType="image/jpeg"/>
  <Default Extension="jpg_large"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58" r:id="rId5"/>
    <p:sldId id="259" r:id="rId6"/>
    <p:sldId id="260" r:id="rId7"/>
    <p:sldId id="264" r:id="rId8"/>
    <p:sldId id="261" r:id="rId9"/>
    <p:sldId id="262" r:id="rId10"/>
    <p:sldId id="265" r:id="rId11"/>
    <p:sldId id="266" r:id="rId12"/>
    <p:sldId id="267" r:id="rId13"/>
    <p:sldId id="268" r:id="rId14"/>
    <p:sldId id="269" r:id="rId15"/>
    <p:sldId id="270" r:id="rId16"/>
    <p:sldId id="271" r:id="rId17"/>
    <p:sldId id="272" r:id="rId18"/>
    <p:sldId id="273" r:id="rId19"/>
    <p:sldId id="275" r:id="rId20"/>
    <p:sldId id="274"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13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725517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1962955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3188381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F8A005-D898-40B0-BF77-519EFA08575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979934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F8A005-D898-40B0-BF77-519EFA08575B}"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930673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1777871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1967072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196359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F8A005-D898-40B0-BF77-519EFA08575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2072299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F8A005-D898-40B0-BF77-519EFA08575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2001653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25130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62279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34823794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3660001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598655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24222378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8A005-D898-40B0-BF77-519EFA08575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7C41D1-EB73-474A-8A33-52E5C3F64605}" type="slidenum">
              <a:rPr lang="en-GB" smtClean="0"/>
              <a:t>‹#›</a:t>
            </a:fld>
            <a:endParaRPr lang="en-GB"/>
          </a:p>
        </p:txBody>
      </p:sp>
    </p:spTree>
    <p:extLst>
      <p:ext uri="{BB962C8B-B14F-4D97-AF65-F5344CB8AC3E}">
        <p14:creationId xmlns:p14="http://schemas.microsoft.com/office/powerpoint/2010/main" val="2050548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CF8A005-D898-40B0-BF77-519EFA08575B}" type="datetimeFigureOut">
              <a:rPr lang="en-GB" smtClean="0"/>
              <a:t>16/11/2022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77C41D1-EB73-474A-8A33-52E5C3F64605}" type="slidenum">
              <a:rPr lang="en-GB" smtClean="0"/>
              <a:t>‹#›</a:t>
            </a:fld>
            <a:endParaRPr lang="en-GB"/>
          </a:p>
        </p:txBody>
      </p:sp>
    </p:spTree>
    <p:extLst>
      <p:ext uri="{BB962C8B-B14F-4D97-AF65-F5344CB8AC3E}">
        <p14:creationId xmlns:p14="http://schemas.microsoft.com/office/powerpoint/2010/main" val="32454253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2.png"/><Relationship Id="rId7"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g_large"/><Relationship Id="rId3" Type="http://schemas.openxmlformats.org/officeDocument/2006/relationships/image" Target="../media/image2.png"/><Relationship Id="rId7"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8" Type="http://schemas.openxmlformats.org/officeDocument/2006/relationships/image" Target="../media/image24.JPG"/><Relationship Id="rId3" Type="http://schemas.openxmlformats.org/officeDocument/2006/relationships/image" Target="../media/image2.png"/><Relationship Id="rId7" Type="http://schemas.openxmlformats.org/officeDocument/2006/relationships/image" Target="../media/image23.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png"/><Relationship Id="rId7" Type="http://schemas.openxmlformats.org/officeDocument/2006/relationships/image" Target="../media/image26.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2.png"/><Relationship Id="rId7" Type="http://schemas.openxmlformats.org/officeDocument/2006/relationships/image" Target="../media/image28.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826C2-7BE9-9D29-90A4-FBE60A82986F}"/>
              </a:ext>
            </a:extLst>
          </p:cNvPr>
          <p:cNvSpPr>
            <a:spLocks noGrp="1"/>
          </p:cNvSpPr>
          <p:nvPr>
            <p:ph type="ctrTitle"/>
          </p:nvPr>
        </p:nvSpPr>
        <p:spPr/>
        <p:txBody>
          <a:bodyPr/>
          <a:lstStyle/>
          <a:p>
            <a:r>
              <a:rPr lang="en-GB" dirty="0"/>
              <a:t>Mosaic and Myth</a:t>
            </a:r>
          </a:p>
        </p:txBody>
      </p:sp>
      <p:sp>
        <p:nvSpPr>
          <p:cNvPr id="3" name="Subtitle 2">
            <a:extLst>
              <a:ext uri="{FF2B5EF4-FFF2-40B4-BE49-F238E27FC236}">
                <a16:creationId xmlns:a16="http://schemas.microsoft.com/office/drawing/2014/main" id="{22FB738F-4036-2F8D-F64F-5C30F988B5FF}"/>
              </a:ext>
            </a:extLst>
          </p:cNvPr>
          <p:cNvSpPr>
            <a:spLocks noGrp="1"/>
          </p:cNvSpPr>
          <p:nvPr>
            <p:ph type="subTitle" idx="1"/>
          </p:nvPr>
        </p:nvSpPr>
        <p:spPr/>
        <p:txBody>
          <a:bodyPr/>
          <a:lstStyle/>
          <a:p>
            <a:r>
              <a:rPr lang="en-GB" dirty="0"/>
              <a:t>Roman Britain for Celtic Studies</a:t>
            </a:r>
          </a:p>
          <a:p>
            <a:r>
              <a:rPr lang="en-GB" dirty="0"/>
              <a:t>Natalie Boyd</a:t>
            </a:r>
          </a:p>
        </p:txBody>
      </p:sp>
    </p:spTree>
    <p:extLst>
      <p:ext uri="{BB962C8B-B14F-4D97-AF65-F5344CB8AC3E}">
        <p14:creationId xmlns:p14="http://schemas.microsoft.com/office/powerpoint/2010/main" val="3707337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AA24850-E808-E80B-C921-ED50C404ABA0}"/>
              </a:ext>
            </a:extLst>
          </p:cNvPr>
          <p:cNvSpPr>
            <a:spLocks noGrp="1"/>
          </p:cNvSpPr>
          <p:nvPr>
            <p:ph type="body" sz="half" idx="2"/>
          </p:nvPr>
        </p:nvSpPr>
        <p:spPr>
          <a:xfrm>
            <a:off x="1154954" y="1143000"/>
            <a:ext cx="5084979" cy="4572000"/>
          </a:xfrm>
        </p:spPr>
        <p:txBody>
          <a:bodyPr/>
          <a:lstStyle/>
          <a:p>
            <a:r>
              <a:rPr lang="en-GB" dirty="0"/>
              <a:t>Mosaic floors arrived shortly after the invasion of 43AD.</a:t>
            </a:r>
          </a:p>
          <a:p>
            <a:r>
              <a:rPr lang="en-GB" dirty="0"/>
              <a:t>They are largely found in villas, which make up around 2% of the Romano-British domestic sites excavated to date.</a:t>
            </a:r>
          </a:p>
          <a:p>
            <a:r>
              <a:rPr lang="en-GB" dirty="0"/>
              <a:t>Initially, craftsmen were brought in from other parts of the empire to lay mosaics.</a:t>
            </a:r>
          </a:p>
          <a:p>
            <a:r>
              <a:rPr lang="en-GB" dirty="0"/>
              <a:t>It is thought groups of mosaicists were based in London, St. Albans, Colchester, Cirencester and Dorchester, possibly in a few other major towns.</a:t>
            </a:r>
          </a:p>
          <a:p>
            <a:r>
              <a:rPr lang="en-GB" dirty="0"/>
              <a:t>More complex, figured work may have been fabricated in workshops of master mosaicists and brought to site to be inserted into the rest of the design.</a:t>
            </a:r>
          </a:p>
          <a:p>
            <a:r>
              <a:rPr lang="en-GB" dirty="0"/>
              <a:t>ASPROM claim there were 2000 known mosaics in Roman Britain, many now lost. Laing (1997) and </a:t>
            </a:r>
            <a:r>
              <a:rPr lang="en-GB" dirty="0" err="1"/>
              <a:t>Wacher</a:t>
            </a:r>
            <a:r>
              <a:rPr lang="en-GB" dirty="0"/>
              <a:t> (1995) claim at least 400.</a:t>
            </a:r>
          </a:p>
        </p:txBody>
      </p:sp>
      <p:pic>
        <p:nvPicPr>
          <p:cNvPr id="7" name="Picture Placeholder 6" descr="A picture containing floor, fabric&#10;&#10;Description automatically generated">
            <a:extLst>
              <a:ext uri="{FF2B5EF4-FFF2-40B4-BE49-F238E27FC236}">
                <a16:creationId xmlns:a16="http://schemas.microsoft.com/office/drawing/2014/main" id="{4D1DFB36-3DB6-27E1-23B6-0545AB961C3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683" r="14683"/>
          <a:stretch>
            <a:fillRect/>
          </a:stretch>
        </p:blipFill>
        <p:spPr bwMode="auto">
          <a:xfrm>
            <a:off x="6950075" y="1143000"/>
            <a:ext cx="4826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6052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grass, outdoor, tree&#10;&#10;Description automatically generated">
            <a:extLst>
              <a:ext uri="{FF2B5EF4-FFF2-40B4-BE49-F238E27FC236}">
                <a16:creationId xmlns:a16="http://schemas.microsoft.com/office/drawing/2014/main" id="{03E57110-0269-7D25-C418-935865B3A20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3216" r="13216"/>
          <a:stretch>
            <a:fillRect/>
          </a:stretch>
        </p:blipFill>
        <p:spPr>
          <a:xfrm>
            <a:off x="6950075" y="1143000"/>
            <a:ext cx="4484688" cy="4572000"/>
          </a:xfrm>
        </p:spPr>
      </p:pic>
      <p:sp>
        <p:nvSpPr>
          <p:cNvPr id="4" name="Text Placeholder 3">
            <a:extLst>
              <a:ext uri="{FF2B5EF4-FFF2-40B4-BE49-F238E27FC236}">
                <a16:creationId xmlns:a16="http://schemas.microsoft.com/office/drawing/2014/main" id="{B93CF102-3340-531C-F9AD-E86B87B7B98D}"/>
              </a:ext>
            </a:extLst>
          </p:cNvPr>
          <p:cNvSpPr>
            <a:spLocks noGrp="1"/>
          </p:cNvSpPr>
          <p:nvPr>
            <p:ph type="body" sz="half" idx="2"/>
          </p:nvPr>
        </p:nvSpPr>
        <p:spPr>
          <a:xfrm>
            <a:off x="1154954" y="1142999"/>
            <a:ext cx="5084979" cy="4571999"/>
          </a:xfrm>
        </p:spPr>
        <p:txBody>
          <a:bodyPr/>
          <a:lstStyle/>
          <a:p>
            <a:r>
              <a:rPr lang="en-GB" dirty="0"/>
              <a:t>Laing (1997) tells us that only about a quarter of known villas in Britain had a mosaic.</a:t>
            </a:r>
          </a:p>
          <a:p>
            <a:r>
              <a:rPr lang="en-GB" dirty="0"/>
              <a:t>Comparatively few had more than one.</a:t>
            </a:r>
          </a:p>
          <a:p>
            <a:r>
              <a:rPr lang="en-GB" dirty="0"/>
              <a:t>About half of the known villa mosaics in Britain lie in the South-West of England.</a:t>
            </a:r>
          </a:p>
          <a:p>
            <a:r>
              <a:rPr lang="en-GB" dirty="0"/>
              <a:t>Normally, mosaics were located in the dining room.</a:t>
            </a:r>
          </a:p>
          <a:p>
            <a:r>
              <a:rPr lang="en-GB" dirty="0"/>
              <a:t>In villas which contained more than one, private family rooms were likely next in line, then ante-rooms and corridors, with servants’ quarters last.</a:t>
            </a:r>
          </a:p>
          <a:p>
            <a:r>
              <a:rPr lang="en-GB" dirty="0"/>
              <a:t>Great Weldon, Northants, has an example of a small mosaic in the servants’ hall.</a:t>
            </a:r>
          </a:p>
        </p:txBody>
      </p:sp>
    </p:spTree>
    <p:extLst>
      <p:ext uri="{BB962C8B-B14F-4D97-AF65-F5344CB8AC3E}">
        <p14:creationId xmlns:p14="http://schemas.microsoft.com/office/powerpoint/2010/main" val="2932276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text, furniture, rug, picture frame">
            <a:extLst>
              <a:ext uri="{FF2B5EF4-FFF2-40B4-BE49-F238E27FC236}">
                <a16:creationId xmlns:a16="http://schemas.microsoft.com/office/drawing/2014/main" id="{20234AE3-25CA-7C8E-6417-E75FB63E838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8524" r="18524"/>
          <a:stretch>
            <a:fillRect/>
          </a:stretch>
        </p:blipFill>
        <p:spPr>
          <a:xfrm>
            <a:off x="6950075" y="1143000"/>
            <a:ext cx="4270375" cy="4572000"/>
          </a:xfrm>
        </p:spPr>
      </p:pic>
      <p:sp>
        <p:nvSpPr>
          <p:cNvPr id="4" name="Text Placeholder 3">
            <a:extLst>
              <a:ext uri="{FF2B5EF4-FFF2-40B4-BE49-F238E27FC236}">
                <a16:creationId xmlns:a16="http://schemas.microsoft.com/office/drawing/2014/main" id="{CC455FD3-A37C-4725-7832-DF6BE54F818C}"/>
              </a:ext>
            </a:extLst>
          </p:cNvPr>
          <p:cNvSpPr>
            <a:spLocks noGrp="1"/>
          </p:cNvSpPr>
          <p:nvPr>
            <p:ph type="body" sz="half" idx="2"/>
          </p:nvPr>
        </p:nvSpPr>
        <p:spPr>
          <a:xfrm>
            <a:off x="1154954" y="1143000"/>
            <a:ext cx="5084979" cy="4572000"/>
          </a:xfrm>
        </p:spPr>
        <p:txBody>
          <a:bodyPr>
            <a:normAutofit lnSpcReduction="10000"/>
          </a:bodyPr>
          <a:lstStyle/>
          <a:p>
            <a:r>
              <a:rPr lang="en-GB" dirty="0"/>
              <a:t>Mosaic floors are made of small cubes, tesserae; the more complex and expensive, the smaller the tesserae.</a:t>
            </a:r>
          </a:p>
          <a:p>
            <a:r>
              <a:rPr lang="en-GB" dirty="0"/>
              <a:t>In Roman Britain, the tesserae were made of mostly local materials:</a:t>
            </a:r>
          </a:p>
          <a:p>
            <a:r>
              <a:rPr lang="en-GB" dirty="0"/>
              <a:t>Limestone – grey or brown</a:t>
            </a:r>
          </a:p>
          <a:p>
            <a:r>
              <a:rPr lang="en-GB" dirty="0"/>
              <a:t>Old red sandstone – purplish brown</a:t>
            </a:r>
          </a:p>
          <a:p>
            <a:r>
              <a:rPr lang="en-GB" dirty="0"/>
              <a:t>Sandstone – yellow tones</a:t>
            </a:r>
          </a:p>
          <a:p>
            <a:r>
              <a:rPr lang="en-GB" dirty="0"/>
              <a:t>Purbeck Marble - dark blues</a:t>
            </a:r>
          </a:p>
          <a:p>
            <a:r>
              <a:rPr lang="en-GB" dirty="0"/>
              <a:t>Kimmeridge shale – black or dark grey</a:t>
            </a:r>
          </a:p>
          <a:p>
            <a:r>
              <a:rPr lang="en-GB" dirty="0"/>
              <a:t>Hard chalk – white and cream</a:t>
            </a:r>
          </a:p>
          <a:p>
            <a:r>
              <a:rPr lang="en-GB" dirty="0"/>
              <a:t>Instances of the inclusion of pottery and tile for red and yellow. Rare inclusions of coloured glass to enliven figures.</a:t>
            </a:r>
          </a:p>
          <a:p>
            <a:r>
              <a:rPr lang="en-GB" dirty="0"/>
              <a:t>Materials sawn into sticks, cut into cubes, set in mortar over rubble or hard natural base. Polished with abrasives.</a:t>
            </a:r>
          </a:p>
        </p:txBody>
      </p:sp>
    </p:spTree>
    <p:extLst>
      <p:ext uri="{BB962C8B-B14F-4D97-AF65-F5344CB8AC3E}">
        <p14:creationId xmlns:p14="http://schemas.microsoft.com/office/powerpoint/2010/main" val="253965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outdoor object&#10;&#10;Description automatically generated">
            <a:extLst>
              <a:ext uri="{FF2B5EF4-FFF2-40B4-BE49-F238E27FC236}">
                <a16:creationId xmlns:a16="http://schemas.microsoft.com/office/drawing/2014/main" id="{B0F4EDBB-A202-AACB-AB92-7B857BB2F43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1095" r="11095"/>
          <a:stretch>
            <a:fillRect/>
          </a:stretch>
        </p:blipFill>
        <p:spPr>
          <a:xfrm>
            <a:off x="6950075" y="1143000"/>
            <a:ext cx="4356100" cy="4572000"/>
          </a:xfrm>
        </p:spPr>
      </p:pic>
      <p:sp>
        <p:nvSpPr>
          <p:cNvPr id="4" name="Text Placeholder 3">
            <a:extLst>
              <a:ext uri="{FF2B5EF4-FFF2-40B4-BE49-F238E27FC236}">
                <a16:creationId xmlns:a16="http://schemas.microsoft.com/office/drawing/2014/main" id="{56B7784E-7B8E-348A-CE7B-6290D72AF8B9}"/>
              </a:ext>
            </a:extLst>
          </p:cNvPr>
          <p:cNvSpPr>
            <a:spLocks noGrp="1"/>
          </p:cNvSpPr>
          <p:nvPr>
            <p:ph type="body" sz="half" idx="2"/>
          </p:nvPr>
        </p:nvSpPr>
        <p:spPr>
          <a:xfrm>
            <a:off x="1154954" y="1143000"/>
            <a:ext cx="5084979" cy="4572000"/>
          </a:xfrm>
        </p:spPr>
        <p:txBody>
          <a:bodyPr/>
          <a:lstStyle/>
          <a:p>
            <a:r>
              <a:rPr lang="en-GB" dirty="0"/>
              <a:t>Mosaics generally regarded as developing in four phases, consistent with the four centuries of occupation.</a:t>
            </a:r>
          </a:p>
          <a:p>
            <a:r>
              <a:rPr lang="en-GB" dirty="0"/>
              <a:t>C1st: “foreign fashion”</a:t>
            </a:r>
          </a:p>
          <a:p>
            <a:r>
              <a:rPr lang="en-GB" dirty="0"/>
              <a:t>Earliest mosaics from the legionary fortress at Exeter (55-60AD).</a:t>
            </a:r>
          </a:p>
          <a:p>
            <a:r>
              <a:rPr lang="en-GB" dirty="0"/>
              <a:t>Fragment in the RAMM (522/1989/1).</a:t>
            </a:r>
          </a:p>
          <a:p>
            <a:r>
              <a:rPr lang="en-GB" dirty="0"/>
              <a:t>Upper right corner shows a hooved animal, maybe a horse but thought more likely to be a goat/Capricorn, which was the symbol of the Second Legion.</a:t>
            </a:r>
          </a:p>
          <a:p>
            <a:r>
              <a:rPr lang="en-GB" dirty="0"/>
              <a:t>First century mosaics in general are mainly black and white, often elaborate, geometric designs, as were the fashion in Italy and France/Gaul at this time. Known as </a:t>
            </a:r>
            <a:r>
              <a:rPr lang="en-GB" i="1" dirty="0"/>
              <a:t>opus sectile</a:t>
            </a:r>
            <a:r>
              <a:rPr lang="en-GB" dirty="0"/>
              <a:t>.</a:t>
            </a:r>
          </a:p>
          <a:p>
            <a:r>
              <a:rPr lang="en-GB" dirty="0"/>
              <a:t>The best first century mosaics in Britain are considered to be those in Fishbourne Palace.</a:t>
            </a:r>
          </a:p>
        </p:txBody>
      </p:sp>
    </p:spTree>
    <p:extLst>
      <p:ext uri="{BB962C8B-B14F-4D97-AF65-F5344CB8AC3E}">
        <p14:creationId xmlns:p14="http://schemas.microsoft.com/office/powerpoint/2010/main" val="2898285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BEC29DF-49BA-ACE4-7664-5322B3472DD5}"/>
              </a:ext>
            </a:extLst>
          </p:cNvPr>
          <p:cNvSpPr>
            <a:spLocks noGrp="1"/>
          </p:cNvSpPr>
          <p:nvPr>
            <p:ph type="title"/>
          </p:nvPr>
        </p:nvSpPr>
        <p:spPr>
          <a:xfrm>
            <a:off x="648930" y="629266"/>
            <a:ext cx="6188190" cy="1622321"/>
          </a:xfrm>
        </p:spPr>
        <p:txBody>
          <a:bodyPr vert="horz" lIns="91440" tIns="45720" rIns="91440" bIns="45720" rtlCol="0" anchor="t">
            <a:normAutofit/>
          </a:bodyPr>
          <a:lstStyle/>
          <a:p>
            <a:r>
              <a:rPr lang="en-US" sz="4200">
                <a:solidFill>
                  <a:srgbClr val="EBEBEB"/>
                </a:solidFill>
              </a:rPr>
              <a:t>Fishbourne Palace</a:t>
            </a:r>
          </a:p>
        </p:txBody>
      </p:sp>
      <p:sp>
        <p:nvSpPr>
          <p:cNvPr id="4" name="Text Placeholder 3">
            <a:extLst>
              <a:ext uri="{FF2B5EF4-FFF2-40B4-BE49-F238E27FC236}">
                <a16:creationId xmlns:a16="http://schemas.microsoft.com/office/drawing/2014/main" id="{10037667-9DF9-9172-DE97-C742490974A7}"/>
              </a:ext>
            </a:extLst>
          </p:cNvPr>
          <p:cNvSpPr>
            <a:spLocks noGrp="1"/>
          </p:cNvSpPr>
          <p:nvPr>
            <p:ph type="body" sz="half" idx="2"/>
          </p:nvPr>
        </p:nvSpPr>
        <p:spPr>
          <a:xfrm>
            <a:off x="648930" y="2438400"/>
            <a:ext cx="6188189" cy="3785419"/>
          </a:xfrm>
        </p:spPr>
        <p:txBody>
          <a:bodyPr vert="horz" lIns="91440" tIns="45720" rIns="91440" bIns="45720" rtlCol="0">
            <a:normAutofit/>
          </a:bodyPr>
          <a:lstStyle/>
          <a:p>
            <a:pPr>
              <a:buFont typeface="Wingdings 3" charset="2"/>
              <a:buChar char=""/>
            </a:pPr>
            <a:r>
              <a:rPr lang="en-US" dirty="0">
                <a:solidFill>
                  <a:srgbClr val="FFFFFF"/>
                </a:solidFill>
              </a:rPr>
              <a:t>Fishbourne Palace in Sussex was discovered in 1960.</a:t>
            </a:r>
          </a:p>
          <a:p>
            <a:pPr>
              <a:buFont typeface="Wingdings 3" charset="2"/>
              <a:buChar char=""/>
            </a:pPr>
            <a:r>
              <a:rPr lang="en-US" dirty="0">
                <a:solidFill>
                  <a:srgbClr val="FFFFFF"/>
                </a:solidFill>
              </a:rPr>
              <a:t>Approximately the same sized footprint as Buckingham Palace.</a:t>
            </a:r>
          </a:p>
          <a:p>
            <a:pPr>
              <a:buFont typeface="Wingdings 3" charset="2"/>
              <a:buChar char=""/>
            </a:pPr>
            <a:r>
              <a:rPr lang="en-US" dirty="0">
                <a:solidFill>
                  <a:srgbClr val="FFFFFF"/>
                </a:solidFill>
              </a:rPr>
              <a:t>Largest Roman domestic building found north of the Alps. Layout appears similar to an Imperial palace.</a:t>
            </a:r>
          </a:p>
          <a:p>
            <a:pPr>
              <a:buFont typeface="Wingdings 3" charset="2"/>
              <a:buChar char=""/>
            </a:pPr>
            <a:r>
              <a:rPr lang="en-US" dirty="0">
                <a:solidFill>
                  <a:srgbClr val="FFFFFF"/>
                </a:solidFill>
              </a:rPr>
              <a:t>Not clear who it was built for, although Cunliffe (1974) offers three possibilities: a high ranking Roman official, a Roman speculator, or a rich local landowner. Cunliffe suggests that it was someone who fit all three, and, </a:t>
            </a:r>
            <a:r>
              <a:rPr lang="en-US" dirty="0" err="1">
                <a:solidFill>
                  <a:srgbClr val="FFFFFF"/>
                </a:solidFill>
              </a:rPr>
              <a:t>moreso</a:t>
            </a:r>
            <a:r>
              <a:rPr lang="en-US" dirty="0">
                <a:solidFill>
                  <a:srgbClr val="FFFFFF"/>
                </a:solidFill>
              </a:rPr>
              <a:t>, that it was </a:t>
            </a:r>
            <a:r>
              <a:rPr lang="en-US" dirty="0" err="1">
                <a:solidFill>
                  <a:srgbClr val="FFFFFF"/>
                </a:solidFill>
              </a:rPr>
              <a:t>Cogidubnus</a:t>
            </a:r>
            <a:r>
              <a:rPr lang="en-US" dirty="0">
                <a:solidFill>
                  <a:srgbClr val="FFFFFF"/>
                </a:solidFill>
              </a:rPr>
              <a:t>.</a:t>
            </a:r>
          </a:p>
          <a:p>
            <a:pPr>
              <a:buFont typeface="Wingdings 3" charset="2"/>
              <a:buChar char=""/>
            </a:pPr>
            <a:r>
              <a:rPr lang="en-US" dirty="0">
                <a:solidFill>
                  <a:srgbClr val="FFFFFF"/>
                </a:solidFill>
              </a:rPr>
              <a:t>The C1st mosaics at Fishbourne date to around 75AD.</a:t>
            </a:r>
          </a:p>
          <a:p>
            <a:pPr>
              <a:buFont typeface="Wingdings 3" charset="2"/>
              <a:buChar char=""/>
            </a:pPr>
            <a:r>
              <a:rPr lang="en-US" dirty="0">
                <a:solidFill>
                  <a:srgbClr val="FFFFFF"/>
                </a:solidFill>
              </a:rPr>
              <a:t>They indicate what was previously on site.</a:t>
            </a:r>
          </a:p>
          <a:p>
            <a:pPr>
              <a:buFont typeface="Wingdings 3" charset="2"/>
              <a:buChar char=""/>
            </a:pPr>
            <a:r>
              <a:rPr lang="en-US" dirty="0">
                <a:solidFill>
                  <a:srgbClr val="FFFFFF"/>
                </a:solidFill>
              </a:rPr>
              <a:t>No underfloor heating here.</a:t>
            </a:r>
          </a:p>
          <a:p>
            <a:pPr>
              <a:buFont typeface="Wingdings 3" charset="2"/>
              <a:buChar char=""/>
            </a:pPr>
            <a:endParaRPr lang="en-US" dirty="0">
              <a:solidFill>
                <a:srgbClr val="FFFFFF"/>
              </a:solidFill>
            </a:endParaRPr>
          </a:p>
        </p:txBody>
      </p:sp>
      <p:sp>
        <p:nvSpPr>
          <p:cNvPr id="2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Placeholder 5" descr="A picture containing floor, building&#10;&#10;Description automatically generated">
            <a:extLst>
              <a:ext uri="{FF2B5EF4-FFF2-40B4-BE49-F238E27FC236}">
                <a16:creationId xmlns:a16="http://schemas.microsoft.com/office/drawing/2014/main" id="{C89A5D16-9055-799A-84DE-075BE48DF329}"/>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r="3769"/>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8" name="Picture 7">
            <a:extLst>
              <a:ext uri="{FF2B5EF4-FFF2-40B4-BE49-F238E27FC236}">
                <a16:creationId xmlns:a16="http://schemas.microsoft.com/office/drawing/2014/main" id="{B983B9E8-53D0-2A63-AD0A-F894A2CF8901}"/>
              </a:ext>
            </a:extLst>
          </p:cNvPr>
          <p:cNvPicPr>
            <a:picLocks noChangeAspect="1"/>
          </p:cNvPicPr>
          <p:nvPr/>
        </p:nvPicPr>
        <p:blipFill rotWithShape="1">
          <a:blip r:embed="rId8">
            <a:extLst>
              <a:ext uri="{28A0092B-C50C-407E-A947-70E740481C1C}">
                <a14:useLocalDpi xmlns:a14="http://schemas.microsoft.com/office/drawing/2010/main" val="0"/>
              </a:ext>
            </a:extLst>
          </a:blip>
          <a:srcRect l="2925" r="24703"/>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934050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C607-359F-7DA1-E7AF-5C0D4E763A5E}"/>
              </a:ext>
            </a:extLst>
          </p:cNvPr>
          <p:cNvSpPr>
            <a:spLocks noGrp="1"/>
          </p:cNvSpPr>
          <p:nvPr>
            <p:ph type="title"/>
          </p:nvPr>
        </p:nvSpPr>
        <p:spPr>
          <a:xfrm>
            <a:off x="1154954" y="1143000"/>
            <a:ext cx="5092906" cy="528790"/>
          </a:xfrm>
        </p:spPr>
        <p:txBody>
          <a:bodyPr>
            <a:normAutofit fontScale="90000"/>
          </a:bodyPr>
          <a:lstStyle/>
          <a:p>
            <a:r>
              <a:rPr lang="en-GB" dirty="0"/>
              <a:t>Fishbourne Palace</a:t>
            </a:r>
          </a:p>
        </p:txBody>
      </p:sp>
      <p:pic>
        <p:nvPicPr>
          <p:cNvPr id="6" name="Picture Placeholder 5" descr="A picture containing text&#10;&#10;Description automatically generated">
            <a:extLst>
              <a:ext uri="{FF2B5EF4-FFF2-40B4-BE49-F238E27FC236}">
                <a16:creationId xmlns:a16="http://schemas.microsoft.com/office/drawing/2014/main" id="{4AC59193-2743-C568-BD1A-D15A531208A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4103" r="4103"/>
          <a:stretch>
            <a:fillRect/>
          </a:stretch>
        </p:blipFill>
        <p:spPr>
          <a:xfrm>
            <a:off x="6363855" y="546633"/>
            <a:ext cx="5671199" cy="5769357"/>
          </a:xfrm>
        </p:spPr>
      </p:pic>
      <p:sp>
        <p:nvSpPr>
          <p:cNvPr id="4" name="Text Placeholder 3">
            <a:extLst>
              <a:ext uri="{FF2B5EF4-FFF2-40B4-BE49-F238E27FC236}">
                <a16:creationId xmlns:a16="http://schemas.microsoft.com/office/drawing/2014/main" id="{AAB5A60D-B1AD-7AF8-2666-053DFAB9B1C9}"/>
              </a:ext>
            </a:extLst>
          </p:cNvPr>
          <p:cNvSpPr>
            <a:spLocks noGrp="1"/>
          </p:cNvSpPr>
          <p:nvPr>
            <p:ph type="body" sz="half" idx="2"/>
          </p:nvPr>
        </p:nvSpPr>
        <p:spPr>
          <a:xfrm>
            <a:off x="1154954" y="1671790"/>
            <a:ext cx="5084979" cy="4043210"/>
          </a:xfrm>
        </p:spPr>
        <p:txBody>
          <a:bodyPr/>
          <a:lstStyle/>
          <a:p>
            <a:r>
              <a:rPr lang="en-GB" dirty="0"/>
              <a:t>c.100AD some of the black and white geometric mosaics were already being covered up with more fashionable, coloured mosaics.</a:t>
            </a:r>
          </a:p>
          <a:p>
            <a:r>
              <a:rPr lang="en-GB" dirty="0"/>
              <a:t>Mosaic has been dated using some distinctive south </a:t>
            </a:r>
            <a:r>
              <a:rPr lang="en-GB" dirty="0" err="1"/>
              <a:t>Gaulish</a:t>
            </a:r>
            <a:r>
              <a:rPr lang="en-GB" dirty="0"/>
              <a:t> </a:t>
            </a:r>
            <a:r>
              <a:rPr lang="en-GB" dirty="0" err="1"/>
              <a:t>samian</a:t>
            </a:r>
            <a:r>
              <a:rPr lang="en-GB" dirty="0"/>
              <a:t> pottery that had been cut down for tesserae.</a:t>
            </a:r>
          </a:p>
          <a:p>
            <a:r>
              <a:rPr lang="en-GB" dirty="0"/>
              <a:t>Fishbourne Palace describe this mosaic as:</a:t>
            </a:r>
          </a:p>
          <a:p>
            <a:r>
              <a:rPr lang="en-GB" dirty="0"/>
              <a:t>“</a:t>
            </a:r>
            <a:r>
              <a:rPr lang="en-GB" b="0" i="0" dirty="0">
                <a:effectLst/>
                <a:latin typeface="TwitterChirp"/>
              </a:rPr>
              <a:t>Our Medusa Mosaic. It's an absolute stinker. Clearly someone's first try at mosaic-</a:t>
            </a:r>
            <a:r>
              <a:rPr lang="en-GB" b="0" i="0" dirty="0" err="1">
                <a:effectLst/>
                <a:latin typeface="TwitterChirp"/>
              </a:rPr>
              <a:t>ing</a:t>
            </a:r>
            <a:r>
              <a:rPr lang="en-GB" b="0" i="0" dirty="0">
                <a:effectLst/>
                <a:latin typeface="TwitterChirp"/>
              </a:rPr>
              <a:t>. Nice that you can see the earlier black and white floor beneath Medusa though (near the middle).”</a:t>
            </a:r>
            <a:endParaRPr lang="en-GB" dirty="0"/>
          </a:p>
        </p:txBody>
      </p:sp>
    </p:spTree>
    <p:extLst>
      <p:ext uri="{BB962C8B-B14F-4D97-AF65-F5344CB8AC3E}">
        <p14:creationId xmlns:p14="http://schemas.microsoft.com/office/powerpoint/2010/main" val="2239907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6452B-60A0-D406-4CBF-86E81E2CE29F}"/>
              </a:ext>
            </a:extLst>
          </p:cNvPr>
          <p:cNvSpPr>
            <a:spLocks noGrp="1"/>
          </p:cNvSpPr>
          <p:nvPr>
            <p:ph type="title"/>
          </p:nvPr>
        </p:nvSpPr>
        <p:spPr>
          <a:xfrm>
            <a:off x="1154954" y="1143000"/>
            <a:ext cx="5092906" cy="565735"/>
          </a:xfrm>
        </p:spPr>
        <p:txBody>
          <a:bodyPr>
            <a:normAutofit fontScale="90000"/>
          </a:bodyPr>
          <a:lstStyle/>
          <a:p>
            <a:r>
              <a:rPr lang="en-GB" dirty="0"/>
              <a:t>Fishbourne Palace</a:t>
            </a:r>
          </a:p>
        </p:txBody>
      </p:sp>
      <p:pic>
        <p:nvPicPr>
          <p:cNvPr id="6" name="Picture Placeholder 5" descr="A picture containing building, floor&#10;&#10;Description automatically generated">
            <a:extLst>
              <a:ext uri="{FF2B5EF4-FFF2-40B4-BE49-F238E27FC236}">
                <a16:creationId xmlns:a16="http://schemas.microsoft.com/office/drawing/2014/main" id="{88F7E20F-3A8E-C7A9-ED74-598A7D80DD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6898" r="16898"/>
          <a:stretch>
            <a:fillRect/>
          </a:stretch>
        </p:blipFill>
        <p:spPr>
          <a:xfrm>
            <a:off x="6950075" y="1143000"/>
            <a:ext cx="4540250" cy="4572000"/>
          </a:xfrm>
        </p:spPr>
      </p:pic>
      <p:sp>
        <p:nvSpPr>
          <p:cNvPr id="4" name="Text Placeholder 3">
            <a:extLst>
              <a:ext uri="{FF2B5EF4-FFF2-40B4-BE49-F238E27FC236}">
                <a16:creationId xmlns:a16="http://schemas.microsoft.com/office/drawing/2014/main" id="{512972E8-D5FC-7C38-DE98-7CAABD918CA8}"/>
              </a:ext>
            </a:extLst>
          </p:cNvPr>
          <p:cNvSpPr>
            <a:spLocks noGrp="1"/>
          </p:cNvSpPr>
          <p:nvPr>
            <p:ph type="body" sz="half" idx="2"/>
          </p:nvPr>
        </p:nvSpPr>
        <p:spPr>
          <a:xfrm>
            <a:off x="1154954" y="1708735"/>
            <a:ext cx="5084979" cy="4006265"/>
          </a:xfrm>
        </p:spPr>
        <p:txBody>
          <a:bodyPr>
            <a:normAutofit fontScale="92500" lnSpcReduction="10000"/>
          </a:bodyPr>
          <a:lstStyle/>
          <a:p>
            <a:r>
              <a:rPr lang="en-GB" dirty="0" err="1"/>
              <a:t>Fishborne</a:t>
            </a:r>
            <a:r>
              <a:rPr lang="en-GB" dirty="0"/>
              <a:t> Palace was almost constantly changing and expanding.</a:t>
            </a:r>
          </a:p>
          <a:p>
            <a:r>
              <a:rPr lang="en-GB" dirty="0"/>
              <a:t>The almost complete Cupid riding a dolphin mosaic, with lunettes containing winged sea-horses and sea panthers, dates to the end of the C2nd. </a:t>
            </a:r>
          </a:p>
          <a:p>
            <a:r>
              <a:rPr lang="en-GB" dirty="0"/>
              <a:t>Roman design, thought to indicate ‘how swiftly love moves’ or ‘the wild ride of love’.</a:t>
            </a:r>
          </a:p>
          <a:p>
            <a:r>
              <a:rPr lang="en-GB" dirty="0"/>
              <a:t>Much higher quality than the C1st mosaics at Fishbourne, much greater craftsmanship.</a:t>
            </a:r>
          </a:p>
          <a:p>
            <a:r>
              <a:rPr lang="en-GB" dirty="0"/>
              <a:t>Older areas of the palace seem to have fallen into a bit of disrepair at this stage.</a:t>
            </a:r>
          </a:p>
          <a:p>
            <a:r>
              <a:rPr lang="en-GB" dirty="0"/>
              <a:t>Still no underfloor heating.</a:t>
            </a:r>
          </a:p>
          <a:p>
            <a:r>
              <a:rPr lang="en-GB" dirty="0"/>
              <a:t>This was added in the late C3rd and saw the incorporation of roof slates in the hypocaust, another sign of the disrepair/demolition of older parts of the palace.</a:t>
            </a:r>
          </a:p>
          <a:p>
            <a:r>
              <a:rPr lang="en-GB" dirty="0"/>
              <a:t>c.280 fire destroyed much of the palace.</a:t>
            </a:r>
          </a:p>
        </p:txBody>
      </p:sp>
    </p:spTree>
    <p:extLst>
      <p:ext uri="{BB962C8B-B14F-4D97-AF65-F5344CB8AC3E}">
        <p14:creationId xmlns:p14="http://schemas.microsoft.com/office/powerpoint/2010/main" val="818517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BA71FA6-487A-C58B-DC2D-AA900C797DAC}"/>
              </a:ext>
            </a:extLst>
          </p:cNvPr>
          <p:cNvSpPr>
            <a:spLocks noGrp="1"/>
          </p:cNvSpPr>
          <p:nvPr>
            <p:ph type="body" sz="half" idx="2"/>
          </p:nvPr>
        </p:nvSpPr>
        <p:spPr>
          <a:xfrm>
            <a:off x="1154954" y="1143000"/>
            <a:ext cx="9974864" cy="4572000"/>
          </a:xfrm>
        </p:spPr>
        <p:txBody>
          <a:bodyPr/>
          <a:lstStyle/>
          <a:p>
            <a:r>
              <a:rPr lang="en-GB" dirty="0"/>
              <a:t>Laing (1997) gives mention to other C1st mosaics.</a:t>
            </a:r>
          </a:p>
          <a:p>
            <a:r>
              <a:rPr lang="en-GB" dirty="0"/>
              <a:t>The fragmentary remains of the governor’s palace in </a:t>
            </a:r>
            <a:r>
              <a:rPr lang="en-GB" dirty="0" err="1"/>
              <a:t>Londan</a:t>
            </a:r>
            <a:r>
              <a:rPr lang="en-GB" dirty="0"/>
              <a:t> she notes as the most interesting.</a:t>
            </a:r>
          </a:p>
          <a:p>
            <a:r>
              <a:rPr lang="en-GB" dirty="0"/>
              <a:t>Simple mosaics have been found in villas in Eccles, Kent, dating to c.65AD, including some colour work and a figured panel depicting gladiators.</a:t>
            </a:r>
          </a:p>
          <a:p>
            <a:r>
              <a:rPr lang="en-GB" dirty="0"/>
              <a:t>The villa at Angmering, Sussex had tesserae from destroyed black and white mosaics that Toynbee (1964) suggested were from the same workshop as the Fishbourne mosaics.</a:t>
            </a:r>
          </a:p>
        </p:txBody>
      </p:sp>
    </p:spTree>
    <p:extLst>
      <p:ext uri="{BB962C8B-B14F-4D97-AF65-F5344CB8AC3E}">
        <p14:creationId xmlns:p14="http://schemas.microsoft.com/office/powerpoint/2010/main" val="345280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Map&#10;&#10;Description automatically generated">
            <a:extLst>
              <a:ext uri="{FF2B5EF4-FFF2-40B4-BE49-F238E27FC236}">
                <a16:creationId xmlns:a16="http://schemas.microsoft.com/office/drawing/2014/main" id="{9F47F6A4-A60A-1911-F4BE-E6F591ECB08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7035" r="7035"/>
          <a:stretch>
            <a:fillRect/>
          </a:stretch>
        </p:blipFill>
        <p:spPr>
          <a:xfrm>
            <a:off x="6950075" y="1143000"/>
            <a:ext cx="4510088" cy="4572000"/>
          </a:xfrm>
        </p:spPr>
      </p:pic>
      <p:sp>
        <p:nvSpPr>
          <p:cNvPr id="4" name="Text Placeholder 3">
            <a:extLst>
              <a:ext uri="{FF2B5EF4-FFF2-40B4-BE49-F238E27FC236}">
                <a16:creationId xmlns:a16="http://schemas.microsoft.com/office/drawing/2014/main" id="{908D8398-1DF2-B427-8567-7211512C650B}"/>
              </a:ext>
            </a:extLst>
          </p:cNvPr>
          <p:cNvSpPr>
            <a:spLocks noGrp="1"/>
          </p:cNvSpPr>
          <p:nvPr>
            <p:ph type="body" sz="half" idx="2"/>
          </p:nvPr>
        </p:nvSpPr>
        <p:spPr>
          <a:xfrm>
            <a:off x="1154954" y="1142999"/>
            <a:ext cx="5084979" cy="4571999"/>
          </a:xfrm>
        </p:spPr>
        <p:txBody>
          <a:bodyPr/>
          <a:lstStyle/>
          <a:p>
            <a:r>
              <a:rPr lang="en-GB" dirty="0"/>
              <a:t>Second century mosaics in Roman Britain indicate they were becoming more popular.</a:t>
            </a:r>
          </a:p>
          <a:p>
            <a:r>
              <a:rPr lang="en-GB" dirty="0"/>
              <a:t>Designs were more colourful, more complex, often based on grids of octagons, </a:t>
            </a:r>
            <a:r>
              <a:rPr lang="en-GB" dirty="0" err="1"/>
              <a:t>rectanlges</a:t>
            </a:r>
            <a:r>
              <a:rPr lang="en-GB" dirty="0"/>
              <a:t> and circles.</a:t>
            </a:r>
          </a:p>
          <a:p>
            <a:r>
              <a:rPr lang="en-GB" dirty="0"/>
              <a:t>Many made for houses in prosperous towns, e.g. London, St. Albans, Colchester, Leicester, </a:t>
            </a:r>
            <a:r>
              <a:rPr lang="en-GB" dirty="0" err="1"/>
              <a:t>Silchester</a:t>
            </a:r>
            <a:r>
              <a:rPr lang="en-GB" dirty="0"/>
              <a:t>.</a:t>
            </a:r>
          </a:p>
          <a:p>
            <a:r>
              <a:rPr lang="en-GB" dirty="0"/>
              <a:t>Some discovered outside of towns include Winterton, Lincs and High Wycombe, Bucks. The High Wycombe mosaics used large numbers of </a:t>
            </a:r>
            <a:r>
              <a:rPr lang="en-GB" dirty="0" err="1"/>
              <a:t>samian</a:t>
            </a:r>
            <a:r>
              <a:rPr lang="en-GB" dirty="0"/>
              <a:t> tesserae and seems to have been carried out by mosaicists from Verulamium, to whom the mosaics at </a:t>
            </a:r>
            <a:r>
              <a:rPr lang="en-GB" dirty="0" err="1"/>
              <a:t>Boxmoor</a:t>
            </a:r>
            <a:r>
              <a:rPr lang="en-GB" dirty="0"/>
              <a:t> and North Leigh are attributed.</a:t>
            </a:r>
          </a:p>
          <a:p>
            <a:r>
              <a:rPr lang="en-GB" dirty="0"/>
              <a:t>The Great Witcombe mosaic seems to have been commissioned from the Cirencester school.</a:t>
            </a:r>
          </a:p>
        </p:txBody>
      </p:sp>
    </p:spTree>
    <p:extLst>
      <p:ext uri="{BB962C8B-B14F-4D97-AF65-F5344CB8AC3E}">
        <p14:creationId xmlns:p14="http://schemas.microsoft.com/office/powerpoint/2010/main" val="104111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5" name="Picture 24">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 name="Rectangle 26">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AE0CA81-A334-9103-7570-5D3B69816D40}"/>
              </a:ext>
            </a:extLst>
          </p:cNvPr>
          <p:cNvSpPr>
            <a:spLocks noGrp="1"/>
          </p:cNvSpPr>
          <p:nvPr>
            <p:ph type="title"/>
          </p:nvPr>
        </p:nvSpPr>
        <p:spPr>
          <a:xfrm>
            <a:off x="646111" y="609602"/>
            <a:ext cx="4793473" cy="682546"/>
          </a:xfrm>
        </p:spPr>
        <p:txBody>
          <a:bodyPr vert="horz" lIns="91440" tIns="45720" rIns="91440" bIns="45720" rtlCol="0" anchor="t">
            <a:normAutofit fontScale="90000"/>
          </a:bodyPr>
          <a:lstStyle/>
          <a:p>
            <a:r>
              <a:rPr lang="en-US" sz="4200" dirty="0"/>
              <a:t>Great Witcombe</a:t>
            </a:r>
          </a:p>
        </p:txBody>
      </p:sp>
      <p:pic>
        <p:nvPicPr>
          <p:cNvPr id="10" name="Picture Placeholder 9" descr="A picture containing mosaic&#10;&#10;Description automatically generated">
            <a:extLst>
              <a:ext uri="{FF2B5EF4-FFF2-40B4-BE49-F238E27FC236}">
                <a16:creationId xmlns:a16="http://schemas.microsoft.com/office/drawing/2014/main" id="{89ECCAED-2EDC-1B7A-0DEB-0DAC02F89D81}"/>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7818" r="2" b="5045"/>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29" name="Rectangle 28">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58BFCBC7-BB56-C3EA-7F4F-405D506E961A}"/>
              </a:ext>
            </a:extLst>
          </p:cNvPr>
          <p:cNvSpPr>
            <a:spLocks noGrp="1"/>
          </p:cNvSpPr>
          <p:nvPr>
            <p:ph type="body" sz="half" idx="2"/>
          </p:nvPr>
        </p:nvSpPr>
        <p:spPr>
          <a:xfrm>
            <a:off x="642175" y="1292148"/>
            <a:ext cx="4799145" cy="4956251"/>
          </a:xfrm>
        </p:spPr>
        <p:txBody>
          <a:bodyPr vert="horz" lIns="91440" tIns="45720" rIns="91440" bIns="45720" rtlCol="0">
            <a:normAutofit/>
          </a:bodyPr>
          <a:lstStyle/>
          <a:p>
            <a:pPr>
              <a:buFont typeface="Wingdings 3" charset="2"/>
              <a:buChar char=""/>
            </a:pPr>
            <a:r>
              <a:rPr lang="en-US" dirty="0"/>
              <a:t>There were at least three mosaics at Great Witcombe, all in the lower bath house.</a:t>
            </a:r>
          </a:p>
          <a:p>
            <a:pPr>
              <a:buFont typeface="Wingdings 3" charset="2"/>
              <a:buChar char=""/>
            </a:pPr>
            <a:r>
              <a:rPr lang="en-US" dirty="0"/>
              <a:t>Two are fragmentary and appear to have been simple, geometric designs.</a:t>
            </a:r>
          </a:p>
          <a:p>
            <a:pPr>
              <a:buFont typeface="Wingdings 3" charset="2"/>
              <a:buChar char=""/>
            </a:pPr>
            <a:r>
              <a:rPr lang="en-US" dirty="0"/>
              <a:t>The most complete and most impressive is the marine mosaic from the cold room, </a:t>
            </a:r>
            <a:r>
              <a:rPr lang="en-US" i="1" dirty="0"/>
              <a:t>frigidarium</a:t>
            </a:r>
            <a:r>
              <a:rPr lang="en-US" dirty="0"/>
              <a:t>.</a:t>
            </a:r>
          </a:p>
          <a:p>
            <a:pPr>
              <a:buFont typeface="Wingdings 3" charset="2"/>
              <a:buChar char=""/>
            </a:pPr>
            <a:r>
              <a:rPr lang="en-US" dirty="0"/>
              <a:t>Greatest variety of sea creatures found in Roman Britain.</a:t>
            </a:r>
          </a:p>
          <a:p>
            <a:pPr>
              <a:buFont typeface="Wingdings 3" charset="2"/>
              <a:buChar char=""/>
            </a:pPr>
            <a:r>
              <a:rPr lang="en-US" dirty="0"/>
              <a:t>Includes an electric ray – unique.</a:t>
            </a:r>
          </a:p>
          <a:p>
            <a:pPr>
              <a:buFont typeface="Wingdings 3" charset="2"/>
              <a:buChar char=""/>
            </a:pPr>
            <a:r>
              <a:rPr lang="en-US" dirty="0"/>
              <a:t>Local stone and reused tiles, but very small tesserae, indicating very expensive work.</a:t>
            </a:r>
          </a:p>
        </p:txBody>
      </p:sp>
      <p:pic>
        <p:nvPicPr>
          <p:cNvPr id="12" name="Picture 11" descr="A close-up of a snake&#10;&#10;Description automatically generated with medium confidence">
            <a:extLst>
              <a:ext uri="{FF2B5EF4-FFF2-40B4-BE49-F238E27FC236}">
                <a16:creationId xmlns:a16="http://schemas.microsoft.com/office/drawing/2014/main" id="{6DBC5FEB-3E4C-B5BC-D61A-B34343A2477C}"/>
              </a:ext>
            </a:extLst>
          </p:cNvPr>
          <p:cNvPicPr>
            <a:picLocks noChangeAspect="1"/>
          </p:cNvPicPr>
          <p:nvPr/>
        </p:nvPicPr>
        <p:blipFill rotWithShape="1">
          <a:blip r:embed="rId8">
            <a:extLst>
              <a:ext uri="{28A0092B-C50C-407E-A947-70E740481C1C}">
                <a14:useLocalDpi xmlns:a14="http://schemas.microsoft.com/office/drawing/2010/main" val="0"/>
              </a:ext>
            </a:extLst>
          </a:blip>
          <a:srcRect t="6793" r="2" b="6069"/>
          <a:stretch/>
        </p:blipFill>
        <p:spPr>
          <a:xfrm>
            <a:off x="6094412" y="3482108"/>
            <a:ext cx="5449888"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093158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person, floor&#10;&#10;Description automatically generated">
            <a:extLst>
              <a:ext uri="{FF2B5EF4-FFF2-40B4-BE49-F238E27FC236}">
                <a16:creationId xmlns:a16="http://schemas.microsoft.com/office/drawing/2014/main" id="{29619835-7F02-7B06-87B5-6F94CA6A5BBF}"/>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0787" r="10787"/>
          <a:stretch>
            <a:fillRect/>
          </a:stretch>
        </p:blipFill>
        <p:spPr>
          <a:xfrm>
            <a:off x="6391275" y="1143000"/>
            <a:ext cx="5394325" cy="4572000"/>
          </a:xfrm>
        </p:spPr>
      </p:pic>
      <p:sp>
        <p:nvSpPr>
          <p:cNvPr id="4" name="Text Placeholder 3">
            <a:extLst>
              <a:ext uri="{FF2B5EF4-FFF2-40B4-BE49-F238E27FC236}">
                <a16:creationId xmlns:a16="http://schemas.microsoft.com/office/drawing/2014/main" id="{A100667A-AB47-918C-5288-74BAA162FC77}"/>
              </a:ext>
            </a:extLst>
          </p:cNvPr>
          <p:cNvSpPr>
            <a:spLocks noGrp="1"/>
          </p:cNvSpPr>
          <p:nvPr>
            <p:ph type="body" sz="half" idx="2"/>
          </p:nvPr>
        </p:nvSpPr>
        <p:spPr>
          <a:xfrm>
            <a:off x="1154954" y="1142999"/>
            <a:ext cx="5084979" cy="4571999"/>
          </a:xfrm>
        </p:spPr>
        <p:txBody>
          <a:bodyPr/>
          <a:lstStyle/>
          <a:p>
            <a:r>
              <a:rPr lang="en-GB" dirty="0"/>
              <a:t>Third century mosaics appear more problematic.</a:t>
            </a:r>
          </a:p>
          <a:p>
            <a:r>
              <a:rPr lang="en-GB" dirty="0"/>
              <a:t>ASPROM note that a period of inflation and anarchy across the empire resulted in fewer mosaics being made, and a reversal of the building boom in general.</a:t>
            </a:r>
          </a:p>
          <a:p>
            <a:r>
              <a:rPr lang="en-GB" dirty="0"/>
              <a:t>Laing also notes that few mosaics can be ascribed to the third century with any certainty.</a:t>
            </a:r>
          </a:p>
          <a:p>
            <a:r>
              <a:rPr lang="en-GB" dirty="0"/>
              <a:t>Possibilities for C3rd mosaics include </a:t>
            </a:r>
            <a:r>
              <a:rPr lang="en-GB" dirty="0" err="1"/>
              <a:t>Rudston</a:t>
            </a:r>
            <a:r>
              <a:rPr lang="en-GB" dirty="0"/>
              <a:t>, Humberside and King’s Weston, Bristol. </a:t>
            </a:r>
          </a:p>
          <a:p>
            <a:r>
              <a:rPr lang="en-GB" dirty="0"/>
              <a:t>These are notably poorer quality mosaics.</a:t>
            </a:r>
          </a:p>
        </p:txBody>
      </p:sp>
    </p:spTree>
    <p:extLst>
      <p:ext uri="{BB962C8B-B14F-4D97-AF65-F5344CB8AC3E}">
        <p14:creationId xmlns:p14="http://schemas.microsoft.com/office/powerpoint/2010/main" val="404068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32FDB-F973-F267-4200-ADB29B9E42B9}"/>
              </a:ext>
            </a:extLst>
          </p:cNvPr>
          <p:cNvSpPr>
            <a:spLocks noGrp="1"/>
          </p:cNvSpPr>
          <p:nvPr>
            <p:ph type="title"/>
          </p:nvPr>
        </p:nvSpPr>
        <p:spPr>
          <a:xfrm>
            <a:off x="1154954" y="1143000"/>
            <a:ext cx="5092906" cy="593444"/>
          </a:xfrm>
        </p:spPr>
        <p:txBody>
          <a:bodyPr>
            <a:normAutofit fontScale="90000"/>
          </a:bodyPr>
          <a:lstStyle/>
          <a:p>
            <a:r>
              <a:rPr lang="en-GB" dirty="0" err="1"/>
              <a:t>Rudston</a:t>
            </a:r>
            <a:r>
              <a:rPr lang="en-GB" dirty="0"/>
              <a:t> Roman Villa</a:t>
            </a:r>
          </a:p>
        </p:txBody>
      </p:sp>
      <p:pic>
        <p:nvPicPr>
          <p:cNvPr id="6" name="Picture Placeholder 5" descr="A rug on the floor&#10;&#10;Description automatically generated with low confidence">
            <a:extLst>
              <a:ext uri="{FF2B5EF4-FFF2-40B4-BE49-F238E27FC236}">
                <a16:creationId xmlns:a16="http://schemas.microsoft.com/office/drawing/2014/main" id="{ADC92384-1692-7810-B7AB-2EDAF0E95681}"/>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1250" r="11250"/>
          <a:stretch>
            <a:fillRect/>
          </a:stretch>
        </p:blipFill>
        <p:spPr>
          <a:xfrm>
            <a:off x="6687126" y="1142999"/>
            <a:ext cx="5209309" cy="5041267"/>
          </a:xfrm>
        </p:spPr>
      </p:pic>
      <p:sp>
        <p:nvSpPr>
          <p:cNvPr id="4" name="Text Placeholder 3">
            <a:extLst>
              <a:ext uri="{FF2B5EF4-FFF2-40B4-BE49-F238E27FC236}">
                <a16:creationId xmlns:a16="http://schemas.microsoft.com/office/drawing/2014/main" id="{858370F1-4E8A-A885-526C-5986E0C081E3}"/>
              </a:ext>
            </a:extLst>
          </p:cNvPr>
          <p:cNvSpPr>
            <a:spLocks noGrp="1"/>
          </p:cNvSpPr>
          <p:nvPr>
            <p:ph type="body" sz="half" idx="2"/>
          </p:nvPr>
        </p:nvSpPr>
        <p:spPr>
          <a:xfrm>
            <a:off x="1154954" y="1736444"/>
            <a:ext cx="5084979" cy="3978556"/>
          </a:xfrm>
        </p:spPr>
        <p:txBody>
          <a:bodyPr/>
          <a:lstStyle/>
          <a:p>
            <a:r>
              <a:rPr lang="en-GB" dirty="0"/>
              <a:t>The site of the Roman villa at </a:t>
            </a:r>
            <a:r>
              <a:rPr lang="en-GB" dirty="0" err="1"/>
              <a:t>Rudston</a:t>
            </a:r>
            <a:r>
              <a:rPr lang="en-GB" dirty="0"/>
              <a:t> was first discovered by a farm worker in 1838, with the mosaic found by the landowner while ploughing in 1933.</a:t>
            </a:r>
          </a:p>
          <a:p>
            <a:r>
              <a:rPr lang="en-GB" dirty="0"/>
              <a:t>The villa dates to the C3rd-4</a:t>
            </a:r>
            <a:r>
              <a:rPr lang="en-GB" baseline="30000" dirty="0"/>
              <a:t>th</a:t>
            </a:r>
            <a:r>
              <a:rPr lang="en-GB" dirty="0"/>
              <a:t>, but there is a C1st-2</a:t>
            </a:r>
            <a:r>
              <a:rPr lang="en-GB" baseline="30000" dirty="0"/>
              <a:t>nd</a:t>
            </a:r>
            <a:r>
              <a:rPr lang="en-GB" dirty="0"/>
              <a:t> rectangular enclosure and earlier Iron Age settlement beneath.</a:t>
            </a:r>
          </a:p>
          <a:p>
            <a:r>
              <a:rPr lang="en-GB" dirty="0"/>
              <a:t>Depicts a naked woman with ‘long hair flowing wildly’. She is wearing bracelets on her arms and near her right hand is an apple. Links with Venus from the Trojan myth. The ‘dropped’ mirror is also a sign of Venus.</a:t>
            </a:r>
          </a:p>
          <a:p>
            <a:r>
              <a:rPr lang="en-GB" dirty="0"/>
              <a:t>The merman beside her indicates her birth from the sea.</a:t>
            </a:r>
          </a:p>
        </p:txBody>
      </p:sp>
    </p:spTree>
    <p:extLst>
      <p:ext uri="{BB962C8B-B14F-4D97-AF65-F5344CB8AC3E}">
        <p14:creationId xmlns:p14="http://schemas.microsoft.com/office/powerpoint/2010/main" val="4175973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021A-1286-96BE-651B-7B8A112D6A91}"/>
              </a:ext>
            </a:extLst>
          </p:cNvPr>
          <p:cNvSpPr>
            <a:spLocks noGrp="1"/>
          </p:cNvSpPr>
          <p:nvPr>
            <p:ph type="title"/>
          </p:nvPr>
        </p:nvSpPr>
        <p:spPr>
          <a:xfrm>
            <a:off x="1154954" y="1143000"/>
            <a:ext cx="5092906" cy="584208"/>
          </a:xfrm>
        </p:spPr>
        <p:txBody>
          <a:bodyPr>
            <a:normAutofit fontScale="90000"/>
          </a:bodyPr>
          <a:lstStyle/>
          <a:p>
            <a:r>
              <a:rPr lang="en-GB" dirty="0" err="1"/>
              <a:t>Rudston</a:t>
            </a:r>
            <a:r>
              <a:rPr lang="en-GB" dirty="0"/>
              <a:t> Roman Villa</a:t>
            </a:r>
          </a:p>
        </p:txBody>
      </p:sp>
      <p:pic>
        <p:nvPicPr>
          <p:cNvPr id="6" name="Picture Placeholder 5" descr="A picture containing old, decorated, antique, painting&#10;&#10;Description automatically generated">
            <a:extLst>
              <a:ext uri="{FF2B5EF4-FFF2-40B4-BE49-F238E27FC236}">
                <a16:creationId xmlns:a16="http://schemas.microsoft.com/office/drawing/2014/main" id="{2C58C8A7-835F-667C-9AD2-228643ADFB9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538" r="14538"/>
          <a:stretch>
            <a:fillRect/>
          </a:stretch>
        </p:blipFill>
        <p:spPr>
          <a:xfrm>
            <a:off x="6950075" y="1143000"/>
            <a:ext cx="4770438" cy="4572000"/>
          </a:xfrm>
        </p:spPr>
      </p:pic>
      <p:sp>
        <p:nvSpPr>
          <p:cNvPr id="4" name="Text Placeholder 3">
            <a:extLst>
              <a:ext uri="{FF2B5EF4-FFF2-40B4-BE49-F238E27FC236}">
                <a16:creationId xmlns:a16="http://schemas.microsoft.com/office/drawing/2014/main" id="{094FA2CF-5550-56F3-EA04-21FF39B60F61}"/>
              </a:ext>
            </a:extLst>
          </p:cNvPr>
          <p:cNvSpPr>
            <a:spLocks noGrp="1"/>
          </p:cNvSpPr>
          <p:nvPr>
            <p:ph type="body" sz="half" idx="2"/>
          </p:nvPr>
        </p:nvSpPr>
        <p:spPr>
          <a:xfrm>
            <a:off x="1154954" y="1727208"/>
            <a:ext cx="5084979" cy="3987792"/>
          </a:xfrm>
        </p:spPr>
        <p:txBody>
          <a:bodyPr>
            <a:normAutofit lnSpcReduction="10000"/>
          </a:bodyPr>
          <a:lstStyle/>
          <a:p>
            <a:r>
              <a:rPr lang="en-GB" dirty="0"/>
              <a:t>In 1971, a further mosaic was found at </a:t>
            </a:r>
            <a:r>
              <a:rPr lang="en-GB" dirty="0" err="1"/>
              <a:t>Rudston</a:t>
            </a:r>
            <a:r>
              <a:rPr lang="en-GB" dirty="0"/>
              <a:t>.</a:t>
            </a:r>
          </a:p>
          <a:p>
            <a:r>
              <a:rPr lang="en-GB" dirty="0"/>
              <a:t>Dates to C4th.</a:t>
            </a:r>
          </a:p>
          <a:p>
            <a:r>
              <a:rPr lang="en-GB" dirty="0"/>
              <a:t>Would have been in the dining room.</a:t>
            </a:r>
          </a:p>
          <a:p>
            <a:r>
              <a:rPr lang="en-GB" dirty="0"/>
              <a:t>Much higher quality than the Venus mosaic.</a:t>
            </a:r>
          </a:p>
          <a:p>
            <a:r>
              <a:rPr lang="en-GB" dirty="0"/>
              <a:t>Depicts a victorious charioteer standing in his </a:t>
            </a:r>
            <a:r>
              <a:rPr lang="en-GB" i="1" dirty="0"/>
              <a:t>quadriga</a:t>
            </a:r>
            <a:r>
              <a:rPr lang="en-GB" dirty="0"/>
              <a:t>.</a:t>
            </a:r>
          </a:p>
          <a:p>
            <a:r>
              <a:rPr lang="en-GB" dirty="0"/>
              <a:t>Holds the symbols of victory – a palm frond and a wreath.</a:t>
            </a:r>
          </a:p>
          <a:p>
            <a:r>
              <a:rPr lang="en-GB" dirty="0"/>
              <a:t>Around him are four roundels with women representing the seasons.</a:t>
            </a:r>
          </a:p>
          <a:p>
            <a:r>
              <a:rPr lang="en-GB" dirty="0"/>
              <a:t>Another chariot mosaic in </a:t>
            </a:r>
            <a:r>
              <a:rPr lang="en-GB" dirty="0" err="1"/>
              <a:t>Horkstow</a:t>
            </a:r>
            <a:r>
              <a:rPr lang="en-GB" dirty="0"/>
              <a:t>, North Lincolnshire. Rare outside of this region, so possible indication of racecourses or ‘circuses’ nearby.</a:t>
            </a:r>
          </a:p>
          <a:p>
            <a:r>
              <a:rPr lang="en-GB" dirty="0"/>
              <a:t>Might be worth noting that Iron Age chariot burials are a feature of the </a:t>
            </a:r>
            <a:r>
              <a:rPr lang="en-GB" dirty="0" err="1"/>
              <a:t>Parisi</a:t>
            </a:r>
            <a:r>
              <a:rPr lang="en-GB" dirty="0"/>
              <a:t> tribe of the East Riding area.</a:t>
            </a:r>
          </a:p>
        </p:txBody>
      </p:sp>
    </p:spTree>
    <p:extLst>
      <p:ext uri="{BB962C8B-B14F-4D97-AF65-F5344CB8AC3E}">
        <p14:creationId xmlns:p14="http://schemas.microsoft.com/office/powerpoint/2010/main" val="45111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C6B4960-F96B-3063-68A5-17DEE762B359}"/>
              </a:ext>
            </a:extLst>
          </p:cNvPr>
          <p:cNvSpPr>
            <a:spLocks noGrp="1"/>
          </p:cNvSpPr>
          <p:nvPr>
            <p:ph type="body" sz="half" idx="2"/>
          </p:nvPr>
        </p:nvSpPr>
        <p:spPr>
          <a:xfrm>
            <a:off x="1154954" y="1142999"/>
            <a:ext cx="9965628" cy="4571999"/>
          </a:xfrm>
        </p:spPr>
        <p:txBody>
          <a:bodyPr/>
          <a:lstStyle/>
          <a:p>
            <a:r>
              <a:rPr lang="en-GB" dirty="0"/>
              <a:t>The C4th was considered a Golden Age for mosaics in Roman Britain, with a great revival of mosaics.</a:t>
            </a:r>
          </a:p>
          <a:p>
            <a:r>
              <a:rPr lang="en-GB" dirty="0"/>
              <a:t>Elaborate pictorial mosaics were less common than patterns, although the subject range was wide and is noted as reflecting ‘distinctly British preferences’.</a:t>
            </a:r>
          </a:p>
          <a:p>
            <a:r>
              <a:rPr lang="en-GB" dirty="0"/>
              <a:t>There are gladiatorial scenes at Brading and </a:t>
            </a:r>
            <a:r>
              <a:rPr lang="en-GB" dirty="0" err="1"/>
              <a:t>Bignor</a:t>
            </a:r>
            <a:r>
              <a:rPr lang="en-GB" dirty="0"/>
              <a:t> (although the gladiator here are cupids, so the subject has been softened).</a:t>
            </a:r>
          </a:p>
          <a:p>
            <a:r>
              <a:rPr lang="en-GB" dirty="0"/>
              <a:t>Hunting is found at East Coker in Somerset, Frampton and Hinton St. Mary.</a:t>
            </a:r>
          </a:p>
          <a:p>
            <a:r>
              <a:rPr lang="en-GB" dirty="0"/>
              <a:t>Frampton and Hinton St. Mary are also known for their Christian mosaics.</a:t>
            </a:r>
          </a:p>
          <a:p>
            <a:r>
              <a:rPr lang="en-GB" dirty="0"/>
              <a:t>Chariot racing is found at </a:t>
            </a:r>
            <a:r>
              <a:rPr lang="en-GB" dirty="0" err="1"/>
              <a:t>Horkstow</a:t>
            </a:r>
            <a:r>
              <a:rPr lang="en-GB" dirty="0"/>
              <a:t> and Humberside – one outside of that area is </a:t>
            </a:r>
            <a:r>
              <a:rPr lang="en-GB" dirty="0" err="1"/>
              <a:t>Colerne</a:t>
            </a:r>
            <a:r>
              <a:rPr lang="en-GB" dirty="0"/>
              <a:t> in Wiltshire.</a:t>
            </a:r>
          </a:p>
          <a:p>
            <a:r>
              <a:rPr lang="en-GB" dirty="0"/>
              <a:t>Rural life seems to have been the favourite, with lots of personifications of the Four Seasons, the Winds, a river (possible the Stour at Hemsworth, Dorset), a spring (</a:t>
            </a:r>
            <a:r>
              <a:rPr lang="en-GB" dirty="0" err="1"/>
              <a:t>Brantingham</a:t>
            </a:r>
            <a:r>
              <a:rPr lang="en-GB" dirty="0"/>
              <a:t> and </a:t>
            </a:r>
            <a:r>
              <a:rPr lang="en-GB" dirty="0" err="1"/>
              <a:t>Woodchester</a:t>
            </a:r>
            <a:r>
              <a:rPr lang="en-GB" dirty="0"/>
              <a:t>) and the days of the week (</a:t>
            </a:r>
            <a:r>
              <a:rPr lang="en-GB" dirty="0" err="1"/>
              <a:t>Bramdean</a:t>
            </a:r>
            <a:r>
              <a:rPr lang="en-GB" dirty="0"/>
              <a:t>, Hants).</a:t>
            </a:r>
          </a:p>
          <a:p>
            <a:r>
              <a:rPr lang="en-GB" dirty="0"/>
              <a:t>Mythological personages include cupids making garlands (</a:t>
            </a:r>
            <a:r>
              <a:rPr lang="en-GB" dirty="0" err="1"/>
              <a:t>Horkstow</a:t>
            </a:r>
            <a:r>
              <a:rPr lang="en-GB" dirty="0"/>
              <a:t>), </a:t>
            </a:r>
            <a:r>
              <a:rPr lang="en-GB" dirty="0" err="1"/>
              <a:t>meneads</a:t>
            </a:r>
            <a:r>
              <a:rPr lang="en-GB" dirty="0"/>
              <a:t> (</a:t>
            </a:r>
            <a:r>
              <a:rPr lang="en-GB" dirty="0" err="1"/>
              <a:t>Bignor</a:t>
            </a:r>
            <a:r>
              <a:rPr lang="en-GB" dirty="0"/>
              <a:t>), satyrs and </a:t>
            </a:r>
            <a:r>
              <a:rPr lang="en-GB" dirty="0" err="1"/>
              <a:t>meneads</a:t>
            </a:r>
            <a:r>
              <a:rPr lang="en-GB" dirty="0"/>
              <a:t> (Brading, Chedworth, Fullerton and </a:t>
            </a:r>
            <a:r>
              <a:rPr lang="en-GB" dirty="0" err="1"/>
              <a:t>Horkstow</a:t>
            </a:r>
            <a:r>
              <a:rPr lang="en-GB" dirty="0"/>
              <a:t>) and a shepherd and nymph (Brading and Rudge).</a:t>
            </a:r>
          </a:p>
        </p:txBody>
      </p:sp>
    </p:spTree>
    <p:extLst>
      <p:ext uri="{BB962C8B-B14F-4D97-AF65-F5344CB8AC3E}">
        <p14:creationId xmlns:p14="http://schemas.microsoft.com/office/powerpoint/2010/main" val="1479354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EC877C4-EF6B-D631-E967-889DE4DD2302}"/>
              </a:ext>
            </a:extLst>
          </p:cNvPr>
          <p:cNvSpPr>
            <a:spLocks noGrp="1"/>
          </p:cNvSpPr>
          <p:nvPr>
            <p:ph type="title"/>
          </p:nvPr>
        </p:nvSpPr>
        <p:spPr>
          <a:xfrm>
            <a:off x="648930" y="629266"/>
            <a:ext cx="6188190" cy="1622321"/>
          </a:xfrm>
        </p:spPr>
        <p:txBody>
          <a:bodyPr vert="horz" lIns="91440" tIns="45720" rIns="91440" bIns="45720" rtlCol="0" anchor="t">
            <a:normAutofit/>
          </a:bodyPr>
          <a:lstStyle/>
          <a:p>
            <a:r>
              <a:rPr lang="en-US" sz="4200">
                <a:solidFill>
                  <a:srgbClr val="EBEBEB"/>
                </a:solidFill>
              </a:rPr>
              <a:t>Bignor, West Sussex</a:t>
            </a:r>
          </a:p>
        </p:txBody>
      </p:sp>
      <p:sp>
        <p:nvSpPr>
          <p:cNvPr id="4" name="Text Placeholder 3">
            <a:extLst>
              <a:ext uri="{FF2B5EF4-FFF2-40B4-BE49-F238E27FC236}">
                <a16:creationId xmlns:a16="http://schemas.microsoft.com/office/drawing/2014/main" id="{17BFE335-414B-C99F-9E73-5601578F36B9}"/>
              </a:ext>
            </a:extLst>
          </p:cNvPr>
          <p:cNvSpPr>
            <a:spLocks noGrp="1"/>
          </p:cNvSpPr>
          <p:nvPr>
            <p:ph type="body" sz="half" idx="2"/>
          </p:nvPr>
        </p:nvSpPr>
        <p:spPr>
          <a:xfrm>
            <a:off x="648930" y="2438400"/>
            <a:ext cx="6188189" cy="3785419"/>
          </a:xfrm>
        </p:spPr>
        <p:txBody>
          <a:bodyPr vert="horz" lIns="91440" tIns="45720" rIns="91440" bIns="45720" rtlCol="0">
            <a:normAutofit/>
          </a:bodyPr>
          <a:lstStyle/>
          <a:p>
            <a:pPr>
              <a:buFont typeface="Wingdings 3" charset="2"/>
              <a:buChar char=""/>
            </a:pPr>
            <a:r>
              <a:rPr lang="en-US" dirty="0">
                <a:solidFill>
                  <a:srgbClr val="FFFFFF"/>
                </a:solidFill>
              </a:rPr>
              <a:t>Discovered during ploughing in 1811.</a:t>
            </a:r>
          </a:p>
          <a:p>
            <a:pPr>
              <a:buFont typeface="Wingdings 3" charset="2"/>
              <a:buChar char=""/>
            </a:pPr>
            <a:r>
              <a:rPr lang="en-US" dirty="0">
                <a:solidFill>
                  <a:srgbClr val="FFFFFF"/>
                </a:solidFill>
              </a:rPr>
              <a:t>Evidence of a farmstead on the site in the late C1st, buildings date from 190AD onwards.</a:t>
            </a:r>
          </a:p>
          <a:p>
            <a:pPr>
              <a:buFont typeface="Wingdings 3" charset="2"/>
              <a:buChar char=""/>
            </a:pPr>
            <a:r>
              <a:rPr lang="en-US" dirty="0">
                <a:solidFill>
                  <a:srgbClr val="FFFFFF"/>
                </a:solidFill>
              </a:rPr>
              <a:t>Four-roomed stone building constructed in mid-C3rdAD, extended soon after to add rooms, a portico and a hypocaust. Extended further at the turn of the C4th to create a 65 room villa, with most of the mosaics in the C4th north wing.</a:t>
            </a:r>
          </a:p>
          <a:p>
            <a:pPr>
              <a:buFont typeface="Wingdings 3" charset="2"/>
              <a:buChar char=""/>
            </a:pPr>
            <a:r>
              <a:rPr lang="en-US" dirty="0">
                <a:solidFill>
                  <a:srgbClr val="FFFFFF"/>
                </a:solidFill>
              </a:rPr>
              <a:t>There are summer and winter dining rooms, the Venus and Gladiators (cupids) from the winter. The peacocks flanking Venus are inlaid with green glass. </a:t>
            </a:r>
          </a:p>
          <a:p>
            <a:pPr>
              <a:buFont typeface="Wingdings 3" charset="2"/>
              <a:buChar char=""/>
            </a:pPr>
            <a:r>
              <a:rPr lang="en-US" dirty="0">
                <a:solidFill>
                  <a:srgbClr val="FFFFFF"/>
                </a:solidFill>
              </a:rPr>
              <a:t>Ganymede and Medusa are also represented in mosaics at </a:t>
            </a:r>
            <a:r>
              <a:rPr lang="en-US" dirty="0" err="1">
                <a:solidFill>
                  <a:srgbClr val="FFFFFF"/>
                </a:solidFill>
              </a:rPr>
              <a:t>Bignor</a:t>
            </a:r>
            <a:r>
              <a:rPr lang="en-US" dirty="0">
                <a:solidFill>
                  <a:srgbClr val="FFFFFF"/>
                </a:solidFill>
              </a:rPr>
              <a:t>.</a:t>
            </a:r>
          </a:p>
        </p:txBody>
      </p:sp>
      <p:sp>
        <p:nvSpPr>
          <p:cNvPr id="2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descr="A picture containing text, furniture&#10;&#10;Description automatically generated">
            <a:extLst>
              <a:ext uri="{FF2B5EF4-FFF2-40B4-BE49-F238E27FC236}">
                <a16:creationId xmlns:a16="http://schemas.microsoft.com/office/drawing/2014/main" id="{2EB4300D-9F31-A86F-9019-FAE07BF01629}"/>
              </a:ext>
            </a:extLst>
          </p:cNvPr>
          <p:cNvPicPr>
            <a:picLocks noChangeAspect="1"/>
          </p:cNvPicPr>
          <p:nvPr/>
        </p:nvPicPr>
        <p:blipFill rotWithShape="1">
          <a:blip r:embed="rId7">
            <a:extLst>
              <a:ext uri="{28A0092B-C50C-407E-A947-70E740481C1C}">
                <a14:useLocalDpi xmlns:a14="http://schemas.microsoft.com/office/drawing/2010/main" val="0"/>
              </a:ext>
            </a:extLst>
          </a:blip>
          <a:srcRect t="3351" r="-1" b="-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6" name="Picture Placeholder 5" descr="A picture containing building, indoor, rug, floor&#10;&#10;Description automatically generated">
            <a:extLst>
              <a:ext uri="{FF2B5EF4-FFF2-40B4-BE49-F238E27FC236}">
                <a16:creationId xmlns:a16="http://schemas.microsoft.com/office/drawing/2014/main" id="{5616C405-1956-92A8-0ACF-B14FCABEA438}"/>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t="3045" r="-1" b="2636"/>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4105119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8111F-D784-9C76-DE01-3DFD09655783}"/>
              </a:ext>
            </a:extLst>
          </p:cNvPr>
          <p:cNvSpPr>
            <a:spLocks noGrp="1"/>
          </p:cNvSpPr>
          <p:nvPr>
            <p:ph type="title"/>
          </p:nvPr>
        </p:nvSpPr>
        <p:spPr>
          <a:xfrm>
            <a:off x="1338634" y="1143000"/>
            <a:ext cx="5092906" cy="1129153"/>
          </a:xfrm>
        </p:spPr>
        <p:txBody>
          <a:bodyPr>
            <a:normAutofit fontScale="90000"/>
          </a:bodyPr>
          <a:lstStyle/>
          <a:p>
            <a:r>
              <a:rPr lang="en-GB" dirty="0"/>
              <a:t>Orpheus Mosaic, </a:t>
            </a:r>
            <a:r>
              <a:rPr lang="en-GB" dirty="0" err="1"/>
              <a:t>Woodchester</a:t>
            </a:r>
            <a:endParaRPr lang="en-GB" dirty="0"/>
          </a:p>
        </p:txBody>
      </p:sp>
      <p:pic>
        <p:nvPicPr>
          <p:cNvPr id="6" name="Picture Placeholder 5" descr="A picture containing text, rug, furniture, fabric&#10;&#10;Description automatically generated">
            <a:extLst>
              <a:ext uri="{FF2B5EF4-FFF2-40B4-BE49-F238E27FC236}">
                <a16:creationId xmlns:a16="http://schemas.microsoft.com/office/drawing/2014/main" id="{9BFDFEBD-D26B-DDD7-79D9-FC24A2835C8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3216" r="13216"/>
          <a:stretch>
            <a:fillRect/>
          </a:stretch>
        </p:blipFill>
        <p:spPr>
          <a:xfrm>
            <a:off x="6950075" y="1142999"/>
            <a:ext cx="4695332" cy="4786745"/>
          </a:xfrm>
        </p:spPr>
      </p:pic>
      <p:sp>
        <p:nvSpPr>
          <p:cNvPr id="4" name="Text Placeholder 3">
            <a:extLst>
              <a:ext uri="{FF2B5EF4-FFF2-40B4-BE49-F238E27FC236}">
                <a16:creationId xmlns:a16="http://schemas.microsoft.com/office/drawing/2014/main" id="{BBC0EBEC-BE67-547D-0EA0-510B839711D0}"/>
              </a:ext>
            </a:extLst>
          </p:cNvPr>
          <p:cNvSpPr>
            <a:spLocks noGrp="1"/>
          </p:cNvSpPr>
          <p:nvPr>
            <p:ph type="body" sz="half" idx="2"/>
          </p:nvPr>
        </p:nvSpPr>
        <p:spPr>
          <a:xfrm>
            <a:off x="1154954" y="2272153"/>
            <a:ext cx="5084979" cy="3442847"/>
          </a:xfrm>
        </p:spPr>
        <p:txBody>
          <a:bodyPr/>
          <a:lstStyle/>
          <a:p>
            <a:r>
              <a:rPr lang="en-GB" dirty="0" err="1"/>
              <a:t>Woodchester</a:t>
            </a:r>
            <a:r>
              <a:rPr lang="en-GB" dirty="0"/>
              <a:t> villa was occupied between the C2nd and C4th AD</a:t>
            </a:r>
          </a:p>
          <a:p>
            <a:r>
              <a:rPr lang="en-GB" dirty="0"/>
              <a:t>Currently nothing visible of the villa above ground, site is occupied by a churchyard.</a:t>
            </a:r>
          </a:p>
          <a:p>
            <a:r>
              <a:rPr lang="en-GB" dirty="0"/>
              <a:t>Orpheus mosaic is the second largest of its kind in Europe and dates to c.325AD.</a:t>
            </a:r>
          </a:p>
          <a:p>
            <a:r>
              <a:rPr lang="en-GB" dirty="0"/>
              <a:t>Rediscovered by </a:t>
            </a:r>
            <a:r>
              <a:rPr lang="en-GB" dirty="0" err="1"/>
              <a:t>Lysons</a:t>
            </a:r>
            <a:r>
              <a:rPr lang="en-GB" dirty="0"/>
              <a:t> in 1793. Uncovered seven further times between 1880 and 1973. No plans to reveal it again.</a:t>
            </a:r>
          </a:p>
          <a:p>
            <a:r>
              <a:rPr lang="en-GB" dirty="0"/>
              <a:t>Depicts Orpheus charming all forms of life with his lyre.</a:t>
            </a:r>
          </a:p>
          <a:p>
            <a:r>
              <a:rPr lang="en-GB" dirty="0"/>
              <a:t>Replica was made by Woodward brothers and auctioned in 2010</a:t>
            </a:r>
          </a:p>
        </p:txBody>
      </p:sp>
    </p:spTree>
    <p:extLst>
      <p:ext uri="{BB962C8B-B14F-4D97-AF65-F5344CB8AC3E}">
        <p14:creationId xmlns:p14="http://schemas.microsoft.com/office/powerpoint/2010/main" val="4159513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7" name="Picture 1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1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1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0" name="Picture 1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 name="Picture 2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2" name="Rectangle 2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145799F-3169-11C4-A48F-2257BFF8BCEA}"/>
              </a:ext>
            </a:extLst>
          </p:cNvPr>
          <p:cNvSpPr>
            <a:spLocks noGrp="1"/>
          </p:cNvSpPr>
          <p:nvPr>
            <p:ph type="title"/>
          </p:nvPr>
        </p:nvSpPr>
        <p:spPr>
          <a:xfrm>
            <a:off x="646111" y="609601"/>
            <a:ext cx="3325731" cy="1675975"/>
          </a:xfrm>
        </p:spPr>
        <p:txBody>
          <a:bodyPr vert="horz" lIns="91440" tIns="45720" rIns="91440" bIns="45720" rtlCol="0" anchor="t">
            <a:normAutofit/>
          </a:bodyPr>
          <a:lstStyle/>
          <a:p>
            <a:r>
              <a:rPr lang="en-US" sz="4200"/>
              <a:t>Caerwent Mosaic</a:t>
            </a:r>
          </a:p>
        </p:txBody>
      </p:sp>
      <p:pic>
        <p:nvPicPr>
          <p:cNvPr id="6" name="Picture Placeholder 5" descr="A picture containing indoor, floor&#10;&#10;Description automatically generated">
            <a:extLst>
              <a:ext uri="{FF2B5EF4-FFF2-40B4-BE49-F238E27FC236}">
                <a16:creationId xmlns:a16="http://schemas.microsoft.com/office/drawing/2014/main" id="{AA462169-4C36-294C-C52E-3F62EF22CA6F}"/>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10965" r="24375"/>
          <a:stretch/>
        </p:blipFill>
        <p:spPr>
          <a:xfrm>
            <a:off x="4613644" y="609368"/>
            <a:ext cx="3409037" cy="5638797"/>
          </a:xfrm>
          <a:prstGeom prst="rect">
            <a:avLst/>
          </a:prstGeom>
          <a:effectLst>
            <a:outerShdw blurRad="50800" dist="38100" dir="5400000" algn="t" rotWithShape="0">
              <a:prstClr val="black">
                <a:alpha val="43000"/>
              </a:prstClr>
            </a:outerShdw>
          </a:effectLst>
        </p:spPr>
      </p:pic>
      <p:pic>
        <p:nvPicPr>
          <p:cNvPr id="8" name="Picture 7" descr="A picture containing outdoor, old, stone&#10;&#10;Description automatically generated">
            <a:extLst>
              <a:ext uri="{FF2B5EF4-FFF2-40B4-BE49-F238E27FC236}">
                <a16:creationId xmlns:a16="http://schemas.microsoft.com/office/drawing/2014/main" id="{7226CD4E-90C1-9F6B-35E4-FF5AEB3842B3}"/>
              </a:ext>
            </a:extLst>
          </p:cNvPr>
          <p:cNvPicPr>
            <a:picLocks noChangeAspect="1"/>
          </p:cNvPicPr>
          <p:nvPr/>
        </p:nvPicPr>
        <p:blipFill rotWithShape="1">
          <a:blip r:embed="rId8">
            <a:extLst>
              <a:ext uri="{28A0092B-C50C-407E-A947-70E740481C1C}">
                <a14:useLocalDpi xmlns:a14="http://schemas.microsoft.com/office/drawing/2010/main" val="0"/>
              </a:ext>
            </a:extLst>
          </a:blip>
          <a:srcRect l="10656" r="29191" b="1"/>
          <a:stretch/>
        </p:blipFill>
        <p:spPr>
          <a:xfrm>
            <a:off x="8135262" y="609601"/>
            <a:ext cx="3409037" cy="5638797"/>
          </a:xfrm>
          <a:prstGeom prst="rect">
            <a:avLst/>
          </a:prstGeom>
          <a:effectLst>
            <a:outerShdw blurRad="50800" dist="38100" dir="5400000" algn="t" rotWithShape="0">
              <a:prstClr val="black">
                <a:alpha val="43000"/>
              </a:prstClr>
            </a:outerShdw>
          </a:effectLst>
        </p:spPr>
      </p:pic>
      <p:sp>
        <p:nvSpPr>
          <p:cNvPr id="33" name="Rectangle 24">
            <a:extLst>
              <a:ext uri="{FF2B5EF4-FFF2-40B4-BE49-F238E27FC236}">
                <a16:creationId xmlns:a16="http://schemas.microsoft.com/office/drawing/2014/main" id="{B54E2689-26D4-44B0-9175-57BD88CF2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355F41A-9367-07AB-3F5C-6515A3B1A043}"/>
              </a:ext>
            </a:extLst>
          </p:cNvPr>
          <p:cNvSpPr>
            <a:spLocks noGrp="1"/>
          </p:cNvSpPr>
          <p:nvPr>
            <p:ph type="body" sz="half" idx="2"/>
          </p:nvPr>
        </p:nvSpPr>
        <p:spPr>
          <a:xfrm>
            <a:off x="642176" y="2484544"/>
            <a:ext cx="3329666" cy="3763855"/>
          </a:xfrm>
        </p:spPr>
        <p:txBody>
          <a:bodyPr vert="horz" lIns="91440" tIns="45720" rIns="91440" bIns="45720" rtlCol="0">
            <a:normAutofit/>
          </a:bodyPr>
          <a:lstStyle/>
          <a:p>
            <a:pPr>
              <a:buFont typeface="Wingdings 3" charset="2"/>
              <a:buChar char=""/>
            </a:pPr>
            <a:r>
              <a:rPr lang="en-US" dirty="0" err="1"/>
              <a:t>Caerwent’s</a:t>
            </a:r>
            <a:r>
              <a:rPr lang="en-US" dirty="0"/>
              <a:t> mosaic may also have depicted Orpheus at its </a:t>
            </a:r>
            <a:r>
              <a:rPr lang="en-US" dirty="0" err="1"/>
              <a:t>centre</a:t>
            </a:r>
            <a:r>
              <a:rPr lang="en-US" dirty="0"/>
              <a:t>, although this is now lost.</a:t>
            </a:r>
          </a:p>
          <a:p>
            <a:pPr>
              <a:buFont typeface="Wingdings 3" charset="2"/>
              <a:buChar char=""/>
            </a:pPr>
            <a:r>
              <a:rPr lang="en-US" dirty="0"/>
              <a:t>From House VIII south, excavated in 1901</a:t>
            </a:r>
          </a:p>
          <a:p>
            <a:pPr>
              <a:buFont typeface="Wingdings 3" charset="2"/>
              <a:buChar char=""/>
            </a:pPr>
            <a:r>
              <a:rPr lang="en-US" dirty="0"/>
              <a:t>Roundels depict four seasons, only summer and winter remaining.</a:t>
            </a:r>
          </a:p>
          <a:p>
            <a:pPr>
              <a:buFont typeface="Wingdings 3" charset="2"/>
              <a:buChar char=""/>
            </a:pPr>
            <a:r>
              <a:rPr lang="en-US" dirty="0"/>
              <a:t>Summer has a blazing torch, Winter carries a dead torch.</a:t>
            </a:r>
          </a:p>
          <a:p>
            <a:pPr>
              <a:buFont typeface="Wingdings 3" charset="2"/>
              <a:buChar char=""/>
            </a:pPr>
            <a:r>
              <a:rPr lang="en-US" dirty="0"/>
              <a:t>There are records of a fragment of mosaic in the church.</a:t>
            </a:r>
          </a:p>
        </p:txBody>
      </p:sp>
    </p:spTree>
    <p:extLst>
      <p:ext uri="{BB962C8B-B14F-4D97-AF65-F5344CB8AC3E}">
        <p14:creationId xmlns:p14="http://schemas.microsoft.com/office/powerpoint/2010/main" val="58360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2209C-7A78-B472-9A72-C6248DE92FE3}"/>
              </a:ext>
            </a:extLst>
          </p:cNvPr>
          <p:cNvSpPr>
            <a:spLocks noGrp="1"/>
          </p:cNvSpPr>
          <p:nvPr>
            <p:ph type="title"/>
          </p:nvPr>
        </p:nvSpPr>
        <p:spPr>
          <a:xfrm>
            <a:off x="1347871" y="1143000"/>
            <a:ext cx="5092906" cy="621153"/>
          </a:xfrm>
        </p:spPr>
        <p:txBody>
          <a:bodyPr>
            <a:normAutofit fontScale="90000"/>
          </a:bodyPr>
          <a:lstStyle/>
          <a:p>
            <a:r>
              <a:rPr lang="en-GB" dirty="0"/>
              <a:t>Caerleon mosaic</a:t>
            </a:r>
          </a:p>
        </p:txBody>
      </p:sp>
      <p:pic>
        <p:nvPicPr>
          <p:cNvPr id="6" name="Picture Placeholder 5" descr="A picture containing indoor, floor, building&#10;&#10;Description automatically generated">
            <a:extLst>
              <a:ext uri="{FF2B5EF4-FFF2-40B4-BE49-F238E27FC236}">
                <a16:creationId xmlns:a16="http://schemas.microsoft.com/office/drawing/2014/main" id="{226410EA-0F91-2663-D52B-468DAADB6C0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221" b="3221"/>
          <a:stretch>
            <a:fillRect/>
          </a:stretch>
        </p:blipFill>
        <p:spPr>
          <a:xfrm>
            <a:off x="6950075" y="1143000"/>
            <a:ext cx="4724400" cy="4572000"/>
          </a:xfrm>
        </p:spPr>
      </p:pic>
      <p:sp>
        <p:nvSpPr>
          <p:cNvPr id="4" name="Text Placeholder 3">
            <a:extLst>
              <a:ext uri="{FF2B5EF4-FFF2-40B4-BE49-F238E27FC236}">
                <a16:creationId xmlns:a16="http://schemas.microsoft.com/office/drawing/2014/main" id="{F5578692-3210-D89D-C221-55D7B41723B7}"/>
              </a:ext>
            </a:extLst>
          </p:cNvPr>
          <p:cNvSpPr>
            <a:spLocks noGrp="1"/>
          </p:cNvSpPr>
          <p:nvPr>
            <p:ph type="body" sz="half" idx="2"/>
          </p:nvPr>
        </p:nvSpPr>
        <p:spPr>
          <a:xfrm>
            <a:off x="1154954" y="1764153"/>
            <a:ext cx="5084979" cy="3950847"/>
          </a:xfrm>
        </p:spPr>
        <p:txBody>
          <a:bodyPr/>
          <a:lstStyle/>
          <a:p>
            <a:r>
              <a:rPr lang="en-GB" dirty="0"/>
              <a:t>Found in Caerleon churchyard in 1865</a:t>
            </a:r>
          </a:p>
          <a:p>
            <a:r>
              <a:rPr lang="en-GB" dirty="0"/>
              <a:t>Likely dates to the C1st-3rd AD</a:t>
            </a:r>
          </a:p>
          <a:p>
            <a:r>
              <a:rPr lang="en-GB" dirty="0"/>
              <a:t>Probably the dining room floor of the Legate’s residence.</a:t>
            </a:r>
          </a:p>
          <a:p>
            <a:endParaRPr lang="en-GB" dirty="0"/>
          </a:p>
        </p:txBody>
      </p:sp>
    </p:spTree>
    <p:extLst>
      <p:ext uri="{BB962C8B-B14F-4D97-AF65-F5344CB8AC3E}">
        <p14:creationId xmlns:p14="http://schemas.microsoft.com/office/powerpoint/2010/main" val="3201359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E5CF433-868B-401A-1932-87237F6AB152}"/>
              </a:ext>
            </a:extLst>
          </p:cNvPr>
          <p:cNvSpPr>
            <a:spLocks noGrp="1"/>
          </p:cNvSpPr>
          <p:nvPr>
            <p:ph type="title"/>
          </p:nvPr>
        </p:nvSpPr>
        <p:spPr>
          <a:xfrm>
            <a:off x="646111" y="609601"/>
            <a:ext cx="3325731" cy="1675975"/>
          </a:xfrm>
        </p:spPr>
        <p:txBody>
          <a:bodyPr vert="horz" lIns="91440" tIns="45720" rIns="91440" bIns="45720" rtlCol="0" anchor="t">
            <a:normAutofit/>
          </a:bodyPr>
          <a:lstStyle/>
          <a:p>
            <a:r>
              <a:rPr lang="en-US" sz="4200"/>
              <a:t>Llantwit Major</a:t>
            </a:r>
          </a:p>
        </p:txBody>
      </p:sp>
      <p:pic>
        <p:nvPicPr>
          <p:cNvPr id="6" name="Picture Placeholder 5" descr="A picture containing ground, outdoor, building, rock&#10;&#10;Description automatically generated">
            <a:extLst>
              <a:ext uri="{FF2B5EF4-FFF2-40B4-BE49-F238E27FC236}">
                <a16:creationId xmlns:a16="http://schemas.microsoft.com/office/drawing/2014/main" id="{0479AF04-558D-7C05-55D9-22D1F6A9C265}"/>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25923" r="13469"/>
          <a:stretch/>
        </p:blipFill>
        <p:spPr>
          <a:xfrm>
            <a:off x="4613644" y="609368"/>
            <a:ext cx="3409037" cy="5638797"/>
          </a:xfrm>
          <a:prstGeom prst="rect">
            <a:avLst/>
          </a:prstGeom>
          <a:effectLst>
            <a:outerShdw blurRad="50800" dist="38100" dir="5400000" algn="t" rotWithShape="0">
              <a:prstClr val="black">
                <a:alpha val="43000"/>
              </a:prstClr>
            </a:outerShdw>
          </a:effectLst>
        </p:spPr>
      </p:pic>
      <p:pic>
        <p:nvPicPr>
          <p:cNvPr id="8" name="Picture 7" descr="A picture containing text&#10;&#10;Description automatically generated">
            <a:extLst>
              <a:ext uri="{FF2B5EF4-FFF2-40B4-BE49-F238E27FC236}">
                <a16:creationId xmlns:a16="http://schemas.microsoft.com/office/drawing/2014/main" id="{F08E8129-5774-8B62-EB0E-D12E35390F43}"/>
              </a:ext>
            </a:extLst>
          </p:cNvPr>
          <p:cNvPicPr>
            <a:picLocks noChangeAspect="1"/>
          </p:cNvPicPr>
          <p:nvPr/>
        </p:nvPicPr>
        <p:blipFill rotWithShape="1">
          <a:blip r:embed="rId8">
            <a:extLst>
              <a:ext uri="{28A0092B-C50C-407E-A947-70E740481C1C}">
                <a14:useLocalDpi xmlns:a14="http://schemas.microsoft.com/office/drawing/2010/main" val="0"/>
              </a:ext>
            </a:extLst>
          </a:blip>
          <a:srcRect l="31329" r="31793" b="1"/>
          <a:stretch/>
        </p:blipFill>
        <p:spPr>
          <a:xfrm>
            <a:off x="8135262" y="609601"/>
            <a:ext cx="3409037" cy="5638797"/>
          </a:xfrm>
          <a:prstGeom prst="rect">
            <a:avLst/>
          </a:prstGeom>
          <a:effectLst>
            <a:outerShdw blurRad="50800" dist="38100" dir="5400000" algn="t" rotWithShape="0">
              <a:prstClr val="black">
                <a:alpha val="43000"/>
              </a:prstClr>
            </a:outerShdw>
          </a:effectLst>
        </p:spPr>
      </p:pic>
      <p:sp>
        <p:nvSpPr>
          <p:cNvPr id="25" name="Rectangle 24">
            <a:extLst>
              <a:ext uri="{FF2B5EF4-FFF2-40B4-BE49-F238E27FC236}">
                <a16:creationId xmlns:a16="http://schemas.microsoft.com/office/drawing/2014/main" id="{B54E2689-26D4-44B0-9175-57BD88CF2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A4D81DBD-715A-8E71-1572-A4D0A4AB3EB0}"/>
              </a:ext>
            </a:extLst>
          </p:cNvPr>
          <p:cNvSpPr>
            <a:spLocks noGrp="1"/>
          </p:cNvSpPr>
          <p:nvPr>
            <p:ph type="body" sz="half" idx="2"/>
          </p:nvPr>
        </p:nvSpPr>
        <p:spPr>
          <a:xfrm>
            <a:off x="642176" y="2484544"/>
            <a:ext cx="3329666" cy="3763855"/>
          </a:xfrm>
        </p:spPr>
        <p:txBody>
          <a:bodyPr vert="horz" lIns="91440" tIns="45720" rIns="91440" bIns="45720" rtlCol="0">
            <a:normAutofit/>
          </a:bodyPr>
          <a:lstStyle/>
          <a:p>
            <a:pPr>
              <a:buFont typeface="Wingdings 3" charset="2"/>
              <a:buChar char=""/>
            </a:pPr>
            <a:r>
              <a:rPr lang="en-US"/>
              <a:t>A villa was excavated near Llantwit Major, now just a field.</a:t>
            </a:r>
          </a:p>
          <a:p>
            <a:pPr>
              <a:buFont typeface="Wingdings 3" charset="2"/>
              <a:buChar char=""/>
            </a:pPr>
            <a:r>
              <a:rPr lang="en-US"/>
              <a:t>Discovered in 1887 and excavated in 1938-9 and 1948. Another excavation in 1971.</a:t>
            </a:r>
          </a:p>
          <a:p>
            <a:pPr>
              <a:buFont typeface="Wingdings 3" charset="2"/>
              <a:buChar char=""/>
            </a:pPr>
            <a:r>
              <a:rPr lang="en-US"/>
              <a:t>Indications the site was occupied in the Iron Age. First stone structure in the C2nd, then a period of slow development and possible abandonment in the C3rd.</a:t>
            </a:r>
          </a:p>
          <a:p>
            <a:pPr>
              <a:buFont typeface="Wingdings 3" charset="2"/>
              <a:buChar char=""/>
            </a:pPr>
            <a:r>
              <a:rPr lang="en-US"/>
              <a:t>C4th saw the construction of an L-shaped villa with fine mosaic floors, some of which had been dug through when the site was a Medieval cemetery.</a:t>
            </a:r>
          </a:p>
          <a:p>
            <a:pPr>
              <a:buFont typeface="Wingdings 3" charset="2"/>
              <a:buChar char=""/>
            </a:pPr>
            <a:endParaRPr lang="en-US"/>
          </a:p>
        </p:txBody>
      </p:sp>
    </p:spTree>
    <p:extLst>
      <p:ext uri="{BB962C8B-B14F-4D97-AF65-F5344CB8AC3E}">
        <p14:creationId xmlns:p14="http://schemas.microsoft.com/office/powerpoint/2010/main" val="152097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15DA99-2C6C-35A5-D70C-43A483A42CC9}"/>
              </a:ext>
            </a:extLst>
          </p:cNvPr>
          <p:cNvSpPr>
            <a:spLocks noGrp="1"/>
          </p:cNvSpPr>
          <p:nvPr>
            <p:ph type="title"/>
          </p:nvPr>
        </p:nvSpPr>
        <p:spPr>
          <a:xfrm>
            <a:off x="646111" y="609601"/>
            <a:ext cx="4793473" cy="1675975"/>
          </a:xfrm>
        </p:spPr>
        <p:txBody>
          <a:bodyPr vert="horz" lIns="91440" tIns="45720" rIns="91440" bIns="45720" rtlCol="0" anchor="t">
            <a:normAutofit/>
          </a:bodyPr>
          <a:lstStyle/>
          <a:p>
            <a:r>
              <a:rPr lang="en-US" sz="4200"/>
              <a:t>Llanwern Roman Settlement</a:t>
            </a:r>
          </a:p>
        </p:txBody>
      </p:sp>
      <p:pic>
        <p:nvPicPr>
          <p:cNvPr id="8" name="Picture 7" descr="A picture containing text&#10;&#10;Description automatically generated">
            <a:extLst>
              <a:ext uri="{FF2B5EF4-FFF2-40B4-BE49-F238E27FC236}">
                <a16:creationId xmlns:a16="http://schemas.microsoft.com/office/drawing/2014/main" id="{42861B71-2E2C-9549-FDCC-951D0D49E317}"/>
              </a:ext>
            </a:extLst>
          </p:cNvPr>
          <p:cNvPicPr>
            <a:picLocks noChangeAspect="1"/>
          </p:cNvPicPr>
          <p:nvPr/>
        </p:nvPicPr>
        <p:blipFill rotWithShape="1">
          <a:blip r:embed="rId7">
            <a:extLst>
              <a:ext uri="{28A0092B-C50C-407E-A947-70E740481C1C}">
                <a14:useLocalDpi xmlns:a14="http://schemas.microsoft.com/office/drawing/2010/main" val="0"/>
              </a:ext>
            </a:extLst>
          </a:blip>
          <a:srcRect t="11036" r="2" b="12923"/>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25" name="Rectangle 24">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D9F91387-5015-74E7-57B5-5FFF84FADE21}"/>
              </a:ext>
            </a:extLst>
          </p:cNvPr>
          <p:cNvSpPr>
            <a:spLocks noGrp="1"/>
          </p:cNvSpPr>
          <p:nvPr>
            <p:ph type="body" sz="half" idx="2"/>
          </p:nvPr>
        </p:nvSpPr>
        <p:spPr>
          <a:xfrm>
            <a:off x="642175" y="2484544"/>
            <a:ext cx="4799145" cy="3763855"/>
          </a:xfrm>
        </p:spPr>
        <p:txBody>
          <a:bodyPr vert="horz" lIns="91440" tIns="45720" rIns="91440" bIns="45720" rtlCol="0">
            <a:normAutofit/>
          </a:bodyPr>
          <a:lstStyle/>
          <a:p>
            <a:pPr>
              <a:buFont typeface="Wingdings 3" charset="2"/>
              <a:buChar char=""/>
            </a:pPr>
            <a:r>
              <a:rPr lang="en-US" dirty="0"/>
              <a:t>Excavated in 2019 and 2020 by Cotswold Archaeology</a:t>
            </a:r>
          </a:p>
          <a:p>
            <a:pPr>
              <a:buFont typeface="Wingdings 3" charset="2"/>
              <a:buChar char=""/>
            </a:pPr>
            <a:r>
              <a:rPr lang="en-US" dirty="0"/>
              <a:t>Complex of stone buildings terraced into the hillside</a:t>
            </a:r>
          </a:p>
          <a:p>
            <a:pPr>
              <a:buFont typeface="Wingdings 3" charset="2"/>
              <a:buChar char=""/>
            </a:pPr>
            <a:r>
              <a:rPr lang="en-US" dirty="0"/>
              <a:t>Activity between the C2nd and C4th</a:t>
            </a:r>
          </a:p>
          <a:p>
            <a:pPr>
              <a:buFont typeface="Wingdings 3" charset="2"/>
              <a:buChar char=""/>
            </a:pPr>
            <a:r>
              <a:rPr lang="en-US" dirty="0"/>
              <a:t>Two areas of mosaic flooring in the main building, possibly a room and corridor that had been separated with a wooden partition.</a:t>
            </a:r>
          </a:p>
          <a:p>
            <a:pPr>
              <a:buFont typeface="Wingdings 3" charset="2"/>
              <a:buChar char=""/>
            </a:pPr>
            <a:r>
              <a:rPr lang="en-US" dirty="0"/>
              <a:t>Design of mosaic suggests C4th date</a:t>
            </a:r>
          </a:p>
          <a:p>
            <a:pPr>
              <a:buFont typeface="Wingdings 3" charset="2"/>
              <a:buChar char=""/>
            </a:pPr>
            <a:r>
              <a:rPr lang="en-US" dirty="0"/>
              <a:t>A tile fragment from the site bears the stamp of </a:t>
            </a:r>
            <a:r>
              <a:rPr lang="en-US" dirty="0" err="1"/>
              <a:t>Legio</a:t>
            </a:r>
            <a:r>
              <a:rPr lang="en-US" dirty="0"/>
              <a:t> II Augusta, so possible link with nearby Caerleon.</a:t>
            </a:r>
          </a:p>
        </p:txBody>
      </p:sp>
      <p:pic>
        <p:nvPicPr>
          <p:cNvPr id="6" name="Picture Placeholder 5" descr="A picture containing ground, outdoor, rock&#10;&#10;Description automatically generated">
            <a:extLst>
              <a:ext uri="{FF2B5EF4-FFF2-40B4-BE49-F238E27FC236}">
                <a16:creationId xmlns:a16="http://schemas.microsoft.com/office/drawing/2014/main" id="{DA22FA01-3F62-2804-2966-CC2088B74326}"/>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t="7663" r="2" b="16296"/>
          <a:stretch/>
        </p:blipFill>
        <p:spPr>
          <a:xfrm>
            <a:off x="6094412" y="3482108"/>
            <a:ext cx="5449888"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8559984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180</TotalTime>
  <Words>2061</Words>
  <Application>Microsoft Office PowerPoint</Application>
  <PresentationFormat>Widescreen</PresentationFormat>
  <Paragraphs>133</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Century Gothic</vt:lpstr>
      <vt:lpstr>TwitterChirp</vt:lpstr>
      <vt:lpstr>Wingdings 3</vt:lpstr>
      <vt:lpstr>Ion</vt:lpstr>
      <vt:lpstr>Mosaic and Myth</vt:lpstr>
      <vt:lpstr>PowerPoint Presentation</vt:lpstr>
      <vt:lpstr>PowerPoint Presentation</vt:lpstr>
      <vt:lpstr>PowerPoint Presentation</vt:lpstr>
      <vt:lpstr>PowerPoint Presentation</vt:lpstr>
      <vt:lpstr>Fishbourne Palace</vt:lpstr>
      <vt:lpstr>Fishbourne Palace</vt:lpstr>
      <vt:lpstr>Fishbourne Palace</vt:lpstr>
      <vt:lpstr>PowerPoint Presentation</vt:lpstr>
      <vt:lpstr>PowerPoint Presentation</vt:lpstr>
      <vt:lpstr>Great Witcombe</vt:lpstr>
      <vt:lpstr>PowerPoint Presentation</vt:lpstr>
      <vt:lpstr>Rudston Roman Villa</vt:lpstr>
      <vt:lpstr>Rudston Roman Villa</vt:lpstr>
      <vt:lpstr>PowerPoint Presentation</vt:lpstr>
      <vt:lpstr>Bignor, West Sussex</vt:lpstr>
      <vt:lpstr>Orpheus Mosaic, Woodchester</vt:lpstr>
      <vt:lpstr>Caerwent Mosaic</vt:lpstr>
      <vt:lpstr>Caerleon mosaic</vt:lpstr>
      <vt:lpstr>Llantwit Major</vt:lpstr>
      <vt:lpstr>Llanwern Roman Settlement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Mosaic and Myth</dc:title>
  <dc:creator>Natalie Boyd</dc:creator>
  <cp:lastModifiedBy>Natalie Boyd</cp:lastModifiedBy>
  <cp:revision>25</cp:revision>
  <dcterms:created xsi:type="dcterms:W3CDTF">2022-11-16T06:43:47Z</dcterms:created>
  <dcterms:modified xsi:type="dcterms:W3CDTF">2022-11-16T09:44:32Z</dcterms:modified>
</cp:coreProperties>
</file>