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494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107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794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230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083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443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654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246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741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702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4069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4899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3742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383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431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6918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713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54C76-E7C0-433D-9061-499EDFAD34F6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CAB67-B3EC-4D1B-A829-E5FD4824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155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oomshift.com/blog/employee-engagement/" TargetMode="External"/><Relationship Id="rId2" Type="http://schemas.openxmlformats.org/officeDocument/2006/relationships/hyperlink" Target="https://www.glintinc.com/blog/what-is-employee-engagemen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E4D8D-00F9-BBB9-AA35-217AB9DD3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959" y="760571"/>
            <a:ext cx="6873240" cy="1600200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Mohammed muddasar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355E91-2CD3-9714-B4DE-B6C51BD2B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568" y="2862942"/>
            <a:ext cx="6873240" cy="3094485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2121682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BMIH4006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Ffion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Cumberpatch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Operating Hotel Facilities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Assignment 3</a:t>
            </a:r>
          </a:p>
        </p:txBody>
      </p:sp>
      <p:pic>
        <p:nvPicPr>
          <p:cNvPr id="17" name="Picture 2" descr="5 hard truths about employee engagement | CIO">
            <a:extLst>
              <a:ext uri="{FF2B5EF4-FFF2-40B4-BE49-F238E27FC236}">
                <a16:creationId xmlns:a16="http://schemas.microsoft.com/office/drawing/2014/main" id="{BD5A674E-6F11-6D90-A8E6-0149FC02FAFF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5" r="9895"/>
          <a:stretch>
            <a:fillRect/>
          </a:stretch>
        </p:blipFill>
        <p:spPr bwMode="auto">
          <a:xfrm>
            <a:off x="6709358" y="1846709"/>
            <a:ext cx="5262563" cy="4371975"/>
          </a:xfrm>
          <a:prstGeom prst="rect">
            <a:avLst/>
          </a:prstGeom>
          <a:noFill/>
          <a:ln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310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9DB7C-9331-A4C4-3B94-BC2D87564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729" y="639315"/>
            <a:ext cx="8610600" cy="142275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</a:rPr>
              <a:t>Employee engagement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F7644-EE7F-7EFC-04C3-95C8E4115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FFFF00"/>
                </a:solidFill>
              </a:rPr>
              <a:t>WILL INCLUDE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algn="just"/>
            <a:r>
              <a:rPr lang="en-GB" sz="2000" dirty="0"/>
              <a:t>Definition of employee engagement</a:t>
            </a:r>
          </a:p>
          <a:p>
            <a:pPr algn="just"/>
            <a:r>
              <a:rPr lang="en-GB" sz="2000" dirty="0"/>
              <a:t>Importance of employee engagement</a:t>
            </a:r>
          </a:p>
          <a:p>
            <a:pPr algn="just"/>
            <a:r>
              <a:rPr lang="en-GB" sz="2000" dirty="0"/>
              <a:t>Discuss Theoretical model</a:t>
            </a:r>
          </a:p>
          <a:p>
            <a:pPr algn="just"/>
            <a:r>
              <a:rPr lang="en-GB" sz="2000" dirty="0"/>
              <a:t>Data and statistics</a:t>
            </a:r>
          </a:p>
          <a:p>
            <a:pPr algn="just"/>
            <a:r>
              <a:rPr lang="en-GB" sz="2000" dirty="0"/>
              <a:t>Summary</a:t>
            </a:r>
          </a:p>
          <a:p>
            <a:pPr algn="just"/>
            <a:r>
              <a:rPr lang="en-GB" sz="2000" dirty="0"/>
              <a:t>references</a:t>
            </a:r>
          </a:p>
        </p:txBody>
      </p:sp>
      <p:pic>
        <p:nvPicPr>
          <p:cNvPr id="3076" name="Picture 4" descr="5 ways to boost employee engagement | Heathbrook">
            <a:extLst>
              <a:ext uri="{FF2B5EF4-FFF2-40B4-BE49-F238E27FC236}">
                <a16:creationId xmlns:a16="http://schemas.microsoft.com/office/drawing/2014/main" id="{3B2093EA-1FB6-9247-5438-B9B8194F7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378" y="3082527"/>
            <a:ext cx="4292472" cy="3344853"/>
          </a:xfrm>
          <a:prstGeom prst="rect">
            <a:avLst/>
          </a:prstGeom>
          <a:noFill/>
          <a:ln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B16FCC-8996-7A4F-1FD6-3B1211B505E2}"/>
              </a:ext>
            </a:extLst>
          </p:cNvPr>
          <p:cNvSpPr txBox="1"/>
          <p:nvPr/>
        </p:nvSpPr>
        <p:spPr>
          <a:xfrm>
            <a:off x="7574026" y="6488668"/>
            <a:ext cx="4067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Heathbrook</a:t>
            </a:r>
            <a:r>
              <a:rPr lang="en-GB" b="0" i="0" dirty="0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, n.d.)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514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07126-DFD0-357E-6948-B8C504C22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875" y="1064888"/>
            <a:ext cx="4171950" cy="1293028"/>
          </a:xfrm>
        </p:spPr>
        <p:txBody>
          <a:bodyPr>
            <a:normAutofit/>
          </a:bodyPr>
          <a:lstStyle/>
          <a:p>
            <a:r>
              <a:rPr lang="en-GB" sz="5400" u="sng" dirty="0">
                <a:solidFill>
                  <a:srgbClr val="FFFF00"/>
                </a:solidFill>
              </a:rPr>
              <a:t>definition</a:t>
            </a:r>
          </a:p>
        </p:txBody>
      </p:sp>
      <p:pic>
        <p:nvPicPr>
          <p:cNvPr id="2052" name="Picture 4" descr="What does employee engagement mean to you? - Quora">
            <a:extLst>
              <a:ext uri="{FF2B5EF4-FFF2-40B4-BE49-F238E27FC236}">
                <a16:creationId xmlns:a16="http://schemas.microsoft.com/office/drawing/2014/main" id="{CDC86D3A-E4E6-D055-1BF6-70548CCD42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751" y="1390650"/>
            <a:ext cx="6525374" cy="4960938"/>
          </a:xfrm>
          <a:prstGeom prst="rect">
            <a:avLst/>
          </a:prstGeom>
          <a:noFill/>
          <a:ln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2AD061-3201-6C03-B456-01934410BB0E}"/>
              </a:ext>
            </a:extLst>
          </p:cNvPr>
          <p:cNvSpPr txBox="1"/>
          <p:nvPr/>
        </p:nvSpPr>
        <p:spPr>
          <a:xfrm>
            <a:off x="847725" y="2917298"/>
            <a:ext cx="338137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extent to which individuals devote their cognitive, emotional, and behavioural resources to achieving successful organisational goals is referred to as employee engagement.</a:t>
            </a:r>
          </a:p>
          <a:p>
            <a:pPr algn="ctr"/>
            <a:r>
              <a:rPr lang="en-GB" dirty="0">
                <a:solidFill>
                  <a:srgbClr val="FFFF00"/>
                </a:solidFill>
              </a:rPr>
              <a:t>(</a:t>
            </a:r>
            <a:r>
              <a:rPr lang="en-GB" dirty="0" err="1">
                <a:solidFill>
                  <a:srgbClr val="FFFF00"/>
                </a:solidFill>
              </a:rPr>
              <a:t>Kitto</a:t>
            </a:r>
            <a:r>
              <a:rPr lang="en-GB" dirty="0">
                <a:solidFill>
                  <a:srgbClr val="FFFF00"/>
                </a:solidFill>
              </a:rPr>
              <a:t>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554C3A-13DF-E7FE-AC08-D36A703D0517}"/>
              </a:ext>
            </a:extLst>
          </p:cNvPr>
          <p:cNvSpPr txBox="1"/>
          <p:nvPr/>
        </p:nvSpPr>
        <p:spPr>
          <a:xfrm>
            <a:off x="6972300" y="6418263"/>
            <a:ext cx="3600450" cy="373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(Quora, 2022)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009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15D04-77AA-CE30-DEA9-A9595AF5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75" y="592922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Importance of employee engagement</a:t>
            </a:r>
          </a:p>
        </p:txBody>
      </p:sp>
      <p:pic>
        <p:nvPicPr>
          <p:cNvPr id="4098" name="Picture 2" descr="How To Increase Employee Engagment In The Workplace">
            <a:extLst>
              <a:ext uri="{FF2B5EF4-FFF2-40B4-BE49-F238E27FC236}">
                <a16:creationId xmlns:a16="http://schemas.microsoft.com/office/drawing/2014/main" id="{C703A56D-1631-2A72-9B71-C8D7365196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56" y="2507700"/>
            <a:ext cx="5523978" cy="328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57BE1B-6E4F-57EF-7E6E-C532409C39C5}"/>
              </a:ext>
            </a:extLst>
          </p:cNvPr>
          <p:cNvSpPr txBox="1"/>
          <p:nvPr/>
        </p:nvSpPr>
        <p:spPr>
          <a:xfrm>
            <a:off x="916995" y="6080412"/>
            <a:ext cx="4305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Zoomshift</a:t>
            </a:r>
            <a:r>
              <a:rPr lang="en-GB" b="0" i="0" dirty="0">
                <a:solidFill>
                  <a:srgbClr val="FFFF00"/>
                </a:solidFill>
                <a:effectLst/>
                <a:latin typeface="Roboto" panose="02000000000000000000" pitchFamily="2" charset="0"/>
              </a:rPr>
              <a:t>, 2021)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3EF4CB-F215-8BF5-DDE2-6761550F3D12}"/>
              </a:ext>
            </a:extLst>
          </p:cNvPr>
          <p:cNvSpPr txBox="1"/>
          <p:nvPr/>
        </p:nvSpPr>
        <p:spPr>
          <a:xfrm>
            <a:off x="7513670" y="3197267"/>
            <a:ext cx="395686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00"/>
                </a:solidFill>
              </a:rPr>
              <a:t>Engaged workforce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00"/>
                </a:solidFill>
              </a:rPr>
              <a:t>Costs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00"/>
                </a:solidFill>
              </a:rPr>
              <a:t>Staff retention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00"/>
                </a:solidFill>
              </a:rPr>
              <a:t>Quality service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059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D7511-BA19-3FEC-F244-2227DAF21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1831" y="2445503"/>
            <a:ext cx="4142792" cy="3525613"/>
          </a:xfrm>
        </p:spPr>
        <p:txBody>
          <a:bodyPr>
            <a:noAutofit/>
          </a:bodyPr>
          <a:lstStyle/>
          <a:p>
            <a:pPr algn="just"/>
            <a:r>
              <a:rPr lang="en-GB" sz="6000" dirty="0">
                <a:solidFill>
                  <a:srgbClr val="FFFF00"/>
                </a:solidFill>
              </a:rPr>
              <a:t>Stay </a:t>
            </a:r>
          </a:p>
          <a:p>
            <a:pPr algn="just"/>
            <a:r>
              <a:rPr lang="en-GB" sz="6000" dirty="0">
                <a:solidFill>
                  <a:srgbClr val="FFFF00"/>
                </a:solidFill>
              </a:rPr>
              <a:t>Say</a:t>
            </a:r>
          </a:p>
          <a:p>
            <a:pPr algn="just"/>
            <a:r>
              <a:rPr lang="en-GB" sz="6000" dirty="0">
                <a:solidFill>
                  <a:srgbClr val="FFFF00"/>
                </a:solidFill>
              </a:rPr>
              <a:t>Strive</a:t>
            </a:r>
          </a:p>
        </p:txBody>
      </p:sp>
      <p:pic>
        <p:nvPicPr>
          <p:cNvPr id="5122" name="Picture 2" descr="aon hewitt employee engagement model">
            <a:extLst>
              <a:ext uri="{FF2B5EF4-FFF2-40B4-BE49-F238E27FC236}">
                <a16:creationId xmlns:a16="http://schemas.microsoft.com/office/drawing/2014/main" id="{18ADF8F3-ED94-F43C-7C48-32E29254F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22" y="2138015"/>
            <a:ext cx="4765953" cy="428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6AC10A-B5CC-CD30-D016-66B727938F97}"/>
              </a:ext>
            </a:extLst>
          </p:cNvPr>
          <p:cNvSpPr txBox="1"/>
          <p:nvPr/>
        </p:nvSpPr>
        <p:spPr>
          <a:xfrm>
            <a:off x="3162300" y="336688"/>
            <a:ext cx="65436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THEORETICAL MODEL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88EBC-29CE-0166-57B7-68FE974652CF}"/>
              </a:ext>
            </a:extLst>
          </p:cNvPr>
          <p:cNvSpPr txBox="1"/>
          <p:nvPr/>
        </p:nvSpPr>
        <p:spPr>
          <a:xfrm>
            <a:off x="1889449" y="6430785"/>
            <a:ext cx="2771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FF00"/>
                </a:solidFill>
              </a:rPr>
              <a:t>(Liston, 2021)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C6979-22FF-73C2-8BB2-EF1FFCC60B85}"/>
              </a:ext>
            </a:extLst>
          </p:cNvPr>
          <p:cNvSpPr txBox="1"/>
          <p:nvPr/>
        </p:nvSpPr>
        <p:spPr>
          <a:xfrm>
            <a:off x="647483" y="1381770"/>
            <a:ext cx="42454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FF00"/>
                </a:solidFill>
              </a:rPr>
              <a:t>Aon Hewitt Model</a:t>
            </a:r>
          </a:p>
        </p:txBody>
      </p:sp>
    </p:spTree>
    <p:extLst>
      <p:ext uri="{BB962C8B-B14F-4D97-AF65-F5344CB8AC3E}">
        <p14:creationId xmlns:p14="http://schemas.microsoft.com/office/powerpoint/2010/main" val="3427071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0A727-8C5D-7BFD-8E86-6C8760F78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5675" y="636163"/>
            <a:ext cx="5200650" cy="1323976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00"/>
                </a:solidFill>
              </a:rPr>
              <a:t>Data &amp; statistics</a:t>
            </a:r>
          </a:p>
        </p:txBody>
      </p:sp>
      <p:pic>
        <p:nvPicPr>
          <p:cNvPr id="6146" name="Picture 2" descr="50+ Employee Engagement Statistics &amp; Trends for 2022">
            <a:extLst>
              <a:ext uri="{FF2B5EF4-FFF2-40B4-BE49-F238E27FC236}">
                <a16:creationId xmlns:a16="http://schemas.microsoft.com/office/drawing/2014/main" id="{D54C9707-A6B0-B829-0788-DC4B38C413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0" y="2187697"/>
            <a:ext cx="5609786" cy="378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Employee engagement productivity statistics">
            <a:extLst>
              <a:ext uri="{FF2B5EF4-FFF2-40B4-BE49-F238E27FC236}">
                <a16:creationId xmlns:a16="http://schemas.microsoft.com/office/drawing/2014/main" id="{3B83438B-E968-7EFE-7648-29AD0E15E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87696"/>
            <a:ext cx="5963284" cy="378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E09032-46D2-3A3A-FFCA-F85ACBD29095}"/>
              </a:ext>
            </a:extLst>
          </p:cNvPr>
          <p:cNvSpPr txBox="1"/>
          <p:nvPr/>
        </p:nvSpPr>
        <p:spPr>
          <a:xfrm>
            <a:off x="5084406" y="632307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FF00"/>
                </a:solidFill>
              </a:rPr>
              <a:t>(Gupta,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678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340CD-178F-B1BB-4513-39FDAC21E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326223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>
                <a:solidFill>
                  <a:srgbClr val="FFFF00"/>
                </a:solidFill>
              </a:rPr>
              <a:t>summary</a:t>
            </a:r>
            <a:endParaRPr lang="en-GB" sz="60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9802CF3-A6F0-9F7E-BEFD-047FDC340A9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91" y="1787202"/>
            <a:ext cx="5436054" cy="448104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employee engagement benefits">
            <a:extLst>
              <a:ext uri="{FF2B5EF4-FFF2-40B4-BE49-F238E27FC236}">
                <a16:creationId xmlns:a16="http://schemas.microsoft.com/office/drawing/2014/main" id="{515956F7-3683-B6DA-2ADA-BCFD20B58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510" y="1787202"/>
            <a:ext cx="5607309" cy="458614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317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FCC0F-9DD9-01A8-C7E1-81C3E643E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525" y="259546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16EDA-4291-EE83-E8D3-90F3DC77F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338" y="2240748"/>
            <a:ext cx="10848974" cy="4931577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GB" sz="26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Kitto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(2019). </a:t>
            </a:r>
            <a:r>
              <a:rPr lang="en-GB" sz="2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What’s a Simple Definition of Employee Engagement?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Glint. Available at: 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https://www.glintinc.com/blog/what-is-employee-engagement/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2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Quora. (2022). </a:t>
            </a:r>
            <a:r>
              <a:rPr lang="en-GB" sz="2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does employee engagement mean to you?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Available at: https://www.quora.com/What-does-employee-engagement-mean-to-you [Accessed 28 Nov. 2022].</a:t>
            </a:r>
          </a:p>
          <a:p>
            <a:pPr algn="just"/>
            <a:endParaRPr lang="en-GB" sz="2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2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Heathbrook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5 ways to boost employee engagement. [online] Available at: https://www.hbcw.co.uk/news/how-to-boost-employee-engagement [Accessed 28 Nov. 2022].</a:t>
            </a:r>
          </a:p>
          <a:p>
            <a:pPr algn="just"/>
            <a:endParaRPr lang="en-GB" sz="2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Zoomshift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(2021). How To Increase Employee </a:t>
            </a:r>
            <a:r>
              <a:rPr lang="en-GB" sz="2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Engagment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The Workplace. [online] Available at: 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https://www.zoomshift.com/blog/employee-engagement/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2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Liston, K. (2021). 3 Employee Engagement Models for a Happier, More Profitable Workplace. [online] </a:t>
            </a:r>
            <a:r>
              <a:rPr lang="en-GB" sz="2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ContactMonkey</a:t>
            </a:r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https://www.contactmonkey.com/blog/employee-engagement-models.</a:t>
            </a:r>
          </a:p>
          <a:p>
            <a:pPr marL="0" indent="0" algn="just">
              <a:buNone/>
            </a:pPr>
            <a:endParaRPr lang="en-GB" b="0" i="0" dirty="0">
              <a:solidFill>
                <a:srgbClr val="FFFF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800" b="0" i="0" dirty="0">
              <a:solidFill>
                <a:srgbClr val="FFFF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sz="1800" b="0" i="0" dirty="0">
              <a:solidFill>
                <a:srgbClr val="FFFF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sz="1800" b="0" i="0" dirty="0">
              <a:solidFill>
                <a:srgbClr val="FFFF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800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0" indent="0" algn="l">
              <a:buNone/>
            </a:pPr>
            <a:endParaRPr lang="en-GB" b="0" i="0" dirty="0">
              <a:solidFill>
                <a:srgbClr val="FFFF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FFFF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785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191B3-6A0C-CFEB-6EE6-DA0476C0E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249" y="783034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rgbClr val="FFFF00"/>
                </a:solidFill>
              </a:rPr>
              <a:t>Thank you 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C296F47-02F1-6300-1495-BA89651498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812" y="2183542"/>
            <a:ext cx="5917474" cy="4431863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52386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570</TotalTime>
  <Words>301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Roboto</vt:lpstr>
      <vt:lpstr>Vapor Trail</vt:lpstr>
      <vt:lpstr>Mohammed muddasar</vt:lpstr>
      <vt:lpstr>Employee engagement presentation</vt:lpstr>
      <vt:lpstr>definition</vt:lpstr>
      <vt:lpstr>Importance of employee engagement</vt:lpstr>
      <vt:lpstr>PowerPoint Presentation</vt:lpstr>
      <vt:lpstr>Data &amp; statistics</vt:lpstr>
      <vt:lpstr>summary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Mohammed muddasar</dc:title>
  <dc:creator>Mohammed Muddasar (2121682)</dc:creator>
  <cp:lastModifiedBy>Mohammed Muddasar</cp:lastModifiedBy>
  <cp:revision>21</cp:revision>
  <dcterms:created xsi:type="dcterms:W3CDTF">2022-11-28T09:57:48Z</dcterms:created>
  <dcterms:modified xsi:type="dcterms:W3CDTF">2022-12-01T11:22:08Z</dcterms:modified>
</cp:coreProperties>
</file>