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85" r:id="rId2"/>
    <p:sldId id="287" r:id="rId3"/>
    <p:sldId id="288" r:id="rId4"/>
    <p:sldId id="289" r:id="rId5"/>
    <p:sldId id="290" r:id="rId6"/>
    <p:sldId id="291" r:id="rId7"/>
    <p:sldId id="292" r:id="rId8"/>
    <p:sldId id="293" r:id="rId9"/>
    <p:sldId id="294" r:id="rId10"/>
    <p:sldId id="295" r:id="rId11"/>
    <p:sldId id="296" r:id="rId12"/>
    <p:sldId id="297" r:id="rId13"/>
    <p:sldId id="298" r:id="rId14"/>
    <p:sldId id="299" r:id="rId15"/>
    <p:sldId id="300" r:id="rId16"/>
    <p:sldId id="301" r:id="rId17"/>
    <p:sldId id="302" r:id="rId18"/>
    <p:sldId id="303" r:id="rId19"/>
    <p:sldId id="304" r:id="rId20"/>
    <p:sldId id="305" r:id="rId21"/>
    <p:sldId id="306" r:id="rId22"/>
    <p:sldId id="307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60" d="100"/>
          <a:sy n="60" d="100"/>
        </p:scale>
        <p:origin x="-1572" y="-1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DD01CF-3D93-4D14-A5BF-27FA92C8B246}" type="datetimeFigureOut">
              <a:rPr lang="en-US" smtClean="0"/>
              <a:pPr/>
              <a:t>11/20/2018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84C277-E22E-45E8-BFD7-F1229CFE7D0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</a:t>
            </a:fld>
            <a:endParaRPr lang="en-GB" smtClean="0"/>
          </a:p>
        </p:txBody>
      </p:sp>
    </p:spTree>
    <p:extLst>
      <p:ext uri="{BB962C8B-B14F-4D97-AF65-F5344CB8AC3E}">
        <p14:creationId xmlns:p14="http://schemas.microsoft.com/office/powerpoint/2010/main" xmlns="" val="38023477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>
                <a:solidFill>
                  <a:prstClr val="black"/>
                </a:solidFill>
              </a:rPr>
              <a:pPr/>
              <a:t>2</a:t>
            </a:fld>
            <a:endParaRPr lang="en-GB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518299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>
                <a:solidFill>
                  <a:prstClr val="black"/>
                </a:solidFill>
              </a:rPr>
              <a:pPr/>
              <a:t>3</a:t>
            </a:fld>
            <a:endParaRPr lang="en-GB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51829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>
                <a:solidFill>
                  <a:prstClr val="black"/>
                </a:solidFill>
              </a:rPr>
              <a:pPr/>
              <a:t>4</a:t>
            </a:fld>
            <a:endParaRPr lang="en-GB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51829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>
                <a:solidFill>
                  <a:prstClr val="black"/>
                </a:solidFill>
              </a:rPr>
              <a:pPr/>
              <a:t>5</a:t>
            </a:fld>
            <a:endParaRPr lang="en-GB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51829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>
                <a:solidFill>
                  <a:prstClr val="black"/>
                </a:solidFill>
              </a:rPr>
              <a:pPr/>
              <a:t>6</a:t>
            </a:fld>
            <a:endParaRPr lang="en-GB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518299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>
                <a:solidFill>
                  <a:prstClr val="black"/>
                </a:solidFill>
              </a:rPr>
              <a:pPr/>
              <a:t>7</a:t>
            </a:fld>
            <a:endParaRPr lang="en-GB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518299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>
                <a:solidFill>
                  <a:prstClr val="black"/>
                </a:solidFill>
              </a:rPr>
              <a:pPr/>
              <a:t>8</a:t>
            </a:fld>
            <a:endParaRPr lang="en-GB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518299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>
                <a:solidFill>
                  <a:prstClr val="black"/>
                </a:solidFill>
              </a:rPr>
              <a:pPr/>
              <a:t>9</a:t>
            </a:fld>
            <a:endParaRPr lang="en-GB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518299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>
                <a:solidFill>
                  <a:prstClr val="black"/>
                </a:solidFill>
              </a:rPr>
              <a:pPr/>
              <a:t>10</a:t>
            </a:fld>
            <a:endParaRPr lang="en-GB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518299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>
                <a:solidFill>
                  <a:prstClr val="black"/>
                </a:solidFill>
              </a:rPr>
              <a:pPr/>
              <a:t>11</a:t>
            </a:fld>
            <a:endParaRPr lang="en-GB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518299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>
                <a:solidFill>
                  <a:prstClr val="black"/>
                </a:solidFill>
              </a:rPr>
              <a:pPr/>
              <a:t>12</a:t>
            </a:fld>
            <a:endParaRPr lang="en-GB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518299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>
                <a:solidFill>
                  <a:prstClr val="black"/>
                </a:solidFill>
              </a:rPr>
              <a:pPr/>
              <a:t>13</a:t>
            </a:fld>
            <a:endParaRPr lang="en-GB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518299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>
                <a:solidFill>
                  <a:prstClr val="black"/>
                </a:solidFill>
              </a:rPr>
              <a:pPr/>
              <a:t>14</a:t>
            </a:fld>
            <a:endParaRPr lang="en-GB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518299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>
                <a:solidFill>
                  <a:prstClr val="black"/>
                </a:solidFill>
              </a:rPr>
              <a:pPr/>
              <a:t>15</a:t>
            </a:fld>
            <a:endParaRPr lang="en-GB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518299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>
                <a:solidFill>
                  <a:prstClr val="black"/>
                </a:solidFill>
              </a:rPr>
              <a:pPr/>
              <a:t>16</a:t>
            </a:fld>
            <a:endParaRPr lang="en-GB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518299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>
                <a:solidFill>
                  <a:prstClr val="black"/>
                </a:solidFill>
              </a:rPr>
              <a:pPr/>
              <a:t>17</a:t>
            </a:fld>
            <a:endParaRPr lang="en-GB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518299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>
                <a:solidFill>
                  <a:prstClr val="black"/>
                </a:solidFill>
              </a:rPr>
              <a:pPr/>
              <a:t>18</a:t>
            </a:fld>
            <a:endParaRPr lang="en-GB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518299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>
                <a:solidFill>
                  <a:prstClr val="black"/>
                </a:solidFill>
              </a:rPr>
              <a:pPr/>
              <a:t>19</a:t>
            </a:fld>
            <a:endParaRPr lang="en-GB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518299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>
                <a:solidFill>
                  <a:prstClr val="black"/>
                </a:solidFill>
              </a:rPr>
              <a:pPr/>
              <a:t>20</a:t>
            </a:fld>
            <a:endParaRPr lang="en-GB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518299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>
                <a:solidFill>
                  <a:prstClr val="black"/>
                </a:solidFill>
              </a:rPr>
              <a:pPr/>
              <a:t>21</a:t>
            </a:fld>
            <a:endParaRPr lang="en-GB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518299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>
                <a:solidFill>
                  <a:prstClr val="black"/>
                </a:solidFill>
              </a:rPr>
              <a:pPr/>
              <a:t>22</a:t>
            </a:fld>
            <a:endParaRPr lang="en-GB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851829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11/20/2018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11/20/2018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11/20/2018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11/20/2018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11/20/2018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11/20/2018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11/20/2018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11/20/2018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11/20/2018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11/20/2018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11/20/2018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2CC658-D6BF-4587-A7FD-A23C0E9469BE}" type="datetimeFigureOut">
              <a:rPr lang="en-US" smtClean="0"/>
              <a:pPr/>
              <a:t>11/20/2018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2ahUKEwjajJXBkePeAhUnK8AKHRA3DnIQjRx6BAgBEAU&amp;url=http%3A%2F%2Fgravityconstruction.ie%2Fportfolio_category%2Fasbestos-removal-disposal-see-more%2F&amp;psig=AOvVaw2FRYu6L-gq2Ye5ImZaRDbc&amp;ust=1542808862805615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hyperlink" Target="https://www.google.co.uk/url?sa=i&amp;rct=j&amp;q=&amp;esrc=s&amp;source=images&amp;cd=&amp;cad=rja&amp;uact=8&amp;ved=2ahUKEwi72MLOkePeAhUMKcAKHb07DvMQjRx6BAgBEAU&amp;url=http%3A%2F%2Fwww.repsaway.com.au%2Fasbestos-dangers-health%2F&amp;psig=AOvVaw2FRYu6L-gq2Ye5ImZaRDbc&amp;ust=1542808862805615" TargetMode="External"/><Relationship Id="rId4" Type="http://schemas.openxmlformats.org/officeDocument/2006/relationships/image" Target="../media/image2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2ahUKEwi1vOqWkuPeAhXlLcAKHXoVAuQQjRx6BAgBEAU&amp;url=http%3A%2F%2Fwww.serval66.fr%2Ftoiture-fibro-ciment-8-18432%2F&amp;psig=AOvVaw2FRYu6L-gq2Ye5ImZaRDbc&amp;ust=1542808862805615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hyperlink" Target="https://www.google.co.uk/url?sa=i&amp;rct=j&amp;q=&amp;esrc=s&amp;source=images&amp;cd=&amp;cad=rja&amp;uact=8&amp;ved=2ahUKEwijs8yhkuPeAhVMZ8AKHVNABBIQjRx6BAgBEAU&amp;url=https%3A%2F%2Fpsmag.com%2Fsocial-justice%2Fkiller-dust-asbestos-still-killing-people-80609&amp;psig=AOvVaw2FRYu6L-gq2Ye5ImZaRDbc&amp;ust=1542808862805615" TargetMode="External"/><Relationship Id="rId4" Type="http://schemas.openxmlformats.org/officeDocument/2006/relationships/image" Target="../media/image4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2ahUKEwi5p7Xxk-PeAhXKIsAKHf-BD8sQjRx6BAgBEAU&amp;url=https%3A%2F%2Fwww.chemistryworld.com%2Fnews%2Faction-on-white-asbestos-blocked-by-top-exporters%2F3007257.article&amp;psig=AOvVaw2FRYu6L-gq2Ye5ImZaRDbc&amp;ust=1542808862805615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hyperlink" Target="https://www.google.co.uk/url?sa=i&amp;rct=j&amp;q=&amp;esrc=s&amp;source=images&amp;cd=&amp;cad=rja&amp;uact=8&amp;ved=2ahUKEwiA4baNlOPeAhWMIcAKHbMcBGwQjRx6BAgBEAU&amp;url=http%3A%2F%2Fwww.pauljohnsondecor.co.uk%2Ftricks-of-the-trade%2Fartex---asbestos&amp;psig=AOvVaw2FRYu6L-gq2Ye5ImZaRDbc&amp;ust=1542808862805615" TargetMode="External"/><Relationship Id="rId4" Type="http://schemas.openxmlformats.org/officeDocument/2006/relationships/image" Target="../media/image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2ahUKEwie5JHIlOPeAhVmGsAKHVo5DgAQjRx6BAgBEAU&amp;url=https%3A%2F%2Fwww.123rf.com%2Fphoto_98663700_macro-shooting-of-natural-mineral-rock-specimen-raw-brown-asbestos-stone-on-white-marble-background-.html&amp;psig=AOvVaw3qhhQcmWGchFYrPK6FOaSd&amp;ust=1542809780020134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hyperlink" Target="https://www.google.co.uk/url?sa=i&amp;rct=j&amp;q=&amp;esrc=s&amp;source=images&amp;cd=&amp;cad=rja&amp;uact=8&amp;ved=2ahUKEwiOgLqSlePeAhXLQ8AKHbfFC74QjRx6BAgBEAU&amp;url=https%3A%2F%2Fwww.mesothelioma.uk.com%2Finformation-support%2Finformation%2Fabout-mesothelioma%2F&amp;psig=AOvVaw3qhhQcmWGchFYrPK6FOaSd&amp;ust=1542809780020134" TargetMode="External"/><Relationship Id="rId4" Type="http://schemas.openxmlformats.org/officeDocument/2006/relationships/image" Target="../media/image8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2ahUKEwjDhryDluPeAhUBXxoKHfqMAtYQjRx6BAgBEAU&amp;url=https%3A%2F%2Fsiritabohombus.blogspot.com%2F2014%2F01%2Fbrown-fiberboard-asbestos.html&amp;psig=AOvVaw3qhhQcmWGchFYrPK6FOaSd&amp;ust=1542809780020134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hyperlink" Target="https://www.google.co.uk/url?sa=i&amp;rct=j&amp;q=&amp;esrc=s&amp;source=images&amp;cd=&amp;cad=rja&amp;uact=8&amp;ved=2ahUKEwjv9_abluPeAhXIzYUKHU9_DS0QjRx6BAgBEAU&amp;url=http%3A%2F%2Fwww.flickriver.com%2Fphotos%2Fasbestos_pix%2F3440810312%2F&amp;psig=AOvVaw3qhhQcmWGchFYrPK6FOaSd&amp;ust=1542809780020134" TargetMode="External"/><Relationship Id="rId4" Type="http://schemas.openxmlformats.org/officeDocument/2006/relationships/image" Target="../media/image10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2ahUKEwiP0caLl-PeAhUCmRoKHfOoAu0QjRx6BAgBEAU&amp;url=https%3A%2F%2Fwww.telegraph.co.uk%2Fnews%2Fhealth%2F11061877%2FAsbestos-the-killer-that-still-surrounds-us.html&amp;psig=AOvVaw3qhhQcmWGchFYrPK6FOaSd&amp;ust=1542809780020134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2ahUKEwiyvsfzl-PeAhVR6RoKHb_0AyQQjRx6BAgBEAU&amp;url=https%3A%2F%2Fwww.shutterstock.com%2Fsearch%2Fblue%2Basbestos&amp;psig=AOvVaw2ImzugIqpcIBh-2APxeS8k&amp;ust=1542810678571810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hyperlink" Target="https://www.google.co.uk/url?sa=i&amp;rct=j&amp;q=&amp;esrc=s&amp;source=images&amp;cd=&amp;cad=rja&amp;uact=8&amp;ved=2ahUKEwjC862HmOPeAhUJgHMKHS9YB9QQjRx6BAgBEAU&amp;url=https%3A%2F%2Fwww.myvmc.com%2Flifestyles%2Fasbestos-exposure%2F&amp;psig=AOvVaw2ImzugIqpcIBh-2APxeS8k&amp;ust=1542810678571810" TargetMode="External"/><Relationship Id="rId4" Type="http://schemas.openxmlformats.org/officeDocument/2006/relationships/image" Target="../media/image13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2ahUKEwiw7JfQmOPeAhUGWxoKHUJ7DRoQjRx6BAgBEAU&amp;url=http%3A%2F%2Fwww.abc.net.au%2Fnews%2F2011-08-08%2Fblue-death---1988%2F2841870&amp;psig=AOvVaw2ImzugIqpcIBh-2APxeS8k&amp;ust=1542810678571810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hyperlink" Target="https://www.google.co.uk/url?sa=i&amp;rct=j&amp;q=&amp;esrc=s&amp;source=images&amp;cd=&amp;cad=rja&amp;uact=8&amp;ved=2ahUKEwjYzYGVm-PeAhVCJBoKHdwdCpYQjRx6BAgBEAU&amp;url=https%3A%2F%2Fwww.flickr.com%2Fphotos%2Famosite%2F4261623193&amp;psig=AOvVaw0nAby72h3x8bVkznfUc346&amp;ust=1542811500665712" TargetMode="External"/><Relationship Id="rId4" Type="http://schemas.openxmlformats.org/officeDocument/2006/relationships/image" Target="../media/image15.jpe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755576" y="1700808"/>
            <a:ext cx="767920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Managing Health, Safety, Welfare and Risk in Construction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071670" y="714356"/>
            <a:ext cx="42148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UWTSD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57884" y="714356"/>
            <a:ext cx="1809750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extBox 26"/>
          <p:cNvSpPr txBox="1"/>
          <p:nvPr/>
        </p:nvSpPr>
        <p:spPr>
          <a:xfrm>
            <a:off x="782148" y="332656"/>
            <a:ext cx="767920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Managing Health, Safety, Welfare and Risk in Construction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195736" y="2204864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latin typeface="Arial" pitchFamily="34" charset="0"/>
                <a:cs typeface="Arial" pitchFamily="34" charset="0"/>
              </a:rPr>
              <a:t>Asbestos</a:t>
            </a:r>
            <a:endParaRPr lang="en-GB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8818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TextBox 26"/>
          <p:cNvSpPr txBox="1"/>
          <p:nvPr/>
        </p:nvSpPr>
        <p:spPr>
          <a:xfrm>
            <a:off x="782148" y="332656"/>
            <a:ext cx="7679206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dirty="0" smtClean="0"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Managing Health, Safety, Welfare and Risk in Construction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195736" y="2204864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latin typeface="Arial" pitchFamily="34" charset="0"/>
                <a:cs typeface="Arial" pitchFamily="34" charset="0"/>
              </a:rPr>
              <a:t>Asbestos</a:t>
            </a:r>
            <a:endParaRPr lang="en-GB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857224" y="3143248"/>
            <a:ext cx="7000924" cy="31085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 dirty="0" smtClean="0">
                <a:latin typeface="Arial" pitchFamily="34" charset="0"/>
                <a:cs typeface="Arial" pitchFamily="34" charset="0"/>
              </a:rPr>
              <a:t>Approximately 5000 </a:t>
            </a:r>
            <a:r>
              <a:rPr lang="en-GB" sz="2800" b="1" dirty="0" smtClean="0">
                <a:latin typeface="Arial" pitchFamily="34" charset="0"/>
                <a:cs typeface="Arial" pitchFamily="34" charset="0"/>
              </a:rPr>
              <a:t>deaths per year are the result of past asbestos </a:t>
            </a:r>
            <a:r>
              <a:rPr lang="en-GB" sz="2800" b="1" dirty="0" smtClean="0">
                <a:latin typeface="Arial" pitchFamily="34" charset="0"/>
                <a:cs typeface="Arial" pitchFamily="34" charset="0"/>
              </a:rPr>
              <a:t>exposure.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  Although 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asbestos is now banned in the UK, it can still be found in certain environments. If your work is likely to disturb asbestos, 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you need to be aware of </a:t>
            </a:r>
            <a:r>
              <a:rPr lang="en-GB" sz="2800" dirty="0" smtClean="0">
                <a:latin typeface="Arial" pitchFamily="34" charset="0"/>
                <a:cs typeface="Arial" pitchFamily="34" charset="0"/>
              </a:rPr>
              <a:t>the associated risk</a:t>
            </a:r>
            <a:endParaRPr lang="en-GB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8818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14546" y="571480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latin typeface="Arial" pitchFamily="34" charset="0"/>
                <a:cs typeface="Arial" pitchFamily="34" charset="0"/>
              </a:rPr>
              <a:t>Asbestos</a:t>
            </a:r>
            <a:endParaRPr lang="en-GB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000100" y="1214422"/>
            <a:ext cx="7000924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dirty="0" smtClean="0"/>
              <a:t>If </a:t>
            </a:r>
            <a:r>
              <a:rPr lang="en-GB" sz="2800" dirty="0" smtClean="0"/>
              <a:t>you carry out refurbishments or maintenance </a:t>
            </a:r>
            <a:r>
              <a:rPr lang="en-GB" sz="2800" dirty="0" smtClean="0"/>
              <a:t>on existing buildings you are at risk.</a:t>
            </a:r>
            <a:endParaRPr lang="en-GB" sz="2800" dirty="0" smtClean="0"/>
          </a:p>
          <a:p>
            <a:pPr lvl="0"/>
            <a:r>
              <a:rPr lang="en-GB" sz="2800" dirty="0" smtClean="0"/>
              <a:t>Builders.</a:t>
            </a:r>
          </a:p>
          <a:p>
            <a:pPr lvl="0"/>
            <a:r>
              <a:rPr lang="en-GB" sz="2800" dirty="0" smtClean="0"/>
              <a:t>Carpenters and joiners.</a:t>
            </a:r>
          </a:p>
          <a:p>
            <a:pPr lvl="0"/>
            <a:r>
              <a:rPr lang="en-GB" sz="2800" dirty="0" smtClean="0"/>
              <a:t>Roofing contractors.</a:t>
            </a:r>
          </a:p>
          <a:p>
            <a:pPr lvl="0"/>
            <a:r>
              <a:rPr lang="en-GB" sz="2800" dirty="0" smtClean="0"/>
              <a:t>Fire and burglar alarm installers</a:t>
            </a:r>
            <a:r>
              <a:rPr lang="en-GB" sz="2800" dirty="0" smtClean="0"/>
              <a:t>.</a:t>
            </a:r>
          </a:p>
          <a:p>
            <a:pPr lvl="0"/>
            <a:r>
              <a:rPr lang="en-GB" sz="2800" dirty="0" smtClean="0"/>
              <a:t>Telephone and TV cable installers.</a:t>
            </a:r>
            <a:endParaRPr lang="en-GB" sz="2800" dirty="0" smtClean="0"/>
          </a:p>
          <a:p>
            <a:r>
              <a:rPr lang="en-GB" sz="2800" dirty="0" smtClean="0"/>
              <a:t>Working with asbestos poses many hazards to human health.</a:t>
            </a:r>
          </a:p>
          <a:p>
            <a:endParaRPr lang="en-GB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8818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14546" y="571480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latin typeface="Arial" pitchFamily="34" charset="0"/>
                <a:cs typeface="Arial" pitchFamily="34" charset="0"/>
              </a:rPr>
              <a:t>Asbestos</a:t>
            </a:r>
            <a:endParaRPr lang="en-GB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000100" y="1214422"/>
            <a:ext cx="7000924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 dirty="0" smtClean="0"/>
              <a:t>What </a:t>
            </a:r>
            <a:r>
              <a:rPr lang="en-GB" sz="2800" b="1" dirty="0" smtClean="0"/>
              <a:t>Exactly is Asbestos?</a:t>
            </a:r>
            <a:endParaRPr lang="en-GB" sz="2800" dirty="0" smtClean="0"/>
          </a:p>
          <a:p>
            <a:r>
              <a:rPr lang="en-GB" sz="2800" dirty="0" smtClean="0"/>
              <a:t>Asbestos is a naturally-occurring, fibrous mineral that was predominantly used as a building material in the UK between the 1950s and 1980s. </a:t>
            </a:r>
            <a:endParaRPr lang="en-GB" sz="2800" dirty="0" smtClean="0"/>
          </a:p>
          <a:p>
            <a:r>
              <a:rPr lang="en-GB" sz="2800" dirty="0" smtClean="0"/>
              <a:t>Mined </a:t>
            </a:r>
            <a:r>
              <a:rPr lang="en-GB" sz="2800" dirty="0" smtClean="0"/>
              <a:t>in countries such as </a:t>
            </a:r>
            <a:r>
              <a:rPr lang="en-GB" sz="2800" dirty="0" smtClean="0"/>
              <a:t>Canada, Russia</a:t>
            </a:r>
            <a:r>
              <a:rPr lang="en-GB" sz="2800" dirty="0" smtClean="0"/>
              <a:t>, Brazil, South Africa and China, asbestos fibres were woven into fabrics or mixed in </a:t>
            </a:r>
            <a:r>
              <a:rPr lang="en-GB" sz="2800" dirty="0" smtClean="0"/>
              <a:t>cement or gypsum </a:t>
            </a:r>
            <a:r>
              <a:rPr lang="en-GB" sz="2800" dirty="0" smtClean="0"/>
              <a:t>and used all around the world.</a:t>
            </a:r>
          </a:p>
          <a:p>
            <a:endParaRPr lang="en-GB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8818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14546" y="571480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latin typeface="Arial" pitchFamily="34" charset="0"/>
                <a:cs typeface="Arial" pitchFamily="34" charset="0"/>
              </a:rPr>
              <a:t>Asbestos</a:t>
            </a:r>
            <a:endParaRPr lang="en-GB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000100" y="1214422"/>
            <a:ext cx="7000924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 dirty="0" smtClean="0"/>
              <a:t>What </a:t>
            </a:r>
            <a:r>
              <a:rPr lang="en-GB" sz="2800" b="1" dirty="0" smtClean="0"/>
              <a:t>Exactly is Asbestos?</a:t>
            </a:r>
            <a:endParaRPr lang="en-GB" sz="2800" dirty="0" smtClean="0"/>
          </a:p>
          <a:p>
            <a:r>
              <a:rPr lang="en-GB" sz="2800" dirty="0" smtClean="0"/>
              <a:t>Materials made with asbestos are strong, incombustible, heat-resistant and sound-absorbent, making asbestos an attractive material for electrical and building insulation, among other uses.</a:t>
            </a:r>
          </a:p>
          <a:p>
            <a:r>
              <a:rPr lang="en-GB" sz="2800" dirty="0" smtClean="0"/>
              <a:t>In the UK, any building or material manufactured or refurbished before the year 2000 may contain asbestos. Therefore, you have an increased risk of encountering it when working on pre-2000 properties</a:t>
            </a:r>
            <a:endParaRPr lang="en-GB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8818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14546" y="571480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latin typeface="Arial" pitchFamily="34" charset="0"/>
                <a:cs typeface="Arial" pitchFamily="34" charset="0"/>
              </a:rPr>
              <a:t>Asbestos</a:t>
            </a:r>
            <a:endParaRPr lang="en-GB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000100" y="1214422"/>
            <a:ext cx="7000924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 dirty="0" smtClean="0"/>
              <a:t>What </a:t>
            </a:r>
            <a:r>
              <a:rPr lang="en-GB" sz="2800" b="1" dirty="0" smtClean="0"/>
              <a:t>Exactly is Asbestos</a:t>
            </a:r>
            <a:r>
              <a:rPr lang="en-GB" sz="2800" b="1" dirty="0" smtClean="0"/>
              <a:t>?</a:t>
            </a:r>
          </a:p>
          <a:p>
            <a:endParaRPr lang="en-GB" sz="2800" dirty="0" smtClean="0"/>
          </a:p>
        </p:txBody>
      </p:sp>
      <p:sp>
        <p:nvSpPr>
          <p:cNvPr id="6" name="Rectangle 5"/>
          <p:cNvSpPr/>
          <p:nvPr/>
        </p:nvSpPr>
        <p:spPr>
          <a:xfrm>
            <a:off x="642910" y="1857364"/>
            <a:ext cx="7786742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In the UK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asbestos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was banned on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August 24,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1999</a:t>
            </a: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Chrysotile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had been the only type of asbestos permitted in the UK since </a:t>
            </a:r>
            <a:r>
              <a:rPr lang="en-GB" sz="2400" dirty="0" err="1" smtClean="0">
                <a:latin typeface="Arial" pitchFamily="34" charset="0"/>
                <a:cs typeface="Arial" pitchFamily="34" charset="0"/>
              </a:rPr>
              <a:t>amosite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and </a:t>
            </a:r>
            <a:r>
              <a:rPr lang="en-GB" sz="2400" dirty="0" err="1" smtClean="0">
                <a:latin typeface="Arial" pitchFamily="34" charset="0"/>
                <a:cs typeface="Arial" pitchFamily="34" charset="0"/>
              </a:rPr>
              <a:t>crocidolite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were banned in 1985. Statutory Instrument No. 2373 forbids the import of crude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fibre,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flake, powder or waste </a:t>
            </a:r>
            <a:r>
              <a:rPr lang="en-GB" sz="2400" dirty="0" err="1" smtClean="0">
                <a:latin typeface="Arial" pitchFamily="34" charset="0"/>
                <a:cs typeface="Arial" pitchFamily="34" charset="0"/>
              </a:rPr>
              <a:t>chrysotile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 and the new use of asbestos cement, boards, panels, tiles and other products. </a:t>
            </a: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Chrysotile-containing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products installed prior to November 24, 1999 can remain in place until they reach the end of their service life. </a:t>
            </a:r>
            <a:endParaRPr lang="en-GB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en-GB" sz="2400" dirty="0" smtClean="0">
                <a:latin typeface="Arial" pitchFamily="34" charset="0"/>
                <a:cs typeface="Arial" pitchFamily="34" charset="0"/>
              </a:rPr>
              <a:t>The </a:t>
            </a:r>
            <a:r>
              <a:rPr lang="en-GB" sz="2400" dirty="0" smtClean="0">
                <a:latin typeface="Arial" pitchFamily="34" charset="0"/>
                <a:cs typeface="Arial" pitchFamily="34" charset="0"/>
              </a:rPr>
              <a:t>sale of second-hand asbestos cement products and building materials covered with asbestos-containing coatings is forbidden. </a:t>
            </a:r>
            <a:endParaRPr lang="en-GB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8818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14546" y="571480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latin typeface="Arial" pitchFamily="34" charset="0"/>
                <a:cs typeface="Arial" pitchFamily="34" charset="0"/>
              </a:rPr>
              <a:t>Asbestos</a:t>
            </a:r>
            <a:endParaRPr lang="en-GB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000100" y="1214422"/>
            <a:ext cx="7000924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800" b="1" dirty="0" smtClean="0"/>
              <a:t>What are </a:t>
            </a:r>
            <a:r>
              <a:rPr lang="en-GB" sz="2800" b="1" dirty="0" smtClean="0"/>
              <a:t>these </a:t>
            </a:r>
            <a:r>
              <a:rPr lang="en-GB" sz="2800" b="1" dirty="0" smtClean="0"/>
              <a:t>Different Types of Asbestos</a:t>
            </a:r>
            <a:r>
              <a:rPr lang="en-GB" sz="2800" b="1" dirty="0" smtClean="0"/>
              <a:t>?</a:t>
            </a:r>
            <a:r>
              <a:rPr lang="en-GB" sz="2800" dirty="0" smtClean="0"/>
              <a:t> </a:t>
            </a:r>
            <a:r>
              <a:rPr lang="en-GB" sz="2800" dirty="0" smtClean="0"/>
              <a:t>There are six </a:t>
            </a:r>
            <a:r>
              <a:rPr lang="en-GB" sz="2800" dirty="0" smtClean="0"/>
              <a:t>unique minerals belonging to two mineral families, serpentine and amphibole. </a:t>
            </a:r>
            <a:endParaRPr lang="en-GB" sz="2800" dirty="0" smtClean="0"/>
          </a:p>
          <a:p>
            <a:r>
              <a:rPr lang="en-GB" sz="2800" b="1" dirty="0" smtClean="0"/>
              <a:t>All </a:t>
            </a:r>
            <a:r>
              <a:rPr lang="en-GB" sz="2800" b="1" dirty="0" smtClean="0"/>
              <a:t>forms of asbestos are highly toxic</a:t>
            </a:r>
            <a:r>
              <a:rPr lang="en-GB" sz="2800" dirty="0" smtClean="0"/>
              <a:t>, and exposure can lead to the development of many terminal diseases, such as </a:t>
            </a:r>
            <a:r>
              <a:rPr lang="en-GB" sz="2800" dirty="0" err="1" smtClean="0"/>
              <a:t>mesothelioma</a:t>
            </a:r>
            <a:r>
              <a:rPr lang="en-GB" sz="2800" dirty="0" smtClean="0"/>
              <a:t>.</a:t>
            </a:r>
          </a:p>
          <a:p>
            <a:r>
              <a:rPr lang="en-GB" sz="2800" b="1" dirty="0" smtClean="0"/>
              <a:t>The </a:t>
            </a:r>
            <a:r>
              <a:rPr lang="en-GB" sz="2800" b="1" dirty="0" smtClean="0"/>
              <a:t>three main types of asbestos that you may come across whilst carrying out building work are</a:t>
            </a:r>
            <a:r>
              <a:rPr lang="en-GB" sz="2800" b="1" dirty="0" smtClean="0"/>
              <a:t>:</a:t>
            </a:r>
            <a:r>
              <a:rPr lang="en-GB" sz="2800" b="1" dirty="0" smtClean="0"/>
              <a:t> </a:t>
            </a:r>
            <a:endParaRPr lang="en-GB" sz="2800" b="1" dirty="0" smtClean="0"/>
          </a:p>
          <a:p>
            <a:pPr lvl="2"/>
            <a:r>
              <a:rPr lang="en-GB" sz="2800" b="1" dirty="0" smtClean="0"/>
              <a:t>Chrysotile </a:t>
            </a:r>
            <a:r>
              <a:rPr lang="en-GB" sz="2800" b="1" dirty="0" smtClean="0"/>
              <a:t>(white asbestos). </a:t>
            </a:r>
            <a:endParaRPr lang="en-GB" sz="2800" b="1" dirty="0" smtClean="0"/>
          </a:p>
          <a:p>
            <a:pPr lvl="2"/>
            <a:r>
              <a:rPr lang="en-GB" sz="2800" b="1" dirty="0" err="1" smtClean="0"/>
              <a:t>Amosite</a:t>
            </a:r>
            <a:r>
              <a:rPr lang="en-GB" sz="2800" b="1" dirty="0" smtClean="0"/>
              <a:t> </a:t>
            </a:r>
            <a:r>
              <a:rPr lang="en-GB" sz="2800" b="1" dirty="0" smtClean="0"/>
              <a:t>(brown asbestos).</a:t>
            </a:r>
            <a:r>
              <a:rPr lang="en-GB" sz="2800" dirty="0" smtClean="0"/>
              <a:t> </a:t>
            </a:r>
            <a:endParaRPr lang="en-GB" sz="2800" dirty="0" smtClean="0"/>
          </a:p>
          <a:p>
            <a:pPr lvl="2"/>
            <a:r>
              <a:rPr lang="en-GB" sz="2800" b="1" dirty="0" err="1" smtClean="0"/>
              <a:t>Crocidolite</a:t>
            </a:r>
            <a:r>
              <a:rPr lang="en-GB" sz="2800" b="1" dirty="0" smtClean="0"/>
              <a:t> </a:t>
            </a:r>
            <a:r>
              <a:rPr lang="en-GB" sz="2800" b="1" dirty="0" smtClean="0"/>
              <a:t>(blue asbestos). </a:t>
            </a:r>
            <a:endParaRPr lang="en-GB" sz="2800" dirty="0" smtClean="0"/>
          </a:p>
          <a:p>
            <a:endParaRPr lang="en-GB" sz="2800" dirty="0" smtClean="0"/>
          </a:p>
          <a:p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xmlns="" val="138818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14546" y="571480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latin typeface="Arial" pitchFamily="34" charset="0"/>
                <a:cs typeface="Arial" pitchFamily="34" charset="0"/>
              </a:rPr>
              <a:t>Asbestos</a:t>
            </a:r>
            <a:endParaRPr lang="en-GB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000100" y="1214423"/>
            <a:ext cx="700092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2"/>
            <a:r>
              <a:rPr lang="en-GB" sz="2800" b="1" dirty="0" smtClean="0"/>
              <a:t>Chrysotile </a:t>
            </a:r>
            <a:r>
              <a:rPr lang="en-GB" sz="2800" b="1" dirty="0" smtClean="0"/>
              <a:t>(white asbestos). </a:t>
            </a:r>
            <a:endParaRPr lang="en-GB" sz="2800" b="1" dirty="0" smtClean="0"/>
          </a:p>
        </p:txBody>
      </p:sp>
      <p:pic>
        <p:nvPicPr>
          <p:cNvPr id="2050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7158" y="2357430"/>
            <a:ext cx="3362325" cy="3362326"/>
          </a:xfrm>
          <a:prstGeom prst="rect">
            <a:avLst/>
          </a:prstGeom>
          <a:noFill/>
        </p:spPr>
      </p:pic>
      <p:pic>
        <p:nvPicPr>
          <p:cNvPr id="2052" name="Picture 4" descr="Related image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929059" y="2357430"/>
            <a:ext cx="4572032" cy="336232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38818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14546" y="571480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latin typeface="Arial" pitchFamily="34" charset="0"/>
                <a:cs typeface="Arial" pitchFamily="34" charset="0"/>
              </a:rPr>
              <a:t>Asbestos</a:t>
            </a:r>
            <a:endParaRPr lang="en-GB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000100" y="1214423"/>
            <a:ext cx="7000924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2"/>
            <a:r>
              <a:rPr lang="en-GB" sz="2800" b="1" dirty="0" smtClean="0"/>
              <a:t>Chrysotile </a:t>
            </a:r>
            <a:r>
              <a:rPr lang="en-GB" sz="2800" b="1" dirty="0" smtClean="0"/>
              <a:t>(white asbestos</a:t>
            </a:r>
            <a:r>
              <a:rPr lang="en-GB" sz="2800" b="1" dirty="0" smtClean="0"/>
              <a:t>)</a:t>
            </a:r>
            <a:r>
              <a:rPr lang="en-GB" sz="2800" dirty="0" smtClean="0"/>
              <a:t> </a:t>
            </a:r>
            <a:endParaRPr lang="en-GB" sz="2800" dirty="0" smtClean="0"/>
          </a:p>
          <a:p>
            <a:pPr lvl="2"/>
            <a:endParaRPr lang="en-GB" sz="2800" dirty="0" smtClean="0"/>
          </a:p>
          <a:p>
            <a:pPr lvl="2"/>
            <a:r>
              <a:rPr lang="en-GB" sz="2800" dirty="0" smtClean="0"/>
              <a:t>Chrysotile </a:t>
            </a:r>
            <a:r>
              <a:rPr lang="en-GB" sz="2800" dirty="0" smtClean="0"/>
              <a:t>is the most commonly used type of asbestos and is often contaminated with trace amounts of </a:t>
            </a:r>
            <a:r>
              <a:rPr lang="en-GB" sz="2800" dirty="0" err="1" smtClean="0"/>
              <a:t>tremolite</a:t>
            </a:r>
            <a:r>
              <a:rPr lang="en-GB" sz="2800" dirty="0" smtClean="0"/>
              <a:t>. Chrysotile fibres are usually fine in texture, possessing high flexibility and good heat resistant properties, making it ideal for use in cement, brake pads/linings and roofing materials</a:t>
            </a:r>
            <a:r>
              <a:rPr lang="en-GB" sz="2800" dirty="0" smtClean="0"/>
              <a:t>.</a:t>
            </a:r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xmlns="" val="138818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14546" y="571480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latin typeface="Arial" pitchFamily="34" charset="0"/>
                <a:cs typeface="Arial" pitchFamily="34" charset="0"/>
              </a:rPr>
              <a:t>Asbestos</a:t>
            </a:r>
            <a:endParaRPr lang="en-GB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000100" y="1214423"/>
            <a:ext cx="700092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2"/>
            <a:r>
              <a:rPr lang="en-GB" sz="2800" b="1" dirty="0" smtClean="0"/>
              <a:t>Chrysotile </a:t>
            </a:r>
            <a:r>
              <a:rPr lang="en-GB" sz="2800" b="1" dirty="0" smtClean="0"/>
              <a:t>(white asbestos). </a:t>
            </a:r>
            <a:endParaRPr lang="en-GB" sz="2800" b="1" dirty="0" smtClean="0"/>
          </a:p>
        </p:txBody>
      </p:sp>
      <p:pic>
        <p:nvPicPr>
          <p:cNvPr id="35842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8596" y="1857364"/>
            <a:ext cx="3510590" cy="2647946"/>
          </a:xfrm>
          <a:prstGeom prst="rect">
            <a:avLst/>
          </a:prstGeom>
          <a:noFill/>
        </p:spPr>
      </p:pic>
      <p:pic>
        <p:nvPicPr>
          <p:cNvPr id="35844" name="Picture 4" descr="Image result for white asbestos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095091" y="3214686"/>
            <a:ext cx="4777440" cy="307183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38818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14546" y="571480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latin typeface="Arial" pitchFamily="34" charset="0"/>
                <a:cs typeface="Arial" pitchFamily="34" charset="0"/>
              </a:rPr>
              <a:t>Asbestos</a:t>
            </a:r>
            <a:endParaRPr lang="en-GB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000100" y="1214423"/>
            <a:ext cx="7000924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GB" sz="2800" b="1" dirty="0" smtClean="0"/>
              <a:t>Chrysotile </a:t>
            </a:r>
            <a:r>
              <a:rPr lang="en-GB" sz="2800" b="1" dirty="0" smtClean="0"/>
              <a:t>(white asbestos</a:t>
            </a:r>
            <a:r>
              <a:rPr lang="en-GB" sz="2800" b="1" dirty="0" smtClean="0"/>
              <a:t>)</a:t>
            </a:r>
            <a:r>
              <a:rPr lang="en-GB" b="1" dirty="0" smtClean="0"/>
              <a:t> </a:t>
            </a:r>
            <a:endParaRPr lang="en-GB" b="1" dirty="0" smtClean="0"/>
          </a:p>
          <a:p>
            <a:pPr fontAlgn="base"/>
            <a:endParaRPr lang="en-GB" sz="2800" dirty="0" smtClean="0"/>
          </a:p>
          <a:p>
            <a:pPr fontAlgn="base"/>
            <a:r>
              <a:rPr lang="en-GB" sz="2800" dirty="0" smtClean="0"/>
              <a:t>Chrysotile fibres are classed as Serpentines, and are </a:t>
            </a:r>
            <a:r>
              <a:rPr lang="en-GB" sz="2800" dirty="0" smtClean="0"/>
              <a:t>formed of several scrolls </a:t>
            </a:r>
            <a:r>
              <a:rPr lang="en-GB" sz="2800" dirty="0" smtClean="0"/>
              <a:t>that </a:t>
            </a:r>
            <a:r>
              <a:rPr lang="en-GB" sz="2800" dirty="0" smtClean="0"/>
              <a:t>could be said to have a curly, silky nature.</a:t>
            </a:r>
          </a:p>
          <a:p>
            <a:pPr fontAlgn="base"/>
            <a:r>
              <a:rPr lang="en-GB" sz="2800" dirty="0" smtClean="0"/>
              <a:t>There is </a:t>
            </a:r>
            <a:r>
              <a:rPr lang="en-GB" sz="2800" dirty="0" smtClean="0"/>
              <a:t>some </a:t>
            </a:r>
            <a:r>
              <a:rPr lang="en-GB" sz="2800" dirty="0" smtClean="0"/>
              <a:t>evidence that the curly nature helps the human body to remove </a:t>
            </a:r>
            <a:r>
              <a:rPr lang="en-GB" sz="2800" dirty="0" err="1" smtClean="0"/>
              <a:t>chrysotile</a:t>
            </a:r>
            <a:r>
              <a:rPr lang="en-GB" sz="2800" dirty="0" smtClean="0"/>
              <a:t> fibres from the lung</a:t>
            </a:r>
            <a:r>
              <a:rPr lang="en-GB" sz="2800" dirty="0" smtClean="0"/>
              <a:t>.</a:t>
            </a:r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xmlns="" val="138818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14546" y="571480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latin typeface="Arial" pitchFamily="34" charset="0"/>
                <a:cs typeface="Arial" pitchFamily="34" charset="0"/>
              </a:rPr>
              <a:t>Asbestos</a:t>
            </a:r>
            <a:endParaRPr lang="en-GB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000100" y="1214423"/>
            <a:ext cx="700092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2"/>
            <a:r>
              <a:rPr lang="en-GB" sz="2800" b="1" dirty="0" smtClean="0"/>
              <a:t>Chrysotile </a:t>
            </a:r>
            <a:r>
              <a:rPr lang="en-GB" sz="2800" b="1" dirty="0" smtClean="0"/>
              <a:t>(white asbestos). </a:t>
            </a:r>
            <a:endParaRPr lang="en-GB" sz="2800" b="1" dirty="0" smtClean="0"/>
          </a:p>
        </p:txBody>
      </p:sp>
      <p:pic>
        <p:nvPicPr>
          <p:cNvPr id="37890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l="8929" r="36224" b="2266"/>
          <a:stretch>
            <a:fillRect/>
          </a:stretch>
        </p:blipFill>
        <p:spPr bwMode="auto">
          <a:xfrm>
            <a:off x="285720" y="2071678"/>
            <a:ext cx="3071834" cy="3286148"/>
          </a:xfrm>
          <a:prstGeom prst="rect">
            <a:avLst/>
          </a:prstGeom>
          <a:noFill/>
        </p:spPr>
      </p:pic>
      <p:pic>
        <p:nvPicPr>
          <p:cNvPr id="37892" name="Picture 4" descr="Image result for white asbestos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643306" y="2143116"/>
            <a:ext cx="4572032" cy="379604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38818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14546" y="571480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latin typeface="Arial" pitchFamily="34" charset="0"/>
                <a:cs typeface="Arial" pitchFamily="34" charset="0"/>
              </a:rPr>
              <a:t>Asbestos</a:t>
            </a:r>
            <a:endParaRPr lang="en-GB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000100" y="1214422"/>
            <a:ext cx="700092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2"/>
            <a:r>
              <a:rPr lang="en-GB" sz="2800" b="1" dirty="0" err="1" smtClean="0"/>
              <a:t>Amosite</a:t>
            </a:r>
            <a:r>
              <a:rPr lang="en-GB" sz="2800" b="1" dirty="0" smtClean="0"/>
              <a:t> </a:t>
            </a:r>
            <a:r>
              <a:rPr lang="en-GB" sz="2800" b="1" dirty="0" smtClean="0"/>
              <a:t>(brown asbestos).</a:t>
            </a:r>
            <a:r>
              <a:rPr lang="en-GB" sz="2800" dirty="0" smtClean="0"/>
              <a:t> </a:t>
            </a:r>
            <a:endParaRPr lang="en-GB" sz="2800" dirty="0" smtClean="0"/>
          </a:p>
        </p:txBody>
      </p:sp>
      <p:pic>
        <p:nvPicPr>
          <p:cNvPr id="41986" name="Picture 2" descr="Image result for Brown asbesto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34" y="3286124"/>
            <a:ext cx="3715592" cy="2790823"/>
          </a:xfrm>
          <a:prstGeom prst="rect">
            <a:avLst/>
          </a:prstGeom>
          <a:noFill/>
        </p:spPr>
      </p:pic>
      <p:pic>
        <p:nvPicPr>
          <p:cNvPr id="41988" name="Picture 4" descr="Image result for Brown asbestos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 l="8499" t="14873" r="4390" b="23512"/>
          <a:stretch>
            <a:fillRect/>
          </a:stretch>
        </p:blipFill>
        <p:spPr bwMode="auto">
          <a:xfrm>
            <a:off x="4572000" y="2071679"/>
            <a:ext cx="4081818" cy="28871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38818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14546" y="571480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latin typeface="Arial" pitchFamily="34" charset="0"/>
                <a:cs typeface="Arial" pitchFamily="34" charset="0"/>
              </a:rPr>
              <a:t>Asbestos</a:t>
            </a:r>
            <a:endParaRPr lang="en-GB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000100" y="1214422"/>
            <a:ext cx="7000924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2"/>
            <a:r>
              <a:rPr lang="en-GB" sz="2800" b="1" dirty="0" err="1" smtClean="0"/>
              <a:t>Amosite</a:t>
            </a:r>
            <a:r>
              <a:rPr lang="en-GB" sz="2800" b="1" dirty="0" smtClean="0"/>
              <a:t> </a:t>
            </a:r>
            <a:r>
              <a:rPr lang="en-GB" sz="2800" b="1" dirty="0" smtClean="0"/>
              <a:t>(brown asbestos</a:t>
            </a:r>
            <a:r>
              <a:rPr lang="en-GB" sz="2800" b="1" dirty="0" smtClean="0"/>
              <a:t>)</a:t>
            </a:r>
            <a:r>
              <a:rPr lang="en-GB" sz="2800" b="1" dirty="0" smtClean="0"/>
              <a:t> </a:t>
            </a:r>
            <a:endParaRPr lang="en-GB" sz="2800" b="1" dirty="0" smtClean="0"/>
          </a:p>
          <a:p>
            <a:pPr lvl="2"/>
            <a:endParaRPr lang="en-GB" sz="2800" b="1" dirty="0" smtClean="0"/>
          </a:p>
          <a:p>
            <a:pPr lvl="2"/>
            <a:r>
              <a:rPr lang="en-GB" sz="2800" dirty="0" smtClean="0"/>
              <a:t>Mined </a:t>
            </a:r>
            <a:r>
              <a:rPr lang="en-GB" sz="2800" dirty="0" smtClean="0"/>
              <a:t>mostly in Africa, </a:t>
            </a:r>
            <a:r>
              <a:rPr lang="en-GB" sz="2800" dirty="0" err="1" smtClean="0"/>
              <a:t>amosite</a:t>
            </a:r>
            <a:r>
              <a:rPr lang="en-GB" sz="2800" dirty="0" smtClean="0"/>
              <a:t> is a particularly strong and heat-resistant type of asbestos that was commonly used in cement sheet, plumbing insulation and electrical insulation. Though </a:t>
            </a:r>
            <a:r>
              <a:rPr lang="en-GB" sz="2800" b="1" dirty="0" smtClean="0"/>
              <a:t>all types</a:t>
            </a:r>
            <a:r>
              <a:rPr lang="en-GB" sz="2800" dirty="0" smtClean="0"/>
              <a:t> of asbestos are toxic, </a:t>
            </a:r>
            <a:r>
              <a:rPr lang="en-GB" sz="2800" dirty="0" err="1" smtClean="0"/>
              <a:t>amosite</a:t>
            </a:r>
            <a:r>
              <a:rPr lang="en-GB" sz="2800" dirty="0" smtClean="0"/>
              <a:t> asbestos exposure has a comparatively higher cancer risk.</a:t>
            </a:r>
          </a:p>
          <a:p>
            <a:pPr lvl="2"/>
            <a:r>
              <a:rPr lang="en-GB" sz="2800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xmlns="" val="138818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14546" y="571480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latin typeface="Arial" pitchFamily="34" charset="0"/>
                <a:cs typeface="Arial" pitchFamily="34" charset="0"/>
              </a:rPr>
              <a:t>Asbestos</a:t>
            </a:r>
            <a:endParaRPr lang="en-GB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000100" y="1214422"/>
            <a:ext cx="700092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2"/>
            <a:r>
              <a:rPr lang="en-GB" sz="2800" b="1" dirty="0" err="1" smtClean="0"/>
              <a:t>Amosite</a:t>
            </a:r>
            <a:r>
              <a:rPr lang="en-GB" sz="2800" b="1" dirty="0" smtClean="0"/>
              <a:t> </a:t>
            </a:r>
            <a:r>
              <a:rPr lang="en-GB" sz="2800" b="1" dirty="0" smtClean="0"/>
              <a:t>(brown asbestos).</a:t>
            </a:r>
            <a:r>
              <a:rPr lang="en-GB" sz="2800" dirty="0" smtClean="0"/>
              <a:t> </a:t>
            </a:r>
            <a:endParaRPr lang="en-GB" sz="2800" dirty="0" smtClean="0"/>
          </a:p>
        </p:txBody>
      </p:sp>
      <p:pic>
        <p:nvPicPr>
          <p:cNvPr id="44034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r="23566" b="12889"/>
          <a:stretch>
            <a:fillRect/>
          </a:stretch>
        </p:blipFill>
        <p:spPr bwMode="auto">
          <a:xfrm>
            <a:off x="500034" y="2786058"/>
            <a:ext cx="3429024" cy="2928958"/>
          </a:xfrm>
          <a:prstGeom prst="rect">
            <a:avLst/>
          </a:prstGeom>
          <a:noFill/>
        </p:spPr>
      </p:pic>
      <p:pic>
        <p:nvPicPr>
          <p:cNvPr id="44036" name="Picture 4" descr="Related image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214810" y="2214554"/>
            <a:ext cx="4486275" cy="336232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38818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14546" y="571480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latin typeface="Arial" pitchFamily="34" charset="0"/>
                <a:cs typeface="Arial" pitchFamily="34" charset="0"/>
              </a:rPr>
              <a:t>Asbestos</a:t>
            </a:r>
            <a:endParaRPr lang="en-GB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000100" y="1214422"/>
            <a:ext cx="7000924" cy="510909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base"/>
            <a:r>
              <a:rPr lang="en-GB" sz="2800" b="1" dirty="0" err="1" smtClean="0"/>
              <a:t>Amosite</a:t>
            </a:r>
            <a:r>
              <a:rPr lang="en-GB" sz="2800" b="1" dirty="0" smtClean="0"/>
              <a:t> </a:t>
            </a:r>
            <a:r>
              <a:rPr lang="en-GB" sz="2800" b="1" dirty="0" smtClean="0"/>
              <a:t>(brown asbestos</a:t>
            </a:r>
            <a:r>
              <a:rPr lang="en-GB" sz="2800" b="1" dirty="0" smtClean="0"/>
              <a:t>)</a:t>
            </a:r>
          </a:p>
          <a:p>
            <a:pPr fontAlgn="base"/>
            <a:endParaRPr lang="en-GB" dirty="0" smtClean="0"/>
          </a:p>
          <a:p>
            <a:pPr fontAlgn="base"/>
            <a:r>
              <a:rPr lang="en-GB" sz="2800" dirty="0" err="1" smtClean="0"/>
              <a:t>Amosite</a:t>
            </a:r>
            <a:r>
              <a:rPr lang="en-GB" sz="2800" dirty="0" smtClean="0"/>
              <a:t> fibres are classed as Amphiboles. These </a:t>
            </a:r>
            <a:r>
              <a:rPr lang="en-GB" sz="2800" dirty="0" smtClean="0"/>
              <a:t>fibres are more rod like in nature with the cross section comprising a uniform stacked arrangement of structural units.</a:t>
            </a:r>
          </a:p>
          <a:p>
            <a:pPr fontAlgn="base"/>
            <a:r>
              <a:rPr lang="en-GB" sz="2800" dirty="0" smtClean="0"/>
              <a:t>Amphiboles are generally straight and stiff, and so are more able to penetrate the lung wall.</a:t>
            </a:r>
          </a:p>
          <a:p>
            <a:pPr fontAlgn="base"/>
            <a:r>
              <a:rPr lang="en-GB" sz="2800" dirty="0" smtClean="0"/>
              <a:t>It could be said that amphiboles asbestos is more dangerous in one sense, as a proportion of any amphiboles fibres inhaled will never be removed from the human body</a:t>
            </a:r>
            <a:r>
              <a:rPr lang="en-GB" sz="2800" dirty="0" smtClean="0"/>
              <a:t>.</a:t>
            </a:r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xmlns="" val="138818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14546" y="571480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latin typeface="Arial" pitchFamily="34" charset="0"/>
                <a:cs typeface="Arial" pitchFamily="34" charset="0"/>
              </a:rPr>
              <a:t>Asbestos</a:t>
            </a:r>
            <a:endParaRPr lang="en-GB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000100" y="1214422"/>
            <a:ext cx="700092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2"/>
            <a:r>
              <a:rPr lang="en-GB" sz="2800" b="1" dirty="0" err="1" smtClean="0"/>
              <a:t>Amosite</a:t>
            </a:r>
            <a:r>
              <a:rPr lang="en-GB" sz="2800" b="1" dirty="0" smtClean="0"/>
              <a:t> </a:t>
            </a:r>
            <a:r>
              <a:rPr lang="en-GB" sz="2800" b="1" dirty="0" smtClean="0"/>
              <a:t>(brown asbestos).</a:t>
            </a:r>
            <a:r>
              <a:rPr lang="en-GB" sz="2800" dirty="0" smtClean="0"/>
              <a:t> </a:t>
            </a:r>
            <a:endParaRPr lang="en-GB" sz="2800" dirty="0" smtClean="0"/>
          </a:p>
        </p:txBody>
      </p:sp>
      <p:pic>
        <p:nvPicPr>
          <p:cNvPr id="48130" name="Picture 2" descr="Image result for Brown asbesto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857356" y="2214554"/>
            <a:ext cx="5372100" cy="336232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38818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14546" y="571480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latin typeface="Arial" pitchFamily="34" charset="0"/>
                <a:cs typeface="Arial" pitchFamily="34" charset="0"/>
              </a:rPr>
              <a:t>Asbestos</a:t>
            </a:r>
            <a:endParaRPr lang="en-GB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000100" y="1214422"/>
            <a:ext cx="700092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2"/>
            <a:r>
              <a:rPr lang="en-GB" sz="2800" b="1" dirty="0" err="1" smtClean="0"/>
              <a:t>Crocidolite</a:t>
            </a:r>
            <a:r>
              <a:rPr lang="en-GB" sz="2800" b="1" dirty="0" smtClean="0"/>
              <a:t> </a:t>
            </a:r>
            <a:r>
              <a:rPr lang="en-GB" sz="2800" b="1" dirty="0" smtClean="0"/>
              <a:t>(blue asbestos). </a:t>
            </a:r>
            <a:endParaRPr lang="en-GB" sz="2800" dirty="0" smtClean="0"/>
          </a:p>
          <a:p>
            <a:endParaRPr lang="en-GB" sz="2800" dirty="0" smtClean="0"/>
          </a:p>
          <a:p>
            <a:endParaRPr lang="en-GB" sz="2800" dirty="0" smtClean="0"/>
          </a:p>
        </p:txBody>
      </p:sp>
      <p:pic>
        <p:nvPicPr>
          <p:cNvPr id="52226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r="1528" b="14285"/>
          <a:stretch>
            <a:fillRect/>
          </a:stretch>
        </p:blipFill>
        <p:spPr bwMode="auto">
          <a:xfrm>
            <a:off x="428596" y="2857496"/>
            <a:ext cx="5214974" cy="2286016"/>
          </a:xfrm>
          <a:prstGeom prst="rect">
            <a:avLst/>
          </a:prstGeom>
          <a:noFill/>
        </p:spPr>
      </p:pic>
      <p:pic>
        <p:nvPicPr>
          <p:cNvPr id="52228" name="Picture 4" descr="Image result for Blue asbestos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572132" y="2214554"/>
            <a:ext cx="3176929" cy="264320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38818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14546" y="571480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latin typeface="Arial" pitchFamily="34" charset="0"/>
                <a:cs typeface="Arial" pitchFamily="34" charset="0"/>
              </a:rPr>
              <a:t>Asbestos</a:t>
            </a:r>
            <a:endParaRPr lang="en-GB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000100" y="1214422"/>
            <a:ext cx="7000924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2"/>
            <a:r>
              <a:rPr lang="en-GB" sz="2800" b="1" dirty="0" err="1" smtClean="0"/>
              <a:t>Crocidolite</a:t>
            </a:r>
            <a:r>
              <a:rPr lang="en-GB" sz="2800" b="1" dirty="0" smtClean="0"/>
              <a:t> </a:t>
            </a:r>
            <a:r>
              <a:rPr lang="en-GB" sz="2800" b="1" dirty="0" smtClean="0"/>
              <a:t>(blue asbestos</a:t>
            </a:r>
            <a:r>
              <a:rPr lang="en-GB" sz="2800" b="1" dirty="0" smtClean="0"/>
              <a:t>)</a:t>
            </a:r>
            <a:r>
              <a:rPr lang="en-GB" sz="2800" dirty="0" smtClean="0"/>
              <a:t> </a:t>
            </a:r>
            <a:endParaRPr lang="en-GB" sz="2800" dirty="0" smtClean="0"/>
          </a:p>
          <a:p>
            <a:pPr lvl="2"/>
            <a:endParaRPr lang="en-GB" sz="2800" dirty="0" smtClean="0"/>
          </a:p>
          <a:p>
            <a:pPr lvl="2"/>
            <a:r>
              <a:rPr lang="en-GB" sz="2800" dirty="0" err="1" smtClean="0"/>
              <a:t>Crocidolite</a:t>
            </a:r>
            <a:r>
              <a:rPr lang="en-GB" sz="2800" dirty="0" smtClean="0"/>
              <a:t> </a:t>
            </a:r>
            <a:r>
              <a:rPr lang="en-GB" sz="2800" dirty="0" smtClean="0"/>
              <a:t>has very thin fibres and, if inhaled, are easily lodged in the lungs. It’s thin fibres and brittle nature make </a:t>
            </a:r>
            <a:r>
              <a:rPr lang="en-GB" sz="2800" dirty="0" err="1" smtClean="0"/>
              <a:t>crocidolite</a:t>
            </a:r>
            <a:r>
              <a:rPr lang="en-GB" sz="2800" dirty="0" smtClean="0"/>
              <a:t> one of the most harmful forms of asbestos, as it easily breaks down and leads to asbestos exposure.</a:t>
            </a:r>
          </a:p>
          <a:p>
            <a:pPr lvl="2"/>
            <a:endParaRPr lang="en-GB" sz="2800" dirty="0" smtClean="0"/>
          </a:p>
          <a:p>
            <a:endParaRPr lang="en-GB" sz="2800" dirty="0" smtClean="0"/>
          </a:p>
          <a:p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xmlns="" val="138818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14546" y="571480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latin typeface="Arial" pitchFamily="34" charset="0"/>
                <a:cs typeface="Arial" pitchFamily="34" charset="0"/>
              </a:rPr>
              <a:t>Asbestos</a:t>
            </a:r>
            <a:endParaRPr lang="en-GB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000100" y="1214422"/>
            <a:ext cx="700092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2"/>
            <a:r>
              <a:rPr lang="en-GB" sz="2800" b="1" dirty="0" err="1" smtClean="0"/>
              <a:t>Crocidolite</a:t>
            </a:r>
            <a:r>
              <a:rPr lang="en-GB" sz="2800" b="1" dirty="0" smtClean="0"/>
              <a:t> </a:t>
            </a:r>
            <a:r>
              <a:rPr lang="en-GB" sz="2800" b="1" dirty="0" smtClean="0"/>
              <a:t>(blue asbestos). </a:t>
            </a:r>
            <a:endParaRPr lang="en-GB" sz="2800" dirty="0" smtClean="0"/>
          </a:p>
          <a:p>
            <a:endParaRPr lang="en-GB" sz="2800" dirty="0" smtClean="0"/>
          </a:p>
          <a:p>
            <a:endParaRPr lang="en-GB" sz="2800" dirty="0" smtClean="0"/>
          </a:p>
        </p:txBody>
      </p:sp>
      <p:pic>
        <p:nvPicPr>
          <p:cNvPr id="56322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l="30762" t="7813" r="3320" b="3645"/>
          <a:stretch>
            <a:fillRect/>
          </a:stretch>
        </p:blipFill>
        <p:spPr bwMode="auto">
          <a:xfrm>
            <a:off x="195372" y="2357430"/>
            <a:ext cx="3876562" cy="2928958"/>
          </a:xfrm>
          <a:prstGeom prst="rect">
            <a:avLst/>
          </a:prstGeom>
          <a:noFill/>
        </p:spPr>
      </p:pic>
      <p:pic>
        <p:nvPicPr>
          <p:cNvPr id="56324" name="Picture 4" descr="Image result for Blue asbestos sprayed on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0628" y="1844726"/>
            <a:ext cx="3000396" cy="408934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138818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14546" y="571480"/>
            <a:ext cx="39604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>
                <a:latin typeface="Arial" pitchFamily="34" charset="0"/>
                <a:cs typeface="Arial" pitchFamily="34" charset="0"/>
              </a:rPr>
              <a:t>Asbestos</a:t>
            </a:r>
            <a:endParaRPr lang="en-GB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000100" y="1214422"/>
            <a:ext cx="7000924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2"/>
            <a:r>
              <a:rPr lang="en-GB" sz="2800" b="1" dirty="0" err="1" smtClean="0"/>
              <a:t>Crocidolite</a:t>
            </a:r>
            <a:r>
              <a:rPr lang="en-GB" sz="2800" b="1" dirty="0" smtClean="0"/>
              <a:t> </a:t>
            </a:r>
            <a:r>
              <a:rPr lang="en-GB" sz="2800" b="1" dirty="0" smtClean="0"/>
              <a:t>(blue asbestos</a:t>
            </a:r>
            <a:r>
              <a:rPr lang="en-GB" sz="2800" b="1" dirty="0" smtClean="0"/>
              <a:t>)</a:t>
            </a:r>
            <a:r>
              <a:rPr lang="en-GB" sz="2800" dirty="0" smtClean="0"/>
              <a:t> </a:t>
            </a:r>
            <a:endParaRPr lang="en-GB" sz="2800" dirty="0" smtClean="0"/>
          </a:p>
          <a:p>
            <a:pPr lvl="2"/>
            <a:endParaRPr lang="en-GB" sz="2800" dirty="0" smtClean="0"/>
          </a:p>
          <a:p>
            <a:pPr lvl="2"/>
            <a:r>
              <a:rPr lang="en-GB" sz="2800" dirty="0" err="1" smtClean="0"/>
              <a:t>Crocidolite</a:t>
            </a:r>
            <a:r>
              <a:rPr lang="en-GB" sz="2800" dirty="0" smtClean="0"/>
              <a:t>  </a:t>
            </a:r>
            <a:r>
              <a:rPr lang="en-GB" sz="2800" dirty="0" smtClean="0"/>
              <a:t>fibres are </a:t>
            </a:r>
            <a:r>
              <a:rPr lang="en-GB" sz="2800" dirty="0" smtClean="0"/>
              <a:t>also classed </a:t>
            </a:r>
            <a:r>
              <a:rPr lang="en-GB" sz="2800" dirty="0" smtClean="0"/>
              <a:t>as Amphiboles</a:t>
            </a:r>
            <a:r>
              <a:rPr lang="en-GB" sz="2800" dirty="0" smtClean="0"/>
              <a:t>.</a:t>
            </a:r>
            <a:endParaRPr lang="en-GB" sz="2800" dirty="0" smtClean="0"/>
          </a:p>
        </p:txBody>
      </p:sp>
    </p:spTree>
    <p:extLst>
      <p:ext uri="{BB962C8B-B14F-4D97-AF65-F5344CB8AC3E}">
        <p14:creationId xmlns:p14="http://schemas.microsoft.com/office/powerpoint/2010/main" xmlns="" val="138818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838</TotalTime>
  <Words>748</Words>
  <Application>Microsoft Office PowerPoint</Application>
  <PresentationFormat>On-screen Show (4:3)</PresentationFormat>
  <Paragraphs>103</Paragraphs>
  <Slides>22</Slides>
  <Notes>22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Tom</dc:creator>
  <cp:lastModifiedBy>Tom</cp:lastModifiedBy>
  <cp:revision>35</cp:revision>
  <dcterms:created xsi:type="dcterms:W3CDTF">2017-10-09T19:23:18Z</dcterms:created>
  <dcterms:modified xsi:type="dcterms:W3CDTF">2018-11-20T14:49:59Z</dcterms:modified>
</cp:coreProperties>
</file>