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58" r:id="rId5"/>
    <p:sldId id="265" r:id="rId6"/>
    <p:sldId id="260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DC9E00-726F-042E-B235-8D69EDE7C286}" v="244" dt="2021-11-05T12:33:53.078"/>
    <p1510:client id="{3F80908C-5607-4A1E-5719-E71EE723260B}" v="1947" dt="2021-10-29T11:51:42.007"/>
    <p1510:client id="{542AECA7-3E86-20F3-F0AA-87A82A19FA41}" v="129" dt="2021-11-07T13:19:30.011"/>
    <p1510:client id="{6F0A8CF4-8C55-E0B0-4D07-F550EF3A3BA0}" v="1941" dt="2021-10-22T11:42:32.470"/>
    <p1510:client id="{7828B358-853E-FA86-FE07-598FD8228009}" v="763" dt="2021-11-05T11:47:02.689"/>
    <p1510:client id="{7F5741D0-A41E-A9B7-F46E-2F571153AF73}" v="383" dt="2021-11-07T13:49:30.627"/>
    <p1510:client id="{8787EDEF-90A9-D82E-29C5-84AC5BFBADF5}" v="504" dt="2021-10-29T08:29:02.855"/>
    <p1510:client id="{8EB6CA83-D454-4EBA-9B21-33B33326EEC2}" v="133" dt="2021-10-15T11:48:08.115"/>
    <p1510:client id="{C4102383-87AF-4067-89E5-1D4EB777620E}" v="284" dt="2021-11-05T13:04:39.701"/>
    <p1510:client id="{E4C1CE3E-0F5E-5CFC-20AD-D7FEA2E6A7F0}" v="411" dt="2021-11-07T14:18:31.2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BF87-A129-4495-89FF-91262B28BEB1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454D568-A350-453F-98B3-7FF4D4500AE6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Political </a:t>
          </a:r>
          <a:endParaRPr lang="en-GB"/>
        </a:p>
      </dgm:t>
    </dgm:pt>
    <dgm:pt modelId="{34BFECCC-2DA3-4BCD-9132-0EC2F60B2B19}" type="parTrans" cxnId="{BBAF216B-EDFF-4A74-9D63-F083B806482D}">
      <dgm:prSet/>
      <dgm:spPr/>
      <dgm:t>
        <a:bodyPr/>
        <a:lstStyle/>
        <a:p>
          <a:endParaRPr lang="en-GB"/>
        </a:p>
      </dgm:t>
    </dgm:pt>
    <dgm:pt modelId="{69A0BF14-1E39-44D5-B1CF-07926D2733BC}" type="sibTrans" cxnId="{BBAF216B-EDFF-4A74-9D63-F083B806482D}">
      <dgm:prSet/>
      <dgm:spPr/>
      <dgm:t>
        <a:bodyPr/>
        <a:lstStyle/>
        <a:p>
          <a:endParaRPr lang="en-GB"/>
        </a:p>
      </dgm:t>
    </dgm:pt>
    <dgm:pt modelId="{01252F41-F954-48D3-BEB4-29352A966783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Ecanomic</a:t>
          </a:r>
          <a:endParaRPr lang="en-GB"/>
        </a:p>
      </dgm:t>
    </dgm:pt>
    <dgm:pt modelId="{4B3D552F-0A28-4C91-B48B-567CF8A37437}" type="parTrans" cxnId="{81B5902E-8DF6-4F41-9B47-47F4FAF4CC04}">
      <dgm:prSet/>
      <dgm:spPr/>
      <dgm:t>
        <a:bodyPr/>
        <a:lstStyle/>
        <a:p>
          <a:endParaRPr lang="en-GB"/>
        </a:p>
      </dgm:t>
    </dgm:pt>
    <dgm:pt modelId="{BFEBC2D4-4418-4B2E-BE67-204BD94FAB4D}" type="sibTrans" cxnId="{81B5902E-8DF6-4F41-9B47-47F4FAF4CC04}">
      <dgm:prSet/>
      <dgm:spPr/>
      <dgm:t>
        <a:bodyPr/>
        <a:lstStyle/>
        <a:p>
          <a:endParaRPr lang="en-GB"/>
        </a:p>
      </dgm:t>
    </dgm:pt>
    <dgm:pt modelId="{2C02DA16-54E7-4FAE-9F99-AFD83B9E3A06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Funding </a:t>
          </a:r>
          <a:endParaRPr lang="en-GB"/>
        </a:p>
      </dgm:t>
    </dgm:pt>
    <dgm:pt modelId="{1707E805-696E-46AE-9322-43B121E7E379}" type="parTrans" cxnId="{23E0B641-E4DD-47AA-8412-9DB0F8CE6E9F}">
      <dgm:prSet/>
      <dgm:spPr/>
      <dgm:t>
        <a:bodyPr/>
        <a:lstStyle/>
        <a:p>
          <a:endParaRPr lang="en-GB"/>
        </a:p>
      </dgm:t>
    </dgm:pt>
    <dgm:pt modelId="{A1BDF1E1-1228-4DC6-B29F-FAB44E293439}" type="sibTrans" cxnId="{23E0B641-E4DD-47AA-8412-9DB0F8CE6E9F}">
      <dgm:prSet/>
      <dgm:spPr/>
      <dgm:t>
        <a:bodyPr/>
        <a:lstStyle/>
        <a:p>
          <a:endParaRPr lang="en-GB"/>
        </a:p>
      </dgm:t>
    </dgm:pt>
    <dgm:pt modelId="{7FC5F6FB-FFCF-469E-8ED7-84F0A68D8869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Social </a:t>
          </a:r>
          <a:endParaRPr lang="en-GB"/>
        </a:p>
      </dgm:t>
    </dgm:pt>
    <dgm:pt modelId="{7D69A254-2FB1-4627-9D19-BDC6F5DC872E}" type="parTrans" cxnId="{7A23ED26-4D76-4C9C-AEDB-01200402C1C6}">
      <dgm:prSet/>
      <dgm:spPr/>
      <dgm:t>
        <a:bodyPr/>
        <a:lstStyle/>
        <a:p>
          <a:endParaRPr lang="en-GB"/>
        </a:p>
      </dgm:t>
    </dgm:pt>
    <dgm:pt modelId="{7D1628C2-9345-4500-982C-6161F12F1274}" type="sibTrans" cxnId="{7A23ED26-4D76-4C9C-AEDB-01200402C1C6}">
      <dgm:prSet/>
      <dgm:spPr/>
      <dgm:t>
        <a:bodyPr/>
        <a:lstStyle/>
        <a:p>
          <a:endParaRPr lang="en-GB"/>
        </a:p>
      </dgm:t>
    </dgm:pt>
    <dgm:pt modelId="{BF0926F7-95EE-4F60-B43F-636F024EEF86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Burnout </a:t>
          </a:r>
          <a:endParaRPr lang="en-GB"/>
        </a:p>
      </dgm:t>
    </dgm:pt>
    <dgm:pt modelId="{61A45B69-EF22-49B3-8D13-85D433886590}" type="parTrans" cxnId="{D2B62FA0-57D1-42AF-8F04-490E9A627465}">
      <dgm:prSet/>
      <dgm:spPr/>
      <dgm:t>
        <a:bodyPr/>
        <a:lstStyle/>
        <a:p>
          <a:endParaRPr lang="en-GB"/>
        </a:p>
      </dgm:t>
    </dgm:pt>
    <dgm:pt modelId="{1DC56D38-870B-4334-9ED5-B17306873EC8}" type="sibTrans" cxnId="{D2B62FA0-57D1-42AF-8F04-490E9A627465}">
      <dgm:prSet/>
      <dgm:spPr/>
      <dgm:t>
        <a:bodyPr/>
        <a:lstStyle/>
        <a:p>
          <a:endParaRPr lang="en-GB"/>
        </a:p>
      </dgm:t>
    </dgm:pt>
    <dgm:pt modelId="{10E11895-61E6-490C-B9A4-67F70E8D4411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Excessive workload </a:t>
          </a:r>
          <a:endParaRPr lang="en-GB"/>
        </a:p>
      </dgm:t>
    </dgm:pt>
    <dgm:pt modelId="{F538C6FC-3CE6-4DC8-A825-575F690AD942}" type="parTrans" cxnId="{5B7F31B1-087D-47CD-8A40-DAA848416AB4}">
      <dgm:prSet/>
      <dgm:spPr/>
      <dgm:t>
        <a:bodyPr/>
        <a:lstStyle/>
        <a:p>
          <a:endParaRPr lang="en-GB"/>
        </a:p>
      </dgm:t>
    </dgm:pt>
    <dgm:pt modelId="{99B1CDAD-01BD-4FD6-9D60-385EFD0A7BAD}" type="sibTrans" cxnId="{5B7F31B1-087D-47CD-8A40-DAA848416AB4}">
      <dgm:prSet/>
      <dgm:spPr/>
      <dgm:t>
        <a:bodyPr/>
        <a:lstStyle/>
        <a:p>
          <a:endParaRPr lang="en-GB"/>
        </a:p>
      </dgm:t>
    </dgm:pt>
    <dgm:pt modelId="{D91BF15F-777D-442E-89FF-5223F586990D}">
      <dgm:prSet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Legislation </a:t>
          </a:r>
        </a:p>
      </dgm:t>
    </dgm:pt>
    <dgm:pt modelId="{06BC373E-1318-4695-A9E0-0DCDE3C57379}" type="parTrans" cxnId="{852B789B-B7EE-47DA-8916-944DDB18485E}">
      <dgm:prSet/>
      <dgm:spPr/>
    </dgm:pt>
    <dgm:pt modelId="{4B2AE7B3-FB53-4153-A39B-0DF613329EDE}" type="sibTrans" cxnId="{852B789B-B7EE-47DA-8916-944DDB18485E}">
      <dgm:prSet/>
      <dgm:spPr/>
    </dgm:pt>
    <dgm:pt modelId="{62827874-428B-4863-984C-A39F1BD38600}">
      <dgm:prSet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Technical </a:t>
          </a:r>
        </a:p>
      </dgm:t>
    </dgm:pt>
    <dgm:pt modelId="{7EF4760D-7922-4BC9-B1D1-92FDDEBD3A41}" type="parTrans" cxnId="{DCD0D11C-08D2-428A-82BB-3CF37DEBBB12}">
      <dgm:prSet/>
      <dgm:spPr/>
    </dgm:pt>
    <dgm:pt modelId="{069F5A54-D4E8-4229-A404-053F0BE20166}" type="sibTrans" cxnId="{DCD0D11C-08D2-428A-82BB-3CF37DEBBB12}">
      <dgm:prSet/>
      <dgm:spPr/>
    </dgm:pt>
    <dgm:pt modelId="{81FCF217-DF10-4DC2-BADA-2509CEBD3C8C}">
      <dgm:prSet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Staff levels </a:t>
          </a:r>
        </a:p>
      </dgm:t>
    </dgm:pt>
    <dgm:pt modelId="{285AA18E-7032-47E0-A5A3-C5361BABB415}" type="parTrans" cxnId="{8A4AA879-E14A-4528-A2EA-1500D584F382}">
      <dgm:prSet/>
      <dgm:spPr/>
    </dgm:pt>
    <dgm:pt modelId="{617C6F74-F81C-4C8F-A99C-A513C8F98DE1}" type="sibTrans" cxnId="{8A4AA879-E14A-4528-A2EA-1500D584F382}">
      <dgm:prSet/>
      <dgm:spPr/>
    </dgm:pt>
    <dgm:pt modelId="{8DBB3042-29B6-486B-876A-2F7D2CD04D45}">
      <dgm:prSet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Infastructure </a:t>
          </a:r>
        </a:p>
      </dgm:t>
    </dgm:pt>
    <dgm:pt modelId="{01735B83-289D-493F-8E1E-4B85937AE2B2}" type="parTrans" cxnId="{48C059D8-FEE1-4D38-896A-40BD058EF2B5}">
      <dgm:prSet/>
      <dgm:spPr/>
    </dgm:pt>
    <dgm:pt modelId="{0ED69A44-1BCF-4D17-AF81-1421947598F8}" type="sibTrans" cxnId="{48C059D8-FEE1-4D38-896A-40BD058EF2B5}">
      <dgm:prSet/>
      <dgm:spPr/>
    </dgm:pt>
    <dgm:pt modelId="{199F462D-D070-49BD-AABF-9B530DF8CF15}">
      <dgm:prSet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Organisational restrictions </a:t>
          </a:r>
        </a:p>
      </dgm:t>
    </dgm:pt>
    <dgm:pt modelId="{60FA8C69-09EE-45C2-AAB9-8786D17DF4D8}" type="parTrans" cxnId="{77526255-4082-4158-AAFA-13177F2ED6EE}">
      <dgm:prSet/>
      <dgm:spPr/>
    </dgm:pt>
    <dgm:pt modelId="{B3197211-8093-4F44-A736-BFB98586302F}" type="sibTrans" cxnId="{77526255-4082-4158-AAFA-13177F2ED6EE}">
      <dgm:prSet/>
      <dgm:spPr/>
    </dgm:pt>
    <dgm:pt modelId="{57270E44-51E1-4A88-9E25-BCDD6E0908D8}" type="pres">
      <dgm:prSet presAssocID="{BB50BF87-A129-4495-89FF-91262B28BEB1}" presName="linearFlow" presStyleCnt="0">
        <dgm:presLayoutVars>
          <dgm:dir/>
          <dgm:animLvl val="lvl"/>
          <dgm:resizeHandles val="exact"/>
        </dgm:presLayoutVars>
      </dgm:prSet>
      <dgm:spPr/>
    </dgm:pt>
    <dgm:pt modelId="{CB1ABE94-8F7A-4626-989D-1476B70165B1}" type="pres">
      <dgm:prSet presAssocID="{D454D568-A350-453F-98B3-7FF4D4500AE6}" presName="composite" presStyleCnt="0"/>
      <dgm:spPr/>
    </dgm:pt>
    <dgm:pt modelId="{C1E0618B-8E32-4967-ACB4-F50F145F0119}" type="pres">
      <dgm:prSet presAssocID="{D454D568-A350-453F-98B3-7FF4D4500AE6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F55980A0-92E9-455F-A6E9-F7555ECBE4F7}" type="pres">
      <dgm:prSet presAssocID="{D454D568-A350-453F-98B3-7FF4D4500AE6}" presName="descendantText" presStyleLbl="alignAcc1" presStyleIdx="0" presStyleCnt="4">
        <dgm:presLayoutVars>
          <dgm:bulletEnabled val="1"/>
        </dgm:presLayoutVars>
      </dgm:prSet>
      <dgm:spPr/>
    </dgm:pt>
    <dgm:pt modelId="{036A33BF-A647-42C8-8779-911909D6A8FA}" type="pres">
      <dgm:prSet presAssocID="{69A0BF14-1E39-44D5-B1CF-07926D2733BC}" presName="sp" presStyleCnt="0"/>
      <dgm:spPr/>
    </dgm:pt>
    <dgm:pt modelId="{66642343-28ED-4A61-8EE4-16937413BD1D}" type="pres">
      <dgm:prSet presAssocID="{01252F41-F954-48D3-BEB4-29352A966783}" presName="composite" presStyleCnt="0"/>
      <dgm:spPr/>
    </dgm:pt>
    <dgm:pt modelId="{C9B8189F-EFA8-4F37-8F42-AA17A8B94C9B}" type="pres">
      <dgm:prSet presAssocID="{01252F41-F954-48D3-BEB4-29352A966783}" presName="parentText" presStyleLbl="alignNode1" presStyleIdx="1" presStyleCnt="4">
        <dgm:presLayoutVars>
          <dgm:chMax val="1"/>
          <dgm:bulletEnabled val="1"/>
        </dgm:presLayoutVars>
      </dgm:prSet>
      <dgm:spPr/>
    </dgm:pt>
    <dgm:pt modelId="{33FD84CC-3D13-42D3-860B-8ACC652061BC}" type="pres">
      <dgm:prSet presAssocID="{01252F41-F954-48D3-BEB4-29352A966783}" presName="descendantText" presStyleLbl="alignAcc1" presStyleIdx="1" presStyleCnt="4">
        <dgm:presLayoutVars>
          <dgm:bulletEnabled val="1"/>
        </dgm:presLayoutVars>
      </dgm:prSet>
      <dgm:spPr/>
    </dgm:pt>
    <dgm:pt modelId="{F1D4624B-7DD6-47ED-AF65-3AC183F252AE}" type="pres">
      <dgm:prSet presAssocID="{BFEBC2D4-4418-4B2E-BE67-204BD94FAB4D}" presName="sp" presStyleCnt="0"/>
      <dgm:spPr/>
    </dgm:pt>
    <dgm:pt modelId="{D217D58D-BC0D-4751-9802-B1AED46DD060}" type="pres">
      <dgm:prSet presAssocID="{7FC5F6FB-FFCF-469E-8ED7-84F0A68D8869}" presName="composite" presStyleCnt="0"/>
      <dgm:spPr/>
    </dgm:pt>
    <dgm:pt modelId="{F030437F-BA65-4E9F-94A9-9D427D3A9261}" type="pres">
      <dgm:prSet presAssocID="{7FC5F6FB-FFCF-469E-8ED7-84F0A68D8869}" presName="parentText" presStyleLbl="alignNode1" presStyleIdx="2" presStyleCnt="4">
        <dgm:presLayoutVars>
          <dgm:chMax val="1"/>
          <dgm:bulletEnabled val="1"/>
        </dgm:presLayoutVars>
      </dgm:prSet>
      <dgm:spPr/>
    </dgm:pt>
    <dgm:pt modelId="{F1972360-DB3C-4B97-8C2B-DCDF53330D65}" type="pres">
      <dgm:prSet presAssocID="{7FC5F6FB-FFCF-469E-8ED7-84F0A68D8869}" presName="descendantText" presStyleLbl="alignAcc1" presStyleIdx="2" presStyleCnt="4">
        <dgm:presLayoutVars>
          <dgm:bulletEnabled val="1"/>
        </dgm:presLayoutVars>
      </dgm:prSet>
      <dgm:spPr/>
    </dgm:pt>
    <dgm:pt modelId="{BDE20512-CCE0-4DDF-9489-B00AFAB14FB9}" type="pres">
      <dgm:prSet presAssocID="{7D1628C2-9345-4500-982C-6161F12F1274}" presName="sp" presStyleCnt="0"/>
      <dgm:spPr/>
    </dgm:pt>
    <dgm:pt modelId="{11FC586F-B40E-49A0-854D-86E2FAB83DAD}" type="pres">
      <dgm:prSet presAssocID="{62827874-428B-4863-984C-A39F1BD38600}" presName="composite" presStyleCnt="0"/>
      <dgm:spPr/>
    </dgm:pt>
    <dgm:pt modelId="{FDB233A4-81F0-429D-AD7B-7D4EF124D475}" type="pres">
      <dgm:prSet presAssocID="{62827874-428B-4863-984C-A39F1BD38600}" presName="parentText" presStyleLbl="alignNode1" presStyleIdx="3" presStyleCnt="4">
        <dgm:presLayoutVars>
          <dgm:chMax val="1"/>
          <dgm:bulletEnabled val="1"/>
        </dgm:presLayoutVars>
      </dgm:prSet>
      <dgm:spPr/>
    </dgm:pt>
    <dgm:pt modelId="{30B2EF43-0A12-4193-8EF0-33A96C8AFF4F}" type="pres">
      <dgm:prSet presAssocID="{62827874-428B-4863-984C-A39F1BD38600}" presName="descendantText" presStyleLbl="alignAcc1" presStyleIdx="3" presStyleCnt="4">
        <dgm:presLayoutVars>
          <dgm:bulletEnabled val="1"/>
        </dgm:presLayoutVars>
      </dgm:prSet>
      <dgm:spPr/>
    </dgm:pt>
  </dgm:ptLst>
  <dgm:cxnLst>
    <dgm:cxn modelId="{DCD0D11C-08D2-428A-82BB-3CF37DEBBB12}" srcId="{BB50BF87-A129-4495-89FF-91262B28BEB1}" destId="{62827874-428B-4863-984C-A39F1BD38600}" srcOrd="3" destOrd="0" parTransId="{7EF4760D-7922-4BC9-B1D1-92FDDEBD3A41}" sibTransId="{069F5A54-D4E8-4229-A404-053F0BE20166}"/>
    <dgm:cxn modelId="{9FD39A1D-186F-4197-A2B2-927195D4BB7F}" type="presOf" srcId="{BB50BF87-A129-4495-89FF-91262B28BEB1}" destId="{57270E44-51E1-4A88-9E25-BCDD6E0908D8}" srcOrd="0" destOrd="0" presId="urn:microsoft.com/office/officeart/2005/8/layout/chevron2"/>
    <dgm:cxn modelId="{7A23ED26-4D76-4C9C-AEDB-01200402C1C6}" srcId="{BB50BF87-A129-4495-89FF-91262B28BEB1}" destId="{7FC5F6FB-FFCF-469E-8ED7-84F0A68D8869}" srcOrd="2" destOrd="0" parTransId="{7D69A254-2FB1-4627-9D19-BDC6F5DC872E}" sibTransId="{7D1628C2-9345-4500-982C-6161F12F1274}"/>
    <dgm:cxn modelId="{81B5902E-8DF6-4F41-9B47-47F4FAF4CC04}" srcId="{BB50BF87-A129-4495-89FF-91262B28BEB1}" destId="{01252F41-F954-48D3-BEB4-29352A966783}" srcOrd="1" destOrd="0" parTransId="{4B3D552F-0A28-4C91-B48B-567CF8A37437}" sibTransId="{BFEBC2D4-4418-4B2E-BE67-204BD94FAB4D}"/>
    <dgm:cxn modelId="{6D40A533-E395-4878-9B15-93A715C67979}" type="presOf" srcId="{01252F41-F954-48D3-BEB4-29352A966783}" destId="{C9B8189F-EFA8-4F37-8F42-AA17A8B94C9B}" srcOrd="0" destOrd="0" presId="urn:microsoft.com/office/officeart/2005/8/layout/chevron2"/>
    <dgm:cxn modelId="{8C97763B-4FB6-4899-B95A-4B464266F91F}" type="presOf" srcId="{D91BF15F-777D-442E-89FF-5223F586990D}" destId="{F55980A0-92E9-455F-A6E9-F7555ECBE4F7}" srcOrd="0" destOrd="0" presId="urn:microsoft.com/office/officeart/2005/8/layout/chevron2"/>
    <dgm:cxn modelId="{23E0B641-E4DD-47AA-8412-9DB0F8CE6E9F}" srcId="{01252F41-F954-48D3-BEB4-29352A966783}" destId="{2C02DA16-54E7-4FAE-9F99-AFD83B9E3A06}" srcOrd="0" destOrd="0" parTransId="{1707E805-696E-46AE-9322-43B121E7E379}" sibTransId="{A1BDF1E1-1228-4DC6-B29F-FAB44E293439}"/>
    <dgm:cxn modelId="{37098B63-8127-4AA9-A75C-E9656E8B346C}" type="presOf" srcId="{8DBB3042-29B6-486B-876A-2F7D2CD04D45}" destId="{30B2EF43-0A12-4193-8EF0-33A96C8AFF4F}" srcOrd="0" destOrd="1" presId="urn:microsoft.com/office/officeart/2005/8/layout/chevron2"/>
    <dgm:cxn modelId="{BBAF216B-EDFF-4A74-9D63-F083B806482D}" srcId="{BB50BF87-A129-4495-89FF-91262B28BEB1}" destId="{D454D568-A350-453F-98B3-7FF4D4500AE6}" srcOrd="0" destOrd="0" parTransId="{34BFECCC-2DA3-4BCD-9132-0EC2F60B2B19}" sibTransId="{69A0BF14-1E39-44D5-B1CF-07926D2733BC}"/>
    <dgm:cxn modelId="{CCB3E371-9183-43EF-A179-208EB5BB719A}" type="presOf" srcId="{D454D568-A350-453F-98B3-7FF4D4500AE6}" destId="{C1E0618B-8E32-4967-ACB4-F50F145F0119}" srcOrd="0" destOrd="0" presId="urn:microsoft.com/office/officeart/2005/8/layout/chevron2"/>
    <dgm:cxn modelId="{5293BA74-DC0E-43FF-AB91-1BA159F97746}" type="presOf" srcId="{62827874-428B-4863-984C-A39F1BD38600}" destId="{FDB233A4-81F0-429D-AD7B-7D4EF124D475}" srcOrd="0" destOrd="0" presId="urn:microsoft.com/office/officeart/2005/8/layout/chevron2"/>
    <dgm:cxn modelId="{77526255-4082-4158-AAFA-13177F2ED6EE}" srcId="{D454D568-A350-453F-98B3-7FF4D4500AE6}" destId="{199F462D-D070-49BD-AABF-9B530DF8CF15}" srcOrd="1" destOrd="0" parTransId="{60FA8C69-09EE-45C2-AAB9-8786D17DF4D8}" sibTransId="{B3197211-8093-4F44-A736-BFB98586302F}"/>
    <dgm:cxn modelId="{8A4AA879-E14A-4528-A2EA-1500D584F382}" srcId="{62827874-428B-4863-984C-A39F1BD38600}" destId="{81FCF217-DF10-4DC2-BADA-2509CEBD3C8C}" srcOrd="0" destOrd="0" parTransId="{285AA18E-7032-47E0-A5A3-C5361BABB415}" sibTransId="{617C6F74-F81C-4C8F-A99C-A513C8F98DE1}"/>
    <dgm:cxn modelId="{07E7D459-C4CF-49DF-A725-B863C7208AB4}" type="presOf" srcId="{81FCF217-DF10-4DC2-BADA-2509CEBD3C8C}" destId="{30B2EF43-0A12-4193-8EF0-33A96C8AFF4F}" srcOrd="0" destOrd="0" presId="urn:microsoft.com/office/officeart/2005/8/layout/chevron2"/>
    <dgm:cxn modelId="{852B789B-B7EE-47DA-8916-944DDB18485E}" srcId="{D454D568-A350-453F-98B3-7FF4D4500AE6}" destId="{D91BF15F-777D-442E-89FF-5223F586990D}" srcOrd="0" destOrd="0" parTransId="{06BC373E-1318-4695-A9E0-0DCDE3C57379}" sibTransId="{4B2AE7B3-FB53-4153-A39B-0DF613329EDE}"/>
    <dgm:cxn modelId="{D2B62FA0-57D1-42AF-8F04-490E9A627465}" srcId="{7FC5F6FB-FFCF-469E-8ED7-84F0A68D8869}" destId="{BF0926F7-95EE-4F60-B43F-636F024EEF86}" srcOrd="0" destOrd="0" parTransId="{61A45B69-EF22-49B3-8D13-85D433886590}" sibTransId="{1DC56D38-870B-4334-9ED5-B17306873EC8}"/>
    <dgm:cxn modelId="{5B7F31B1-087D-47CD-8A40-DAA848416AB4}" srcId="{7FC5F6FB-FFCF-469E-8ED7-84F0A68D8869}" destId="{10E11895-61E6-490C-B9A4-67F70E8D4411}" srcOrd="1" destOrd="0" parTransId="{F538C6FC-3CE6-4DC8-A825-575F690AD942}" sibTransId="{99B1CDAD-01BD-4FD6-9D60-385EFD0A7BAD}"/>
    <dgm:cxn modelId="{CA25DEC2-AF24-4ABE-9AFF-63036E4FE7EB}" type="presOf" srcId="{199F462D-D070-49BD-AABF-9B530DF8CF15}" destId="{F55980A0-92E9-455F-A6E9-F7555ECBE4F7}" srcOrd="0" destOrd="1" presId="urn:microsoft.com/office/officeart/2005/8/layout/chevron2"/>
    <dgm:cxn modelId="{A0D847C4-02EA-42A7-AACF-E1ACE3920C95}" type="presOf" srcId="{10E11895-61E6-490C-B9A4-67F70E8D4411}" destId="{F1972360-DB3C-4B97-8C2B-DCDF53330D65}" srcOrd="0" destOrd="1" presId="urn:microsoft.com/office/officeart/2005/8/layout/chevron2"/>
    <dgm:cxn modelId="{48C059D8-FEE1-4D38-896A-40BD058EF2B5}" srcId="{62827874-428B-4863-984C-A39F1BD38600}" destId="{8DBB3042-29B6-486B-876A-2F7D2CD04D45}" srcOrd="1" destOrd="0" parTransId="{01735B83-289D-493F-8E1E-4B85937AE2B2}" sibTransId="{0ED69A44-1BCF-4D17-AF81-1421947598F8}"/>
    <dgm:cxn modelId="{160E30E5-87CC-42C1-AAF6-F8EFA7F3E602}" type="presOf" srcId="{7FC5F6FB-FFCF-469E-8ED7-84F0A68D8869}" destId="{F030437F-BA65-4E9F-94A9-9D427D3A9261}" srcOrd="0" destOrd="0" presId="urn:microsoft.com/office/officeart/2005/8/layout/chevron2"/>
    <dgm:cxn modelId="{2619D0E8-A021-453F-BF6A-6B16FAAA5F8C}" type="presOf" srcId="{2C02DA16-54E7-4FAE-9F99-AFD83B9E3A06}" destId="{33FD84CC-3D13-42D3-860B-8ACC652061BC}" srcOrd="0" destOrd="0" presId="urn:microsoft.com/office/officeart/2005/8/layout/chevron2"/>
    <dgm:cxn modelId="{61218CED-3602-465A-B495-4598045F6E7C}" type="presOf" srcId="{BF0926F7-95EE-4F60-B43F-636F024EEF86}" destId="{F1972360-DB3C-4B97-8C2B-DCDF53330D65}" srcOrd="0" destOrd="0" presId="urn:microsoft.com/office/officeart/2005/8/layout/chevron2"/>
    <dgm:cxn modelId="{AF16E950-F65D-4D90-9E12-C6984B70F5EA}" type="presParOf" srcId="{57270E44-51E1-4A88-9E25-BCDD6E0908D8}" destId="{CB1ABE94-8F7A-4626-989D-1476B70165B1}" srcOrd="0" destOrd="0" presId="urn:microsoft.com/office/officeart/2005/8/layout/chevron2"/>
    <dgm:cxn modelId="{B93236EC-C8C9-4D19-9E55-B4202B37BA14}" type="presParOf" srcId="{CB1ABE94-8F7A-4626-989D-1476B70165B1}" destId="{C1E0618B-8E32-4967-ACB4-F50F145F0119}" srcOrd="0" destOrd="0" presId="urn:microsoft.com/office/officeart/2005/8/layout/chevron2"/>
    <dgm:cxn modelId="{D5DD505A-0E3D-4FAC-ACF9-1011458A2D02}" type="presParOf" srcId="{CB1ABE94-8F7A-4626-989D-1476B70165B1}" destId="{F55980A0-92E9-455F-A6E9-F7555ECBE4F7}" srcOrd="1" destOrd="0" presId="urn:microsoft.com/office/officeart/2005/8/layout/chevron2"/>
    <dgm:cxn modelId="{A0287C83-A50F-47F3-9E19-56EBACA44DE0}" type="presParOf" srcId="{57270E44-51E1-4A88-9E25-BCDD6E0908D8}" destId="{036A33BF-A647-42C8-8779-911909D6A8FA}" srcOrd="1" destOrd="0" presId="urn:microsoft.com/office/officeart/2005/8/layout/chevron2"/>
    <dgm:cxn modelId="{3A1E1CF5-AF5C-4F7F-8CFC-4E4275CF5799}" type="presParOf" srcId="{57270E44-51E1-4A88-9E25-BCDD6E0908D8}" destId="{66642343-28ED-4A61-8EE4-16937413BD1D}" srcOrd="2" destOrd="0" presId="urn:microsoft.com/office/officeart/2005/8/layout/chevron2"/>
    <dgm:cxn modelId="{4B4EB8DF-1A40-4B81-B9F1-320DF00A888E}" type="presParOf" srcId="{66642343-28ED-4A61-8EE4-16937413BD1D}" destId="{C9B8189F-EFA8-4F37-8F42-AA17A8B94C9B}" srcOrd="0" destOrd="0" presId="urn:microsoft.com/office/officeart/2005/8/layout/chevron2"/>
    <dgm:cxn modelId="{933965F8-7533-467C-80F1-F39DEF1829A0}" type="presParOf" srcId="{66642343-28ED-4A61-8EE4-16937413BD1D}" destId="{33FD84CC-3D13-42D3-860B-8ACC652061BC}" srcOrd="1" destOrd="0" presId="urn:microsoft.com/office/officeart/2005/8/layout/chevron2"/>
    <dgm:cxn modelId="{2F70F440-9A24-4640-AC6E-9513991D1CF4}" type="presParOf" srcId="{57270E44-51E1-4A88-9E25-BCDD6E0908D8}" destId="{F1D4624B-7DD6-47ED-AF65-3AC183F252AE}" srcOrd="3" destOrd="0" presId="urn:microsoft.com/office/officeart/2005/8/layout/chevron2"/>
    <dgm:cxn modelId="{B28055D4-23E8-4E8B-BF65-70DCA852D2E5}" type="presParOf" srcId="{57270E44-51E1-4A88-9E25-BCDD6E0908D8}" destId="{D217D58D-BC0D-4751-9802-B1AED46DD060}" srcOrd="4" destOrd="0" presId="urn:microsoft.com/office/officeart/2005/8/layout/chevron2"/>
    <dgm:cxn modelId="{08CC703E-CB7E-4BBF-AF9A-A0A4E96AAF88}" type="presParOf" srcId="{D217D58D-BC0D-4751-9802-B1AED46DD060}" destId="{F030437F-BA65-4E9F-94A9-9D427D3A9261}" srcOrd="0" destOrd="0" presId="urn:microsoft.com/office/officeart/2005/8/layout/chevron2"/>
    <dgm:cxn modelId="{CDCE70DC-45D1-4BF0-8B87-48E57EBDCC65}" type="presParOf" srcId="{D217D58D-BC0D-4751-9802-B1AED46DD060}" destId="{F1972360-DB3C-4B97-8C2B-DCDF53330D65}" srcOrd="1" destOrd="0" presId="urn:microsoft.com/office/officeart/2005/8/layout/chevron2"/>
    <dgm:cxn modelId="{0867BC1A-05FA-4CCC-8A55-4A1FFB2D1845}" type="presParOf" srcId="{57270E44-51E1-4A88-9E25-BCDD6E0908D8}" destId="{BDE20512-CCE0-4DDF-9489-B00AFAB14FB9}" srcOrd="5" destOrd="0" presId="urn:microsoft.com/office/officeart/2005/8/layout/chevron2"/>
    <dgm:cxn modelId="{D2F24DAD-39E3-4EEE-B311-361C89C38352}" type="presParOf" srcId="{57270E44-51E1-4A88-9E25-BCDD6E0908D8}" destId="{11FC586F-B40E-49A0-854D-86E2FAB83DAD}" srcOrd="6" destOrd="0" presId="urn:microsoft.com/office/officeart/2005/8/layout/chevron2"/>
    <dgm:cxn modelId="{6C20C5E5-208B-4597-9B80-51574F32BDF9}" type="presParOf" srcId="{11FC586F-B40E-49A0-854D-86E2FAB83DAD}" destId="{FDB233A4-81F0-429D-AD7B-7D4EF124D475}" srcOrd="0" destOrd="0" presId="urn:microsoft.com/office/officeart/2005/8/layout/chevron2"/>
    <dgm:cxn modelId="{54946F9E-D53C-42E7-8E88-06598A234EC1}" type="presParOf" srcId="{11FC586F-B40E-49A0-854D-86E2FAB83DAD}" destId="{30B2EF43-0A12-4193-8EF0-33A96C8AFF4F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E0618B-8E32-4967-ACB4-F50F145F0119}">
      <dsp:nvSpPr>
        <dsp:cNvPr id="0" name=""/>
        <dsp:cNvSpPr/>
      </dsp:nvSpPr>
      <dsp:spPr>
        <a:xfrm rot="5400000">
          <a:off x="-200649" y="203045"/>
          <a:ext cx="1337660" cy="93636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Calibri Light" panose="020F0302020204030204"/>
            </a:rPr>
            <a:t>Political </a:t>
          </a:r>
          <a:endParaRPr lang="en-GB" sz="1800" kern="1200"/>
        </a:p>
      </dsp:txBody>
      <dsp:txXfrm rot="-5400000">
        <a:off x="0" y="470577"/>
        <a:ext cx="936362" cy="401298"/>
      </dsp:txXfrm>
    </dsp:sp>
    <dsp:sp modelId="{F55980A0-92E9-455F-A6E9-F7555ECBE4F7}">
      <dsp:nvSpPr>
        <dsp:cNvPr id="0" name=""/>
        <dsp:cNvSpPr/>
      </dsp:nvSpPr>
      <dsp:spPr>
        <a:xfrm rot="5400000">
          <a:off x="5436714" y="-4497955"/>
          <a:ext cx="869479" cy="987018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>
              <a:latin typeface="Calibri Light" panose="020F0302020204030204"/>
            </a:rPr>
            <a:t>Legislation 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>
              <a:latin typeface="Calibri Light" panose="020F0302020204030204"/>
            </a:rPr>
            <a:t>Organisational restrictions </a:t>
          </a:r>
        </a:p>
      </dsp:txBody>
      <dsp:txXfrm rot="-5400000">
        <a:off x="936363" y="44840"/>
        <a:ext cx="9827738" cy="784591"/>
      </dsp:txXfrm>
    </dsp:sp>
    <dsp:sp modelId="{C9B8189F-EFA8-4F37-8F42-AA17A8B94C9B}">
      <dsp:nvSpPr>
        <dsp:cNvPr id="0" name=""/>
        <dsp:cNvSpPr/>
      </dsp:nvSpPr>
      <dsp:spPr>
        <a:xfrm rot="5400000">
          <a:off x="-200649" y="1395015"/>
          <a:ext cx="1337660" cy="93636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Calibri Light" panose="020F0302020204030204"/>
            </a:rPr>
            <a:t>Ecanomic</a:t>
          </a:r>
          <a:endParaRPr lang="en-GB" sz="1800" kern="1200"/>
        </a:p>
      </dsp:txBody>
      <dsp:txXfrm rot="-5400000">
        <a:off x="0" y="1662547"/>
        <a:ext cx="936362" cy="401298"/>
      </dsp:txXfrm>
    </dsp:sp>
    <dsp:sp modelId="{33FD84CC-3D13-42D3-860B-8ACC652061BC}">
      <dsp:nvSpPr>
        <dsp:cNvPr id="0" name=""/>
        <dsp:cNvSpPr/>
      </dsp:nvSpPr>
      <dsp:spPr>
        <a:xfrm rot="5400000">
          <a:off x="5436714" y="-3305985"/>
          <a:ext cx="869479" cy="987018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>
              <a:latin typeface="Calibri Light" panose="020F0302020204030204"/>
            </a:rPr>
            <a:t>Funding </a:t>
          </a:r>
          <a:endParaRPr lang="en-GB" sz="2400" kern="1200"/>
        </a:p>
      </dsp:txBody>
      <dsp:txXfrm rot="-5400000">
        <a:off x="936363" y="1236810"/>
        <a:ext cx="9827738" cy="784591"/>
      </dsp:txXfrm>
    </dsp:sp>
    <dsp:sp modelId="{F030437F-BA65-4E9F-94A9-9D427D3A9261}">
      <dsp:nvSpPr>
        <dsp:cNvPr id="0" name=""/>
        <dsp:cNvSpPr/>
      </dsp:nvSpPr>
      <dsp:spPr>
        <a:xfrm rot="5400000">
          <a:off x="-200649" y="2586985"/>
          <a:ext cx="1337660" cy="93636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Calibri Light" panose="020F0302020204030204"/>
            </a:rPr>
            <a:t>Social </a:t>
          </a:r>
          <a:endParaRPr lang="en-GB" sz="1800" kern="1200"/>
        </a:p>
      </dsp:txBody>
      <dsp:txXfrm rot="-5400000">
        <a:off x="0" y="2854517"/>
        <a:ext cx="936362" cy="401298"/>
      </dsp:txXfrm>
    </dsp:sp>
    <dsp:sp modelId="{F1972360-DB3C-4B97-8C2B-DCDF53330D65}">
      <dsp:nvSpPr>
        <dsp:cNvPr id="0" name=""/>
        <dsp:cNvSpPr/>
      </dsp:nvSpPr>
      <dsp:spPr>
        <a:xfrm rot="5400000">
          <a:off x="5436714" y="-2114014"/>
          <a:ext cx="869479" cy="987018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>
              <a:latin typeface="Calibri Light" panose="020F0302020204030204"/>
            </a:rPr>
            <a:t>Burnout </a:t>
          </a:r>
          <a:endParaRPr lang="en-GB" sz="2400" kern="1200"/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>
              <a:latin typeface="Calibri Light" panose="020F0302020204030204"/>
            </a:rPr>
            <a:t>Excessive workload </a:t>
          </a:r>
          <a:endParaRPr lang="en-GB" sz="2400" kern="1200"/>
        </a:p>
      </dsp:txBody>
      <dsp:txXfrm rot="-5400000">
        <a:off x="936363" y="2428781"/>
        <a:ext cx="9827738" cy="784591"/>
      </dsp:txXfrm>
    </dsp:sp>
    <dsp:sp modelId="{FDB233A4-81F0-429D-AD7B-7D4EF124D475}">
      <dsp:nvSpPr>
        <dsp:cNvPr id="0" name=""/>
        <dsp:cNvSpPr/>
      </dsp:nvSpPr>
      <dsp:spPr>
        <a:xfrm rot="5400000">
          <a:off x="-200649" y="3778956"/>
          <a:ext cx="1337660" cy="93636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Calibri Light" panose="020F0302020204030204"/>
            </a:rPr>
            <a:t>Technical </a:t>
          </a:r>
        </a:p>
      </dsp:txBody>
      <dsp:txXfrm rot="-5400000">
        <a:off x="0" y="4046488"/>
        <a:ext cx="936362" cy="401298"/>
      </dsp:txXfrm>
    </dsp:sp>
    <dsp:sp modelId="{30B2EF43-0A12-4193-8EF0-33A96C8AFF4F}">
      <dsp:nvSpPr>
        <dsp:cNvPr id="0" name=""/>
        <dsp:cNvSpPr/>
      </dsp:nvSpPr>
      <dsp:spPr>
        <a:xfrm rot="5400000">
          <a:off x="5436714" y="-922044"/>
          <a:ext cx="869479" cy="987018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>
              <a:latin typeface="Calibri Light" panose="020F0302020204030204"/>
            </a:rPr>
            <a:t>Staff levels 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>
              <a:latin typeface="Calibri Light" panose="020F0302020204030204"/>
            </a:rPr>
            <a:t>Infastructure </a:t>
          </a:r>
        </a:p>
      </dsp:txBody>
      <dsp:txXfrm rot="-5400000">
        <a:off x="936363" y="3620751"/>
        <a:ext cx="9827738" cy="7845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000">
                <a:cs typeface="Calibri Light"/>
              </a:rPr>
              <a:t>Problem solving and decision making </a:t>
            </a:r>
            <a:endParaRPr lang="en-GB" sz="5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l"/>
            <a:r>
              <a:rPr lang="en-GB" sz="2000">
                <a:cs typeface="Calibri"/>
              </a:rPr>
              <a:t>BSMW  4004</a:t>
            </a:r>
          </a:p>
          <a:p>
            <a:pPr algn="l"/>
            <a:r>
              <a:rPr lang="en-GB" sz="2000">
                <a:cs typeface="Calibri"/>
              </a:rPr>
              <a:t>Victoria Holcombe </a:t>
            </a:r>
          </a:p>
          <a:p>
            <a:pPr algn="l"/>
            <a:r>
              <a:rPr lang="en-GB" sz="2000">
                <a:cs typeface="Calibri"/>
              </a:rPr>
              <a:t>2028027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176812CC-A403-4908-A4A6-3EC07613FA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595" r="7" b="7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5CA51A-A3C8-430D-A069-1903ACE81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Introduction </a:t>
            </a:r>
            <a:br>
              <a:rPr lang="en-GB">
                <a:solidFill>
                  <a:srgbClr val="FFFFFF"/>
                </a:solidFill>
                <a:cs typeface="Calibri Light"/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DB79A3-B602-48AD-AA9E-8E8C6682BA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GB" sz="2000">
                <a:cs typeface="Calibri"/>
              </a:rPr>
              <a:t> This presentation is about NHS work related stress </a:t>
            </a:r>
            <a:endParaRPr lang="en-US" sz="2000">
              <a:cs typeface="Calibri"/>
            </a:endParaRPr>
          </a:p>
          <a:p>
            <a:pPr marL="0" indent="0">
              <a:buNone/>
            </a:pPr>
            <a:r>
              <a:rPr lang="en-GB" sz="2000">
                <a:cs typeface="Calibri"/>
              </a:rPr>
              <a:t>It is a business  to consumer 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They deal with health of individuals 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It’s a large organisation </a:t>
            </a:r>
          </a:p>
          <a:p>
            <a:endParaRPr lang="en-GB" sz="2000">
              <a:cs typeface="Calibri"/>
            </a:endParaRPr>
          </a:p>
          <a:p>
            <a:endParaRPr lang="en-GB" sz="2000">
              <a:cs typeface="Calibri"/>
            </a:endParaRPr>
          </a:p>
          <a:p>
            <a:pPr>
              <a:spcBef>
                <a:spcPts val="0"/>
              </a:spcBef>
            </a:pPr>
            <a:r>
              <a:rPr lang="en-GB" sz="2000">
                <a:ea typeface="+mn-lt"/>
                <a:cs typeface="+mn-lt"/>
              </a:rPr>
              <a:t>The NHS faces several different problems  in relation to work related stress. These are as follows </a:t>
            </a:r>
            <a:endParaRPr lang="en-US" sz="20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endParaRPr lang="en-GB" sz="20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r>
              <a:rPr lang="en-GB" sz="2000">
                <a:ea typeface="+mn-lt"/>
                <a:cs typeface="+mn-lt"/>
              </a:rPr>
              <a:t>Financial  deficits </a:t>
            </a:r>
            <a:endParaRPr lang="en-US" sz="20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endParaRPr lang="en-GB" sz="20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r>
              <a:rPr lang="en-GB" sz="2000">
                <a:ea typeface="+mn-lt"/>
                <a:cs typeface="+mn-lt"/>
              </a:rPr>
              <a:t>Barriers to  implementing wellbeing initiatives for  staff </a:t>
            </a:r>
            <a:endParaRPr lang="en-US" sz="20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endParaRPr lang="en-GB" sz="20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r>
              <a:rPr lang="en-GB" sz="2000">
                <a:ea typeface="+mn-lt"/>
                <a:cs typeface="+mn-lt"/>
              </a:rPr>
              <a:t>Services provided to service users effected due to staff absences and shortages </a:t>
            </a:r>
            <a:endParaRPr lang="en-US" sz="20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endParaRPr lang="en-GB" sz="20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r>
              <a:rPr lang="en-GB" sz="2000">
                <a:ea typeface="+mn-lt"/>
                <a:cs typeface="+mn-lt"/>
              </a:rPr>
              <a:t>Cost of work-related stress to NHS £400 million a year </a:t>
            </a:r>
            <a:endParaRPr lang="en-US" sz="20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endParaRPr lang="en-GB" sz="130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endParaRPr lang="en-GB" sz="1300">
              <a:ea typeface="+mn-lt"/>
              <a:cs typeface="+mn-lt"/>
            </a:endParaRPr>
          </a:p>
          <a:p>
            <a:endParaRPr lang="en-GB" sz="1300">
              <a:cs typeface="Calibri"/>
            </a:endParaRPr>
          </a:p>
          <a:p>
            <a:pPr marL="0" indent="0">
              <a:buNone/>
            </a:pPr>
            <a:endParaRPr lang="en-GB" sz="1300">
              <a:cs typeface="Calibri"/>
            </a:endParaRPr>
          </a:p>
          <a:p>
            <a:endParaRPr lang="en-GB" sz="2000">
              <a:cs typeface="Calibri"/>
            </a:endParaRPr>
          </a:p>
          <a:p>
            <a:r>
              <a:rPr lang="en-GB" sz="2000">
                <a:cs typeface="Calibri"/>
              </a:rPr>
              <a:t>The UKs  NHS has a higher-then-average level of stress related sickness absence of all job sectors in the country it is important it is addressed as its damaging to the organisation. </a:t>
            </a:r>
            <a:r>
              <a:rPr lang="en-GB" sz="2000">
                <a:ea typeface="+mn-lt"/>
                <a:cs typeface="+mn-lt"/>
              </a:rPr>
              <a:t>the NHS is the biggest employer of over 1.5 million </a:t>
            </a:r>
          </a:p>
        </p:txBody>
      </p:sp>
    </p:spTree>
    <p:extLst>
      <p:ext uri="{BB962C8B-B14F-4D97-AF65-F5344CB8AC3E}">
        <p14:creationId xmlns:p14="http://schemas.microsoft.com/office/powerpoint/2010/main" val="1037142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8468727-63BE-4191-B4A6-C30C82C0E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56772E-C951-4D0C-BE17-721A3F1EE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12454"/>
            <a:ext cx="2381250" cy="21018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Definition 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D355BB6-1BB8-4828-B246-CFB31742D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3483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A52A9B9-B2B3-46F0-9D53-0EFF9905B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245238" y="1452646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B8CDFF08-020D-44DA-AE70-930D52EC4D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57" b="-1"/>
          <a:stretch/>
        </p:blipFill>
        <p:spPr>
          <a:xfrm>
            <a:off x="20" y="2959630"/>
            <a:ext cx="6400781" cy="3898370"/>
          </a:xfrm>
          <a:prstGeom prst="rect">
            <a:avLst/>
          </a:prstGeom>
        </p:spPr>
      </p:pic>
      <p:pic>
        <p:nvPicPr>
          <p:cNvPr id="7" name="Picture 4" descr="Many question marks on black background">
            <a:extLst>
              <a:ext uri="{FF2B5EF4-FFF2-40B4-BE49-F238E27FC236}">
                <a16:creationId xmlns:a16="http://schemas.microsoft.com/office/drawing/2014/main" id="{D4AA9A95-E2A3-4978-915C-528782A582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637" r="20547" b="2"/>
          <a:stretch/>
        </p:blipFill>
        <p:spPr>
          <a:xfrm>
            <a:off x="6591299" y="1"/>
            <a:ext cx="5600701" cy="68579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D0DA24E-4D54-4930-B105-701E6FBF442C}"/>
              </a:ext>
            </a:extLst>
          </p:cNvPr>
          <p:cNvSpPr txBox="1"/>
          <p:nvPr/>
        </p:nvSpPr>
        <p:spPr>
          <a:xfrm>
            <a:off x="2122368" y="412454"/>
            <a:ext cx="4407827" cy="210185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/>
              <a:t>P</a:t>
            </a:r>
            <a:r>
              <a:rPr lang="en-US" sz="1600"/>
              <a:t>sychologist and philosopher John Dewey said that </a:t>
            </a:r>
            <a:r>
              <a:rPr lang="en-US" sz="1600" b="1"/>
              <a:t>“a problem well stated is half solved.” </a:t>
            </a:r>
            <a:endParaRPr lang="en-US" sz="160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/>
              <a:t>Albert Einstein elaborated on the theme when he said that the</a:t>
            </a:r>
            <a:r>
              <a:rPr lang="en-US" sz="1600" b="1"/>
              <a:t> “formulation of a problem is far more essential than its solution, </a:t>
            </a:r>
            <a:endParaRPr lang="en-US" sz="1600" b="1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4398203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93FBF5-FE6B-4BA8-9ABF-C6C2D1A62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4490" y="-1994910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PEST  analysis  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8" name="Diagram 9">
            <a:extLst>
              <a:ext uri="{FF2B5EF4-FFF2-40B4-BE49-F238E27FC236}">
                <a16:creationId xmlns:a16="http://schemas.microsoft.com/office/drawing/2014/main" id="{602E1C9A-D57A-43A0-AC45-64644F81F5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34642268"/>
              </p:ext>
            </p:extLst>
          </p:nvPr>
        </p:nvGraphicFramePr>
        <p:xfrm>
          <a:off x="290945" y="1655619"/>
          <a:ext cx="10806545" cy="4918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56" name="TextBox 655">
            <a:extLst>
              <a:ext uri="{FF2B5EF4-FFF2-40B4-BE49-F238E27FC236}">
                <a16:creationId xmlns:a16="http://schemas.microsoft.com/office/drawing/2014/main" id="{8E3A0624-2A1A-49E2-A67D-BD7581A953EE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4994663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D5F6E-116F-4CAD-9E00-4081C7E6F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Swot analysis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ABEE9-634C-4622-9E00-9431F1F446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9473" y="2213552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C4D89E0-661F-4372-BE7A-49CDA420F9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9232221"/>
              </p:ext>
            </p:extLst>
          </p:nvPr>
        </p:nvGraphicFramePr>
        <p:xfrm>
          <a:off x="3131127" y="1468581"/>
          <a:ext cx="6419484" cy="51443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9742">
                  <a:extLst>
                    <a:ext uri="{9D8B030D-6E8A-4147-A177-3AD203B41FA5}">
                      <a16:colId xmlns:a16="http://schemas.microsoft.com/office/drawing/2014/main" val="3196239534"/>
                    </a:ext>
                  </a:extLst>
                </a:gridCol>
                <a:gridCol w="3209742">
                  <a:extLst>
                    <a:ext uri="{9D8B030D-6E8A-4147-A177-3AD203B41FA5}">
                      <a16:colId xmlns:a16="http://schemas.microsoft.com/office/drawing/2014/main" val="802497673"/>
                    </a:ext>
                  </a:extLst>
                </a:gridCol>
              </a:tblGrid>
              <a:tr h="2968596"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solidFill>
                            <a:schemeClr val="bg1"/>
                          </a:solidFill>
                          <a:latin typeface="Calibri"/>
                        </a:rPr>
                        <a:t>Strengths </a:t>
                      </a:r>
                      <a:endParaRPr lang="en-US" sz="1800" b="0" i="0" u="none" strike="noStrike" noProof="0">
                        <a:solidFill>
                          <a:schemeClr val="bg1"/>
                        </a:solidFill>
                        <a:latin typeface="Calibri"/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endParaRPr lang="en-GB" sz="1800" b="0" i="0" u="none" strike="noStrike" noProof="0">
                        <a:solidFill>
                          <a:schemeClr val="bg1"/>
                        </a:solidFill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solidFill>
                            <a:schemeClr val="bg1"/>
                          </a:solidFill>
                          <a:latin typeface="Calibri"/>
                        </a:rPr>
                        <a:t>Reputation</a:t>
                      </a: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solidFill>
                            <a:schemeClr val="bg1"/>
                          </a:solidFill>
                          <a:latin typeface="Calibri"/>
                        </a:rPr>
                        <a:t>Value added products </a:t>
                      </a: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solidFill>
                            <a:schemeClr val="bg1"/>
                          </a:solidFill>
                          <a:latin typeface="Calibri"/>
                        </a:rPr>
                        <a:t>Industry knowledge </a:t>
                      </a: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solidFill>
                            <a:schemeClr val="bg1"/>
                          </a:solidFill>
                          <a:latin typeface="Calibri"/>
                        </a:rPr>
                        <a:t>Easy access to talent pool</a:t>
                      </a: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endParaRPr lang="en-GB" sz="1800" b="0" i="0" u="none" strike="noStrike" noProof="0">
                        <a:solidFill>
                          <a:schemeClr val="bg1"/>
                        </a:solidFill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GB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Weaknesses </a:t>
                      </a:r>
                    </a:p>
                    <a:p>
                      <a:pPr lvl="0">
                        <a:buNone/>
                      </a:pPr>
                      <a:endParaRPr lang="en-GB">
                        <a:solidFill>
                          <a:schemeClr val="bg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No formal marketing development </a:t>
                      </a:r>
                    </a:p>
                    <a:p>
                      <a:pPr lvl="0">
                        <a:buNone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Emphasis on product rather than customers </a:t>
                      </a:r>
                    </a:p>
                    <a:p>
                      <a:pPr lvl="0">
                        <a:buNone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Limited recourse's </a:t>
                      </a:r>
                    </a:p>
                    <a:p>
                      <a:pPr lvl="0">
                        <a:buNone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Staff sickness </a:t>
                      </a:r>
                    </a:p>
                    <a:p>
                      <a:pPr lvl="0">
                        <a:buNone/>
                      </a:pPr>
                      <a:endParaRPr lang="en-GB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2605134"/>
                  </a:ext>
                </a:extLst>
              </a:tr>
              <a:tr h="2175735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Opportunities</a:t>
                      </a:r>
                      <a:endParaRPr lang="en-US">
                        <a:solidFill>
                          <a:schemeClr val="bg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  </a:t>
                      </a:r>
                    </a:p>
                    <a:p>
                      <a:pPr lvl="0">
                        <a:buNone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New potential in European markets </a:t>
                      </a:r>
                    </a:p>
                    <a:p>
                      <a:pPr lvl="0">
                        <a:buNone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Aid programmes </a:t>
                      </a:r>
                    </a:p>
                    <a:p>
                      <a:pPr lvl="0">
                        <a:buNone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Government backing </a:t>
                      </a:r>
                    </a:p>
                    <a:p>
                      <a:pPr lvl="0">
                        <a:buNone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New technology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Threats </a:t>
                      </a:r>
                    </a:p>
                    <a:p>
                      <a:pPr lvl="0">
                        <a:buNone/>
                      </a:pPr>
                      <a:endParaRPr lang="en-GB">
                        <a:solidFill>
                          <a:schemeClr val="bg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Seasonal demand </a:t>
                      </a:r>
                    </a:p>
                    <a:p>
                      <a:pPr lvl="0">
                        <a:buNone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Domestic market is relatively small </a:t>
                      </a:r>
                    </a:p>
                    <a:p>
                      <a:pPr lvl="0">
                        <a:buNone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Low levels of supplier loyalty</a:t>
                      </a:r>
                    </a:p>
                    <a:p>
                      <a:pPr lvl="0">
                        <a:buNone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Attacks on staff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872670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1B2CE47-7844-4EFF-8021-4170C2928284}"/>
              </a:ext>
            </a:extLst>
          </p:cNvPr>
          <p:cNvSpPr txBox="1"/>
          <p:nvPr/>
        </p:nvSpPr>
        <p:spPr>
          <a:xfrm>
            <a:off x="6412523" y="355209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547868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FA54E-BB25-46F9-BC89-1DD4F6602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Cause and effect diagram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27D347-C62F-4451-A5F1-B50616637B42}"/>
              </a:ext>
            </a:extLst>
          </p:cNvPr>
          <p:cNvSpPr txBox="1"/>
          <p:nvPr/>
        </p:nvSpPr>
        <p:spPr>
          <a:xfrm>
            <a:off x="5043054" y="4225503"/>
            <a:ext cx="3255818" cy="793883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DB085BC-8515-4A7A-AB85-800E1070752A}"/>
              </a:ext>
            </a:extLst>
          </p:cNvPr>
          <p:cNvSpPr txBox="1"/>
          <p:nvPr/>
        </p:nvSpPr>
        <p:spPr>
          <a:xfrm>
            <a:off x="4225636" y="6103072"/>
            <a:ext cx="3782290" cy="594590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>
              <a:cs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F610044-2075-4DA0-85DE-7A986C370FF0}"/>
              </a:ext>
            </a:extLst>
          </p:cNvPr>
          <p:cNvSpPr txBox="1"/>
          <p:nvPr/>
        </p:nvSpPr>
        <p:spPr>
          <a:xfrm>
            <a:off x="8898082" y="3855026"/>
            <a:ext cx="2798618" cy="369332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cs typeface="Calibri"/>
              </a:rPr>
              <a:t>Work related stress NHS 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630E1720-5629-4334-828A-5823BD524F99}"/>
              </a:ext>
            </a:extLst>
          </p:cNvPr>
          <p:cNvCxnSpPr/>
          <p:nvPr/>
        </p:nvCxnSpPr>
        <p:spPr>
          <a:xfrm flipV="1">
            <a:off x="2321503" y="4074102"/>
            <a:ext cx="6622472" cy="41562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8BF34DC7-7A42-4B2C-81B2-042DD784C921}"/>
              </a:ext>
            </a:extLst>
          </p:cNvPr>
          <p:cNvCxnSpPr/>
          <p:nvPr/>
        </p:nvCxnSpPr>
        <p:spPr>
          <a:xfrm>
            <a:off x="6648450" y="3122469"/>
            <a:ext cx="983672" cy="1011381"/>
          </a:xfrm>
          <a:prstGeom prst="straightConnector1">
            <a:avLst/>
          </a:prstGeom>
          <a:ln>
            <a:solidFill>
              <a:srgbClr val="4472C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20BBF997-3E81-48FF-A983-75C7746385F0}"/>
              </a:ext>
            </a:extLst>
          </p:cNvPr>
          <p:cNvCxnSpPr>
            <a:cxnSpLocks/>
          </p:cNvCxnSpPr>
          <p:nvPr/>
        </p:nvCxnSpPr>
        <p:spPr>
          <a:xfrm flipV="1">
            <a:off x="6648449" y="4092286"/>
            <a:ext cx="928254" cy="119149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9C23C504-8550-4FDB-827D-991982B5C968}"/>
              </a:ext>
            </a:extLst>
          </p:cNvPr>
          <p:cNvCxnSpPr>
            <a:cxnSpLocks/>
          </p:cNvCxnSpPr>
          <p:nvPr/>
        </p:nvCxnSpPr>
        <p:spPr>
          <a:xfrm>
            <a:off x="4152499" y="3061721"/>
            <a:ext cx="983672" cy="101138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4F9D5827-D33B-4C19-92EE-BC0CBD639B4C}"/>
              </a:ext>
            </a:extLst>
          </p:cNvPr>
          <p:cNvCxnSpPr>
            <a:cxnSpLocks/>
          </p:cNvCxnSpPr>
          <p:nvPr/>
        </p:nvCxnSpPr>
        <p:spPr>
          <a:xfrm flipV="1">
            <a:off x="4210049" y="4147704"/>
            <a:ext cx="928254" cy="119149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664B939D-C8A5-4E17-A8A6-F42EF1CD5066}"/>
              </a:ext>
            </a:extLst>
          </p:cNvPr>
          <p:cNvSpPr txBox="1"/>
          <p:nvPr/>
        </p:nvSpPr>
        <p:spPr>
          <a:xfrm>
            <a:off x="5379027" y="5198916"/>
            <a:ext cx="2798618" cy="369332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cs typeface="Calibri"/>
              </a:rPr>
              <a:t>Illness 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849E468-5D3A-4241-81CA-A8C8DCD96DAD}"/>
              </a:ext>
            </a:extLst>
          </p:cNvPr>
          <p:cNvSpPr txBox="1"/>
          <p:nvPr/>
        </p:nvSpPr>
        <p:spPr>
          <a:xfrm>
            <a:off x="2247899" y="5337461"/>
            <a:ext cx="2798618" cy="369332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cs typeface="Calibri"/>
              </a:rPr>
              <a:t>Financial wellbeing 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1776B14-CE53-4E20-B96A-2D00A7E2F4CC}"/>
              </a:ext>
            </a:extLst>
          </p:cNvPr>
          <p:cNvSpPr txBox="1"/>
          <p:nvPr/>
        </p:nvSpPr>
        <p:spPr>
          <a:xfrm>
            <a:off x="5738179" y="2563355"/>
            <a:ext cx="2798618" cy="646331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cs typeface="Calibri"/>
              </a:rPr>
              <a:t>Changes to workload/burnout 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1604445-1C42-44F2-B270-A961B11D3A23}"/>
              </a:ext>
            </a:extLst>
          </p:cNvPr>
          <p:cNvSpPr txBox="1"/>
          <p:nvPr/>
        </p:nvSpPr>
        <p:spPr>
          <a:xfrm>
            <a:off x="2802080" y="2705097"/>
            <a:ext cx="2798618" cy="369332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cs typeface="Calibri"/>
              </a:rPr>
              <a:t>Organisational changes</a:t>
            </a:r>
            <a:r>
              <a:rPr lang="en-GB">
                <a:cs typeface="Calibri"/>
              </a:rPr>
              <a:t> 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AC05063A-EA7B-4DF9-97F7-D47BF003D9FE}"/>
              </a:ext>
            </a:extLst>
          </p:cNvPr>
          <p:cNvCxnSpPr/>
          <p:nvPr/>
        </p:nvCxnSpPr>
        <p:spPr>
          <a:xfrm>
            <a:off x="4220308" y="3124200"/>
            <a:ext cx="914400" cy="9144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7A1B76AF-18D7-4C3E-BBF2-A5762973C6BE}"/>
              </a:ext>
            </a:extLst>
          </p:cNvPr>
          <p:cNvCxnSpPr/>
          <p:nvPr/>
        </p:nvCxnSpPr>
        <p:spPr>
          <a:xfrm flipH="1" flipV="1">
            <a:off x="5769952" y="3032614"/>
            <a:ext cx="11723" cy="8206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D01A14A4-9A89-4408-9ACA-351D7D8F7C31}"/>
              </a:ext>
            </a:extLst>
          </p:cNvPr>
          <p:cNvSpPr txBox="1"/>
          <p:nvPr/>
        </p:nvSpPr>
        <p:spPr>
          <a:xfrm flipH="1">
            <a:off x="3404089" y="3181350"/>
            <a:ext cx="209843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Structural or organisational change lack of leadership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6AB8A18-6223-4879-94E5-45B8E0D6474B}"/>
              </a:ext>
            </a:extLst>
          </p:cNvPr>
          <p:cNvSpPr txBox="1"/>
          <p:nvPr/>
        </p:nvSpPr>
        <p:spPr>
          <a:xfrm>
            <a:off x="5504717" y="3335948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Inadequate recourses </a:t>
            </a:r>
          </a:p>
          <a:p>
            <a:r>
              <a:rPr lang="en-GB" dirty="0">
                <a:cs typeface="Calibri"/>
              </a:rPr>
              <a:t>Training, equipment, supportive leadership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1DB31E-B985-483E-9AE6-5ED6C3694848}"/>
              </a:ext>
            </a:extLst>
          </p:cNvPr>
          <p:cNvSpPr txBox="1"/>
          <p:nvPr/>
        </p:nvSpPr>
        <p:spPr>
          <a:xfrm>
            <a:off x="5298831" y="4255477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Working conditions </a:t>
            </a:r>
          </a:p>
          <a:p>
            <a:r>
              <a:rPr lang="en-GB" dirty="0">
                <a:cs typeface="Calibri"/>
              </a:rPr>
              <a:t>Anxiety, stress 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1E9D4C8-98D8-4667-8B1A-99D282E64C48}"/>
              </a:ext>
            </a:extLst>
          </p:cNvPr>
          <p:cNvSpPr txBox="1"/>
          <p:nvPr/>
        </p:nvSpPr>
        <p:spPr>
          <a:xfrm flipH="1">
            <a:off x="2395904" y="4482721"/>
            <a:ext cx="263769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Low pay, lack of recourses </a:t>
            </a:r>
          </a:p>
        </p:txBody>
      </p:sp>
    </p:spTree>
    <p:extLst>
      <p:ext uri="{BB962C8B-B14F-4D97-AF65-F5344CB8AC3E}">
        <p14:creationId xmlns:p14="http://schemas.microsoft.com/office/powerpoint/2010/main" val="7643279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56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6429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CF5E676-CA04-4CED-9F1E-5026ED66E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6BA9E676-A8FC-4C2F-8D78-C13ED8ABD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ECD79B5-5FC5-495F-BFD6-346C16E78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C1D3151-5F97-4860-B56C-C98BD62CC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2D9D048-3063-435A-8C23-26C1907E9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E96824-E506-4448-8704-5EC7BF7B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20315" y="727769"/>
            <a:ext cx="8751370" cy="5402463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F3D1B2-FE71-4B34-BADB-36E4AF6A1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1534" y="1344304"/>
            <a:ext cx="7228940" cy="22945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400" dirty="0">
                <a:solidFill>
                  <a:schemeClr val="bg1"/>
                </a:solidFill>
              </a:rPr>
              <a:t>Suggested   </a:t>
            </a:r>
            <a:r>
              <a:rPr lang="en-US" sz="54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literature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B6C541AE-9B02-44C0-B8C6-B2DEA7ED3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EB5DAD-50EC-4597-9F93-C9F557FC2F36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Click to add text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53ABDD-06F5-4DFF-AA99-51157BCDD36E}"/>
              </a:ext>
            </a:extLst>
          </p:cNvPr>
          <p:cNvSpPr txBox="1"/>
          <p:nvPr/>
        </p:nvSpPr>
        <p:spPr>
          <a:xfrm>
            <a:off x="2581275" y="165515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solidFill>
                <a:schemeClr val="bg1"/>
              </a:solidFill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18B334-4858-4F7C-AD3D-F0BA25FB975A}"/>
              </a:ext>
            </a:extLst>
          </p:cNvPr>
          <p:cNvSpPr txBox="1"/>
          <p:nvPr/>
        </p:nvSpPr>
        <p:spPr>
          <a:xfrm>
            <a:off x="2534730" y="2241961"/>
            <a:ext cx="7084594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chemeClr val="bg1">
                    <a:lumMod val="95000"/>
                  </a:schemeClr>
                </a:solidFill>
                <a:cs typeface="Calibri"/>
              </a:rPr>
              <a:t>NHS LONG TERM PLAN WWW.LONGTERM PLAN.NHS.UK CHAPTER 4 2021</a:t>
            </a:r>
            <a:endParaRPr lang="en-GB" sz="1400" b="1" dirty="0">
              <a:solidFill>
                <a:schemeClr val="bg1">
                  <a:lumMod val="95000"/>
                </a:schemeClr>
              </a:solidFill>
              <a:cs typeface="Calibri"/>
            </a:endParaRPr>
          </a:p>
          <a:p>
            <a:endParaRPr lang="en-GB" dirty="0">
              <a:solidFill>
                <a:schemeClr val="bg1">
                  <a:lumMod val="95000"/>
                </a:schemeClr>
              </a:solidFill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NHS Employers. 2021. </a:t>
            </a:r>
            <a:r>
              <a:rPr lang="en-US" i="1" dirty="0">
                <a:ea typeface="+mn-lt"/>
                <a:cs typeface="+mn-lt"/>
              </a:rPr>
              <a:t>Supporting Our NHS People Experiencing Stress</a:t>
            </a:r>
            <a:r>
              <a:rPr lang="en-US" dirty="0">
                <a:ea typeface="+mn-lt"/>
                <a:cs typeface="+mn-lt"/>
              </a:rPr>
              <a:t>.</a:t>
            </a:r>
            <a:endParaRPr lang="en-GB" dirty="0"/>
          </a:p>
          <a:p>
            <a:endParaRPr lang="en-GB" dirty="0">
              <a:solidFill>
                <a:schemeClr val="bg1">
                  <a:lumMod val="95000"/>
                </a:schemeClr>
              </a:solidFill>
              <a:ea typeface="+mn-lt"/>
              <a:cs typeface="+mn-lt"/>
            </a:endParaRPr>
          </a:p>
          <a:p>
            <a:endParaRPr lang="en-GB" dirty="0">
              <a:solidFill>
                <a:srgbClr val="F2F2F2"/>
              </a:solidFill>
              <a:ea typeface="+mn-lt"/>
              <a:cs typeface="+mn-lt"/>
            </a:endParaRPr>
          </a:p>
          <a:p>
            <a:r>
              <a:rPr lang="en-US" dirty="0">
                <a:solidFill>
                  <a:srgbClr val="000000"/>
                </a:solidFill>
                <a:ea typeface="+mn-lt"/>
                <a:cs typeface="+mn-lt"/>
              </a:rPr>
              <a:t>stress</a:t>
            </a:r>
            <a:endParaRPr lang="en-GB" dirty="0"/>
          </a:p>
          <a:p>
            <a:r>
              <a:rPr lang="en-US" dirty="0">
                <a:ea typeface="+mn-lt"/>
                <a:cs typeface="+mn-lt"/>
              </a:rPr>
              <a:t>https://www.nhsemployers.org/articles/supporting-our-nhs-people-experiencing-stress</a:t>
            </a:r>
            <a:endParaRPr lang="en-GB" dirty="0"/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  <a:cs typeface="Calibri"/>
              </a:rPr>
              <a:t>                 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ea typeface="+mn-lt"/>
                <a:cs typeface="+mn-lt"/>
              </a:rPr>
              <a:t> </a:t>
            </a:r>
            <a:r>
              <a:rPr lang="en-GB" dirty="0">
                <a:ea typeface="+mn-lt"/>
                <a:cs typeface="+mn-lt"/>
              </a:rPr>
              <a:t> w.evidance.nhs.uk </a:t>
            </a:r>
            <a:endParaRPr lang="en-GB" b="1">
              <a:solidFill>
                <a:schemeClr val="bg1">
                  <a:lumMod val="95000"/>
                </a:schemeClr>
              </a:solidFill>
              <a:cs typeface="Calibri"/>
            </a:endParaRPr>
          </a:p>
          <a:p>
            <a:pPr algn="l"/>
            <a:endParaRPr lang="en-GB">
              <a:solidFill>
                <a:schemeClr val="bg1">
                  <a:lumMod val="95000"/>
                </a:schemeClr>
              </a:solidFill>
              <a:cs typeface="Calibri"/>
            </a:endParaRPr>
          </a:p>
          <a:p>
            <a:endParaRPr lang="en-GB">
              <a:solidFill>
                <a:schemeClr val="bg1">
                  <a:lumMod val="95000"/>
                </a:schemeClr>
              </a:solidFill>
              <a:cs typeface="Calibri"/>
            </a:endParaRPr>
          </a:p>
          <a:p>
            <a:endParaRPr lang="en-GB" dirty="0">
              <a:solidFill>
                <a:schemeClr val="bg1">
                  <a:lumMod val="95000"/>
                </a:schemeClr>
              </a:solidFill>
              <a:cs typeface="Calibri"/>
            </a:endParaRPr>
          </a:p>
          <a:p>
            <a:endParaRPr lang="en-GB">
              <a:solidFill>
                <a:schemeClr val="bg1">
                  <a:lumMod val="95000"/>
                </a:schemeClr>
              </a:solidFill>
              <a:cs typeface="Calibri"/>
            </a:endParaRPr>
          </a:p>
          <a:p>
            <a:endParaRPr lang="en-GB" dirty="0">
              <a:solidFill>
                <a:schemeClr val="bg1">
                  <a:lumMod val="95000"/>
                </a:schemeClr>
              </a:solidFill>
              <a:cs typeface="Calibri"/>
            </a:endParaRPr>
          </a:p>
          <a:p>
            <a:endParaRPr lang="en-GB">
              <a:solidFill>
                <a:schemeClr val="bg1">
                  <a:lumMod val="95000"/>
                </a:schemeClr>
              </a:solidFill>
              <a:cs typeface="Calibri"/>
            </a:endParaRPr>
          </a:p>
          <a:p>
            <a:endParaRPr lang="en-GB">
              <a:solidFill>
                <a:schemeClr val="bg1">
                  <a:lumMod val="95000"/>
                </a:schemeClr>
              </a:solidFill>
              <a:cs typeface="Calibri"/>
            </a:endParaRPr>
          </a:p>
          <a:p>
            <a:r>
              <a:rPr lang="en-GB" dirty="0">
                <a:ea typeface="+mn-lt"/>
                <a:cs typeface="+mn-lt"/>
              </a:rPr>
              <a:t>www.evidance.nhs.uk </a:t>
            </a:r>
            <a:endParaRPr lang="en-GB" dirty="0"/>
          </a:p>
          <a:p>
            <a:endParaRPr lang="en-GB">
              <a:solidFill>
                <a:schemeClr val="bg1">
                  <a:lumMod val="95000"/>
                </a:schemeClr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09FA7B-75DD-4147-A5C4-AE8E5942B490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1F1E19-9C28-465B-B330-A6B0A16D472A}"/>
              </a:ext>
            </a:extLst>
          </p:cNvPr>
          <p:cNvSpPr txBox="1"/>
          <p:nvPr/>
        </p:nvSpPr>
        <p:spPr>
          <a:xfrm>
            <a:off x="2531144" y="2892091"/>
            <a:ext cx="641283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  NHS Employers. 2021. </a:t>
            </a:r>
            <a:r>
              <a:rPr lang="en-US" i="1" dirty="0">
                <a:ea typeface="+mn-lt"/>
                <a:cs typeface="+mn-lt"/>
              </a:rPr>
              <a:t>Supporting Our NHS People Experiencing </a:t>
            </a:r>
            <a:r>
              <a:rPr lang="en-US" dirty="0">
                <a:ea typeface="+mn-lt"/>
                <a:cs typeface="+mn-lt"/>
              </a:rPr>
              <a:t> Employers. </a:t>
            </a:r>
            <a:r>
              <a:rPr lang="en-US" i="1" dirty="0">
                <a:ea typeface="+mn-lt"/>
                <a:cs typeface="+mn-lt"/>
              </a:rPr>
              <a:t>Our NHS People Experiencing Stress</a:t>
            </a:r>
            <a:r>
              <a:rPr lang="en-GB" dirty="0"/>
              <a:t>Click to add text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BE278D-5DA4-4DFB-B912-7BB7B035B94C}"/>
              </a:ext>
            </a:extLst>
          </p:cNvPr>
          <p:cNvSpPr txBox="1"/>
          <p:nvPr/>
        </p:nvSpPr>
        <p:spPr>
          <a:xfrm>
            <a:off x="2443414" y="2633914"/>
            <a:ext cx="7385383" cy="264687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chemeClr val="bg1">
                    <a:lumMod val="95000"/>
                  </a:schemeClr>
                </a:solidFill>
              </a:rPr>
              <a:t> </a:t>
            </a:r>
            <a:r>
              <a:rPr lang="en-GB" sz="1400" dirty="0">
                <a:solidFill>
                  <a:schemeClr val="bg1">
                    <a:lumMod val="95000"/>
                  </a:schemeClr>
                </a:solidFill>
                <a:ea typeface="+mn-lt"/>
                <a:cs typeface="+mn-lt"/>
              </a:rPr>
              <a:t>Research gate</a:t>
            </a:r>
            <a:r>
              <a:rPr lang="en-US" sz="1400" dirty="0">
                <a:solidFill>
                  <a:schemeClr val="bg1">
                    <a:lumMod val="95000"/>
                  </a:schemeClr>
                </a:solidFill>
                <a:ea typeface="+mn-lt"/>
                <a:cs typeface="+mn-lt"/>
              </a:rPr>
              <a:t> NHS Employers. 22nd July 2021. </a:t>
            </a:r>
            <a:r>
              <a:rPr lang="en-US" sz="1400" i="1" dirty="0">
                <a:solidFill>
                  <a:schemeClr val="bg1">
                    <a:lumMod val="95000"/>
                  </a:schemeClr>
                </a:solidFill>
                <a:ea typeface="+mn-lt"/>
                <a:cs typeface="+mn-lt"/>
              </a:rPr>
              <a:t>Supporting Our NHS People Experiencing Stress</a:t>
            </a:r>
            <a:r>
              <a:rPr lang="en-GB" sz="1400" dirty="0">
                <a:solidFill>
                  <a:schemeClr val="bg1">
                    <a:lumMod val="95000"/>
                  </a:schemeClr>
                </a:solidFill>
              </a:rPr>
              <a:t> add nhsemployers.org </a:t>
            </a:r>
            <a:endParaRPr lang="en-GB" sz="1400" dirty="0">
              <a:solidFill>
                <a:schemeClr val="bg1">
                  <a:lumMod val="95000"/>
                </a:schemeClr>
              </a:solidFill>
              <a:cs typeface="Calibri"/>
            </a:endParaRPr>
          </a:p>
          <a:p>
            <a:endParaRPr lang="en-GB" sz="1400" dirty="0">
              <a:solidFill>
                <a:schemeClr val="bg1">
                  <a:lumMod val="95000"/>
                </a:schemeClr>
              </a:solidFill>
              <a:cs typeface="Calibri"/>
            </a:endParaRPr>
          </a:p>
          <a:p>
            <a:r>
              <a:rPr lang="en-GB" sz="1400" dirty="0">
                <a:solidFill>
                  <a:schemeClr val="bg1">
                    <a:lumMod val="95000"/>
                  </a:schemeClr>
                </a:solidFill>
                <a:cs typeface="Calibri"/>
              </a:rPr>
              <a:t>Research gate Updated content 28 July 2021for NHS staff experiencing stress </a:t>
            </a:r>
          </a:p>
          <a:p>
            <a:endParaRPr lang="en-GB" sz="1400" dirty="0">
              <a:solidFill>
                <a:schemeClr val="bg1">
                  <a:lumMod val="95000"/>
                </a:schemeClr>
              </a:solidFill>
              <a:cs typeface="Calibri"/>
            </a:endParaRPr>
          </a:p>
          <a:p>
            <a:r>
              <a:rPr lang="en-US" sz="1400" dirty="0">
                <a:solidFill>
                  <a:schemeClr val="bg1"/>
                </a:solidFill>
                <a:ea typeface="+mn-lt"/>
                <a:cs typeface="+mn-lt"/>
              </a:rPr>
              <a:t>naming-issue-chronic-excessive-workload-NHS 14 June 2021 </a:t>
            </a:r>
            <a:endParaRPr lang="en-GB" sz="1400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sz="14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sz="1400" dirty="0">
                <a:solidFill>
                  <a:schemeClr val="bg1"/>
                </a:solidFill>
                <a:ea typeface="+mn-lt"/>
                <a:cs typeface="+mn-lt"/>
              </a:rPr>
              <a:t>Kingfund.org Cronic excessive stress 14 June 2021 </a:t>
            </a:r>
            <a:endParaRPr lang="en-US" sz="14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Kings fund.org2021/</a:t>
            </a:r>
            <a:endParaRPr lang="en-GB" dirty="0">
              <a:solidFill>
                <a:schemeClr val="bg1"/>
              </a:solidFill>
              <a:cs typeface="Calibri"/>
            </a:endParaRPr>
          </a:p>
          <a:p>
            <a:endParaRPr lang="en-GB" dirty="0">
              <a:solidFill>
                <a:srgbClr val="F2F2F2"/>
              </a:solidFill>
              <a:cs typeface="Calibri"/>
            </a:endParaRPr>
          </a:p>
          <a:p>
            <a:endParaRPr lang="en-GB" dirty="0">
              <a:solidFill>
                <a:schemeClr val="bg1">
                  <a:lumMod val="95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434005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DFABD8-83D3-43D2-82F8-315A91FC0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  <a:cs typeface="Calibri Light"/>
              </a:rPr>
              <a:t>Suggestive solution </a:t>
            </a:r>
            <a:endParaRPr lang="en-GB">
              <a:solidFill>
                <a:schemeClr val="bg1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4B04C-A069-43BD-B5FB-975E585ABD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chemeClr val="bg1"/>
                </a:solidFill>
                <a:cs typeface="Calibri"/>
              </a:rPr>
              <a:t>Increase staff with right skills </a:t>
            </a:r>
            <a:endParaRPr lang="en-GB">
              <a:solidFill>
                <a:schemeClr val="bg1"/>
              </a:solidFill>
              <a:cs typeface="Calibri"/>
            </a:endParaRP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Improve leadership at all levels </a:t>
            </a: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cs typeface="Calibri"/>
              </a:rPr>
              <a:t>To meet the complex financial cultural and financial challenges 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cs typeface="Calibri"/>
              </a:rPr>
              <a:t>   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261202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4B7E2E-0318-4C00-B6AC-31EB2A53A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References 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B9C4B-0514-48D8-8B81-6303C0492646}"/>
              </a:ext>
            </a:extLst>
          </p:cNvPr>
          <p:cNvSpPr txBox="1"/>
          <p:nvPr/>
        </p:nvSpPr>
        <p:spPr>
          <a:xfrm>
            <a:off x="5431452" y="128602"/>
            <a:ext cx="6024654" cy="645821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 </a:t>
            </a:r>
            <a:r>
              <a:rPr lang="en-US" sz="1400" dirty="0"/>
              <a:t>2021. [online] Available at: &lt;https://www.researchgate.net/publication/344216023_Work_Stress_in_NHS_Employees_A_Mixed-Methods_Study&gt; [Accessed 5 November 2021].</a:t>
            </a:r>
            <a:endParaRPr lang="en-US" sz="14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 </a:t>
            </a:r>
            <a:r>
              <a:rPr lang="en-US" sz="1400" dirty="0"/>
              <a:t>2021. [online] Available at: &lt;https://www.researchgate.net/publication/344216023_Work_Stress_in_NHS_Employees_A_Mixed-Methods_Study&gt; [Accessed 5 November 2021].</a:t>
            </a:r>
            <a:endParaRPr lang="en-US" sz="14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2021. [online] Available at: &lt;https://www.kingsfund.org.uk/blog/2021/06/naming-issue-chronic-excessive-workload-nhs&gt; [Accessed 5 November 2021].</a:t>
            </a:r>
            <a:endParaRPr lang="en-US" sz="14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 NHS Employers. 2021. </a:t>
            </a:r>
            <a:r>
              <a:rPr lang="en-US" sz="1400" i="1" dirty="0"/>
              <a:t>Supporting Our NHS People Experiencing Stress</a:t>
            </a:r>
            <a:r>
              <a:rPr lang="en-US" sz="1400" dirty="0"/>
              <a:t>. [online] Available at: &lt;https://www.nhsemployers.org/articles/supporting-our-nhs-people-experiencing-stress&gt; [Accessed 5 November 2021].</a:t>
            </a:r>
            <a:endParaRPr lang="en-US" sz="14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Mentalhealth.org.uk. 2021. [online] Available at: &lt;https://www.mentalhealth.org.uk/sites/default/files/how-to-manage-and-reduce-stress.pdf&gt; [Accessed 5 November 2021].</a:t>
            </a:r>
            <a:endParaRPr lang="en-US" sz="14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ea typeface="+mn-lt"/>
                <a:cs typeface="+mn-lt"/>
              </a:rPr>
              <a:t> </a:t>
            </a:r>
            <a:r>
              <a:rPr lang="en-US" sz="1400" dirty="0">
                <a:ea typeface="+mn-lt"/>
                <a:cs typeface="+mn-lt"/>
              </a:rPr>
              <a:t>Plan, N. (2021) </a:t>
            </a:r>
            <a:r>
              <a:rPr lang="en-US" sz="1400" i="1" dirty="0">
                <a:ea typeface="+mn-lt"/>
                <a:cs typeface="+mn-lt"/>
              </a:rPr>
              <a:t>NHS Long Term Plan</a:t>
            </a:r>
            <a:r>
              <a:rPr lang="en-US" sz="1400" dirty="0">
                <a:ea typeface="+mn-lt"/>
                <a:cs typeface="+mn-lt"/>
              </a:rPr>
              <a:t> [online]. Available from: https://www.longtermplan.nhs.uk/ (Accessed 7 November 2021).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086283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Problem solving and decision making </vt:lpstr>
      <vt:lpstr>Introduction  </vt:lpstr>
      <vt:lpstr>Definition </vt:lpstr>
      <vt:lpstr>PEST  analysis  </vt:lpstr>
      <vt:lpstr>Swot analysis </vt:lpstr>
      <vt:lpstr>Cause and effect diagram </vt:lpstr>
      <vt:lpstr>Suggested   literature</vt:lpstr>
      <vt:lpstr>Suggestive solution </vt:lpstr>
      <vt:lpstr>References 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236</cp:revision>
  <dcterms:created xsi:type="dcterms:W3CDTF">2021-10-15T11:31:56Z</dcterms:created>
  <dcterms:modified xsi:type="dcterms:W3CDTF">2021-11-07T14:23:25Z</dcterms:modified>
</cp:coreProperties>
</file>