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3"/>
  </p:notesMasterIdLst>
  <p:sldIdLst>
    <p:sldId id="256" r:id="rId2"/>
    <p:sldId id="258" r:id="rId3"/>
    <p:sldId id="269" r:id="rId4"/>
    <p:sldId id="263" r:id="rId5"/>
    <p:sldId id="265" r:id="rId6"/>
    <p:sldId id="264" r:id="rId7"/>
    <p:sldId id="260" r:id="rId8"/>
    <p:sldId id="261" r:id="rId9"/>
    <p:sldId id="274" r:id="rId10"/>
    <p:sldId id="270" r:id="rId11"/>
    <p:sldId id="271" r:id="rId12"/>
    <p:sldId id="272" r:id="rId13"/>
    <p:sldId id="273" r:id="rId14"/>
    <p:sldId id="262" r:id="rId15"/>
    <p:sldId id="268" r:id="rId16"/>
    <p:sldId id="275" r:id="rId17"/>
    <p:sldId id="266" r:id="rId18"/>
    <p:sldId id="276" r:id="rId19"/>
    <p:sldId id="277" r:id="rId20"/>
    <p:sldId id="278" r:id="rId21"/>
    <p:sldId id="279"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240"/>
    <a:srgbClr val="006260"/>
    <a:srgbClr val="008080"/>
    <a:srgbClr val="00999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50" autoAdjust="0"/>
  </p:normalViewPr>
  <p:slideViewPr>
    <p:cSldViewPr>
      <p:cViewPr varScale="1">
        <p:scale>
          <a:sx n="61" d="100"/>
          <a:sy n="61" d="100"/>
        </p:scale>
        <p:origin x="66" y="30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657F25-4A96-4BDC-BB15-22F5C48890AA}" type="datetimeFigureOut">
              <a:rPr lang="en-GB" smtClean="0"/>
              <a:t>13/05/2019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CAD52C-5CC7-4951-824E-2AC47B3539D0}" type="slidenum">
              <a:rPr lang="en-GB" smtClean="0"/>
              <a:t>‹#›</a:t>
            </a:fld>
            <a:endParaRPr lang="en-GB"/>
          </a:p>
        </p:txBody>
      </p:sp>
    </p:spTree>
    <p:extLst>
      <p:ext uri="{BB962C8B-B14F-4D97-AF65-F5344CB8AC3E}">
        <p14:creationId xmlns:p14="http://schemas.microsoft.com/office/powerpoint/2010/main" val="1186705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CAD52C-5CC7-4951-824E-2AC47B3539D0}" type="slidenum">
              <a:rPr lang="en-GB" smtClean="0"/>
              <a:t>2</a:t>
            </a:fld>
            <a:endParaRPr lang="en-GB"/>
          </a:p>
        </p:txBody>
      </p:sp>
    </p:spTree>
    <p:extLst>
      <p:ext uri="{BB962C8B-B14F-4D97-AF65-F5344CB8AC3E}">
        <p14:creationId xmlns:p14="http://schemas.microsoft.com/office/powerpoint/2010/main" val="10770918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5/13/2019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5/13/2019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5/13/2019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1D8BD707-D9CF-40AE-B4C6-C98DA3205C09}" type="datetimeFigureOut">
              <a:rPr lang="en-US" smtClean="0"/>
              <a:pPr/>
              <a:t>5/13/2019</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5/13/2019</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4240"/>
        </a:solidFill>
        <a:effectLst/>
      </p:bgPr>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1D8BD707-D9CF-40AE-B4C6-C98DA3205C09}" type="datetimeFigureOut">
              <a:rPr lang="en-US" smtClean="0"/>
              <a:pPr/>
              <a:t>5/13/2019</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XpaOjMXyJG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2226" y="1219200"/>
            <a:ext cx="8077200" cy="2133600"/>
          </a:xfrm>
        </p:spPr>
        <p:txBody>
          <a:bodyPr>
            <a:normAutofit fontScale="90000"/>
          </a:bodyPr>
          <a:lstStyle/>
          <a:p>
            <a:r>
              <a:rPr lang="en-GB" sz="5300" dirty="0">
                <a:solidFill>
                  <a:srgbClr val="FFC000"/>
                </a:solidFill>
                <a:latin typeface="Felix Titling" panose="04060505060202020A04" pitchFamily="82" charset="0"/>
              </a:rPr>
              <a:t>HPEN 4004 </a:t>
            </a:r>
            <a:r>
              <a:rPr lang="en-GB" sz="4900" b="0" dirty="0" smtClean="0">
                <a:solidFill>
                  <a:schemeClr val="bg1">
                    <a:lumMod val="65000"/>
                  </a:schemeClr>
                </a:solidFill>
              </a:rPr>
              <a:t/>
            </a:r>
            <a:br>
              <a:rPr lang="en-GB" sz="4900" b="0" dirty="0" smtClean="0">
                <a:solidFill>
                  <a:schemeClr val="bg1">
                    <a:lumMod val="65000"/>
                  </a:schemeClr>
                </a:solidFill>
              </a:rPr>
            </a:br>
            <a:r>
              <a:rPr lang="en-GB" sz="5300" b="0" i="1" dirty="0" smtClean="0">
                <a:solidFill>
                  <a:srgbClr val="FFC000"/>
                </a:solidFill>
              </a:rPr>
              <a:t>The </a:t>
            </a:r>
            <a:r>
              <a:rPr lang="en-GB" sz="5300" b="0" i="1" dirty="0">
                <a:solidFill>
                  <a:srgbClr val="FFC000"/>
                </a:solidFill>
              </a:rPr>
              <a:t>Language(s) of Persuasion</a:t>
            </a:r>
            <a:r>
              <a:rPr lang="en-GB" sz="4900" b="0" dirty="0">
                <a:solidFill>
                  <a:schemeClr val="bg1">
                    <a:lumMod val="65000"/>
                  </a:schemeClr>
                </a:solidFill>
              </a:rPr>
              <a:t/>
            </a:r>
            <a:br>
              <a:rPr lang="en-GB" sz="4900" b="0" dirty="0">
                <a:solidFill>
                  <a:schemeClr val="bg1">
                    <a:lumMod val="65000"/>
                  </a:schemeClr>
                </a:solidFill>
              </a:rPr>
            </a:br>
            <a:r>
              <a:rPr lang="en-GB" sz="4900" b="0" dirty="0">
                <a:solidFill>
                  <a:schemeClr val="bg1">
                    <a:lumMod val="65000"/>
                  </a:schemeClr>
                </a:solidFill>
              </a:rPr>
              <a:t/>
            </a:r>
            <a:br>
              <a:rPr lang="en-GB" sz="4900" b="0" dirty="0">
                <a:solidFill>
                  <a:schemeClr val="bg1">
                    <a:lumMod val="65000"/>
                  </a:schemeClr>
                </a:solidFill>
              </a:rPr>
            </a:br>
            <a:r>
              <a:rPr lang="en-GB" sz="4900" b="0" dirty="0">
                <a:solidFill>
                  <a:schemeClr val="bg1">
                    <a:lumMod val="65000"/>
                  </a:schemeClr>
                </a:solidFill>
              </a:rPr>
              <a:t/>
            </a:r>
            <a:br>
              <a:rPr lang="en-GB" sz="4900" b="0" dirty="0">
                <a:solidFill>
                  <a:schemeClr val="bg1">
                    <a:lumMod val="65000"/>
                  </a:schemeClr>
                </a:solidFill>
              </a:rPr>
            </a:br>
            <a:endParaRPr lang="en-GB" sz="4400" b="0" dirty="0">
              <a:solidFill>
                <a:schemeClr val="bg1">
                  <a:lumMod val="65000"/>
                </a:schemeClr>
              </a:solidFill>
            </a:endParaRPr>
          </a:p>
        </p:txBody>
      </p:sp>
      <p:sp>
        <p:nvSpPr>
          <p:cNvPr id="4" name="Rectangle 3"/>
          <p:cNvSpPr/>
          <p:nvPr/>
        </p:nvSpPr>
        <p:spPr>
          <a:xfrm>
            <a:off x="373626" y="5638800"/>
            <a:ext cx="8534400" cy="584775"/>
          </a:xfrm>
          <a:prstGeom prst="rect">
            <a:avLst/>
          </a:prstGeom>
        </p:spPr>
        <p:txBody>
          <a:bodyPr wrap="square">
            <a:spAutoFit/>
          </a:bodyPr>
          <a:lstStyle/>
          <a:p>
            <a:pPr algn="r"/>
            <a:r>
              <a:rPr lang="fr-FR" sz="3200" dirty="0" err="1" smtClean="0">
                <a:solidFill>
                  <a:schemeClr val="bg1"/>
                </a:solidFill>
                <a:latin typeface="Felix Titling" panose="04060505060202020A04" pitchFamily="82" charset="0"/>
              </a:rPr>
              <a:t>advertising</a:t>
            </a:r>
            <a:r>
              <a:rPr lang="fr-FR" sz="3200" dirty="0" smtClean="0">
                <a:solidFill>
                  <a:schemeClr val="bg1"/>
                </a:solidFill>
                <a:latin typeface="Felix Titling" panose="04060505060202020A04" pitchFamily="82" charset="0"/>
              </a:rPr>
              <a:t>: the </a:t>
            </a:r>
            <a:r>
              <a:rPr lang="fr-FR" sz="3200" dirty="0" err="1" smtClean="0">
                <a:solidFill>
                  <a:schemeClr val="bg1"/>
                </a:solidFill>
                <a:latin typeface="Felix Titling" panose="04060505060202020A04" pitchFamily="82" charset="0"/>
              </a:rPr>
              <a:t>language</a:t>
            </a:r>
            <a:r>
              <a:rPr lang="fr-FR" sz="3200" dirty="0" smtClean="0">
                <a:solidFill>
                  <a:schemeClr val="bg1"/>
                </a:solidFill>
                <a:latin typeface="Felix Titling" panose="04060505060202020A04" pitchFamily="82" charset="0"/>
              </a:rPr>
              <a:t> </a:t>
            </a:r>
            <a:r>
              <a:rPr lang="fr-FR" sz="3200" dirty="0" err="1" smtClean="0">
                <a:solidFill>
                  <a:schemeClr val="bg1"/>
                </a:solidFill>
                <a:latin typeface="Felix Titling" panose="04060505060202020A04" pitchFamily="82" charset="0"/>
              </a:rPr>
              <a:t>that</a:t>
            </a:r>
            <a:r>
              <a:rPr lang="fr-FR" sz="3200" dirty="0" smtClean="0">
                <a:solidFill>
                  <a:schemeClr val="bg1"/>
                </a:solidFill>
                <a:latin typeface="Felix Titling" panose="04060505060202020A04" pitchFamily="82" charset="0"/>
              </a:rPr>
              <a:t> </a:t>
            </a:r>
            <a:r>
              <a:rPr lang="fr-FR" sz="3200" dirty="0" err="1" smtClean="0">
                <a:solidFill>
                  <a:schemeClr val="bg1"/>
                </a:solidFill>
                <a:latin typeface="Felix Titling" panose="04060505060202020A04" pitchFamily="82" charset="0"/>
              </a:rPr>
              <a:t>sells</a:t>
            </a:r>
            <a:r>
              <a:rPr lang="fr-FR" sz="3200" dirty="0" smtClean="0">
                <a:solidFill>
                  <a:schemeClr val="bg1"/>
                </a:solidFill>
                <a:latin typeface="Felix Titling" panose="04060505060202020A04" pitchFamily="82" charset="0"/>
              </a:rPr>
              <a:t> </a:t>
            </a:r>
            <a:endParaRPr lang="en-GB" sz="3200" dirty="0">
              <a:solidFill>
                <a:schemeClr val="bg1"/>
              </a:solidFill>
              <a:latin typeface="Felix Titling" panose="04060505060202020A04" pitchFamily="82" charset="0"/>
            </a:endParaRPr>
          </a:p>
        </p:txBody>
      </p:sp>
    </p:spTree>
    <p:extLst>
      <p:ext uri="{BB962C8B-B14F-4D97-AF65-F5344CB8AC3E}">
        <p14:creationId xmlns:p14="http://schemas.microsoft.com/office/powerpoint/2010/main" val="37355294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smtClean="0">
                <a:solidFill>
                  <a:srgbClr val="FFC000"/>
                </a:solidFill>
                <a:latin typeface="Felix Titling" panose="04060505060202020A04" pitchFamily="82" charset="0"/>
              </a:rPr>
              <a:t>Aims </a:t>
            </a:r>
            <a:r>
              <a:rPr lang="en-GB" sz="3600" dirty="0">
                <a:solidFill>
                  <a:srgbClr val="FFC000"/>
                </a:solidFill>
                <a:latin typeface="Felix Titling" panose="04060505060202020A04" pitchFamily="82" charset="0"/>
              </a:rPr>
              <a:t>&amp;</a:t>
            </a:r>
            <a:r>
              <a:rPr lang="en-GB" sz="3600" dirty="0" smtClean="0">
                <a:solidFill>
                  <a:srgbClr val="FFC000"/>
                </a:solidFill>
                <a:latin typeface="Felix Titling" panose="04060505060202020A04" pitchFamily="82" charset="0"/>
              </a:rPr>
              <a:t> Learning Outcomes</a:t>
            </a:r>
            <a:endParaRPr lang="en-GB" sz="3600" dirty="0">
              <a:solidFill>
                <a:srgbClr val="FFC000"/>
              </a:solidFill>
              <a:latin typeface="Felix Titling" panose="04060505060202020A04" pitchFamily="82" charset="0"/>
            </a:endParaRPr>
          </a:p>
        </p:txBody>
      </p:sp>
      <p:sp>
        <p:nvSpPr>
          <p:cNvPr id="3" name="Content Placeholder 2"/>
          <p:cNvSpPr>
            <a:spLocks noGrp="1"/>
          </p:cNvSpPr>
          <p:nvPr>
            <p:ph idx="1"/>
          </p:nvPr>
        </p:nvSpPr>
        <p:spPr>
          <a:xfrm>
            <a:off x="304800" y="1676400"/>
            <a:ext cx="8382000" cy="4800600"/>
          </a:xfrm>
        </p:spPr>
        <p:txBody>
          <a:bodyPr>
            <a:normAutofit/>
          </a:bodyPr>
          <a:lstStyle/>
          <a:p>
            <a:pPr marL="118872" indent="0">
              <a:buNone/>
            </a:pPr>
            <a:r>
              <a:rPr lang="en-GB" sz="2400" dirty="0">
                <a:solidFill>
                  <a:srgbClr val="FFC000"/>
                </a:solidFill>
              </a:rPr>
              <a:t>AIM(S)</a:t>
            </a:r>
            <a:r>
              <a:rPr lang="en-GB" sz="2400" dirty="0">
                <a:solidFill>
                  <a:schemeClr val="bg1"/>
                </a:solidFill>
              </a:rPr>
              <a:t/>
            </a:r>
            <a:br>
              <a:rPr lang="en-GB" sz="2400" dirty="0">
                <a:solidFill>
                  <a:schemeClr val="bg1"/>
                </a:solidFill>
              </a:rPr>
            </a:br>
            <a:r>
              <a:rPr lang="en-GB" sz="2200" dirty="0" smtClean="0">
                <a:solidFill>
                  <a:schemeClr val="bg1"/>
                </a:solidFill>
              </a:rPr>
              <a:t>To </a:t>
            </a:r>
            <a:r>
              <a:rPr lang="en-GB" sz="2200" dirty="0">
                <a:solidFill>
                  <a:schemeClr val="bg1"/>
                </a:solidFill>
              </a:rPr>
              <a:t>introduce students to an understanding of the mechanisms of persuasion employed by powerful interests, from ideological </a:t>
            </a:r>
            <a:r>
              <a:rPr lang="en-GB" sz="2200" dirty="0" smtClean="0">
                <a:solidFill>
                  <a:schemeClr val="bg1"/>
                </a:solidFill>
              </a:rPr>
              <a:t>propagandists </a:t>
            </a:r>
            <a:r>
              <a:rPr lang="en-GB" sz="2200" dirty="0">
                <a:solidFill>
                  <a:schemeClr val="bg1"/>
                </a:solidFill>
              </a:rPr>
              <a:t>to fake news sites, conspiracy theorists and </a:t>
            </a:r>
            <a:r>
              <a:rPr lang="en-GB" sz="2200" dirty="0" smtClean="0">
                <a:solidFill>
                  <a:schemeClr val="bg1"/>
                </a:solidFill>
              </a:rPr>
              <a:t>more</a:t>
            </a:r>
          </a:p>
          <a:p>
            <a:pPr marL="118872" indent="0">
              <a:buNone/>
            </a:pPr>
            <a:endParaRPr lang="en-GB" sz="2400" dirty="0" smtClean="0">
              <a:solidFill>
                <a:schemeClr val="bg1"/>
              </a:solidFill>
            </a:endParaRPr>
          </a:p>
          <a:p>
            <a:pPr marL="118872" indent="0">
              <a:buNone/>
            </a:pPr>
            <a:endParaRPr lang="en-GB" sz="2400" dirty="0">
              <a:solidFill>
                <a:srgbClr val="FFC000"/>
              </a:solidFill>
            </a:endParaRPr>
          </a:p>
          <a:p>
            <a:pPr marL="118872" indent="0">
              <a:buNone/>
            </a:pPr>
            <a:r>
              <a:rPr lang="en-GB" sz="2400" dirty="0" smtClean="0">
                <a:solidFill>
                  <a:srgbClr val="FFC000"/>
                </a:solidFill>
              </a:rPr>
              <a:t>LEARNING OUTCOMES</a:t>
            </a:r>
          </a:p>
          <a:p>
            <a:pPr marL="118872" indent="0">
              <a:buNone/>
            </a:pPr>
            <a:r>
              <a:rPr lang="en-GB" sz="2000" i="1" dirty="0" smtClean="0">
                <a:solidFill>
                  <a:schemeClr val="bg1"/>
                </a:solidFill>
              </a:rPr>
              <a:t>Upon the completion of this module, the student should be able to demonstrate the ability to :</a:t>
            </a:r>
          </a:p>
          <a:p>
            <a:pPr marL="118872" indent="0">
              <a:buNone/>
            </a:pPr>
            <a:endParaRPr lang="en-GB" sz="1200" i="1" dirty="0" smtClean="0">
              <a:solidFill>
                <a:schemeClr val="bg1"/>
              </a:solidFill>
            </a:endParaRPr>
          </a:p>
          <a:p>
            <a:r>
              <a:rPr lang="en-GB" sz="2200" dirty="0">
                <a:solidFill>
                  <a:schemeClr val="bg1"/>
                </a:solidFill>
              </a:rPr>
              <a:t>deploy critical literacy skills both in reading the work of others and in their own writing</a:t>
            </a:r>
          </a:p>
          <a:p>
            <a:r>
              <a:rPr lang="en-GB" sz="2200" dirty="0">
                <a:solidFill>
                  <a:schemeClr val="bg1"/>
                </a:solidFill>
              </a:rPr>
              <a:t>recognise and critique techniques of emotional manipulation used in the language of exploitative ideologies or persons</a:t>
            </a:r>
          </a:p>
        </p:txBody>
      </p:sp>
    </p:spTree>
    <p:extLst>
      <p:ext uri="{BB962C8B-B14F-4D97-AF65-F5344CB8AC3E}">
        <p14:creationId xmlns:p14="http://schemas.microsoft.com/office/powerpoint/2010/main" val="26574859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dirty="0" smtClean="0">
                <a:solidFill>
                  <a:srgbClr val="FFC000"/>
                </a:solidFill>
                <a:latin typeface="Felix Titling" panose="04060505060202020A04" pitchFamily="82" charset="0"/>
              </a:rPr>
              <a:t>The conventional approach: </a:t>
            </a:r>
            <a:br>
              <a:rPr lang="en-GB" sz="3200" dirty="0" smtClean="0">
                <a:solidFill>
                  <a:srgbClr val="FFC000"/>
                </a:solidFill>
                <a:latin typeface="Felix Titling" panose="04060505060202020A04" pitchFamily="82" charset="0"/>
              </a:rPr>
            </a:br>
            <a:r>
              <a:rPr lang="en-GB" sz="3200" dirty="0" smtClean="0">
                <a:solidFill>
                  <a:srgbClr val="FFC000"/>
                </a:solidFill>
                <a:latin typeface="Felix Titling" panose="04060505060202020A04" pitchFamily="82" charset="0"/>
              </a:rPr>
              <a:t>- REASON-WHY </a:t>
            </a:r>
            <a:r>
              <a:rPr lang="en-GB" sz="3200" dirty="0">
                <a:solidFill>
                  <a:srgbClr val="FFC000"/>
                </a:solidFill>
                <a:latin typeface="Felix Titling" panose="04060505060202020A04" pitchFamily="82" charset="0"/>
              </a:rPr>
              <a:t>ADVERTISING</a:t>
            </a:r>
          </a:p>
        </p:txBody>
      </p:sp>
      <p:sp>
        <p:nvSpPr>
          <p:cNvPr id="3" name="Content Placeholder 2"/>
          <p:cNvSpPr>
            <a:spLocks noGrp="1"/>
          </p:cNvSpPr>
          <p:nvPr>
            <p:ph idx="1"/>
          </p:nvPr>
        </p:nvSpPr>
        <p:spPr>
          <a:xfrm>
            <a:off x="228600" y="1676400"/>
            <a:ext cx="8610600" cy="4876800"/>
          </a:xfrm>
        </p:spPr>
        <p:txBody>
          <a:bodyPr>
            <a:noAutofit/>
          </a:bodyPr>
          <a:lstStyle/>
          <a:p>
            <a:pPr marL="118872" lvl="0" indent="0">
              <a:lnSpc>
                <a:spcPct val="120000"/>
              </a:lnSpc>
              <a:buNone/>
            </a:pPr>
            <a:r>
              <a:rPr lang="en-GB" sz="2300" dirty="0">
                <a:solidFill>
                  <a:srgbClr val="FFC000"/>
                </a:solidFill>
              </a:rPr>
              <a:t>Benefits vs </a:t>
            </a:r>
            <a:r>
              <a:rPr lang="en-GB" sz="2300" dirty="0" smtClean="0">
                <a:solidFill>
                  <a:srgbClr val="FFC000"/>
                </a:solidFill>
              </a:rPr>
              <a:t>features</a:t>
            </a:r>
          </a:p>
          <a:p>
            <a:pPr marL="118872" lvl="0" indent="0">
              <a:lnSpc>
                <a:spcPct val="120000"/>
              </a:lnSpc>
              <a:buNone/>
            </a:pPr>
            <a:r>
              <a:rPr lang="en-GB" sz="2300" i="1" dirty="0" smtClean="0">
                <a:solidFill>
                  <a:schemeClr val="bg1"/>
                </a:solidFill>
              </a:rPr>
              <a:t>Benefits</a:t>
            </a:r>
            <a:r>
              <a:rPr lang="en-GB" sz="2300" dirty="0" smtClean="0">
                <a:solidFill>
                  <a:schemeClr val="bg1"/>
                </a:solidFill>
              </a:rPr>
              <a:t> </a:t>
            </a:r>
            <a:r>
              <a:rPr lang="en-GB" sz="2300" dirty="0">
                <a:solidFill>
                  <a:schemeClr val="bg1"/>
                </a:solidFill>
              </a:rPr>
              <a:t>are what clinch a sale; </a:t>
            </a:r>
          </a:p>
          <a:p>
            <a:pPr marL="118872" lvl="0" indent="0">
              <a:lnSpc>
                <a:spcPct val="120000"/>
              </a:lnSpc>
              <a:buNone/>
            </a:pPr>
            <a:r>
              <a:rPr lang="en-GB" sz="2300" i="1" dirty="0">
                <a:solidFill>
                  <a:schemeClr val="bg1"/>
                </a:solidFill>
              </a:rPr>
              <a:t>Features</a:t>
            </a:r>
            <a:r>
              <a:rPr lang="en-GB" sz="2300" dirty="0">
                <a:solidFill>
                  <a:schemeClr val="bg1"/>
                </a:solidFill>
              </a:rPr>
              <a:t> are what help the buyer to rationalise their purchase to themselves</a:t>
            </a:r>
            <a:r>
              <a:rPr lang="en-GB" sz="2300" dirty="0" smtClean="0">
                <a:solidFill>
                  <a:schemeClr val="bg1"/>
                </a:solidFill>
              </a:rPr>
              <a:t>;</a:t>
            </a:r>
          </a:p>
          <a:p>
            <a:pPr marL="118872" lvl="0" indent="0">
              <a:lnSpc>
                <a:spcPct val="120000"/>
              </a:lnSpc>
              <a:buNone/>
            </a:pPr>
            <a:endParaRPr lang="en-GB" sz="1200" dirty="0">
              <a:solidFill>
                <a:schemeClr val="bg1"/>
              </a:solidFill>
            </a:endParaRPr>
          </a:p>
          <a:p>
            <a:pPr lvl="0">
              <a:lnSpc>
                <a:spcPct val="120000"/>
              </a:lnSpc>
            </a:pPr>
            <a:r>
              <a:rPr lang="en-GB" sz="2300" dirty="0">
                <a:solidFill>
                  <a:schemeClr val="bg1"/>
                </a:solidFill>
              </a:rPr>
              <a:t>‘Reason-why’ approaches attempt to stimulate demand and sales by providing a rationale that leads to purchase</a:t>
            </a:r>
            <a:r>
              <a:rPr lang="en-GB" sz="2300" dirty="0" smtClean="0">
                <a:solidFill>
                  <a:schemeClr val="bg1"/>
                </a:solidFill>
              </a:rPr>
              <a:t>. (USP)</a:t>
            </a:r>
            <a:endParaRPr lang="en-GB" sz="2300" dirty="0">
              <a:solidFill>
                <a:schemeClr val="bg1"/>
              </a:solidFill>
            </a:endParaRPr>
          </a:p>
          <a:p>
            <a:pPr lvl="0">
              <a:lnSpc>
                <a:spcPct val="120000"/>
              </a:lnSpc>
            </a:pPr>
            <a:r>
              <a:rPr lang="en-GB" sz="2300" dirty="0">
                <a:solidFill>
                  <a:schemeClr val="bg1"/>
                </a:solidFill>
              </a:rPr>
              <a:t>The premise of all ‘reason-why’ approaches is that </a:t>
            </a:r>
            <a:r>
              <a:rPr lang="en-GB" sz="2300" dirty="0" smtClean="0">
                <a:solidFill>
                  <a:srgbClr val="FFC000"/>
                </a:solidFill>
              </a:rPr>
              <a:t>consumers are essentially rational and tend to make informed choices based upon the information presented to them.</a:t>
            </a:r>
          </a:p>
          <a:p>
            <a:pPr>
              <a:lnSpc>
                <a:spcPct val="120000"/>
              </a:lnSpc>
            </a:pPr>
            <a:r>
              <a:rPr lang="en-GB" sz="2300" dirty="0" smtClean="0">
                <a:solidFill>
                  <a:schemeClr val="bg1"/>
                </a:solidFill>
              </a:rPr>
              <a:t>Do you see any problems with this? </a:t>
            </a:r>
          </a:p>
        </p:txBody>
      </p:sp>
    </p:spTree>
    <p:extLst>
      <p:ext uri="{BB962C8B-B14F-4D97-AF65-F5344CB8AC3E}">
        <p14:creationId xmlns:p14="http://schemas.microsoft.com/office/powerpoint/2010/main" val="34851402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5448"/>
            <a:ext cx="8458200" cy="1252728"/>
          </a:xfrm>
        </p:spPr>
        <p:txBody>
          <a:bodyPr>
            <a:noAutofit/>
          </a:bodyPr>
          <a:lstStyle/>
          <a:p>
            <a:pPr algn="ctr"/>
            <a:r>
              <a:rPr lang="en-GB" sz="3200" dirty="0">
                <a:solidFill>
                  <a:srgbClr val="FFC000"/>
                </a:solidFill>
                <a:latin typeface="Felix Titling" panose="04060505060202020A04" pitchFamily="82" charset="0"/>
              </a:rPr>
              <a:t>Unique selling proposition (USP)</a:t>
            </a:r>
          </a:p>
        </p:txBody>
      </p:sp>
      <p:sp>
        <p:nvSpPr>
          <p:cNvPr id="3" name="Content Placeholder 2"/>
          <p:cNvSpPr>
            <a:spLocks noGrp="1"/>
          </p:cNvSpPr>
          <p:nvPr>
            <p:ph idx="1"/>
          </p:nvPr>
        </p:nvSpPr>
        <p:spPr>
          <a:xfrm>
            <a:off x="304800" y="1775191"/>
            <a:ext cx="8610600" cy="5311409"/>
          </a:xfrm>
        </p:spPr>
        <p:txBody>
          <a:bodyPr>
            <a:noAutofit/>
          </a:bodyPr>
          <a:lstStyle/>
          <a:p>
            <a:pPr marL="118872" indent="0">
              <a:lnSpc>
                <a:spcPct val="120000"/>
              </a:lnSpc>
              <a:buNone/>
            </a:pPr>
            <a:r>
              <a:rPr lang="en-GB" sz="2400" dirty="0" smtClean="0">
                <a:solidFill>
                  <a:schemeClr val="bg1"/>
                </a:solidFill>
              </a:rPr>
              <a:t>A </a:t>
            </a:r>
            <a:r>
              <a:rPr lang="en-GB" sz="2400" dirty="0">
                <a:solidFill>
                  <a:srgbClr val="FFC000"/>
                </a:solidFill>
              </a:rPr>
              <a:t>USP</a:t>
            </a:r>
            <a:r>
              <a:rPr lang="en-GB" sz="2400" dirty="0">
                <a:solidFill>
                  <a:schemeClr val="bg1"/>
                </a:solidFill>
              </a:rPr>
              <a:t> identifies a specific benefit provided by the product that is not available from any other similar product. It is a reason for buying </a:t>
            </a:r>
            <a:r>
              <a:rPr lang="en-GB" sz="2400" dirty="0">
                <a:solidFill>
                  <a:srgbClr val="FFC000"/>
                </a:solidFill>
              </a:rPr>
              <a:t>this</a:t>
            </a:r>
            <a:r>
              <a:rPr lang="en-GB" sz="2400" dirty="0">
                <a:solidFill>
                  <a:schemeClr val="bg1"/>
                </a:solidFill>
              </a:rPr>
              <a:t> product rather than any other</a:t>
            </a:r>
            <a:r>
              <a:rPr lang="en-GB" sz="2400" dirty="0" smtClean="0">
                <a:solidFill>
                  <a:schemeClr val="bg1"/>
                </a:solidFill>
              </a:rPr>
              <a:t>. Focuses on brand.</a:t>
            </a:r>
            <a:endParaRPr lang="en-GB" sz="2400" dirty="0">
              <a:solidFill>
                <a:schemeClr val="bg1"/>
              </a:solidFill>
            </a:endParaRPr>
          </a:p>
          <a:p>
            <a:pPr marL="118872" indent="0">
              <a:lnSpc>
                <a:spcPct val="120000"/>
              </a:lnSpc>
              <a:buNone/>
            </a:pPr>
            <a:endParaRPr lang="en-GB" sz="1800" dirty="0" smtClean="0">
              <a:solidFill>
                <a:schemeClr val="bg1"/>
              </a:solidFill>
            </a:endParaRPr>
          </a:p>
          <a:p>
            <a:pPr marL="118872" indent="0">
              <a:lnSpc>
                <a:spcPct val="120000"/>
              </a:lnSpc>
              <a:buNone/>
            </a:pPr>
            <a:r>
              <a:rPr lang="en-GB" sz="2400" i="1" dirty="0" smtClean="0">
                <a:solidFill>
                  <a:schemeClr val="bg1"/>
                </a:solidFill>
              </a:rPr>
              <a:t>For </a:t>
            </a:r>
            <a:r>
              <a:rPr lang="en-GB" sz="2400" i="1" dirty="0">
                <a:solidFill>
                  <a:schemeClr val="bg1"/>
                </a:solidFill>
              </a:rPr>
              <a:t>example:</a:t>
            </a:r>
          </a:p>
          <a:p>
            <a:pPr>
              <a:lnSpc>
                <a:spcPct val="120000"/>
              </a:lnSpc>
            </a:pPr>
            <a:r>
              <a:rPr lang="en-GB" sz="2400" dirty="0" smtClean="0">
                <a:solidFill>
                  <a:schemeClr val="bg1"/>
                </a:solidFill>
              </a:rPr>
              <a:t>‘</a:t>
            </a:r>
            <a:r>
              <a:rPr lang="en-GB" sz="2400" dirty="0">
                <a:solidFill>
                  <a:schemeClr val="bg1"/>
                </a:solidFill>
              </a:rPr>
              <a:t>Make sure it’s Cadbury’s. Because </a:t>
            </a:r>
            <a:r>
              <a:rPr lang="en-GB" sz="2400" dirty="0">
                <a:solidFill>
                  <a:srgbClr val="FFC000"/>
                </a:solidFill>
              </a:rPr>
              <a:t>no other chocolate </a:t>
            </a:r>
            <a:r>
              <a:rPr lang="en-GB" sz="2400" dirty="0">
                <a:solidFill>
                  <a:schemeClr val="bg1"/>
                </a:solidFill>
              </a:rPr>
              <a:t>can possibly give you the proper, creamy, Cadbury taste.’</a:t>
            </a:r>
          </a:p>
          <a:p>
            <a:pPr>
              <a:lnSpc>
                <a:spcPct val="120000"/>
              </a:lnSpc>
            </a:pPr>
            <a:r>
              <a:rPr lang="en-GB" sz="2400" dirty="0" smtClean="0">
                <a:solidFill>
                  <a:schemeClr val="bg1"/>
                </a:solidFill>
              </a:rPr>
              <a:t>‘</a:t>
            </a:r>
            <a:r>
              <a:rPr lang="en-GB" sz="2400" dirty="0">
                <a:solidFill>
                  <a:schemeClr val="bg1"/>
                </a:solidFill>
              </a:rPr>
              <a:t>The </a:t>
            </a:r>
            <a:r>
              <a:rPr lang="en-GB" sz="2400" dirty="0">
                <a:solidFill>
                  <a:srgbClr val="FFC000"/>
                </a:solidFill>
              </a:rPr>
              <a:t>revolutionary PG tips </a:t>
            </a:r>
            <a:r>
              <a:rPr lang="en-GB" sz="2400" dirty="0">
                <a:solidFill>
                  <a:schemeClr val="bg1"/>
                </a:solidFill>
              </a:rPr>
              <a:t>pyramid bag gives the tea leaves more room to move, for the most delicious PG tips tea yet</a:t>
            </a:r>
            <a:r>
              <a:rPr lang="en-GB" sz="2400" dirty="0" smtClean="0">
                <a:solidFill>
                  <a:schemeClr val="bg1"/>
                </a:solidFill>
              </a:rPr>
              <a:t>.’</a:t>
            </a:r>
          </a:p>
        </p:txBody>
      </p:sp>
    </p:spTree>
    <p:extLst>
      <p:ext uri="{BB962C8B-B14F-4D97-AF65-F5344CB8AC3E}">
        <p14:creationId xmlns:p14="http://schemas.microsoft.com/office/powerpoint/2010/main" val="12715157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600" dirty="0">
                <a:solidFill>
                  <a:srgbClr val="FFC000"/>
                </a:solidFill>
                <a:latin typeface="Felix Titling" panose="04060505060202020A04" pitchFamily="82" charset="0"/>
              </a:rPr>
              <a:t>Exercise 2: Identifying USPs (</a:t>
            </a:r>
            <a:r>
              <a:rPr lang="en-GB" sz="3600" dirty="0" err="1">
                <a:solidFill>
                  <a:srgbClr val="FFC000"/>
                </a:solidFill>
                <a:latin typeface="Felix Titling" panose="04060505060202020A04" pitchFamily="82" charset="0"/>
              </a:rPr>
              <a:t>i</a:t>
            </a:r>
            <a:r>
              <a:rPr lang="en-GB" sz="3600" dirty="0" smtClean="0">
                <a:solidFill>
                  <a:srgbClr val="FFC000"/>
                </a:solidFill>
                <a:latin typeface="Felix Titling" panose="04060505060202020A04" pitchFamily="82" charset="0"/>
              </a:rPr>
              <a:t>)</a:t>
            </a:r>
            <a:endParaRPr lang="en-GB" sz="3600" dirty="0">
              <a:solidFill>
                <a:srgbClr val="FFC000"/>
              </a:solidFill>
              <a:latin typeface="Felix Titling" panose="04060505060202020A04" pitchFamily="82" charset="0"/>
            </a:endParaRPr>
          </a:p>
        </p:txBody>
      </p:sp>
      <p:sp>
        <p:nvSpPr>
          <p:cNvPr id="3" name="Content Placeholder 2"/>
          <p:cNvSpPr>
            <a:spLocks noGrp="1"/>
          </p:cNvSpPr>
          <p:nvPr>
            <p:ph idx="1"/>
          </p:nvPr>
        </p:nvSpPr>
        <p:spPr/>
        <p:txBody>
          <a:bodyPr>
            <a:normAutofit/>
          </a:bodyPr>
          <a:lstStyle/>
          <a:p>
            <a:pPr marL="118872" indent="0">
              <a:lnSpc>
                <a:spcPct val="110000"/>
              </a:lnSpc>
              <a:buNone/>
            </a:pPr>
            <a:r>
              <a:rPr lang="en-GB" sz="2600" dirty="0" smtClean="0">
                <a:solidFill>
                  <a:schemeClr val="bg1"/>
                </a:solidFill>
              </a:rPr>
              <a:t>Watch </a:t>
            </a:r>
            <a:r>
              <a:rPr lang="en-GB" sz="2600" dirty="0">
                <a:solidFill>
                  <a:schemeClr val="bg1"/>
                </a:solidFill>
              </a:rPr>
              <a:t>the </a:t>
            </a:r>
            <a:r>
              <a:rPr lang="en-GB" sz="2600" dirty="0" smtClean="0">
                <a:solidFill>
                  <a:srgbClr val="FFC000"/>
                </a:solidFill>
              </a:rPr>
              <a:t>BURBERRY</a:t>
            </a:r>
            <a:r>
              <a:rPr lang="en-GB" sz="2600" dirty="0" smtClean="0">
                <a:solidFill>
                  <a:schemeClr val="bg1"/>
                </a:solidFill>
              </a:rPr>
              <a:t> </a:t>
            </a:r>
            <a:r>
              <a:rPr lang="en-GB" sz="2600" dirty="0">
                <a:solidFill>
                  <a:schemeClr val="bg1"/>
                </a:solidFill>
              </a:rPr>
              <a:t>cashmere scarves </a:t>
            </a:r>
            <a:r>
              <a:rPr lang="en-GB" sz="2600" dirty="0" smtClean="0">
                <a:solidFill>
                  <a:schemeClr val="bg1"/>
                </a:solidFill>
              </a:rPr>
              <a:t>ad and identify </a:t>
            </a:r>
            <a:r>
              <a:rPr lang="en-GB" sz="2600" dirty="0">
                <a:solidFill>
                  <a:schemeClr val="bg1"/>
                </a:solidFill>
              </a:rPr>
              <a:t>the unique selling </a:t>
            </a:r>
            <a:r>
              <a:rPr lang="en-GB" sz="2600" dirty="0" smtClean="0">
                <a:solidFill>
                  <a:schemeClr val="bg1"/>
                </a:solidFill>
              </a:rPr>
              <a:t>proposition</a:t>
            </a:r>
          </a:p>
          <a:p>
            <a:pPr marL="676656" lvl="2" indent="0">
              <a:lnSpc>
                <a:spcPct val="110000"/>
              </a:lnSpc>
              <a:buNone/>
            </a:pPr>
            <a:r>
              <a:rPr lang="en-GB" sz="2200" i="1" dirty="0">
                <a:solidFill>
                  <a:schemeClr val="bg1"/>
                </a:solidFill>
              </a:rPr>
              <a:t>https://</a:t>
            </a:r>
            <a:r>
              <a:rPr lang="en-GB" sz="2200" i="1" dirty="0" smtClean="0">
                <a:solidFill>
                  <a:schemeClr val="bg1"/>
                </a:solidFill>
              </a:rPr>
              <a:t>www.youtube.com/watch?v=Ro3Qe_hbrt8</a:t>
            </a:r>
            <a:endParaRPr lang="en-GB" sz="2200" i="1" dirty="0">
              <a:solidFill>
                <a:schemeClr val="bg1"/>
              </a:solidFill>
            </a:endParaRPr>
          </a:p>
          <a:p>
            <a:pPr marL="118872" indent="0">
              <a:lnSpc>
                <a:spcPct val="110000"/>
              </a:lnSpc>
              <a:buNone/>
            </a:pPr>
            <a:r>
              <a:rPr lang="en-GB" dirty="0">
                <a:solidFill>
                  <a:schemeClr val="bg1"/>
                </a:solidFill>
              </a:rPr>
              <a:t> </a:t>
            </a:r>
          </a:p>
          <a:p>
            <a:pPr>
              <a:lnSpc>
                <a:spcPct val="110000"/>
              </a:lnSpc>
            </a:pPr>
            <a:r>
              <a:rPr lang="en-GB" sz="2400" dirty="0">
                <a:solidFill>
                  <a:schemeClr val="bg1"/>
                </a:solidFill>
              </a:rPr>
              <a:t>What </a:t>
            </a:r>
            <a:r>
              <a:rPr lang="en-GB" sz="2400" dirty="0">
                <a:solidFill>
                  <a:srgbClr val="FFC000"/>
                </a:solidFill>
              </a:rPr>
              <a:t>specific</a:t>
            </a:r>
            <a:r>
              <a:rPr lang="en-GB" sz="2400" dirty="0">
                <a:solidFill>
                  <a:schemeClr val="bg1"/>
                </a:solidFill>
              </a:rPr>
              <a:t> benefit does the USP promise the consumer?</a:t>
            </a:r>
          </a:p>
          <a:p>
            <a:pPr>
              <a:lnSpc>
                <a:spcPct val="110000"/>
              </a:lnSpc>
            </a:pPr>
            <a:r>
              <a:rPr lang="en-GB" sz="2400" dirty="0">
                <a:solidFill>
                  <a:schemeClr val="bg1"/>
                </a:solidFill>
              </a:rPr>
              <a:t>How is the </a:t>
            </a:r>
            <a:r>
              <a:rPr lang="en-GB" sz="2400" dirty="0">
                <a:solidFill>
                  <a:srgbClr val="FFC000"/>
                </a:solidFill>
              </a:rPr>
              <a:t>distinctiveness</a:t>
            </a:r>
            <a:r>
              <a:rPr lang="en-GB" sz="2400" dirty="0">
                <a:solidFill>
                  <a:schemeClr val="bg1"/>
                </a:solidFill>
              </a:rPr>
              <a:t> of the product and/or brand emphasised?</a:t>
            </a:r>
          </a:p>
          <a:p>
            <a:pPr>
              <a:lnSpc>
                <a:spcPct val="110000"/>
              </a:lnSpc>
            </a:pPr>
            <a:r>
              <a:rPr lang="en-GB" sz="2400" dirty="0" smtClean="0">
                <a:solidFill>
                  <a:schemeClr val="bg1"/>
                </a:solidFill>
              </a:rPr>
              <a:t>How </a:t>
            </a:r>
            <a:r>
              <a:rPr lang="en-GB" sz="2400" dirty="0" smtClean="0">
                <a:solidFill>
                  <a:srgbClr val="FFC000"/>
                </a:solidFill>
              </a:rPr>
              <a:t>important is </a:t>
            </a:r>
            <a:r>
              <a:rPr lang="en-GB" sz="2400" dirty="0">
                <a:solidFill>
                  <a:srgbClr val="FFC000"/>
                </a:solidFill>
              </a:rPr>
              <a:t>the USP </a:t>
            </a:r>
            <a:r>
              <a:rPr lang="en-GB" sz="2400" dirty="0">
                <a:solidFill>
                  <a:schemeClr val="bg1"/>
                </a:solidFill>
              </a:rPr>
              <a:t>for </a:t>
            </a:r>
            <a:r>
              <a:rPr lang="en-GB" sz="2400" dirty="0" smtClean="0">
                <a:solidFill>
                  <a:schemeClr val="bg1"/>
                </a:solidFill>
              </a:rPr>
              <a:t>the advert’s </a:t>
            </a:r>
            <a:r>
              <a:rPr lang="en-GB" sz="2400" dirty="0">
                <a:solidFill>
                  <a:schemeClr val="bg1"/>
                </a:solidFill>
              </a:rPr>
              <a:t>persuasive </a:t>
            </a:r>
            <a:r>
              <a:rPr lang="en-GB" sz="2400" dirty="0" smtClean="0">
                <a:solidFill>
                  <a:schemeClr val="bg1"/>
                </a:solidFill>
              </a:rPr>
              <a:t>effect?</a:t>
            </a:r>
            <a:endParaRPr lang="en-GB" sz="2400" dirty="0">
              <a:solidFill>
                <a:schemeClr val="bg1"/>
              </a:solidFill>
            </a:endParaRPr>
          </a:p>
          <a:p>
            <a:pPr>
              <a:lnSpc>
                <a:spcPct val="110000"/>
              </a:lnSpc>
            </a:pPr>
            <a:endParaRPr lang="en-GB" dirty="0"/>
          </a:p>
        </p:txBody>
      </p:sp>
    </p:spTree>
    <p:extLst>
      <p:ext uri="{BB962C8B-B14F-4D97-AF65-F5344CB8AC3E}">
        <p14:creationId xmlns:p14="http://schemas.microsoft.com/office/powerpoint/2010/main" val="23670226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solidFill>
                  <a:srgbClr val="FFC000"/>
                </a:solidFill>
                <a:latin typeface="Felix Titling" panose="04060505060202020A04" pitchFamily="82" charset="0"/>
              </a:rPr>
              <a:t>Exercise 2: Identifying USPs (ii)</a:t>
            </a:r>
          </a:p>
        </p:txBody>
      </p:sp>
      <p:sp>
        <p:nvSpPr>
          <p:cNvPr id="3" name="Content Placeholder 2"/>
          <p:cNvSpPr>
            <a:spLocks noGrp="1"/>
          </p:cNvSpPr>
          <p:nvPr>
            <p:ph idx="1"/>
          </p:nvPr>
        </p:nvSpPr>
        <p:spPr/>
        <p:txBody>
          <a:bodyPr>
            <a:normAutofit/>
          </a:bodyPr>
          <a:lstStyle/>
          <a:p>
            <a:pPr marL="118872" indent="0">
              <a:buNone/>
            </a:pPr>
            <a:r>
              <a:rPr lang="en-GB" sz="2600" dirty="0">
                <a:solidFill>
                  <a:schemeClr val="bg1"/>
                </a:solidFill>
              </a:rPr>
              <a:t>Watch the </a:t>
            </a:r>
            <a:r>
              <a:rPr lang="en-GB" sz="2600" dirty="0" smtClean="0">
                <a:solidFill>
                  <a:srgbClr val="FFC000"/>
                </a:solidFill>
              </a:rPr>
              <a:t>IPHONE </a:t>
            </a:r>
            <a:r>
              <a:rPr lang="en-GB" sz="2600" dirty="0">
                <a:solidFill>
                  <a:schemeClr val="bg1"/>
                </a:solidFill>
              </a:rPr>
              <a:t>ad</a:t>
            </a:r>
          </a:p>
          <a:p>
            <a:pPr marL="411480" lvl="1" indent="0">
              <a:buNone/>
            </a:pPr>
            <a:r>
              <a:rPr lang="en-GB" sz="2600" i="1" dirty="0">
                <a:solidFill>
                  <a:schemeClr val="bg1"/>
                </a:solidFill>
              </a:rPr>
              <a:t>https://</a:t>
            </a:r>
            <a:r>
              <a:rPr lang="en-GB" sz="2600" i="1" dirty="0" smtClean="0">
                <a:solidFill>
                  <a:schemeClr val="bg1"/>
                </a:solidFill>
              </a:rPr>
              <a:t>www.youtube.com/watch?v=Q6dsRpVyyWs</a:t>
            </a:r>
          </a:p>
          <a:p>
            <a:pPr marL="118872" indent="0">
              <a:lnSpc>
                <a:spcPct val="110000"/>
              </a:lnSpc>
              <a:buNone/>
            </a:pPr>
            <a:r>
              <a:rPr lang="en-GB" dirty="0">
                <a:solidFill>
                  <a:schemeClr val="bg1"/>
                </a:solidFill>
              </a:rPr>
              <a:t>- </a:t>
            </a:r>
            <a:r>
              <a:rPr lang="en-GB" sz="2600" dirty="0">
                <a:solidFill>
                  <a:schemeClr val="bg1"/>
                </a:solidFill>
              </a:rPr>
              <a:t>identify the unique selling </a:t>
            </a:r>
            <a:r>
              <a:rPr lang="en-GB" sz="2600" dirty="0" smtClean="0">
                <a:solidFill>
                  <a:schemeClr val="bg1"/>
                </a:solidFill>
              </a:rPr>
              <a:t>proposition</a:t>
            </a:r>
            <a:endParaRPr lang="en-GB" sz="2600" dirty="0">
              <a:solidFill>
                <a:schemeClr val="bg1"/>
              </a:solidFill>
            </a:endParaRPr>
          </a:p>
          <a:p>
            <a:pPr>
              <a:lnSpc>
                <a:spcPct val="110000"/>
              </a:lnSpc>
            </a:pPr>
            <a:endParaRPr lang="en-GB" sz="2400" dirty="0" smtClean="0">
              <a:solidFill>
                <a:schemeClr val="bg1"/>
              </a:solidFill>
            </a:endParaRPr>
          </a:p>
          <a:p>
            <a:pPr>
              <a:lnSpc>
                <a:spcPct val="110000"/>
              </a:lnSpc>
            </a:pPr>
            <a:r>
              <a:rPr lang="en-GB" sz="2400" dirty="0">
                <a:solidFill>
                  <a:schemeClr val="bg1"/>
                </a:solidFill>
              </a:rPr>
              <a:t>What </a:t>
            </a:r>
            <a:r>
              <a:rPr lang="en-GB" sz="2400" dirty="0">
                <a:solidFill>
                  <a:srgbClr val="FFC000"/>
                </a:solidFill>
              </a:rPr>
              <a:t>specific</a:t>
            </a:r>
            <a:r>
              <a:rPr lang="en-GB" sz="2400" dirty="0">
                <a:solidFill>
                  <a:schemeClr val="bg1"/>
                </a:solidFill>
              </a:rPr>
              <a:t> benefit does the USP promise the consumer?</a:t>
            </a:r>
          </a:p>
          <a:p>
            <a:pPr>
              <a:lnSpc>
                <a:spcPct val="110000"/>
              </a:lnSpc>
            </a:pPr>
            <a:r>
              <a:rPr lang="en-GB" sz="2400" dirty="0">
                <a:solidFill>
                  <a:schemeClr val="bg1"/>
                </a:solidFill>
              </a:rPr>
              <a:t>How is the </a:t>
            </a:r>
            <a:r>
              <a:rPr lang="en-GB" sz="2400" dirty="0">
                <a:solidFill>
                  <a:srgbClr val="FFC000"/>
                </a:solidFill>
              </a:rPr>
              <a:t>distinctiveness</a:t>
            </a:r>
            <a:r>
              <a:rPr lang="en-GB" sz="2400" dirty="0">
                <a:solidFill>
                  <a:schemeClr val="bg1"/>
                </a:solidFill>
              </a:rPr>
              <a:t> of the product and/or brand emphasised?</a:t>
            </a:r>
          </a:p>
          <a:p>
            <a:pPr>
              <a:lnSpc>
                <a:spcPct val="110000"/>
              </a:lnSpc>
            </a:pPr>
            <a:r>
              <a:rPr lang="en-GB" sz="2400" dirty="0">
                <a:solidFill>
                  <a:schemeClr val="bg1"/>
                </a:solidFill>
              </a:rPr>
              <a:t>How </a:t>
            </a:r>
            <a:r>
              <a:rPr lang="en-GB" sz="2400" dirty="0">
                <a:solidFill>
                  <a:srgbClr val="FFC000"/>
                </a:solidFill>
              </a:rPr>
              <a:t>important is the USP </a:t>
            </a:r>
            <a:r>
              <a:rPr lang="en-GB" sz="2400" dirty="0">
                <a:solidFill>
                  <a:schemeClr val="bg1"/>
                </a:solidFill>
              </a:rPr>
              <a:t>for the advert’s persuasive effect?</a:t>
            </a:r>
          </a:p>
          <a:p>
            <a:pPr marL="118872" indent="0">
              <a:buNone/>
            </a:pPr>
            <a:endParaRPr lang="en-GB" sz="2400" dirty="0"/>
          </a:p>
          <a:p>
            <a:endParaRPr lang="en-GB" dirty="0"/>
          </a:p>
        </p:txBody>
      </p:sp>
    </p:spTree>
    <p:extLst>
      <p:ext uri="{BB962C8B-B14F-4D97-AF65-F5344CB8AC3E}">
        <p14:creationId xmlns:p14="http://schemas.microsoft.com/office/powerpoint/2010/main" val="23544010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063752"/>
          </a:xfrm>
        </p:spPr>
        <p:txBody>
          <a:bodyPr>
            <a:noAutofit/>
          </a:bodyPr>
          <a:lstStyle/>
          <a:p>
            <a:pPr algn="ctr"/>
            <a:r>
              <a:rPr lang="en-GB" sz="3600" u="sng" dirty="0">
                <a:solidFill>
                  <a:srgbClr val="FFC000"/>
                </a:solidFill>
                <a:latin typeface="Felix Titling" panose="04060505060202020A04" pitchFamily="82" charset="0"/>
              </a:rPr>
              <a:t>Writing</a:t>
            </a:r>
            <a:r>
              <a:rPr lang="en-GB" sz="3600" dirty="0">
                <a:solidFill>
                  <a:srgbClr val="FFC000"/>
                </a:solidFill>
                <a:latin typeface="Felix Titling" panose="04060505060202020A04" pitchFamily="82" charset="0"/>
              </a:rPr>
              <a:t> for your reader</a:t>
            </a:r>
          </a:p>
        </p:txBody>
      </p:sp>
      <p:sp>
        <p:nvSpPr>
          <p:cNvPr id="3" name="Content Placeholder 2"/>
          <p:cNvSpPr>
            <a:spLocks noGrp="1"/>
          </p:cNvSpPr>
          <p:nvPr>
            <p:ph idx="1"/>
          </p:nvPr>
        </p:nvSpPr>
        <p:spPr>
          <a:xfrm>
            <a:off x="304800" y="1524000"/>
            <a:ext cx="8534400" cy="5029200"/>
          </a:xfrm>
        </p:spPr>
        <p:txBody>
          <a:bodyPr>
            <a:noAutofit/>
          </a:bodyPr>
          <a:lstStyle/>
          <a:p>
            <a:pPr marL="118872" indent="0">
              <a:buNone/>
            </a:pPr>
            <a:r>
              <a:rPr lang="en-GB" sz="2200" dirty="0" smtClean="0">
                <a:solidFill>
                  <a:schemeClr val="bg1"/>
                </a:solidFill>
              </a:rPr>
              <a:t>Effective </a:t>
            </a:r>
            <a:r>
              <a:rPr lang="en-GB" sz="2200" dirty="0">
                <a:solidFill>
                  <a:schemeClr val="bg1"/>
                </a:solidFill>
              </a:rPr>
              <a:t>copywriting is not about writing what you want to write, but </a:t>
            </a:r>
            <a:r>
              <a:rPr lang="en-GB" sz="2200" i="1" dirty="0">
                <a:solidFill>
                  <a:schemeClr val="bg1"/>
                </a:solidFill>
              </a:rPr>
              <a:t>writing what your reader wants to read.</a:t>
            </a:r>
          </a:p>
          <a:p>
            <a:endParaRPr lang="en-GB" sz="2200" i="1" dirty="0">
              <a:solidFill>
                <a:schemeClr val="bg1"/>
              </a:solidFill>
            </a:endParaRPr>
          </a:p>
          <a:p>
            <a:pPr marL="118872" indent="0">
              <a:buNone/>
            </a:pPr>
            <a:r>
              <a:rPr lang="en-GB" sz="2200" b="1" dirty="0">
                <a:solidFill>
                  <a:schemeClr val="bg1"/>
                </a:solidFill>
              </a:rPr>
              <a:t>What is copy</a:t>
            </a:r>
            <a:r>
              <a:rPr lang="en-GB" sz="2200" b="1" dirty="0" smtClean="0">
                <a:solidFill>
                  <a:schemeClr val="bg1"/>
                </a:solidFill>
              </a:rPr>
              <a:t>?</a:t>
            </a:r>
          </a:p>
          <a:p>
            <a:pPr marL="118872" indent="0">
              <a:buNone/>
            </a:pPr>
            <a:endParaRPr lang="en-GB" sz="2200" b="1" dirty="0" smtClean="0">
              <a:solidFill>
                <a:schemeClr val="bg1"/>
              </a:solidFill>
            </a:endParaRPr>
          </a:p>
          <a:p>
            <a:r>
              <a:rPr lang="en-GB" sz="2200" dirty="0" smtClean="0">
                <a:solidFill>
                  <a:schemeClr val="bg1"/>
                </a:solidFill>
              </a:rPr>
              <a:t>Copy </a:t>
            </a:r>
            <a:r>
              <a:rPr lang="en-GB" sz="2200" dirty="0">
                <a:solidFill>
                  <a:schemeClr val="bg1"/>
                </a:solidFill>
              </a:rPr>
              <a:t>is written matter or </a:t>
            </a:r>
            <a:r>
              <a:rPr lang="en-GB" sz="2200" dirty="0">
                <a:solidFill>
                  <a:srgbClr val="FFC000"/>
                </a:solidFill>
              </a:rPr>
              <a:t>text prepared for printing</a:t>
            </a:r>
            <a:r>
              <a:rPr lang="en-GB" sz="2200" dirty="0">
                <a:solidFill>
                  <a:schemeClr val="bg1"/>
                </a:solidFill>
              </a:rPr>
              <a:t>, specifically the wording of an advertisement or the narrative of a newspaper article</a:t>
            </a:r>
            <a:r>
              <a:rPr lang="en-GB" sz="2200" dirty="0" smtClean="0">
                <a:solidFill>
                  <a:schemeClr val="bg1"/>
                </a:solidFill>
              </a:rPr>
              <a:t>.</a:t>
            </a:r>
          </a:p>
          <a:p>
            <a:pPr marL="118872" indent="0">
              <a:buNone/>
            </a:pPr>
            <a:endParaRPr lang="en-GB" sz="2200" dirty="0">
              <a:solidFill>
                <a:schemeClr val="bg1"/>
              </a:solidFill>
            </a:endParaRPr>
          </a:p>
          <a:p>
            <a:r>
              <a:rPr lang="en-GB" sz="2200" dirty="0" smtClean="0">
                <a:solidFill>
                  <a:schemeClr val="bg1"/>
                </a:solidFill>
              </a:rPr>
              <a:t>Copy </a:t>
            </a:r>
            <a:r>
              <a:rPr lang="en-GB" sz="2200" dirty="0">
                <a:solidFill>
                  <a:schemeClr val="bg1"/>
                </a:solidFill>
              </a:rPr>
              <a:t>is ‘goal-directed’ writing. It is written with the primary intention of </a:t>
            </a:r>
            <a:r>
              <a:rPr lang="en-GB" sz="2200" dirty="0">
                <a:solidFill>
                  <a:srgbClr val="FFC000"/>
                </a:solidFill>
              </a:rPr>
              <a:t>producing a pre-determined effect, to make something happen</a:t>
            </a:r>
            <a:r>
              <a:rPr lang="en-GB" sz="2200" dirty="0">
                <a:solidFill>
                  <a:schemeClr val="bg1"/>
                </a:solidFill>
              </a:rPr>
              <a:t>. Copy aims to interest, convince, persuade, </a:t>
            </a:r>
            <a:r>
              <a:rPr lang="en-GB" sz="2200" u="sng" dirty="0">
                <a:solidFill>
                  <a:srgbClr val="FFC000"/>
                </a:solidFill>
              </a:rPr>
              <a:t>sell</a:t>
            </a:r>
            <a:r>
              <a:rPr lang="en-GB" sz="2200" dirty="0" smtClean="0">
                <a:solidFill>
                  <a:schemeClr val="bg1"/>
                </a:solidFill>
              </a:rPr>
              <a:t>.</a:t>
            </a:r>
            <a:r>
              <a:rPr lang="en-GB" sz="2200" dirty="0">
                <a:solidFill>
                  <a:schemeClr val="bg1"/>
                </a:solidFill>
              </a:rPr>
              <a:t> </a:t>
            </a:r>
            <a:endParaRPr lang="en-GB" sz="2200" dirty="0" smtClean="0">
              <a:solidFill>
                <a:schemeClr val="bg1"/>
              </a:solidFill>
            </a:endParaRPr>
          </a:p>
        </p:txBody>
      </p:sp>
    </p:spTree>
    <p:extLst>
      <p:ext uri="{BB962C8B-B14F-4D97-AF65-F5344CB8AC3E}">
        <p14:creationId xmlns:p14="http://schemas.microsoft.com/office/powerpoint/2010/main" val="31598050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5448"/>
            <a:ext cx="8915400" cy="1252728"/>
          </a:xfrm>
        </p:spPr>
        <p:txBody>
          <a:bodyPr>
            <a:normAutofit/>
          </a:bodyPr>
          <a:lstStyle/>
          <a:p>
            <a:pPr algn="ctr"/>
            <a:r>
              <a:rPr lang="en-GB" sz="3600" dirty="0">
                <a:solidFill>
                  <a:srgbClr val="FFC000"/>
                </a:solidFill>
                <a:latin typeface="Felix Titling" panose="04060505060202020A04" pitchFamily="82" charset="0"/>
              </a:rPr>
              <a:t>ENGAGING YOUR </a:t>
            </a:r>
            <a:r>
              <a:rPr lang="en-GB" sz="3600" dirty="0" smtClean="0">
                <a:solidFill>
                  <a:srgbClr val="FFC000"/>
                </a:solidFill>
                <a:latin typeface="Felix Titling" panose="04060505060202020A04" pitchFamily="82" charset="0"/>
              </a:rPr>
              <a:t>READER: TEXT</a:t>
            </a:r>
            <a:endParaRPr lang="en-GB" sz="3600" dirty="0">
              <a:solidFill>
                <a:srgbClr val="FFC000"/>
              </a:solidFill>
              <a:latin typeface="Felix Titling" panose="04060505060202020A04" pitchFamily="82" charset="0"/>
            </a:endParaRPr>
          </a:p>
        </p:txBody>
      </p:sp>
      <p:sp>
        <p:nvSpPr>
          <p:cNvPr id="3" name="Content Placeholder 2"/>
          <p:cNvSpPr>
            <a:spLocks noGrp="1"/>
          </p:cNvSpPr>
          <p:nvPr>
            <p:ph idx="1"/>
          </p:nvPr>
        </p:nvSpPr>
        <p:spPr>
          <a:xfrm>
            <a:off x="152400" y="1563329"/>
            <a:ext cx="8839200" cy="5257800"/>
          </a:xfrm>
        </p:spPr>
        <p:txBody>
          <a:bodyPr>
            <a:normAutofit fontScale="92500" lnSpcReduction="20000"/>
          </a:bodyPr>
          <a:lstStyle/>
          <a:p>
            <a:pPr marL="164592" indent="0">
              <a:lnSpc>
                <a:spcPct val="120000"/>
              </a:lnSpc>
              <a:buNone/>
            </a:pPr>
            <a:r>
              <a:rPr lang="en-GB" sz="2400" dirty="0">
                <a:solidFill>
                  <a:schemeClr val="bg1"/>
                </a:solidFill>
              </a:rPr>
              <a:t>WRITING COPY </a:t>
            </a:r>
          </a:p>
          <a:p>
            <a:pPr marL="164592" indent="0">
              <a:lnSpc>
                <a:spcPct val="120000"/>
              </a:lnSpc>
              <a:buNone/>
            </a:pPr>
            <a:endParaRPr lang="en-GB" sz="2400" dirty="0">
              <a:solidFill>
                <a:schemeClr val="bg1"/>
              </a:solidFill>
            </a:endParaRPr>
          </a:p>
          <a:p>
            <a:pPr marL="164592" lvl="0" indent="0">
              <a:lnSpc>
                <a:spcPct val="120000"/>
              </a:lnSpc>
              <a:buNone/>
            </a:pPr>
            <a:r>
              <a:rPr lang="en-GB" sz="2400" dirty="0">
                <a:solidFill>
                  <a:schemeClr val="bg1"/>
                </a:solidFill>
              </a:rPr>
              <a:t>Copy must catch the reader’s attention &amp; maintain their interest  </a:t>
            </a:r>
          </a:p>
          <a:p>
            <a:pPr marL="164592" lvl="0" indent="0">
              <a:lnSpc>
                <a:spcPct val="120000"/>
              </a:lnSpc>
              <a:buNone/>
            </a:pPr>
            <a:r>
              <a:rPr lang="en-GB" sz="2400" dirty="0">
                <a:solidFill>
                  <a:schemeClr val="bg1"/>
                </a:solidFill>
              </a:rPr>
              <a:t>Good copy should provide:</a:t>
            </a:r>
          </a:p>
          <a:p>
            <a:pPr marL="164592" lvl="0" indent="0">
              <a:lnSpc>
                <a:spcPct val="120000"/>
              </a:lnSpc>
              <a:buNone/>
            </a:pPr>
            <a:endParaRPr lang="en-GB" sz="2400" dirty="0">
              <a:solidFill>
                <a:schemeClr val="bg1"/>
              </a:solidFill>
            </a:endParaRPr>
          </a:p>
          <a:p>
            <a:pPr>
              <a:lnSpc>
                <a:spcPct val="120000"/>
              </a:lnSpc>
            </a:pPr>
            <a:r>
              <a:rPr lang="en-GB" sz="2300" dirty="0">
                <a:solidFill>
                  <a:schemeClr val="bg1"/>
                </a:solidFill>
              </a:rPr>
              <a:t>A clear reason for pausing to read in the first place.</a:t>
            </a:r>
          </a:p>
          <a:p>
            <a:pPr>
              <a:lnSpc>
                <a:spcPct val="120000"/>
              </a:lnSpc>
            </a:pPr>
            <a:r>
              <a:rPr lang="en-GB" sz="2300" dirty="0">
                <a:solidFill>
                  <a:schemeClr val="bg1"/>
                </a:solidFill>
              </a:rPr>
              <a:t>Enough material of interest to keep the reader reading.</a:t>
            </a:r>
          </a:p>
          <a:p>
            <a:pPr>
              <a:lnSpc>
                <a:spcPct val="120000"/>
              </a:lnSpc>
            </a:pPr>
            <a:r>
              <a:rPr lang="en-GB" sz="2300" dirty="0">
                <a:solidFill>
                  <a:schemeClr val="bg1"/>
                </a:solidFill>
              </a:rPr>
              <a:t>No reason for not reading on</a:t>
            </a:r>
            <a:r>
              <a:rPr lang="en-GB" sz="2300" dirty="0" smtClean="0">
                <a:solidFill>
                  <a:schemeClr val="bg1"/>
                </a:solidFill>
              </a:rPr>
              <a:t>.</a:t>
            </a:r>
          </a:p>
          <a:p>
            <a:pPr marL="164592" indent="0">
              <a:lnSpc>
                <a:spcPct val="120000"/>
              </a:lnSpc>
              <a:buNone/>
            </a:pPr>
            <a:endParaRPr lang="en-GB" sz="1500" dirty="0" smtClean="0">
              <a:solidFill>
                <a:schemeClr val="bg1"/>
              </a:solidFill>
            </a:endParaRPr>
          </a:p>
          <a:p>
            <a:pPr marL="164592" indent="0">
              <a:lnSpc>
                <a:spcPct val="120000"/>
              </a:lnSpc>
              <a:buNone/>
            </a:pPr>
            <a:r>
              <a:rPr lang="en-GB" sz="2400" dirty="0">
                <a:solidFill>
                  <a:schemeClr val="bg1"/>
                </a:solidFill>
              </a:rPr>
              <a:t>Knowing what your reader is like, and particularly what she wants more or less of, makes it much easier to write copy that relates to her interests and needs, desires, fears, and hopes.</a:t>
            </a:r>
          </a:p>
          <a:p>
            <a:pPr marL="164592" indent="0">
              <a:lnSpc>
                <a:spcPct val="120000"/>
              </a:lnSpc>
              <a:buNone/>
            </a:pPr>
            <a:endParaRPr lang="en-GB" sz="1400" dirty="0">
              <a:solidFill>
                <a:srgbClr val="FFC000"/>
              </a:solidFill>
            </a:endParaRPr>
          </a:p>
          <a:p>
            <a:pPr marL="164592" indent="0">
              <a:lnSpc>
                <a:spcPct val="120000"/>
              </a:lnSpc>
              <a:buNone/>
            </a:pPr>
            <a:r>
              <a:rPr lang="en-GB" sz="2400" dirty="0" smtClean="0">
                <a:solidFill>
                  <a:srgbClr val="FFC000"/>
                </a:solidFill>
              </a:rPr>
              <a:t>Widespread profiling of readers </a:t>
            </a:r>
            <a:r>
              <a:rPr lang="en-GB" sz="2400" dirty="0" smtClean="0">
                <a:solidFill>
                  <a:schemeClr val="bg1"/>
                </a:solidFill>
              </a:rPr>
              <a:t>How has this been developed </a:t>
            </a:r>
            <a:r>
              <a:rPr lang="en-GB" sz="2400" dirty="0">
                <a:solidFill>
                  <a:schemeClr val="bg1"/>
                </a:solidFill>
              </a:rPr>
              <a:t>though </a:t>
            </a:r>
            <a:r>
              <a:rPr lang="en-GB" sz="2400" dirty="0" smtClean="0">
                <a:solidFill>
                  <a:schemeClr val="bg1"/>
                </a:solidFill>
              </a:rPr>
              <a:t>internet algorithms – are there any </a:t>
            </a:r>
            <a:r>
              <a:rPr lang="en-GB" sz="2400" dirty="0">
                <a:solidFill>
                  <a:schemeClr val="bg1"/>
                </a:solidFill>
              </a:rPr>
              <a:t>problems with this? </a:t>
            </a:r>
          </a:p>
          <a:p>
            <a:pPr lvl="1"/>
            <a:endParaRPr lang="en-GB" sz="2400" dirty="0"/>
          </a:p>
          <a:p>
            <a:endParaRPr lang="en-GB" dirty="0"/>
          </a:p>
          <a:p>
            <a:endParaRPr lang="en-GB" dirty="0"/>
          </a:p>
        </p:txBody>
      </p:sp>
    </p:spTree>
    <p:extLst>
      <p:ext uri="{BB962C8B-B14F-4D97-AF65-F5344CB8AC3E}">
        <p14:creationId xmlns:p14="http://schemas.microsoft.com/office/powerpoint/2010/main" val="23882291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FFC000"/>
                </a:solidFill>
                <a:latin typeface="Felix Titling" panose="04060505060202020A04" pitchFamily="82" charset="0"/>
              </a:rPr>
              <a:t>CNN – how does this ad work</a:t>
            </a:r>
            <a:r>
              <a:rPr lang="en-GB" sz="3600" dirty="0">
                <a:solidFill>
                  <a:srgbClr val="FFC000"/>
                </a:solidFill>
                <a:latin typeface="Felix Titling" panose="04060505060202020A04" pitchFamily="82" charset="0"/>
              </a:rPr>
              <a:t>? </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600" y="1515968"/>
            <a:ext cx="7543800" cy="5189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01980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u="sng" dirty="0">
                <a:solidFill>
                  <a:srgbClr val="FFC000"/>
                </a:solidFill>
                <a:latin typeface="Felix Titling" panose="04060505060202020A04" pitchFamily="82" charset="0"/>
              </a:rPr>
              <a:t>ATMOSPHERE </a:t>
            </a:r>
            <a:r>
              <a:rPr lang="en-GB" sz="4000" u="sng" dirty="0" smtClean="0">
                <a:solidFill>
                  <a:srgbClr val="FFC000"/>
                </a:solidFill>
                <a:latin typeface="Felix Titling" panose="04060505060202020A04" pitchFamily="82" charset="0"/>
              </a:rPr>
              <a:t>ADVERTISING</a:t>
            </a:r>
            <a:endParaRPr lang="en-GB" sz="4000" u="sng" dirty="0">
              <a:solidFill>
                <a:srgbClr val="FFC000"/>
              </a:solidFill>
              <a:latin typeface="Felix Titling" panose="04060505060202020A04" pitchFamily="82" charset="0"/>
            </a:endParaRPr>
          </a:p>
        </p:txBody>
      </p:sp>
      <p:sp>
        <p:nvSpPr>
          <p:cNvPr id="3" name="Content Placeholder 2"/>
          <p:cNvSpPr>
            <a:spLocks noGrp="1"/>
          </p:cNvSpPr>
          <p:nvPr>
            <p:ph idx="1"/>
          </p:nvPr>
        </p:nvSpPr>
        <p:spPr>
          <a:xfrm>
            <a:off x="457200" y="1775191"/>
            <a:ext cx="8229600" cy="4854209"/>
          </a:xfrm>
        </p:spPr>
        <p:txBody>
          <a:bodyPr>
            <a:normAutofit/>
          </a:bodyPr>
          <a:lstStyle/>
          <a:p>
            <a:r>
              <a:rPr lang="en-GB" sz="2400" dirty="0" smtClean="0">
                <a:solidFill>
                  <a:schemeClr val="bg1"/>
                </a:solidFill>
              </a:rPr>
              <a:t>‘</a:t>
            </a:r>
            <a:r>
              <a:rPr lang="en-GB" sz="2400" dirty="0">
                <a:solidFill>
                  <a:schemeClr val="bg1"/>
                </a:solidFill>
              </a:rPr>
              <a:t>Atmosphere’ approaches </a:t>
            </a:r>
            <a:r>
              <a:rPr lang="en-GB" sz="2400" dirty="0">
                <a:solidFill>
                  <a:srgbClr val="FFC000"/>
                </a:solidFill>
              </a:rPr>
              <a:t>do not rely upon rational </a:t>
            </a:r>
            <a:r>
              <a:rPr lang="en-GB" sz="2400" dirty="0">
                <a:solidFill>
                  <a:schemeClr val="bg1"/>
                </a:solidFill>
              </a:rPr>
              <a:t>arguments in order to persuade consumers; instead, they appeal to their emotional impulses and non-rational responses</a:t>
            </a:r>
            <a:r>
              <a:rPr lang="en-GB" sz="2400" dirty="0" smtClean="0">
                <a:solidFill>
                  <a:schemeClr val="bg1"/>
                </a:solidFill>
              </a:rPr>
              <a:t>.</a:t>
            </a:r>
          </a:p>
          <a:p>
            <a:endParaRPr lang="en-GB" sz="2400" dirty="0">
              <a:solidFill>
                <a:schemeClr val="bg1"/>
              </a:solidFill>
            </a:endParaRPr>
          </a:p>
          <a:p>
            <a:r>
              <a:rPr lang="en-GB" sz="2400" dirty="0" smtClean="0">
                <a:solidFill>
                  <a:schemeClr val="bg1"/>
                </a:solidFill>
              </a:rPr>
              <a:t>An </a:t>
            </a:r>
            <a:r>
              <a:rPr lang="en-GB" sz="2400" dirty="0">
                <a:solidFill>
                  <a:schemeClr val="bg1"/>
                </a:solidFill>
              </a:rPr>
              <a:t>attempt is made to ‘tap into’ powerful </a:t>
            </a:r>
            <a:r>
              <a:rPr lang="en-GB" sz="2400" dirty="0">
                <a:solidFill>
                  <a:srgbClr val="FFC000"/>
                </a:solidFill>
              </a:rPr>
              <a:t>irrational motivations</a:t>
            </a:r>
            <a:r>
              <a:rPr lang="en-GB" sz="2400" dirty="0">
                <a:solidFill>
                  <a:schemeClr val="bg1"/>
                </a:solidFill>
              </a:rPr>
              <a:t> such as sexual desire, patriotism, or social anxieties which importantly affect the behaviour of consumers</a:t>
            </a:r>
            <a:r>
              <a:rPr lang="en-GB" sz="2400" dirty="0" smtClean="0">
                <a:solidFill>
                  <a:schemeClr val="bg1"/>
                </a:solidFill>
              </a:rPr>
              <a:t>.</a:t>
            </a:r>
          </a:p>
          <a:p>
            <a:endParaRPr lang="en-GB" sz="2400" dirty="0">
              <a:solidFill>
                <a:schemeClr val="bg1"/>
              </a:solidFill>
            </a:endParaRPr>
          </a:p>
          <a:p>
            <a:r>
              <a:rPr lang="en-GB" sz="2400" dirty="0" smtClean="0">
                <a:solidFill>
                  <a:schemeClr val="bg1"/>
                </a:solidFill>
              </a:rPr>
              <a:t>How does this relate to </a:t>
            </a:r>
            <a:r>
              <a:rPr lang="en-GB" sz="2400" dirty="0" smtClean="0">
                <a:solidFill>
                  <a:srgbClr val="FFC000"/>
                </a:solidFill>
              </a:rPr>
              <a:t>online communication </a:t>
            </a:r>
            <a:r>
              <a:rPr lang="en-GB" sz="2400" dirty="0" smtClean="0">
                <a:solidFill>
                  <a:schemeClr val="bg1"/>
                </a:solidFill>
              </a:rPr>
              <a:t>(esp. conspiracy theories/ grooming of various kinds)?</a:t>
            </a:r>
            <a:endParaRPr lang="en-GB" sz="2400" dirty="0">
              <a:solidFill>
                <a:schemeClr val="bg1"/>
              </a:solidFill>
            </a:endParaRPr>
          </a:p>
        </p:txBody>
      </p:sp>
    </p:spTree>
    <p:extLst>
      <p:ext uri="{BB962C8B-B14F-4D97-AF65-F5344CB8AC3E}">
        <p14:creationId xmlns:p14="http://schemas.microsoft.com/office/powerpoint/2010/main" val="27510029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dirty="0">
                <a:solidFill>
                  <a:srgbClr val="FFC000"/>
                </a:solidFill>
                <a:latin typeface="Felix Titling" panose="04060505060202020A04" pitchFamily="82" charset="0"/>
              </a:rPr>
              <a:t>Atmosphere advertising: Emotional Selling Proposition (ESP)</a:t>
            </a:r>
          </a:p>
        </p:txBody>
      </p:sp>
      <p:sp>
        <p:nvSpPr>
          <p:cNvPr id="3" name="Content Placeholder 2"/>
          <p:cNvSpPr>
            <a:spLocks noGrp="1"/>
          </p:cNvSpPr>
          <p:nvPr>
            <p:ph idx="1"/>
          </p:nvPr>
        </p:nvSpPr>
        <p:spPr>
          <a:xfrm>
            <a:off x="457200" y="1775191"/>
            <a:ext cx="8458200" cy="4625609"/>
          </a:xfrm>
        </p:spPr>
        <p:txBody>
          <a:bodyPr>
            <a:normAutofit/>
          </a:bodyPr>
          <a:lstStyle/>
          <a:p>
            <a:pPr marL="118872" indent="0">
              <a:buNone/>
            </a:pPr>
            <a:r>
              <a:rPr lang="en-GB" sz="2400" dirty="0" smtClean="0">
                <a:solidFill>
                  <a:schemeClr val="bg1"/>
                </a:solidFill>
              </a:rPr>
              <a:t>An </a:t>
            </a:r>
            <a:r>
              <a:rPr lang="en-GB" sz="2400" b="1" i="1" dirty="0">
                <a:solidFill>
                  <a:schemeClr val="bg1"/>
                </a:solidFill>
              </a:rPr>
              <a:t>emotional selling proposition</a:t>
            </a:r>
            <a:r>
              <a:rPr lang="en-GB" sz="2400" b="1" dirty="0">
                <a:solidFill>
                  <a:schemeClr val="bg1"/>
                </a:solidFill>
              </a:rPr>
              <a:t> (ESP) </a:t>
            </a:r>
            <a:r>
              <a:rPr lang="en-GB" sz="2400" dirty="0">
                <a:solidFill>
                  <a:schemeClr val="bg1"/>
                </a:solidFill>
              </a:rPr>
              <a:t>is formulated by allying the product and/or </a:t>
            </a:r>
            <a:r>
              <a:rPr lang="en-GB" sz="2400" dirty="0" smtClean="0">
                <a:solidFill>
                  <a:schemeClr val="bg1"/>
                </a:solidFill>
              </a:rPr>
              <a:t>brand </a:t>
            </a:r>
            <a:r>
              <a:rPr lang="en-GB" sz="2400" dirty="0">
                <a:solidFill>
                  <a:schemeClr val="bg1"/>
                </a:solidFill>
              </a:rPr>
              <a:t>image with positive attributes or implicit promises of desired outcomes</a:t>
            </a:r>
            <a:r>
              <a:rPr lang="en-GB" sz="2400" dirty="0" smtClean="0">
                <a:solidFill>
                  <a:schemeClr val="bg1"/>
                </a:solidFill>
              </a:rPr>
              <a:t>.</a:t>
            </a:r>
          </a:p>
          <a:p>
            <a:pPr marL="118872" indent="0">
              <a:buNone/>
            </a:pPr>
            <a:endParaRPr lang="en-GB" sz="2400" dirty="0">
              <a:solidFill>
                <a:schemeClr val="bg1"/>
              </a:solidFill>
            </a:endParaRPr>
          </a:p>
          <a:p>
            <a:pPr marL="118872" indent="0">
              <a:buNone/>
            </a:pPr>
            <a:r>
              <a:rPr lang="en-GB" sz="2400" i="1" dirty="0" err="1" smtClean="0">
                <a:solidFill>
                  <a:schemeClr val="bg1"/>
                </a:solidFill>
              </a:rPr>
              <a:t>eg</a:t>
            </a:r>
            <a:r>
              <a:rPr lang="en-GB" sz="2400" i="1" dirty="0" smtClean="0">
                <a:solidFill>
                  <a:schemeClr val="bg1"/>
                </a:solidFill>
              </a:rPr>
              <a:t>  </a:t>
            </a:r>
          </a:p>
          <a:p>
            <a:r>
              <a:rPr lang="en-GB" sz="2400" dirty="0" smtClean="0">
                <a:solidFill>
                  <a:schemeClr val="bg1"/>
                </a:solidFill>
              </a:rPr>
              <a:t>development </a:t>
            </a:r>
            <a:r>
              <a:rPr lang="en-GB" sz="2400" dirty="0">
                <a:solidFill>
                  <a:schemeClr val="bg1"/>
                </a:solidFill>
              </a:rPr>
              <a:t>of</a:t>
            </a:r>
            <a:r>
              <a:rPr lang="en-GB" sz="2400" i="1" dirty="0">
                <a:solidFill>
                  <a:schemeClr val="bg1"/>
                </a:solidFill>
              </a:rPr>
              <a:t> </a:t>
            </a:r>
            <a:r>
              <a:rPr lang="en-GB" sz="2400" dirty="0">
                <a:solidFill>
                  <a:schemeClr val="bg1"/>
                </a:solidFill>
              </a:rPr>
              <a:t>Stella Artois: ‘reassuringly expensive’ </a:t>
            </a:r>
            <a:endParaRPr lang="en-GB" sz="2400" dirty="0" smtClean="0">
              <a:solidFill>
                <a:schemeClr val="bg1"/>
              </a:solidFill>
            </a:endParaRPr>
          </a:p>
          <a:p>
            <a:pPr marL="411480" lvl="1" indent="0">
              <a:buNone/>
            </a:pPr>
            <a:r>
              <a:rPr lang="en-GB" sz="2000" i="1" dirty="0" smtClean="0">
                <a:solidFill>
                  <a:schemeClr val="bg1"/>
                </a:solidFill>
              </a:rPr>
              <a:t>https</a:t>
            </a:r>
            <a:r>
              <a:rPr lang="en-GB" sz="2000" i="1" dirty="0">
                <a:solidFill>
                  <a:schemeClr val="bg1"/>
                </a:solidFill>
              </a:rPr>
              <a:t>://www.youtube.com/watch?v=xuYVq8M7ybs</a:t>
            </a:r>
          </a:p>
          <a:p>
            <a:endParaRPr lang="en-GB" sz="2400" dirty="0" smtClean="0">
              <a:solidFill>
                <a:schemeClr val="bg1"/>
              </a:solidFill>
            </a:endParaRPr>
          </a:p>
          <a:p>
            <a:r>
              <a:rPr lang="en-GB" sz="2400" dirty="0" smtClean="0">
                <a:solidFill>
                  <a:schemeClr val="bg1"/>
                </a:solidFill>
              </a:rPr>
              <a:t>Widespread promotion of ‘brands’ </a:t>
            </a:r>
          </a:p>
          <a:p>
            <a:endParaRPr lang="en-GB" sz="2400" dirty="0">
              <a:solidFill>
                <a:schemeClr val="bg1"/>
              </a:solidFill>
            </a:endParaRPr>
          </a:p>
          <a:p>
            <a:r>
              <a:rPr lang="en-GB" sz="2400" dirty="0" smtClean="0">
                <a:solidFill>
                  <a:schemeClr val="bg1"/>
                </a:solidFill>
              </a:rPr>
              <a:t>Relation to ‘snobbery’ / elitism?</a:t>
            </a:r>
            <a:endParaRPr lang="en-GB" sz="2400" dirty="0">
              <a:solidFill>
                <a:schemeClr val="bg1"/>
              </a:solidFill>
            </a:endParaRPr>
          </a:p>
        </p:txBody>
      </p:sp>
    </p:spTree>
    <p:extLst>
      <p:ext uri="{BB962C8B-B14F-4D97-AF65-F5344CB8AC3E}">
        <p14:creationId xmlns:p14="http://schemas.microsoft.com/office/powerpoint/2010/main" val="5434714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a:solidFill>
                  <a:srgbClr val="FFC000"/>
                </a:solidFill>
                <a:latin typeface="Felix Titling" panose="04060505060202020A04" pitchFamily="82" charset="0"/>
              </a:rPr>
              <a:t>Exercise 3: Identifying ESPs (</a:t>
            </a:r>
            <a:r>
              <a:rPr lang="en-GB" sz="3600" dirty="0" err="1">
                <a:solidFill>
                  <a:srgbClr val="FFC000"/>
                </a:solidFill>
                <a:latin typeface="Felix Titling" panose="04060505060202020A04" pitchFamily="82" charset="0"/>
              </a:rPr>
              <a:t>i</a:t>
            </a:r>
            <a:r>
              <a:rPr lang="en-GB" sz="3600" dirty="0">
                <a:solidFill>
                  <a:srgbClr val="FFC000"/>
                </a:solidFill>
                <a:latin typeface="Felix Titling" panose="04060505060202020A04" pitchFamily="82" charset="0"/>
              </a:rPr>
              <a:t>)</a:t>
            </a:r>
          </a:p>
        </p:txBody>
      </p:sp>
      <p:sp>
        <p:nvSpPr>
          <p:cNvPr id="3" name="Content Placeholder 2"/>
          <p:cNvSpPr>
            <a:spLocks noGrp="1"/>
          </p:cNvSpPr>
          <p:nvPr>
            <p:ph idx="1"/>
          </p:nvPr>
        </p:nvSpPr>
        <p:spPr/>
        <p:txBody>
          <a:bodyPr>
            <a:normAutofit/>
          </a:bodyPr>
          <a:lstStyle/>
          <a:p>
            <a:pPr marL="118872" indent="0">
              <a:buNone/>
            </a:pPr>
            <a:r>
              <a:rPr lang="en-GB" sz="2400" dirty="0">
                <a:solidFill>
                  <a:schemeClr val="bg1"/>
                </a:solidFill>
              </a:rPr>
              <a:t>Watch the </a:t>
            </a:r>
            <a:r>
              <a:rPr lang="en-GB" sz="2400" dirty="0" smtClean="0">
                <a:solidFill>
                  <a:srgbClr val="FFC000"/>
                </a:solidFill>
              </a:rPr>
              <a:t>IPHONE</a:t>
            </a:r>
            <a:r>
              <a:rPr lang="en-GB" sz="2400" dirty="0" smtClean="0">
                <a:solidFill>
                  <a:schemeClr val="bg1"/>
                </a:solidFill>
              </a:rPr>
              <a:t> ad</a:t>
            </a:r>
          </a:p>
          <a:p>
            <a:pPr marL="411480" lvl="1" indent="0">
              <a:buNone/>
            </a:pPr>
            <a:r>
              <a:rPr lang="en-GB" sz="2000" i="1" dirty="0" smtClean="0">
                <a:solidFill>
                  <a:schemeClr val="bg1"/>
                </a:solidFill>
              </a:rPr>
              <a:t>https</a:t>
            </a:r>
            <a:r>
              <a:rPr lang="en-GB" sz="2000" i="1" dirty="0">
                <a:solidFill>
                  <a:schemeClr val="bg1"/>
                </a:solidFill>
              </a:rPr>
              <a:t>://</a:t>
            </a:r>
            <a:r>
              <a:rPr lang="en-GB" sz="2000" i="1" dirty="0" smtClean="0">
                <a:solidFill>
                  <a:schemeClr val="bg1"/>
                </a:solidFill>
              </a:rPr>
              <a:t>www.youtube.com/watch?v=r8mR33cp_Fk</a:t>
            </a:r>
            <a:endParaRPr lang="en-GB" sz="2000" i="1" dirty="0">
              <a:solidFill>
                <a:schemeClr val="bg1"/>
              </a:solidFill>
            </a:endParaRPr>
          </a:p>
          <a:p>
            <a:pPr marL="118872" indent="0">
              <a:buNone/>
            </a:pPr>
            <a:r>
              <a:rPr lang="en-GB" sz="2400" dirty="0" smtClean="0">
                <a:solidFill>
                  <a:schemeClr val="bg1"/>
                </a:solidFill>
              </a:rPr>
              <a:t>try </a:t>
            </a:r>
            <a:r>
              <a:rPr lang="en-GB" sz="2400" dirty="0">
                <a:solidFill>
                  <a:schemeClr val="bg1"/>
                </a:solidFill>
              </a:rPr>
              <a:t>to identify the </a:t>
            </a:r>
            <a:r>
              <a:rPr lang="en-GB" sz="2400" dirty="0" smtClean="0">
                <a:solidFill>
                  <a:schemeClr val="bg1"/>
                </a:solidFill>
              </a:rPr>
              <a:t>ESP </a:t>
            </a:r>
          </a:p>
          <a:p>
            <a:pPr marL="118872" indent="0">
              <a:buNone/>
            </a:pPr>
            <a:endParaRPr lang="en-GB" sz="2400" dirty="0" smtClean="0">
              <a:solidFill>
                <a:schemeClr val="bg1"/>
              </a:solidFill>
            </a:endParaRPr>
          </a:p>
          <a:p>
            <a:pPr lvl="0"/>
            <a:r>
              <a:rPr lang="en-GB" sz="2400" dirty="0" smtClean="0">
                <a:solidFill>
                  <a:schemeClr val="bg1"/>
                </a:solidFill>
              </a:rPr>
              <a:t>What </a:t>
            </a:r>
            <a:r>
              <a:rPr lang="en-GB" sz="2400" dirty="0">
                <a:solidFill>
                  <a:schemeClr val="bg1"/>
                </a:solidFill>
              </a:rPr>
              <a:t>‘</a:t>
            </a:r>
            <a:r>
              <a:rPr lang="en-GB" sz="2400" dirty="0">
                <a:solidFill>
                  <a:srgbClr val="FFC000"/>
                </a:solidFill>
              </a:rPr>
              <a:t>atmosphere</a:t>
            </a:r>
            <a:r>
              <a:rPr lang="en-GB" sz="2400" dirty="0">
                <a:solidFill>
                  <a:schemeClr val="bg1"/>
                </a:solidFill>
              </a:rPr>
              <a:t>’ does the advertisement attempt to create?</a:t>
            </a:r>
          </a:p>
          <a:p>
            <a:pPr lvl="0"/>
            <a:r>
              <a:rPr lang="en-GB" sz="2400" dirty="0">
                <a:solidFill>
                  <a:schemeClr val="bg1"/>
                </a:solidFill>
              </a:rPr>
              <a:t>Which </a:t>
            </a:r>
            <a:r>
              <a:rPr lang="en-GB" sz="2400" dirty="0">
                <a:solidFill>
                  <a:srgbClr val="FFC000"/>
                </a:solidFill>
              </a:rPr>
              <a:t>attributes </a:t>
            </a:r>
            <a:r>
              <a:rPr lang="en-GB" sz="2400" dirty="0">
                <a:solidFill>
                  <a:schemeClr val="bg1"/>
                </a:solidFill>
              </a:rPr>
              <a:t>or </a:t>
            </a:r>
            <a:r>
              <a:rPr lang="en-GB" sz="2400" dirty="0">
                <a:solidFill>
                  <a:srgbClr val="FFC000"/>
                </a:solidFill>
              </a:rPr>
              <a:t>qualities </a:t>
            </a:r>
            <a:r>
              <a:rPr lang="en-GB" sz="2400" dirty="0">
                <a:solidFill>
                  <a:schemeClr val="bg1"/>
                </a:solidFill>
              </a:rPr>
              <a:t>are linked to the product/brand?</a:t>
            </a:r>
          </a:p>
          <a:p>
            <a:pPr lvl="0"/>
            <a:r>
              <a:rPr lang="en-GB" sz="2400" dirty="0" smtClean="0">
                <a:solidFill>
                  <a:schemeClr val="bg1"/>
                </a:solidFill>
              </a:rPr>
              <a:t>Does </a:t>
            </a:r>
            <a:r>
              <a:rPr lang="en-GB" sz="2400" dirty="0">
                <a:solidFill>
                  <a:schemeClr val="bg1"/>
                </a:solidFill>
              </a:rPr>
              <a:t>the advertisement attempt to </a:t>
            </a:r>
            <a:r>
              <a:rPr lang="en-GB" sz="2400" dirty="0">
                <a:solidFill>
                  <a:srgbClr val="FFC000"/>
                </a:solidFill>
              </a:rPr>
              <a:t>manipulate the consumer’s emotions</a:t>
            </a:r>
            <a:r>
              <a:rPr lang="en-GB" sz="2400" dirty="0" smtClean="0">
                <a:solidFill>
                  <a:schemeClr val="bg1"/>
                </a:solidFill>
              </a:rPr>
              <a:t>? How?</a:t>
            </a:r>
            <a:endParaRPr lang="en-GB" sz="2400"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35145173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solidFill>
                  <a:srgbClr val="FFC000"/>
                </a:solidFill>
                <a:latin typeface="Felix Titling" panose="04060505060202020A04" pitchFamily="82" charset="0"/>
              </a:rPr>
              <a:t>Exercise 3: Identifying ESPs (ii)</a:t>
            </a:r>
          </a:p>
        </p:txBody>
      </p:sp>
      <p:sp>
        <p:nvSpPr>
          <p:cNvPr id="3" name="Content Placeholder 2"/>
          <p:cNvSpPr>
            <a:spLocks noGrp="1"/>
          </p:cNvSpPr>
          <p:nvPr>
            <p:ph idx="1"/>
          </p:nvPr>
        </p:nvSpPr>
        <p:spPr>
          <a:xfrm>
            <a:off x="457200" y="1775191"/>
            <a:ext cx="8305800" cy="4625609"/>
          </a:xfrm>
        </p:spPr>
        <p:txBody>
          <a:bodyPr>
            <a:normAutofit/>
          </a:bodyPr>
          <a:lstStyle/>
          <a:p>
            <a:pPr marL="118872" indent="0">
              <a:buNone/>
            </a:pPr>
            <a:r>
              <a:rPr lang="en-GB" sz="2400" dirty="0" smtClean="0">
                <a:solidFill>
                  <a:schemeClr val="bg1"/>
                </a:solidFill>
              </a:rPr>
              <a:t>Look at </a:t>
            </a:r>
            <a:r>
              <a:rPr lang="en-GB" sz="2400" dirty="0" smtClean="0">
                <a:solidFill>
                  <a:srgbClr val="FFC000"/>
                </a:solidFill>
              </a:rPr>
              <a:t>BENETTON</a:t>
            </a:r>
            <a:r>
              <a:rPr lang="en-GB" sz="2400" dirty="0" smtClean="0">
                <a:solidFill>
                  <a:schemeClr val="bg1"/>
                </a:solidFill>
              </a:rPr>
              <a:t> ads</a:t>
            </a:r>
          </a:p>
          <a:p>
            <a:pPr marL="411480" lvl="1" indent="0">
              <a:buNone/>
            </a:pPr>
            <a:r>
              <a:rPr lang="en-GB" sz="2400" i="1" dirty="0">
                <a:solidFill>
                  <a:schemeClr val="bg1"/>
                </a:solidFill>
              </a:rPr>
              <a:t>http://</a:t>
            </a:r>
            <a:r>
              <a:rPr lang="en-GB" sz="2400" i="1" dirty="0" smtClean="0">
                <a:solidFill>
                  <a:schemeClr val="bg1"/>
                </a:solidFill>
              </a:rPr>
              <a:t>abduzeedo.com/awesome-and-controversial-ads-benetton</a:t>
            </a:r>
            <a:endParaRPr lang="en-GB" sz="2400" i="1" dirty="0">
              <a:solidFill>
                <a:schemeClr val="bg1"/>
              </a:solidFill>
            </a:endParaRPr>
          </a:p>
          <a:p>
            <a:pPr marL="118872" indent="0">
              <a:buNone/>
            </a:pPr>
            <a:r>
              <a:rPr lang="en-GB" sz="2400" dirty="0">
                <a:solidFill>
                  <a:schemeClr val="bg1"/>
                </a:solidFill>
              </a:rPr>
              <a:t>try to identify the ESP </a:t>
            </a:r>
          </a:p>
          <a:p>
            <a:pPr marL="118872" indent="0">
              <a:buNone/>
            </a:pPr>
            <a:endParaRPr lang="en-GB" sz="2400" dirty="0">
              <a:solidFill>
                <a:schemeClr val="bg1"/>
              </a:solidFill>
            </a:endParaRPr>
          </a:p>
          <a:p>
            <a:pPr lvl="0"/>
            <a:r>
              <a:rPr lang="en-GB" sz="2400" dirty="0">
                <a:solidFill>
                  <a:schemeClr val="bg1"/>
                </a:solidFill>
              </a:rPr>
              <a:t>What ‘</a:t>
            </a:r>
            <a:r>
              <a:rPr lang="en-GB" sz="2400" dirty="0">
                <a:solidFill>
                  <a:srgbClr val="FFC000"/>
                </a:solidFill>
              </a:rPr>
              <a:t>atmosphere</a:t>
            </a:r>
            <a:r>
              <a:rPr lang="en-GB" sz="2400" dirty="0">
                <a:solidFill>
                  <a:schemeClr val="bg1"/>
                </a:solidFill>
              </a:rPr>
              <a:t>’ does the advertisement attempt to create?</a:t>
            </a:r>
          </a:p>
          <a:p>
            <a:pPr lvl="0"/>
            <a:r>
              <a:rPr lang="en-GB" sz="2400" dirty="0">
                <a:solidFill>
                  <a:schemeClr val="bg1"/>
                </a:solidFill>
              </a:rPr>
              <a:t>Which </a:t>
            </a:r>
            <a:r>
              <a:rPr lang="en-GB" sz="2400" dirty="0">
                <a:solidFill>
                  <a:srgbClr val="FFC000"/>
                </a:solidFill>
              </a:rPr>
              <a:t>attributes </a:t>
            </a:r>
            <a:r>
              <a:rPr lang="en-GB" sz="2400" dirty="0">
                <a:solidFill>
                  <a:schemeClr val="bg1"/>
                </a:solidFill>
              </a:rPr>
              <a:t>or </a:t>
            </a:r>
            <a:r>
              <a:rPr lang="en-GB" sz="2400" dirty="0">
                <a:solidFill>
                  <a:srgbClr val="FFC000"/>
                </a:solidFill>
              </a:rPr>
              <a:t>qualities </a:t>
            </a:r>
            <a:r>
              <a:rPr lang="en-GB" sz="2400" dirty="0">
                <a:solidFill>
                  <a:schemeClr val="bg1"/>
                </a:solidFill>
              </a:rPr>
              <a:t>are linked to the product/brand?</a:t>
            </a:r>
          </a:p>
          <a:p>
            <a:pPr lvl="0"/>
            <a:r>
              <a:rPr lang="en-GB" sz="2400" dirty="0">
                <a:solidFill>
                  <a:schemeClr val="bg1"/>
                </a:solidFill>
              </a:rPr>
              <a:t>Does the advertisement attempt to </a:t>
            </a:r>
            <a:r>
              <a:rPr lang="en-GB" sz="2400" dirty="0">
                <a:solidFill>
                  <a:srgbClr val="FFC000"/>
                </a:solidFill>
              </a:rPr>
              <a:t>manipulate the consumer’s emotions</a:t>
            </a:r>
            <a:r>
              <a:rPr lang="en-GB" sz="2400" dirty="0">
                <a:solidFill>
                  <a:schemeClr val="bg1"/>
                </a:solidFill>
              </a:rPr>
              <a:t>? How</a:t>
            </a:r>
            <a:r>
              <a:rPr lang="en-GB" sz="2400" dirty="0" smtClean="0">
                <a:solidFill>
                  <a:schemeClr val="bg1"/>
                </a:solidFill>
              </a:rPr>
              <a:t>?</a:t>
            </a:r>
            <a:endParaRPr lang="en-GB" sz="2400" dirty="0">
              <a:solidFill>
                <a:schemeClr val="bg1"/>
              </a:solidFill>
            </a:endParaRPr>
          </a:p>
        </p:txBody>
      </p:sp>
    </p:spTree>
    <p:extLst>
      <p:ext uri="{BB962C8B-B14F-4D97-AF65-F5344CB8AC3E}">
        <p14:creationId xmlns:p14="http://schemas.microsoft.com/office/powerpoint/2010/main" val="7819203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dirty="0">
                <a:solidFill>
                  <a:srgbClr val="FFC000"/>
                </a:solidFill>
                <a:latin typeface="Felix Titling" panose="04060505060202020A04" pitchFamily="82" charset="0"/>
              </a:rPr>
              <a:t>Profiling markets : the arrival of the ‘literate consumer’</a:t>
            </a:r>
          </a:p>
        </p:txBody>
      </p:sp>
      <p:sp>
        <p:nvSpPr>
          <p:cNvPr id="3" name="Content Placeholder 2"/>
          <p:cNvSpPr>
            <a:spLocks noGrp="1"/>
          </p:cNvSpPr>
          <p:nvPr>
            <p:ph idx="1"/>
          </p:nvPr>
        </p:nvSpPr>
        <p:spPr>
          <a:xfrm>
            <a:off x="152400" y="1676400"/>
            <a:ext cx="8534400" cy="4854209"/>
          </a:xfrm>
        </p:spPr>
        <p:txBody>
          <a:bodyPr>
            <a:noAutofit/>
          </a:bodyPr>
          <a:lstStyle/>
          <a:p>
            <a:pPr marL="576072" indent="-457200">
              <a:buFont typeface="+mj-lt"/>
              <a:buAutoNum type="arabicPeriod"/>
            </a:pPr>
            <a:r>
              <a:rPr lang="en-GB" sz="2400" dirty="0" smtClean="0">
                <a:solidFill>
                  <a:schemeClr val="bg1"/>
                </a:solidFill>
              </a:rPr>
              <a:t>Consider changes in </a:t>
            </a:r>
            <a:r>
              <a:rPr lang="en-GB" sz="2400" dirty="0" smtClean="0">
                <a:solidFill>
                  <a:srgbClr val="FFC000"/>
                </a:solidFill>
              </a:rPr>
              <a:t>FASHION</a:t>
            </a:r>
            <a:r>
              <a:rPr lang="en-GB" sz="2400" dirty="0" smtClean="0">
                <a:solidFill>
                  <a:schemeClr val="bg1"/>
                </a:solidFill>
              </a:rPr>
              <a:t>: Used to be spring, summer, autumn, winter – is this still the case? How do changes affect stocking and advertising choices for shops?</a:t>
            </a:r>
          </a:p>
          <a:p>
            <a:pPr marL="576072" indent="-457200">
              <a:buFont typeface="+mj-lt"/>
              <a:buAutoNum type="arabicPeriod"/>
            </a:pPr>
            <a:endParaRPr lang="en-GB" sz="1200" dirty="0" smtClean="0">
              <a:solidFill>
                <a:schemeClr val="bg1"/>
              </a:solidFill>
            </a:endParaRPr>
          </a:p>
          <a:p>
            <a:pPr marL="576072" indent="-457200">
              <a:buFont typeface="+mj-lt"/>
              <a:buAutoNum type="arabicPeriod"/>
            </a:pPr>
            <a:r>
              <a:rPr lang="en-GB" sz="2400" dirty="0" smtClean="0">
                <a:solidFill>
                  <a:schemeClr val="bg1"/>
                </a:solidFill>
              </a:rPr>
              <a:t>Significance of </a:t>
            </a:r>
            <a:r>
              <a:rPr lang="en-GB" sz="2400" dirty="0" smtClean="0">
                <a:solidFill>
                  <a:srgbClr val="FFC000"/>
                </a:solidFill>
              </a:rPr>
              <a:t>stories</a:t>
            </a:r>
            <a:r>
              <a:rPr lang="en-GB" sz="2400" dirty="0" smtClean="0">
                <a:solidFill>
                  <a:schemeClr val="bg1"/>
                </a:solidFill>
              </a:rPr>
              <a:t>; </a:t>
            </a:r>
          </a:p>
          <a:p>
            <a:pPr marL="576072" indent="-457200">
              <a:buFont typeface="+mj-lt"/>
              <a:buAutoNum type="arabicPeriod"/>
            </a:pPr>
            <a:endParaRPr lang="en-GB" sz="1200" dirty="0">
              <a:solidFill>
                <a:schemeClr val="bg1"/>
              </a:solidFill>
            </a:endParaRPr>
          </a:p>
          <a:p>
            <a:pPr marL="576072" indent="-457200">
              <a:buFont typeface="+mj-lt"/>
              <a:buAutoNum type="arabicPeriod"/>
            </a:pPr>
            <a:r>
              <a:rPr lang="en-GB" sz="2400" dirty="0" smtClean="0">
                <a:solidFill>
                  <a:schemeClr val="bg1"/>
                </a:solidFill>
              </a:rPr>
              <a:t>growth of </a:t>
            </a:r>
            <a:r>
              <a:rPr lang="en-GB" sz="2400" dirty="0" smtClean="0">
                <a:solidFill>
                  <a:srgbClr val="FFC000"/>
                </a:solidFill>
              </a:rPr>
              <a:t>additional activities</a:t>
            </a:r>
          </a:p>
          <a:p>
            <a:pPr marL="118872" indent="0">
              <a:buNone/>
            </a:pPr>
            <a:endParaRPr lang="en-GB" sz="1000" dirty="0" smtClean="0">
              <a:solidFill>
                <a:srgbClr val="FFC000"/>
              </a:solidFill>
            </a:endParaRPr>
          </a:p>
          <a:p>
            <a:pPr marL="411480" lvl="1" indent="0">
              <a:buNone/>
            </a:pPr>
            <a:r>
              <a:rPr lang="en-GB" sz="2000" i="1" dirty="0" err="1" smtClean="0">
                <a:solidFill>
                  <a:schemeClr val="bg1"/>
                </a:solidFill>
              </a:rPr>
              <a:t>eg</a:t>
            </a:r>
            <a:r>
              <a:rPr lang="en-GB" sz="2000" i="1" dirty="0" smtClean="0">
                <a:solidFill>
                  <a:schemeClr val="bg1"/>
                </a:solidFill>
              </a:rPr>
              <a:t> The Scarecrow    </a:t>
            </a:r>
          </a:p>
          <a:p>
            <a:pPr marL="411480" lvl="1" indent="0">
              <a:buNone/>
            </a:pPr>
            <a:r>
              <a:rPr lang="en-GB" sz="2000" dirty="0" smtClean="0">
                <a:solidFill>
                  <a:schemeClr val="bg1"/>
                </a:solidFill>
              </a:rPr>
              <a:t>Watch </a:t>
            </a:r>
            <a:r>
              <a:rPr lang="en-GB" sz="2000" dirty="0">
                <a:solidFill>
                  <a:schemeClr val="bg1"/>
                </a:solidFill>
              </a:rPr>
              <a:t>"The </a:t>
            </a:r>
            <a:r>
              <a:rPr lang="en-GB" sz="2000" dirty="0" smtClean="0">
                <a:solidFill>
                  <a:schemeClr val="bg1"/>
                </a:solidFill>
              </a:rPr>
              <a:t>Scarecrow</a:t>
            </a:r>
            <a:r>
              <a:rPr lang="en-GB" sz="2000" dirty="0">
                <a:solidFill>
                  <a:schemeClr val="bg1"/>
                </a:solidFill>
              </a:rPr>
              <a:t>," the companion film for Chipotle's new app-based game. Then download the free app at </a:t>
            </a:r>
            <a:r>
              <a:rPr lang="en-GB" sz="2000" i="1" dirty="0" smtClean="0">
                <a:solidFill>
                  <a:schemeClr val="bg1"/>
                </a:solidFill>
              </a:rPr>
              <a:t>www.scarecrowgame.com</a:t>
            </a:r>
            <a:r>
              <a:rPr lang="en-GB" sz="2000" dirty="0" smtClean="0">
                <a:solidFill>
                  <a:schemeClr val="bg1"/>
                </a:solidFill>
              </a:rPr>
              <a:t> </a:t>
            </a:r>
            <a:r>
              <a:rPr lang="en-GB" sz="2400" dirty="0" smtClean="0">
                <a:solidFill>
                  <a:schemeClr val="bg1"/>
                </a:solidFill>
              </a:rPr>
              <a:t>a</a:t>
            </a:r>
            <a:r>
              <a:rPr lang="en-GB" sz="2000" dirty="0" smtClean="0">
                <a:solidFill>
                  <a:schemeClr val="bg1"/>
                </a:solidFill>
              </a:rPr>
              <a:t>nd </a:t>
            </a:r>
            <a:r>
              <a:rPr lang="en-GB" sz="2000" dirty="0">
                <a:solidFill>
                  <a:schemeClr val="bg1"/>
                </a:solidFill>
              </a:rPr>
              <a:t>join the quest for wholesome, sustainable food</a:t>
            </a:r>
            <a:r>
              <a:rPr lang="en-GB" sz="2000" dirty="0" smtClean="0">
                <a:solidFill>
                  <a:schemeClr val="bg1"/>
                </a:solidFill>
              </a:rPr>
              <a:t>. (?)</a:t>
            </a:r>
            <a:endParaRPr lang="en-GB" sz="2000" dirty="0">
              <a:solidFill>
                <a:schemeClr val="bg1"/>
              </a:solidFill>
            </a:endParaRPr>
          </a:p>
          <a:p>
            <a:pPr marL="118872" indent="0">
              <a:buNone/>
            </a:pPr>
            <a:endParaRPr lang="en-GB" sz="2600" dirty="0" smtClean="0"/>
          </a:p>
          <a:p>
            <a:pPr marL="118872" indent="0">
              <a:buNone/>
            </a:pPr>
            <a:endParaRPr lang="en-GB" sz="2600" dirty="0"/>
          </a:p>
        </p:txBody>
      </p:sp>
    </p:spTree>
    <p:extLst>
      <p:ext uri="{BB962C8B-B14F-4D97-AF65-F5344CB8AC3E}">
        <p14:creationId xmlns:p14="http://schemas.microsoft.com/office/powerpoint/2010/main" val="38993795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32" y="152400"/>
            <a:ext cx="8915400" cy="1252728"/>
          </a:xfrm>
        </p:spPr>
        <p:txBody>
          <a:bodyPr>
            <a:noAutofit/>
          </a:bodyPr>
          <a:lstStyle/>
          <a:p>
            <a:pPr algn="ctr"/>
            <a:r>
              <a:rPr lang="en-GB" sz="3200" dirty="0">
                <a:solidFill>
                  <a:srgbClr val="FFC000"/>
                </a:solidFill>
                <a:latin typeface="Felix Titling" panose="04060505060202020A04" pitchFamily="82" charset="0"/>
              </a:rPr>
              <a:t>Consumer irritation at interruptive ads: Ad blockers &amp; switch off</a:t>
            </a:r>
          </a:p>
        </p:txBody>
      </p:sp>
      <p:sp>
        <p:nvSpPr>
          <p:cNvPr id="3" name="Content Placeholder 2"/>
          <p:cNvSpPr>
            <a:spLocks noGrp="1"/>
          </p:cNvSpPr>
          <p:nvPr>
            <p:ph idx="1"/>
          </p:nvPr>
        </p:nvSpPr>
        <p:spPr>
          <a:xfrm>
            <a:off x="76200" y="1524000"/>
            <a:ext cx="8915400" cy="5334000"/>
          </a:xfrm>
        </p:spPr>
        <p:txBody>
          <a:bodyPr>
            <a:noAutofit/>
          </a:bodyPr>
          <a:lstStyle/>
          <a:p>
            <a:pPr marL="118872" indent="0">
              <a:buNone/>
            </a:pPr>
            <a:r>
              <a:rPr lang="en-GB" sz="2200" dirty="0" smtClean="0">
                <a:solidFill>
                  <a:srgbClr val="FFC000"/>
                </a:solidFill>
              </a:rPr>
              <a:t>The </a:t>
            </a:r>
            <a:r>
              <a:rPr lang="en-GB" sz="2200" dirty="0">
                <a:solidFill>
                  <a:srgbClr val="FFC000"/>
                </a:solidFill>
              </a:rPr>
              <a:t>rise of ad </a:t>
            </a:r>
            <a:r>
              <a:rPr lang="en-GB" sz="2200" dirty="0" smtClean="0">
                <a:solidFill>
                  <a:srgbClr val="FFC000"/>
                </a:solidFill>
              </a:rPr>
              <a:t>blockers…threatens </a:t>
            </a:r>
            <a:r>
              <a:rPr lang="en-GB" sz="2200" dirty="0">
                <a:solidFill>
                  <a:srgbClr val="FFC000"/>
                </a:solidFill>
              </a:rPr>
              <a:t>the marketing mix</a:t>
            </a:r>
            <a:r>
              <a:rPr lang="en-GB" sz="2200" dirty="0" smtClean="0">
                <a:solidFill>
                  <a:srgbClr val="FFC000"/>
                </a:solidFill>
              </a:rPr>
              <a:t>, </a:t>
            </a:r>
            <a:r>
              <a:rPr lang="en-GB" sz="2200" i="1" dirty="0" smtClean="0">
                <a:solidFill>
                  <a:schemeClr val="bg1"/>
                </a:solidFill>
              </a:rPr>
              <a:t>Ait </a:t>
            </a:r>
            <a:r>
              <a:rPr lang="en-GB" sz="2200" i="1" dirty="0" err="1" smtClean="0">
                <a:solidFill>
                  <a:schemeClr val="bg1"/>
                </a:solidFill>
              </a:rPr>
              <a:t>Addi</a:t>
            </a:r>
            <a:r>
              <a:rPr lang="en-GB" sz="2200" i="1" dirty="0" smtClean="0">
                <a:solidFill>
                  <a:schemeClr val="bg1"/>
                </a:solidFill>
              </a:rPr>
              <a:t> (</a:t>
            </a:r>
            <a:r>
              <a:rPr lang="en-GB" sz="2200" i="1" dirty="0" err="1" smtClean="0">
                <a:solidFill>
                  <a:schemeClr val="bg1"/>
                </a:solidFill>
              </a:rPr>
              <a:t>Teads</a:t>
            </a:r>
            <a:r>
              <a:rPr lang="en-GB" sz="2200" i="1" dirty="0" smtClean="0">
                <a:solidFill>
                  <a:schemeClr val="bg1"/>
                </a:solidFill>
              </a:rPr>
              <a:t>)</a:t>
            </a:r>
          </a:p>
          <a:p>
            <a:pPr marL="118872" indent="0">
              <a:buNone/>
            </a:pPr>
            <a:endParaRPr lang="en-GB" sz="1000" dirty="0">
              <a:solidFill>
                <a:schemeClr val="bg1"/>
              </a:solidFill>
            </a:endParaRPr>
          </a:p>
          <a:p>
            <a:pPr marL="118872" indent="0">
              <a:buNone/>
            </a:pPr>
            <a:r>
              <a:rPr lang="en-GB" sz="2200" dirty="0" smtClean="0">
                <a:solidFill>
                  <a:schemeClr val="bg1"/>
                </a:solidFill>
              </a:rPr>
              <a:t>What this </a:t>
            </a:r>
            <a:r>
              <a:rPr lang="en-GB" sz="2200" dirty="0">
                <a:solidFill>
                  <a:schemeClr val="bg1"/>
                </a:solidFill>
              </a:rPr>
              <a:t>means is that advertisers will need to fight even harder for their ads to be seen. However, we can’t blame people for using ad blockers online. The answer is for brands and advertisers to respond with far better ads that are less intrusive and more relevant to consumers. We need to focus on </a:t>
            </a:r>
            <a:r>
              <a:rPr lang="en-GB" sz="2200" dirty="0">
                <a:solidFill>
                  <a:srgbClr val="FFC000"/>
                </a:solidFill>
              </a:rPr>
              <a:t>creating experiences that are respectful of the end user and which engage, rather than enrage consumers</a:t>
            </a:r>
            <a:r>
              <a:rPr lang="en-GB" sz="2200" dirty="0" smtClean="0">
                <a:solidFill>
                  <a:srgbClr val="FFC000"/>
                </a:solidFill>
              </a:rPr>
              <a:t>.</a:t>
            </a:r>
          </a:p>
          <a:p>
            <a:pPr marL="118872" indent="0">
              <a:buNone/>
            </a:pPr>
            <a:endParaRPr lang="en-GB" sz="1050" dirty="0">
              <a:solidFill>
                <a:schemeClr val="bg1"/>
              </a:solidFill>
            </a:endParaRPr>
          </a:p>
          <a:p>
            <a:pPr marL="118872" indent="0">
              <a:buNone/>
            </a:pPr>
            <a:r>
              <a:rPr lang="en-GB" sz="2200" dirty="0" err="1" smtClean="0">
                <a:solidFill>
                  <a:schemeClr val="bg1"/>
                </a:solidFill>
              </a:rPr>
              <a:t>Viewability</a:t>
            </a:r>
            <a:r>
              <a:rPr lang="en-GB" sz="2200" dirty="0" smtClean="0">
                <a:solidFill>
                  <a:schemeClr val="bg1"/>
                </a:solidFill>
              </a:rPr>
              <a:t> </a:t>
            </a:r>
            <a:r>
              <a:rPr lang="en-GB" sz="2200" dirty="0">
                <a:solidFill>
                  <a:schemeClr val="bg1"/>
                </a:solidFill>
              </a:rPr>
              <a:t>should </a:t>
            </a:r>
            <a:r>
              <a:rPr lang="en-GB" sz="2200" dirty="0" smtClean="0">
                <a:solidFill>
                  <a:schemeClr val="bg1"/>
                </a:solidFill>
              </a:rPr>
              <a:t>… </a:t>
            </a:r>
            <a:r>
              <a:rPr lang="en-GB" sz="2200" dirty="0">
                <a:solidFill>
                  <a:schemeClr val="bg1"/>
                </a:solidFill>
              </a:rPr>
              <a:t>be the key driver behind media buying. When </a:t>
            </a:r>
            <a:r>
              <a:rPr lang="en-GB" sz="2200" dirty="0">
                <a:solidFill>
                  <a:srgbClr val="FFC000"/>
                </a:solidFill>
              </a:rPr>
              <a:t>50% of online ads are not seen by users, that’s half of someone’s online advertising budget wasted.</a:t>
            </a:r>
            <a:r>
              <a:rPr lang="en-GB" sz="2200" dirty="0">
                <a:solidFill>
                  <a:schemeClr val="bg1"/>
                </a:solidFill>
              </a:rPr>
              <a:t> Currently the industry standard for a ‘viewed’ advertisement is 50% of the surface of two seconds. This </a:t>
            </a:r>
            <a:r>
              <a:rPr lang="en-GB" sz="2200" dirty="0" smtClean="0">
                <a:solidFill>
                  <a:schemeClr val="bg1"/>
                </a:solidFill>
              </a:rPr>
              <a:t>simply </a:t>
            </a:r>
            <a:r>
              <a:rPr lang="en-GB" sz="2200" dirty="0">
                <a:solidFill>
                  <a:schemeClr val="bg1"/>
                </a:solidFill>
              </a:rPr>
              <a:t>isn’t good enough for luxury brands</a:t>
            </a:r>
            <a:r>
              <a:rPr lang="en-GB" sz="2200" dirty="0" smtClean="0">
                <a:solidFill>
                  <a:schemeClr val="bg1"/>
                </a:solidFill>
              </a:rPr>
              <a:t>.</a:t>
            </a:r>
          </a:p>
          <a:p>
            <a:pPr marL="118872" indent="0">
              <a:buNone/>
            </a:pPr>
            <a:endParaRPr lang="en-GB" sz="1000" dirty="0" smtClean="0">
              <a:solidFill>
                <a:schemeClr val="bg1"/>
              </a:solidFill>
            </a:endParaRPr>
          </a:p>
          <a:p>
            <a:pPr marL="118872" indent="0" algn="ctr">
              <a:buNone/>
            </a:pPr>
            <a:r>
              <a:rPr lang="en-GB" sz="2200" b="1" dirty="0" smtClean="0">
                <a:solidFill>
                  <a:srgbClr val="FFC000"/>
                </a:solidFill>
              </a:rPr>
              <a:t>IMPLICATIONS?</a:t>
            </a:r>
            <a:endParaRPr lang="en-GB" sz="2200" b="1" dirty="0">
              <a:solidFill>
                <a:srgbClr val="FFC000"/>
              </a:solidFill>
            </a:endParaRPr>
          </a:p>
        </p:txBody>
      </p:sp>
    </p:spTree>
    <p:extLst>
      <p:ext uri="{BB962C8B-B14F-4D97-AF65-F5344CB8AC3E}">
        <p14:creationId xmlns:p14="http://schemas.microsoft.com/office/powerpoint/2010/main" val="38897111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0444"/>
            <a:ext cx="9144000" cy="1252728"/>
          </a:xfrm>
        </p:spPr>
        <p:txBody>
          <a:bodyPr>
            <a:noAutofit/>
          </a:bodyPr>
          <a:lstStyle/>
          <a:p>
            <a:pPr algn="ctr"/>
            <a:r>
              <a:rPr lang="en-GB" sz="3600" dirty="0">
                <a:solidFill>
                  <a:srgbClr val="FFC000"/>
                </a:solidFill>
                <a:latin typeface="Felix Titling" panose="04060505060202020A04" pitchFamily="82" charset="0"/>
              </a:rPr>
              <a:t>Intelligent responses to literate consumers</a:t>
            </a:r>
          </a:p>
        </p:txBody>
      </p:sp>
      <p:sp>
        <p:nvSpPr>
          <p:cNvPr id="3" name="Content Placeholder 2"/>
          <p:cNvSpPr>
            <a:spLocks noGrp="1"/>
          </p:cNvSpPr>
          <p:nvPr>
            <p:ph idx="1"/>
          </p:nvPr>
        </p:nvSpPr>
        <p:spPr>
          <a:xfrm>
            <a:off x="381000" y="1600200"/>
            <a:ext cx="8229600" cy="5082809"/>
          </a:xfrm>
        </p:spPr>
        <p:txBody>
          <a:bodyPr>
            <a:normAutofit fontScale="85000" lnSpcReduction="20000"/>
          </a:bodyPr>
          <a:lstStyle/>
          <a:p>
            <a:pPr marL="118872" indent="0">
              <a:lnSpc>
                <a:spcPct val="120000"/>
              </a:lnSpc>
              <a:buNone/>
            </a:pPr>
            <a:r>
              <a:rPr lang="en-GB" dirty="0">
                <a:solidFill>
                  <a:srgbClr val="0070C0"/>
                </a:solidFill>
              </a:rPr>
              <a:t> </a:t>
            </a:r>
            <a:r>
              <a:rPr lang="en-GB" sz="2800" b="1" i="1" dirty="0">
                <a:solidFill>
                  <a:srgbClr val="FFC000"/>
                </a:solidFill>
              </a:rPr>
              <a:t>Dove’s ‘Real Beauty Sketches</a:t>
            </a:r>
            <a:r>
              <a:rPr lang="en-GB" sz="2800" i="1" dirty="0">
                <a:solidFill>
                  <a:srgbClr val="FFC000"/>
                </a:solidFill>
              </a:rPr>
              <a:t>’ </a:t>
            </a:r>
            <a:endParaRPr lang="en-GB" i="1" dirty="0" smtClean="0">
              <a:solidFill>
                <a:srgbClr val="FFC000"/>
              </a:solidFill>
            </a:endParaRPr>
          </a:p>
          <a:p>
            <a:pPr marL="118872" indent="0">
              <a:lnSpc>
                <a:spcPct val="120000"/>
              </a:lnSpc>
              <a:buNone/>
            </a:pPr>
            <a:r>
              <a:rPr lang="en-GB" sz="1500" i="1" dirty="0">
                <a:solidFill>
                  <a:schemeClr val="bg1"/>
                </a:solidFill>
              </a:rPr>
              <a:t> </a:t>
            </a:r>
          </a:p>
          <a:p>
            <a:pPr marL="118872" indent="0">
              <a:lnSpc>
                <a:spcPct val="120000"/>
              </a:lnSpc>
              <a:buNone/>
            </a:pPr>
            <a:r>
              <a:rPr lang="en-GB" sz="2800" dirty="0">
                <a:solidFill>
                  <a:schemeClr val="bg1"/>
                </a:solidFill>
              </a:rPr>
              <a:t> </a:t>
            </a:r>
            <a:r>
              <a:rPr lang="en-GB" sz="2800" dirty="0" err="1">
                <a:solidFill>
                  <a:schemeClr val="bg1"/>
                </a:solidFill>
              </a:rPr>
              <a:t>Gelner</a:t>
            </a:r>
            <a:r>
              <a:rPr lang="en-GB" sz="2800" dirty="0">
                <a:solidFill>
                  <a:schemeClr val="bg1"/>
                </a:solidFill>
              </a:rPr>
              <a:t> says that more than ever before, </a:t>
            </a:r>
            <a:r>
              <a:rPr lang="en-GB" sz="2800" dirty="0">
                <a:solidFill>
                  <a:srgbClr val="FFC000"/>
                </a:solidFill>
              </a:rPr>
              <a:t>brands have to realize they aren’t just competing with other brands</a:t>
            </a:r>
            <a:r>
              <a:rPr lang="en-GB" sz="2800" dirty="0">
                <a:solidFill>
                  <a:schemeClr val="bg1"/>
                </a:solidFill>
              </a:rPr>
              <a:t>, they are </a:t>
            </a:r>
            <a:r>
              <a:rPr lang="en-GB" sz="2800" dirty="0">
                <a:solidFill>
                  <a:srgbClr val="FFC000"/>
                </a:solidFill>
              </a:rPr>
              <a:t>competing with things in culture</a:t>
            </a:r>
            <a:r>
              <a:rPr lang="en-GB" sz="2800" dirty="0">
                <a:solidFill>
                  <a:schemeClr val="bg1"/>
                </a:solidFill>
              </a:rPr>
              <a:t> that are deemed share-worthy at that moment in time. “Things that entertain us. Things that connect,” he says. “Dove’s ‘Real Beauty Sketches’ is clearly the one piece of work that embodies that. It tapped into a powerful, global insight about beauty and about how women are tougher on themselves than others. It hit a nerve. It was </a:t>
            </a:r>
            <a:r>
              <a:rPr lang="en-GB" sz="2800" dirty="0">
                <a:solidFill>
                  <a:srgbClr val="FFC000"/>
                </a:solidFill>
              </a:rPr>
              <a:t>one of the most shared videos of all time</a:t>
            </a:r>
            <a:r>
              <a:rPr lang="en-GB" sz="2800" dirty="0" smtClean="0">
                <a:solidFill>
                  <a:schemeClr val="bg1"/>
                </a:solidFill>
              </a:rPr>
              <a:t>.”</a:t>
            </a:r>
          </a:p>
          <a:p>
            <a:pPr marL="118872" indent="0" algn="r">
              <a:lnSpc>
                <a:spcPct val="120000"/>
              </a:lnSpc>
              <a:buNone/>
            </a:pPr>
            <a:r>
              <a:rPr lang="en-GB" sz="2800" dirty="0" smtClean="0">
                <a:solidFill>
                  <a:schemeClr val="bg1"/>
                </a:solidFill>
              </a:rPr>
              <a:t> </a:t>
            </a:r>
            <a:r>
              <a:rPr lang="en-GB" sz="2800" i="1" dirty="0" smtClean="0">
                <a:solidFill>
                  <a:srgbClr val="00B0F0"/>
                </a:solidFill>
              </a:rPr>
              <a:t>(</a:t>
            </a:r>
            <a:r>
              <a:rPr lang="en-GB" sz="2800" i="1" dirty="0" smtClean="0">
                <a:solidFill>
                  <a:schemeClr val="bg1"/>
                </a:solidFill>
                <a:hlinkClick r:id="rId2"/>
              </a:rPr>
              <a:t>see link on </a:t>
            </a:r>
            <a:r>
              <a:rPr lang="en-GB" sz="2800" i="1" dirty="0" err="1" smtClean="0">
                <a:solidFill>
                  <a:schemeClr val="bg1"/>
                </a:solidFill>
                <a:hlinkClick r:id="rId2"/>
              </a:rPr>
              <a:t>moodle</a:t>
            </a:r>
            <a:r>
              <a:rPr lang="en-GB" sz="2800" i="1" dirty="0" smtClean="0">
                <a:solidFill>
                  <a:srgbClr val="00B0F0"/>
                </a:solidFill>
              </a:rPr>
              <a:t>)</a:t>
            </a:r>
            <a:endParaRPr lang="en-GB" sz="2800" i="1" dirty="0">
              <a:solidFill>
                <a:srgbClr val="00B0F0"/>
              </a:solidFill>
            </a:endParaRPr>
          </a:p>
          <a:p>
            <a:pPr>
              <a:lnSpc>
                <a:spcPct val="120000"/>
              </a:lnSpc>
            </a:pPr>
            <a:endParaRPr lang="en-GB" dirty="0">
              <a:solidFill>
                <a:schemeClr val="bg1"/>
              </a:solidFill>
            </a:endParaRPr>
          </a:p>
        </p:txBody>
      </p:sp>
    </p:spTree>
    <p:extLst>
      <p:ext uri="{BB962C8B-B14F-4D97-AF65-F5344CB8AC3E}">
        <p14:creationId xmlns:p14="http://schemas.microsoft.com/office/powerpoint/2010/main" val="402052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dirty="0" smtClean="0">
                <a:solidFill>
                  <a:srgbClr val="FFC000"/>
                </a:solidFill>
                <a:latin typeface="Felix Titling" panose="04060505060202020A04" pitchFamily="82" charset="0"/>
              </a:rPr>
              <a:t>TASK: </a:t>
            </a:r>
            <a:r>
              <a:rPr lang="en-GB" sz="3200" dirty="0">
                <a:solidFill>
                  <a:srgbClr val="FFC000"/>
                </a:solidFill>
                <a:latin typeface="Felix Titling" panose="04060505060202020A04" pitchFamily="82" charset="0"/>
              </a:rPr>
              <a:t>Moving image </a:t>
            </a:r>
            <a:r>
              <a:rPr lang="en-GB" sz="3200" dirty="0" smtClean="0">
                <a:solidFill>
                  <a:srgbClr val="FFC000"/>
                </a:solidFill>
                <a:latin typeface="Felix Titling" panose="04060505060202020A04" pitchFamily="82" charset="0"/>
              </a:rPr>
              <a:t>literacy</a:t>
            </a:r>
            <a:br>
              <a:rPr lang="en-GB" sz="3200" dirty="0" smtClean="0">
                <a:solidFill>
                  <a:srgbClr val="FFC000"/>
                </a:solidFill>
                <a:latin typeface="Felix Titling" panose="04060505060202020A04" pitchFamily="82" charset="0"/>
              </a:rPr>
            </a:br>
            <a:r>
              <a:rPr lang="en-GB" sz="2700" b="0" dirty="0" smtClean="0">
                <a:solidFill>
                  <a:schemeClr val="bg1"/>
                </a:solidFill>
              </a:rPr>
              <a:t>(</a:t>
            </a:r>
            <a:r>
              <a:rPr lang="en-GB" sz="2700" b="0" dirty="0">
                <a:solidFill>
                  <a:schemeClr val="bg1"/>
                </a:solidFill>
              </a:rPr>
              <a:t>500 words</a:t>
            </a:r>
            <a:r>
              <a:rPr lang="en-GB" sz="2700" b="0" dirty="0" smtClean="0">
                <a:solidFill>
                  <a:schemeClr val="bg1"/>
                </a:solidFill>
              </a:rPr>
              <a:t>)</a:t>
            </a:r>
            <a:endParaRPr lang="en-GB" sz="3200" b="0" dirty="0">
              <a:solidFill>
                <a:srgbClr val="FFC000"/>
              </a:solidFill>
              <a:latin typeface="Felix Titling" panose="04060505060202020A04" pitchFamily="82" charset="0"/>
            </a:endParaRPr>
          </a:p>
        </p:txBody>
      </p:sp>
      <p:sp>
        <p:nvSpPr>
          <p:cNvPr id="3" name="Content Placeholder 2"/>
          <p:cNvSpPr>
            <a:spLocks noGrp="1"/>
          </p:cNvSpPr>
          <p:nvPr>
            <p:ph idx="1"/>
          </p:nvPr>
        </p:nvSpPr>
        <p:spPr>
          <a:xfrm>
            <a:off x="304800" y="1600201"/>
            <a:ext cx="8534400" cy="5410200"/>
          </a:xfrm>
        </p:spPr>
        <p:txBody>
          <a:bodyPr>
            <a:normAutofit fontScale="25000" lnSpcReduction="20000"/>
          </a:bodyPr>
          <a:lstStyle/>
          <a:p>
            <a:pPr marL="118872" indent="0">
              <a:lnSpc>
                <a:spcPct val="120000"/>
              </a:lnSpc>
              <a:spcAft>
                <a:spcPts val="600"/>
              </a:spcAft>
              <a:buNone/>
            </a:pPr>
            <a:r>
              <a:rPr lang="en-GB" sz="4900" dirty="0" smtClean="0">
                <a:solidFill>
                  <a:schemeClr val="bg1"/>
                </a:solidFill>
              </a:rPr>
              <a:t> </a:t>
            </a:r>
            <a:r>
              <a:rPr lang="en-GB" sz="8000" dirty="0" smtClean="0">
                <a:solidFill>
                  <a:schemeClr val="bg1"/>
                </a:solidFill>
              </a:rPr>
              <a:t>Select a viral </a:t>
            </a:r>
            <a:r>
              <a:rPr lang="en-GB" sz="8000" dirty="0">
                <a:solidFill>
                  <a:schemeClr val="bg1"/>
                </a:solidFill>
              </a:rPr>
              <a:t>video clip and explain its appeal and effectiveness</a:t>
            </a:r>
            <a:r>
              <a:rPr lang="en-GB" sz="8000" dirty="0" smtClean="0">
                <a:solidFill>
                  <a:schemeClr val="bg1"/>
                </a:solidFill>
              </a:rPr>
              <a:t>.</a:t>
            </a:r>
            <a:endParaRPr lang="en-GB" sz="8000" dirty="0">
              <a:solidFill>
                <a:schemeClr val="bg1"/>
              </a:solidFill>
            </a:endParaRPr>
          </a:p>
          <a:p>
            <a:pPr marL="118872" indent="0">
              <a:lnSpc>
                <a:spcPct val="120000"/>
              </a:lnSpc>
              <a:spcAft>
                <a:spcPts val="600"/>
              </a:spcAft>
              <a:buNone/>
            </a:pPr>
            <a:r>
              <a:rPr lang="en-GB" sz="8000" dirty="0">
                <a:solidFill>
                  <a:schemeClr val="bg1"/>
                </a:solidFill>
              </a:rPr>
              <a:t>Consider the way it establishes, or builds on, a brand </a:t>
            </a:r>
            <a:r>
              <a:rPr lang="en-GB" sz="8000" dirty="0" smtClean="0">
                <a:solidFill>
                  <a:schemeClr val="bg1"/>
                </a:solidFill>
              </a:rPr>
              <a:t>identity</a:t>
            </a:r>
          </a:p>
          <a:p>
            <a:pPr marL="118872" indent="0">
              <a:lnSpc>
                <a:spcPct val="120000"/>
              </a:lnSpc>
              <a:spcAft>
                <a:spcPts val="600"/>
              </a:spcAft>
              <a:buNone/>
            </a:pPr>
            <a:endParaRPr lang="en-GB" sz="2400" dirty="0">
              <a:solidFill>
                <a:schemeClr val="bg1"/>
              </a:solidFill>
            </a:endParaRPr>
          </a:p>
          <a:p>
            <a:pPr marL="118872" indent="0">
              <a:lnSpc>
                <a:spcPct val="120000"/>
              </a:lnSpc>
              <a:spcAft>
                <a:spcPts val="600"/>
              </a:spcAft>
              <a:buNone/>
            </a:pPr>
            <a:r>
              <a:rPr lang="en-GB" sz="8000" i="1" dirty="0">
                <a:solidFill>
                  <a:srgbClr val="FFC000"/>
                </a:solidFill>
              </a:rPr>
              <a:t>How important is its Unique Selling Proposition (USP)? </a:t>
            </a:r>
          </a:p>
          <a:p>
            <a:pPr>
              <a:lnSpc>
                <a:spcPct val="120000"/>
              </a:lnSpc>
              <a:spcAft>
                <a:spcPts val="600"/>
              </a:spcAft>
            </a:pPr>
            <a:r>
              <a:rPr lang="en-GB" sz="8000" dirty="0">
                <a:solidFill>
                  <a:schemeClr val="bg1"/>
                </a:solidFill>
              </a:rPr>
              <a:t>What specific benefit does the USP promise the consumer?</a:t>
            </a:r>
          </a:p>
          <a:p>
            <a:pPr>
              <a:lnSpc>
                <a:spcPct val="120000"/>
              </a:lnSpc>
              <a:spcAft>
                <a:spcPts val="600"/>
              </a:spcAft>
            </a:pPr>
            <a:r>
              <a:rPr lang="en-GB" sz="8000" dirty="0">
                <a:solidFill>
                  <a:schemeClr val="bg1"/>
                </a:solidFill>
              </a:rPr>
              <a:t>How is the distinctiveness of the product and/or brand emphasised?</a:t>
            </a:r>
          </a:p>
          <a:p>
            <a:pPr>
              <a:lnSpc>
                <a:spcPct val="120000"/>
              </a:lnSpc>
              <a:spcAft>
                <a:spcPts val="600"/>
              </a:spcAft>
            </a:pPr>
            <a:r>
              <a:rPr lang="en-GB" sz="8000" dirty="0">
                <a:solidFill>
                  <a:schemeClr val="bg1"/>
                </a:solidFill>
              </a:rPr>
              <a:t>Does the advertisement rely solely upon its USP for its persuasive effect</a:t>
            </a:r>
            <a:r>
              <a:rPr lang="en-GB" sz="7600" dirty="0">
                <a:solidFill>
                  <a:schemeClr val="bg1"/>
                </a:solidFill>
              </a:rPr>
              <a:t>?</a:t>
            </a:r>
          </a:p>
          <a:p>
            <a:pPr marL="118872" indent="0">
              <a:lnSpc>
                <a:spcPct val="120000"/>
              </a:lnSpc>
              <a:spcAft>
                <a:spcPts val="600"/>
              </a:spcAft>
              <a:buNone/>
            </a:pPr>
            <a:endParaRPr lang="en-GB" sz="2400" dirty="0" smtClean="0">
              <a:solidFill>
                <a:schemeClr val="bg1"/>
              </a:solidFill>
            </a:endParaRPr>
          </a:p>
          <a:p>
            <a:pPr marL="118872" indent="0">
              <a:lnSpc>
                <a:spcPct val="120000"/>
              </a:lnSpc>
              <a:spcAft>
                <a:spcPts val="600"/>
              </a:spcAft>
              <a:buNone/>
            </a:pPr>
            <a:r>
              <a:rPr lang="en-GB" sz="8000" i="1" dirty="0" smtClean="0">
                <a:solidFill>
                  <a:srgbClr val="FFC000"/>
                </a:solidFill>
              </a:rPr>
              <a:t>How </a:t>
            </a:r>
            <a:r>
              <a:rPr lang="en-GB" sz="8000" i="1" dirty="0">
                <a:solidFill>
                  <a:srgbClr val="FFC000"/>
                </a:solidFill>
              </a:rPr>
              <a:t>significant is its reliance on an Emotional Selling Proposition (ESP)</a:t>
            </a:r>
          </a:p>
          <a:p>
            <a:pPr>
              <a:lnSpc>
                <a:spcPct val="120000"/>
              </a:lnSpc>
              <a:spcAft>
                <a:spcPts val="600"/>
              </a:spcAft>
            </a:pPr>
            <a:r>
              <a:rPr lang="en-GB" sz="8000" dirty="0">
                <a:solidFill>
                  <a:schemeClr val="bg1"/>
                </a:solidFill>
              </a:rPr>
              <a:t>What ‘atmosphere’ does the advertisement attempt to create?</a:t>
            </a:r>
          </a:p>
          <a:p>
            <a:pPr>
              <a:lnSpc>
                <a:spcPct val="120000"/>
              </a:lnSpc>
              <a:spcAft>
                <a:spcPts val="600"/>
              </a:spcAft>
            </a:pPr>
            <a:r>
              <a:rPr lang="en-GB" sz="8000" dirty="0">
                <a:solidFill>
                  <a:schemeClr val="bg1"/>
                </a:solidFill>
              </a:rPr>
              <a:t>Which attributes or qualities are linked to the product/brand?</a:t>
            </a:r>
          </a:p>
          <a:p>
            <a:pPr>
              <a:lnSpc>
                <a:spcPct val="120000"/>
              </a:lnSpc>
            </a:pPr>
            <a:r>
              <a:rPr lang="en-GB" sz="8000" dirty="0">
                <a:solidFill>
                  <a:schemeClr val="bg1"/>
                </a:solidFill>
              </a:rPr>
              <a:t>How does the advertisement seek to create a relationship with the consumer ?</a:t>
            </a:r>
          </a:p>
          <a:p>
            <a:endParaRPr lang="en-GB" sz="3600" dirty="0">
              <a:solidFill>
                <a:schemeClr val="bg1"/>
              </a:solidFill>
            </a:endParaRPr>
          </a:p>
        </p:txBody>
      </p:sp>
    </p:spTree>
    <p:extLst>
      <p:ext uri="{BB962C8B-B14F-4D97-AF65-F5344CB8AC3E}">
        <p14:creationId xmlns:p14="http://schemas.microsoft.com/office/powerpoint/2010/main" val="10747339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solidFill>
                  <a:srgbClr val="FFC000"/>
                </a:solidFill>
                <a:latin typeface="Felix Titling" panose="04060505060202020A04" pitchFamily="82" charset="0"/>
              </a:rPr>
              <a:t>DEVELOPING EMOTIONAL BONDS</a:t>
            </a:r>
            <a:endParaRPr lang="en-GB" sz="3600" dirty="0">
              <a:solidFill>
                <a:srgbClr val="FFC000"/>
              </a:solidFill>
              <a:latin typeface="Felix Titling" panose="04060505060202020A04" pitchFamily="82" charset="0"/>
            </a:endParaRPr>
          </a:p>
        </p:txBody>
      </p:sp>
      <p:sp>
        <p:nvSpPr>
          <p:cNvPr id="3" name="Content Placeholder 2"/>
          <p:cNvSpPr>
            <a:spLocks noGrp="1"/>
          </p:cNvSpPr>
          <p:nvPr>
            <p:ph idx="1"/>
          </p:nvPr>
        </p:nvSpPr>
        <p:spPr>
          <a:xfrm>
            <a:off x="457200" y="1775191"/>
            <a:ext cx="8229600" cy="4854209"/>
          </a:xfrm>
        </p:spPr>
        <p:txBody>
          <a:bodyPr>
            <a:normAutofit fontScale="70000" lnSpcReduction="20000"/>
          </a:bodyPr>
          <a:lstStyle/>
          <a:p>
            <a:pPr marL="118872" indent="0">
              <a:lnSpc>
                <a:spcPct val="120000"/>
              </a:lnSpc>
              <a:buNone/>
            </a:pPr>
            <a:r>
              <a:rPr lang="en-GB" dirty="0"/>
              <a:t>, </a:t>
            </a:r>
            <a:r>
              <a:rPr lang="en-GB" dirty="0">
                <a:solidFill>
                  <a:schemeClr val="bg1"/>
                </a:solidFill>
              </a:rPr>
              <a:t>by the late twentieth century …. the overriding aim was now to occupy the market </a:t>
            </a:r>
            <a:r>
              <a:rPr lang="en-GB" dirty="0">
                <a:solidFill>
                  <a:srgbClr val="FFC000"/>
                </a:solidFill>
              </a:rPr>
              <a:t>or brand position from which consumers could be invited to make lifestyle choices about a range of products or services</a:t>
            </a:r>
            <a:r>
              <a:rPr lang="en-GB" dirty="0">
                <a:solidFill>
                  <a:schemeClr val="bg1"/>
                </a:solidFill>
              </a:rPr>
              <a:t>. It is much easier to challenge a proposition then it is to dislodge a competitor from its market position. In the case of Nike, its slogan during the 1990s – ‘just do it!’ – sounds like an authoritative call to action. However, it’s actual meaning was nebulous, and it also seemed to be speaking about the consumer rather than the project. </a:t>
            </a:r>
            <a:r>
              <a:rPr lang="en-GB" dirty="0">
                <a:solidFill>
                  <a:srgbClr val="FFC000"/>
                </a:solidFill>
              </a:rPr>
              <a:t>This basis of such appeals is emotional rather than rational, yet the bond the created with consumers could be robust, often deep and enduring (</a:t>
            </a:r>
            <a:r>
              <a:rPr lang="en-GB" dirty="0">
                <a:solidFill>
                  <a:schemeClr val="bg1"/>
                </a:solidFill>
              </a:rPr>
              <a:t>p.4)</a:t>
            </a:r>
          </a:p>
          <a:p>
            <a:endParaRPr lang="en-GB" dirty="0"/>
          </a:p>
        </p:txBody>
      </p:sp>
    </p:spTree>
    <p:extLst>
      <p:ext uri="{BB962C8B-B14F-4D97-AF65-F5344CB8AC3E}">
        <p14:creationId xmlns:p14="http://schemas.microsoft.com/office/powerpoint/2010/main" val="31255249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5448"/>
            <a:ext cx="8382000" cy="1252728"/>
          </a:xfrm>
        </p:spPr>
        <p:txBody>
          <a:bodyPr>
            <a:normAutofit/>
          </a:bodyPr>
          <a:lstStyle/>
          <a:p>
            <a:r>
              <a:rPr lang="en-GB" sz="3600" dirty="0" smtClean="0">
                <a:solidFill>
                  <a:srgbClr val="FFC000"/>
                </a:solidFill>
                <a:latin typeface="Felix Titling" panose="04060505060202020A04" pitchFamily="82" charset="0"/>
              </a:rPr>
              <a:t>IDENTITY IN A consumer SOCIETY</a:t>
            </a:r>
            <a:endParaRPr lang="en-GB" sz="3600" dirty="0">
              <a:solidFill>
                <a:srgbClr val="FFC000"/>
              </a:solidFill>
              <a:latin typeface="Felix Titling" panose="04060505060202020A04" pitchFamily="82" charset="0"/>
            </a:endParaRPr>
          </a:p>
        </p:txBody>
      </p:sp>
      <p:sp>
        <p:nvSpPr>
          <p:cNvPr id="3" name="Content Placeholder 2"/>
          <p:cNvSpPr>
            <a:spLocks noGrp="1"/>
          </p:cNvSpPr>
          <p:nvPr>
            <p:ph idx="1"/>
          </p:nvPr>
        </p:nvSpPr>
        <p:spPr>
          <a:xfrm>
            <a:off x="304800" y="1408176"/>
            <a:ext cx="8610600" cy="5449824"/>
          </a:xfrm>
        </p:spPr>
        <p:txBody>
          <a:bodyPr>
            <a:normAutofit fontScale="55000" lnSpcReduction="20000"/>
          </a:bodyPr>
          <a:lstStyle/>
          <a:p>
            <a:pPr marL="118872" indent="0">
              <a:lnSpc>
                <a:spcPct val="120000"/>
              </a:lnSpc>
              <a:buNone/>
            </a:pPr>
            <a:r>
              <a:rPr lang="en-GB" dirty="0" smtClean="0">
                <a:solidFill>
                  <a:schemeClr val="bg1"/>
                </a:solidFill>
              </a:rPr>
              <a:t>…</a:t>
            </a:r>
            <a:r>
              <a:rPr lang="en-GB" sz="4000" dirty="0" smtClean="0">
                <a:solidFill>
                  <a:schemeClr val="bg1"/>
                </a:solidFill>
              </a:rPr>
              <a:t>between </a:t>
            </a:r>
            <a:r>
              <a:rPr lang="en-GB" sz="4000" dirty="0">
                <a:solidFill>
                  <a:schemeClr val="bg1"/>
                </a:solidFill>
              </a:rPr>
              <a:t>1969 and 1997 there was a change in the prevailing </a:t>
            </a:r>
            <a:r>
              <a:rPr lang="en-GB" sz="4000" dirty="0" err="1">
                <a:solidFill>
                  <a:schemeClr val="bg1"/>
                </a:solidFill>
              </a:rPr>
              <a:t>sociopolitical</a:t>
            </a:r>
            <a:r>
              <a:rPr lang="en-GB" sz="4000" dirty="0">
                <a:solidFill>
                  <a:schemeClr val="bg1"/>
                </a:solidFill>
              </a:rPr>
              <a:t> view within Britain. </a:t>
            </a:r>
            <a:r>
              <a:rPr lang="en-GB" sz="4000" dirty="0">
                <a:solidFill>
                  <a:srgbClr val="FFC000"/>
                </a:solidFill>
              </a:rPr>
              <a:t>The technological optimism of the post war period </a:t>
            </a:r>
            <a:r>
              <a:rPr lang="en-GB" sz="4000" dirty="0">
                <a:solidFill>
                  <a:schemeClr val="bg1"/>
                </a:solidFill>
              </a:rPr>
              <a:t>had given wait to the notion, first espoused by Keynes in 1929, that continuing economic growth would result in a more measured society wherein citizens would be required to work no more than a few hours each day. This idea continued to gain traction, influencing thinkers in both mainstream and </a:t>
            </a:r>
            <a:r>
              <a:rPr lang="en-GB" sz="4000" dirty="0" smtClean="0">
                <a:solidFill>
                  <a:schemeClr val="bg1"/>
                </a:solidFill>
              </a:rPr>
              <a:t>counter-culture</a:t>
            </a:r>
            <a:r>
              <a:rPr lang="en-GB" sz="4000" dirty="0">
                <a:solidFill>
                  <a:schemeClr val="bg1"/>
                </a:solidFill>
              </a:rPr>
              <a:t>, throughout the years of full employment enjoyed during the early post-war decades. During the recession of the 1970s attitudes to the leisure society hardened, and the return of economic growth during the 1980s was fuelled by policies geared instead to achieving a rise in household expenditure, under the auspices of increasing individual economic freedom. </a:t>
            </a:r>
            <a:r>
              <a:rPr lang="en-GB" sz="4000" dirty="0">
                <a:solidFill>
                  <a:srgbClr val="FFC000"/>
                </a:solidFill>
              </a:rPr>
              <a:t>Rather than a leisure society, a consumer society emerged where in the accumulation of goods became an expression of self-identity</a:t>
            </a:r>
            <a:r>
              <a:rPr lang="en-GB" sz="3600" dirty="0">
                <a:solidFill>
                  <a:schemeClr val="bg1"/>
                </a:solidFill>
              </a:rPr>
              <a:t>. (p.5)</a:t>
            </a: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19986846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600" dirty="0" smtClean="0">
                <a:solidFill>
                  <a:srgbClr val="FFC000"/>
                </a:solidFill>
                <a:latin typeface="Felix Titling" panose="04060505060202020A04" pitchFamily="82" charset="0"/>
              </a:rPr>
              <a:t>Ideology: individual choice as freedom</a:t>
            </a:r>
            <a:endParaRPr lang="en-GB" sz="3600" dirty="0">
              <a:solidFill>
                <a:srgbClr val="FFC000"/>
              </a:solidFill>
              <a:latin typeface="Felix Titling" panose="04060505060202020A04" pitchFamily="82" charset="0"/>
            </a:endParaRPr>
          </a:p>
        </p:txBody>
      </p:sp>
      <p:sp>
        <p:nvSpPr>
          <p:cNvPr id="3" name="Content Placeholder 2"/>
          <p:cNvSpPr>
            <a:spLocks noGrp="1"/>
          </p:cNvSpPr>
          <p:nvPr>
            <p:ph idx="1"/>
          </p:nvPr>
        </p:nvSpPr>
        <p:spPr>
          <a:xfrm>
            <a:off x="304801" y="1524000"/>
            <a:ext cx="8534400" cy="5334000"/>
          </a:xfrm>
        </p:spPr>
        <p:txBody>
          <a:bodyPr>
            <a:normAutofit fontScale="70000" lnSpcReduction="20000"/>
          </a:bodyPr>
          <a:lstStyle/>
          <a:p>
            <a:pPr marL="118872" indent="0">
              <a:lnSpc>
                <a:spcPct val="120000"/>
              </a:lnSpc>
              <a:buNone/>
            </a:pPr>
            <a:r>
              <a:rPr lang="en-GB" dirty="0">
                <a:solidFill>
                  <a:schemeClr val="bg1"/>
                </a:solidFill>
              </a:rPr>
              <a:t>The political and economic elevation of the needs and economic freedoms of the individual over those of society, which occurred during the 1980s </a:t>
            </a:r>
            <a:r>
              <a:rPr lang="en-GB" dirty="0" smtClean="0">
                <a:solidFill>
                  <a:schemeClr val="bg1"/>
                </a:solidFill>
              </a:rPr>
              <a:t>… </a:t>
            </a:r>
            <a:r>
              <a:rPr lang="en-GB" dirty="0">
                <a:solidFill>
                  <a:schemeClr val="bg1"/>
                </a:solidFill>
              </a:rPr>
              <a:t>The ideology driving the Conservative and Republican governments, led by Prime Minister Margaret Thatcher and President Ronald Reagan respectively, was perfectly aligned with the aims and objectivists of the persuasion industries. Increasingly, global, </a:t>
            </a:r>
            <a:r>
              <a:rPr lang="en-GB" dirty="0">
                <a:solidFill>
                  <a:srgbClr val="FFC000"/>
                </a:solidFill>
              </a:rPr>
              <a:t>corporate brands looked to forge strong emotional bonds with their consumers </a:t>
            </a:r>
            <a:r>
              <a:rPr lang="en-GB" dirty="0">
                <a:solidFill>
                  <a:schemeClr val="bg1"/>
                </a:solidFill>
              </a:rPr>
              <a:t>instead of simply pushing products to them. To that end, a large amount of communication output was designed to give the illusion that a personal ‘one-to-one’ conversation was taking place. </a:t>
            </a:r>
            <a:r>
              <a:rPr lang="en-GB" dirty="0">
                <a:solidFill>
                  <a:srgbClr val="FFC000"/>
                </a:solidFill>
              </a:rPr>
              <a:t>Like many government policies at the time, this more intimate approach to persuasion also gave the impression that the individual was at the centre of society </a:t>
            </a:r>
            <a:r>
              <a:rPr lang="en-GB" dirty="0">
                <a:solidFill>
                  <a:schemeClr val="bg1"/>
                </a:solidFill>
              </a:rPr>
              <a:t>and that his or her wants and needs were of paramount importance.</a:t>
            </a:r>
          </a:p>
          <a:p>
            <a:pPr marL="118872" indent="0">
              <a:buNone/>
            </a:pPr>
            <a:endParaRPr lang="en-GB" dirty="0"/>
          </a:p>
        </p:txBody>
      </p:sp>
    </p:spTree>
    <p:extLst>
      <p:ext uri="{BB962C8B-B14F-4D97-AF65-F5344CB8AC3E}">
        <p14:creationId xmlns:p14="http://schemas.microsoft.com/office/powerpoint/2010/main" val="521290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a:solidFill>
                  <a:srgbClr val="FFC000"/>
                </a:solidFill>
                <a:latin typeface="Felix Titling" panose="04060505060202020A04" pitchFamily="82" charset="0"/>
              </a:rPr>
              <a:t>feeling replacing rational thinking in more areas of life</a:t>
            </a:r>
          </a:p>
        </p:txBody>
      </p:sp>
      <p:sp>
        <p:nvSpPr>
          <p:cNvPr id="3" name="Content Placeholder 2"/>
          <p:cNvSpPr>
            <a:spLocks noGrp="1"/>
          </p:cNvSpPr>
          <p:nvPr>
            <p:ph idx="1"/>
          </p:nvPr>
        </p:nvSpPr>
        <p:spPr>
          <a:xfrm>
            <a:off x="457200" y="1752600"/>
            <a:ext cx="8229600" cy="4876800"/>
          </a:xfrm>
        </p:spPr>
        <p:txBody>
          <a:bodyPr>
            <a:normAutofit fontScale="77500" lnSpcReduction="20000"/>
          </a:bodyPr>
          <a:lstStyle/>
          <a:p>
            <a:pPr marL="118872" indent="0">
              <a:lnSpc>
                <a:spcPct val="120000"/>
              </a:lnSpc>
              <a:buNone/>
            </a:pPr>
            <a:r>
              <a:rPr lang="en-GB" dirty="0">
                <a:solidFill>
                  <a:schemeClr val="bg1"/>
                </a:solidFill>
              </a:rPr>
              <a:t>When brand communication campaigns were successful during the 1980s and 1990s – which was certainly not always – they reached far more deeply into society than those of previous decades. </a:t>
            </a:r>
            <a:r>
              <a:rPr lang="en-GB" dirty="0">
                <a:solidFill>
                  <a:srgbClr val="FFC000"/>
                </a:solidFill>
              </a:rPr>
              <a:t>The inculcation of emotional appeals, based on feeling rather than on rational thinking resulted in more areas of everyday life becoming mediated by some form of commercial exchange</a:t>
            </a:r>
            <a:r>
              <a:rPr lang="en-GB" dirty="0">
                <a:solidFill>
                  <a:schemeClr val="bg1"/>
                </a:solidFill>
              </a:rPr>
              <a:t> as consumers themselves became embroiled in the ongoing, effervescent process of persuasion. (p.7) </a:t>
            </a:r>
            <a:endParaRPr lang="en-GB" dirty="0" smtClean="0">
              <a:solidFill>
                <a:schemeClr val="bg1"/>
              </a:solidFill>
            </a:endParaRPr>
          </a:p>
          <a:p>
            <a:pPr marL="411480" lvl="1" indent="0">
              <a:lnSpc>
                <a:spcPct val="120000"/>
              </a:lnSpc>
              <a:buNone/>
            </a:pPr>
            <a:r>
              <a:rPr lang="en-GB" dirty="0" smtClean="0">
                <a:solidFill>
                  <a:schemeClr val="bg1"/>
                </a:solidFill>
              </a:rPr>
              <a:t>Steven </a:t>
            </a:r>
            <a:r>
              <a:rPr lang="en-GB" dirty="0" err="1">
                <a:solidFill>
                  <a:schemeClr val="bg1"/>
                </a:solidFill>
              </a:rPr>
              <a:t>McKevitt</a:t>
            </a:r>
            <a:r>
              <a:rPr lang="en-GB" i="1" dirty="0">
                <a:solidFill>
                  <a:schemeClr val="bg1"/>
                </a:solidFill>
              </a:rPr>
              <a:t>, The Persuasion Industries: The Making of Modern Britain</a:t>
            </a:r>
            <a:r>
              <a:rPr lang="en-GB" dirty="0">
                <a:solidFill>
                  <a:schemeClr val="bg1"/>
                </a:solidFill>
              </a:rPr>
              <a:t>, OUP Oxford, 2018 </a:t>
            </a:r>
          </a:p>
        </p:txBody>
      </p:sp>
    </p:spTree>
    <p:extLst>
      <p:ext uri="{BB962C8B-B14F-4D97-AF65-F5344CB8AC3E}">
        <p14:creationId xmlns:p14="http://schemas.microsoft.com/office/powerpoint/2010/main" val="383668356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280</TotalTime>
  <Words>1588</Words>
  <Application>Microsoft Office PowerPoint</Application>
  <PresentationFormat>On-screen Show (4:3)</PresentationFormat>
  <Paragraphs>140</Paragraphs>
  <Slides>21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Felix Titling</vt:lpstr>
      <vt:lpstr>Palatino Linotype</vt:lpstr>
      <vt:lpstr>Wingdings</vt:lpstr>
      <vt:lpstr>Wingdings 2</vt:lpstr>
      <vt:lpstr>Wingdings 3</vt:lpstr>
      <vt:lpstr>Module</vt:lpstr>
      <vt:lpstr>HPEN 4004  The Language(s) of Persuasion   </vt:lpstr>
      <vt:lpstr>Aims &amp; Learning Outcomes</vt:lpstr>
      <vt:lpstr>The conventional approach:  - REASON-WHY ADVERTISING</vt:lpstr>
      <vt:lpstr>Unique selling proposition (USP)</vt:lpstr>
      <vt:lpstr>Exercise 2: Identifying USPs (i)</vt:lpstr>
      <vt:lpstr>Exercise 2: Identifying USPs (ii)</vt:lpstr>
      <vt:lpstr>Writing for your reader</vt:lpstr>
      <vt:lpstr>ENGAGING YOUR READER: TEXT</vt:lpstr>
      <vt:lpstr>CNN – how does this ad work? </vt:lpstr>
      <vt:lpstr>ATMOSPHERE ADVERTISING</vt:lpstr>
      <vt:lpstr>Atmosphere advertising: Emotional Selling Proposition (ESP)</vt:lpstr>
      <vt:lpstr>Exercise 3: Identifying ESPs (i)</vt:lpstr>
      <vt:lpstr>Exercise 3: Identifying ESPs (ii)</vt:lpstr>
      <vt:lpstr>Profiling markets : the arrival of the ‘literate consumer’</vt:lpstr>
      <vt:lpstr>Consumer irritation at interruptive ads: Ad blockers &amp; switch off</vt:lpstr>
      <vt:lpstr>Intelligent responses to literate consumers</vt:lpstr>
      <vt:lpstr>TASK: Moving image literacy (500 words)</vt:lpstr>
      <vt:lpstr>DEVELOPING EMOTIONAL BONDS</vt:lpstr>
      <vt:lpstr>IDENTITY IN A consumer SOCIETY</vt:lpstr>
      <vt:lpstr>Ideology: individual choice as freedom</vt:lpstr>
      <vt:lpstr>feeling replacing rational thinking in more areas of life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CSPB 4001  PERSUASIVE LANGUAGE: Creativity, Copywriting &amp; Text editing</dc:title>
  <dc:creator>Jeni Williams</dc:creator>
  <cp:lastModifiedBy>Jeni Williams</cp:lastModifiedBy>
  <cp:revision>33</cp:revision>
  <dcterms:created xsi:type="dcterms:W3CDTF">2006-08-16T00:00:00Z</dcterms:created>
  <dcterms:modified xsi:type="dcterms:W3CDTF">2019-05-13T12:00:54Z</dcterms:modified>
</cp:coreProperties>
</file>