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notesSlides/notesSlide6.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7.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notesSlides/notesSlide15.xml" ContentType="application/vnd.openxmlformats-officedocument.presentationml.notesSlide+xml"/>
  <Override PartName="/ppt/tags/tag20.xml" ContentType="application/vnd.openxmlformats-officedocument.presentationml.tags+xml"/>
  <Override PartName="/ppt/tags/tag21.xml" ContentType="application/vnd.openxmlformats-officedocument.presentationml.tags+xml"/>
  <Override PartName="/ppt/notesSlides/notesSlide16.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notesSlides/notesSlide20.xml" ContentType="application/vnd.openxmlformats-officedocument.presentationml.notesSlide+xml"/>
  <Override PartName="/ppt/tags/tag26.xml" ContentType="application/vnd.openxmlformats-officedocument.presentationml.tags+xml"/>
  <Override PartName="/ppt/tags/tag27.xml" ContentType="application/vnd.openxmlformats-officedocument.presentationml.tags+xml"/>
  <Override PartName="/ppt/notesSlides/notesSlide21.xml" ContentType="application/vnd.openxmlformats-officedocument.presentationml.notesSlide+xml"/>
  <Override PartName="/ppt/tags/tag28.xml" ContentType="application/vnd.openxmlformats-officedocument.presentationml.tags+xml"/>
  <Override PartName="/ppt/notesSlides/notesSlide22.xml" ContentType="application/vnd.openxmlformats-officedocument.presentationml.notesSlide+xml"/>
  <Override PartName="/ppt/tags/tag29.xml" ContentType="application/vnd.openxmlformats-officedocument.presentationml.tags+xml"/>
  <Override PartName="/ppt/notesSlides/notesSlide23.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notesSlides/notesSlide24.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notesSlides/notesSlide28.xml" ContentType="application/vnd.openxmlformats-officedocument.presentationml.notesSlide+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29.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notesSlides/notesSlide30.xml" ContentType="application/vnd.openxmlformats-officedocument.presentationml.notesSlide+xml"/>
  <Override PartName="/ppt/tags/tag47.xml" ContentType="application/vnd.openxmlformats-officedocument.presentationml.tags+xml"/>
  <Override PartName="/ppt/notesSlides/notesSlide31.xml" ContentType="application/vnd.openxmlformats-officedocument.presentationml.notesSlide+xml"/>
  <Override PartName="/ppt/tags/tag48.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handoutMasterIdLst>
    <p:handoutMasterId r:id="rId38"/>
  </p:handoutMasterIdLst>
  <p:sldIdLst>
    <p:sldId id="257" r:id="rId2"/>
    <p:sldId id="258" r:id="rId3"/>
    <p:sldId id="259" r:id="rId4"/>
    <p:sldId id="260" r:id="rId5"/>
    <p:sldId id="261" r:id="rId6"/>
    <p:sldId id="262" r:id="rId7"/>
    <p:sldId id="268" r:id="rId8"/>
    <p:sldId id="267" r:id="rId9"/>
    <p:sldId id="263" r:id="rId10"/>
    <p:sldId id="264" r:id="rId11"/>
    <p:sldId id="265" r:id="rId12"/>
    <p:sldId id="274" r:id="rId13"/>
    <p:sldId id="273" r:id="rId14"/>
    <p:sldId id="272" r:id="rId15"/>
    <p:sldId id="271" r:id="rId16"/>
    <p:sldId id="270" r:id="rId17"/>
    <p:sldId id="269" r:id="rId18"/>
    <p:sldId id="266" r:id="rId19"/>
    <p:sldId id="275" r:id="rId20"/>
    <p:sldId id="276" r:id="rId21"/>
    <p:sldId id="280" r:id="rId22"/>
    <p:sldId id="279" r:id="rId23"/>
    <p:sldId id="278" r:id="rId24"/>
    <p:sldId id="277" r:id="rId25"/>
    <p:sldId id="281" r:id="rId26"/>
    <p:sldId id="285" r:id="rId27"/>
    <p:sldId id="284" r:id="rId28"/>
    <p:sldId id="283" r:id="rId29"/>
    <p:sldId id="282" r:id="rId30"/>
    <p:sldId id="286" r:id="rId31"/>
    <p:sldId id="287" r:id="rId32"/>
    <p:sldId id="288" r:id="rId33"/>
    <p:sldId id="289" r:id="rId34"/>
    <p:sldId id="293" r:id="rId35"/>
    <p:sldId id="29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B9It4d+uqkkOggF+sVbDwA==" hashData="k26+0cUmNUvBxYPwEmB+a2jrugmUC1ATNG5p1FSwRFDlY8rY2YYu7dOFuQ2/alThh+1EuB7UgDHYuhjo73K7x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9672" autoAdjust="0"/>
  </p:normalViewPr>
  <p:slideViewPr>
    <p:cSldViewPr snapToGrid="0">
      <p:cViewPr varScale="1">
        <p:scale>
          <a:sx n="68" d="100"/>
          <a:sy n="68" d="100"/>
        </p:scale>
        <p:origin x="22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9AFA81E-3F0F-4409-AE49-E6D4DA1004AF}"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1EABF5A-42A5-4998-819A-91C3E4D6A76D}" type="slidenum">
              <a:rPr lang="en-GB" smtClean="0"/>
              <a:t>‹#›</a:t>
            </a:fld>
            <a:endParaRPr lang="en-GB"/>
          </a:p>
        </p:txBody>
      </p:sp>
    </p:spTree>
    <p:extLst>
      <p:ext uri="{BB962C8B-B14F-4D97-AF65-F5344CB8AC3E}">
        <p14:creationId xmlns:p14="http://schemas.microsoft.com/office/powerpoint/2010/main" val="14723728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801C0-1D81-4FD1-BDF0-96FDB7F19BA3}"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5223AA-BD33-41A8-BE47-C2ADC0CE1EC3}" type="slidenum">
              <a:rPr lang="en-GB" smtClean="0"/>
              <a:t>‹#›</a:t>
            </a:fld>
            <a:endParaRPr lang="en-GB"/>
          </a:p>
        </p:txBody>
      </p:sp>
    </p:spTree>
    <p:extLst>
      <p:ext uri="{BB962C8B-B14F-4D97-AF65-F5344CB8AC3E}">
        <p14:creationId xmlns:p14="http://schemas.microsoft.com/office/powerpoint/2010/main" val="28187976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smtClean="0">
                <a:solidFill>
                  <a:schemeClr val="tx1"/>
                </a:solidFill>
                <a:effectLst/>
                <a:latin typeface="Arial" panose="020B0604020202020204" pitchFamily="34" charset="0"/>
                <a:ea typeface="+mn-ea"/>
                <a:cs typeface="Arial" panose="020B0604020202020204" pitchFamily="34" charset="0"/>
              </a:rPr>
              <a:t>By the end of this lesson,</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you will be able to:</a:t>
            </a:r>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lvl="0"/>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Demonstrate</a:t>
            </a:r>
            <a:r>
              <a:rPr lang="en-GB" sz="1100" kern="1200" dirty="0" smtClean="0">
                <a:solidFill>
                  <a:schemeClr val="tx1"/>
                </a:solidFill>
                <a:effectLst/>
                <a:latin typeface="Arial" panose="020B0604020202020204" pitchFamily="34" charset="0"/>
                <a:ea typeface="+mn-ea"/>
                <a:cs typeface="Arial" panose="020B0604020202020204" pitchFamily="34" charset="0"/>
              </a:rPr>
              <a:t> their knowledge of the how the police service works with victims and witnesses, the importance of providing a quality service for victims and witnesses.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statutory responsibilities they have as officers and the partner agencies the police works with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police responsibilities and procedures to support victims and witnesses through the criminal justice system</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Discuss</a:t>
            </a:r>
            <a:r>
              <a:rPr lang="en-GB" sz="1100" kern="1200" dirty="0" smtClean="0">
                <a:solidFill>
                  <a:schemeClr val="tx1"/>
                </a:solidFill>
                <a:effectLst/>
                <a:latin typeface="Arial" panose="020B0604020202020204" pitchFamily="34" charset="0"/>
                <a:ea typeface="+mn-ea"/>
                <a:cs typeface="Arial" panose="020B0604020202020204" pitchFamily="34" charset="0"/>
              </a:rPr>
              <a:t> appropriate policing approaches to dealing with vulnerable victims or witnesses in a criminal investigation</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5A5223AA-BD33-41A8-BE47-C2ADC0CE1EC3}" type="slidenum">
              <a:rPr lang="en-GB" smtClean="0"/>
              <a:t>1</a:t>
            </a:fld>
            <a:endParaRPr lang="en-GB"/>
          </a:p>
        </p:txBody>
      </p:sp>
    </p:spTree>
    <p:extLst>
      <p:ext uri="{BB962C8B-B14F-4D97-AF65-F5344CB8AC3E}">
        <p14:creationId xmlns:p14="http://schemas.microsoft.com/office/powerpoint/2010/main" val="68995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Under the revised (2015) Victims' Code, a 'victim' is defined as:</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term </a:t>
            </a:r>
            <a:r>
              <a:rPr kumimoji="0" lang="en-GB"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close relative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includes bereaved relatives or partners (including same sex partners) in homicide and fatal road traffic cases, as well as parents or carers where the victim is a child or a vulnerable adult.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Small businesses are included, but large retailers or corporations do not come within the definition of victim.</a:t>
            </a:r>
            <a:r>
              <a:rPr kumimoji="0" lang="en-GB" altLang="en-US" sz="1100" b="0" i="0" u="none" strike="noStrike" kern="1200" cap="none" spc="0" normalizeH="0" baseline="0" noProof="0" dirty="0" smtClean="0">
                <a:ln>
                  <a:noFill/>
                </a:ln>
                <a:solidFill>
                  <a:srgbClr val="FFFF00"/>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smtClean="0">
              <a:ln>
                <a:noFill/>
              </a:ln>
              <a:solidFill>
                <a:srgbClr val="FFFF00"/>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a:t>
            </a:fld>
            <a:endParaRPr lang="en-GB"/>
          </a:p>
        </p:txBody>
      </p:sp>
    </p:spTree>
    <p:extLst>
      <p:ext uri="{BB962C8B-B14F-4D97-AF65-F5344CB8AC3E}">
        <p14:creationId xmlns:p14="http://schemas.microsoft.com/office/powerpoint/2010/main" val="2101946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witness is someone who stands up in court to state what they know after taking an oath to tell the truth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(unless they are under 14 years of age, in which case their evidence is unsworn). An individual can be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both a victim and a witness.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Witnesses play a vital role in bringing criminals to justice. In general, being a witness is a voluntary process (the person is prepared to make a statement and possibly go to court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Criminal Justice System (CJS) has to categorise victims and witnesses so that the best evidence can be presented to the court, which leads ultimately to a fair and balanced trial</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a:t>
            </a:fld>
            <a:endParaRPr lang="en-GB"/>
          </a:p>
        </p:txBody>
      </p:sp>
    </p:spTree>
    <p:extLst>
      <p:ext uri="{BB962C8B-B14F-4D97-AF65-F5344CB8AC3E}">
        <p14:creationId xmlns:p14="http://schemas.microsoft.com/office/powerpoint/2010/main" val="25806837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Victims &amp; witnesses provide information, intelligence &amp; evidence which enables offenders to be brought to justice. The criminal justice system relies on them to help identify offenders and give evidence. They are essential to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successful prosecutions. </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better level of service from the police means a victim is more likely to stay engaged with the system and help bring the offender to justice. </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Justice gap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difference between the number of recorded crimes and the number of convictions.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Ineffective trial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Witness non attendance at court is the most common cause of an ineffective trial (ineffective trials are one reason that a case may not lead to a conviction).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 witness might decide not to give evidence in court for a variety of reasons, including:</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Intimidation</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Underestimating the importance of their evidence to the trial</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 lack of the support needed to enable them to attend court; or</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Unwillingness to be involved in the criminal justice system.</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better level of service from the police means a victim is more likely to stay engaged with the system and help bring the offender to justice. </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In 2005, the government initiated changes to the criminal justice system to improve the level of care provided to victims and witnesses, bring more offenders to justice and so increase the delivery of justice by: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Reducing the time between point of charge and trial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Improving witness attendance at court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Providing special measures, enabling witnesses to give the best evidence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Setting up a single point of contact to provide focussed help and support for witnesses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Improving victim and witness satisfaction with the criminal justice system. </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4</a:t>
            </a:fld>
            <a:endParaRPr lang="en-GB"/>
          </a:p>
        </p:txBody>
      </p:sp>
    </p:spTree>
    <p:extLst>
      <p:ext uri="{BB962C8B-B14F-4D97-AF65-F5344CB8AC3E}">
        <p14:creationId xmlns:p14="http://schemas.microsoft.com/office/powerpoint/2010/main" val="1006119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aim of witness care units is to provide a single point of contact for victims and witnesses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for information about the progress of their cases and to minimise the stress of attending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Care Units are in place across England and Wales and are jointly staffed by the police and the Crown Prosecution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Care Units manage the care of victims and witnesses from the charging of the defendant(s) through to the conclusion of a case. The service to victims and witnesses includes: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single point of contact for victims and witnesses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communication with victims and witnesses to inform them of the case outcome or trial result, thanking them for their contribution to the case and offering post case support from the relevant support agency.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full needs assessment for victims and witnesses with particular support needs, who are required to attend court, to ensure they are able to get to court and give their best evidence;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dedicated witness care officers to guide and support individuals through the criminal justice process and to co-ordinate support and services;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continuous review of victim and witness needs throughout the case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Under the Code of Practice for Victims of Crime, which came into force on 3 April 2006, the Witness Care Unit has a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legal obligation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tell them if they will be required to give evidence and give them a copy of the 'Witness in court' leaflet or other relevant leaflet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tell them the dates of the court hearings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tell them about court results and explain any sentence given within one day of receiving the outcome from the court.</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5</a:t>
            </a:fld>
            <a:endParaRPr lang="en-GB"/>
          </a:p>
        </p:txBody>
      </p:sp>
    </p:spTree>
    <p:extLst>
      <p:ext uri="{BB962C8B-B14F-4D97-AF65-F5344CB8AC3E}">
        <p14:creationId xmlns:p14="http://schemas.microsoft.com/office/powerpoint/2010/main" val="1727254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Crime and ASB can affect people in many different ways. Although a crime may take only a relatively short time to commit, the effects on the victim can be long-lasting; in some cases for the rest of the victim’s life.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Individual reactions may depend 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type of offence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Whether they knew the perpetrator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support they get from their family, friends, the police and other people they come in contact with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Their vulnerability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Their past experiences. </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6</a:t>
            </a:fld>
            <a:endParaRPr lang="en-GB"/>
          </a:p>
        </p:txBody>
      </p:sp>
    </p:spTree>
    <p:extLst>
      <p:ext uri="{BB962C8B-B14F-4D97-AF65-F5344CB8AC3E}">
        <p14:creationId xmlns:p14="http://schemas.microsoft.com/office/powerpoint/2010/main" val="1282802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Crime can be hard to cope with as there is the knowledge that it was probably committed deliberately, unlike an accident where there is normally no harm intended. This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can make the victim feel powerless and vulnerable.</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This can be especially difficult to deal with if the offence is repeated or ongoing, which is often the case with domestic abuse, racially or religiously motivated crimes, or ASB. </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smtClean="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7</a:t>
            </a:fld>
            <a:endParaRPr lang="en-GB"/>
          </a:p>
        </p:txBody>
      </p:sp>
    </p:spTree>
    <p:extLst>
      <p:ext uri="{BB962C8B-B14F-4D97-AF65-F5344CB8AC3E}">
        <p14:creationId xmlns:p14="http://schemas.microsoft.com/office/powerpoint/2010/main" val="1857299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Most victims of crime do not experience any long-term harm; however, some may develop long-term problems such as depression or anxiety-related illnesses,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whilst a few experience a severe, long lasting reaction referred to as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Post Traumatic Stress Disorder.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is a medical term to describe a pattern of signs and behaviours found in a person who has experienced a traumatic event and can be characterised by: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Arial Unicode MS" panose="020B0604020202020204" pitchFamily="34" charset="-128"/>
                <a:cs typeface="Arial" panose="020B0604020202020204" pitchFamily="34" charset="0"/>
              </a:rPr>
              <a:t>Re-experiencing the traumatic event</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Arial Unicode MS" panose="020B0604020202020204" pitchFamily="34" charset="-128"/>
                <a:cs typeface="Arial" panose="020B0604020202020204" pitchFamily="34" charset="0"/>
              </a:rPr>
              <a:t>Feeling more numb to the external world beginning sometime after the event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8</a:t>
            </a:fld>
            <a:endParaRPr lang="en-GB"/>
          </a:p>
        </p:txBody>
      </p:sp>
    </p:spTree>
    <p:extLst>
      <p:ext uri="{BB962C8B-B14F-4D97-AF65-F5344CB8AC3E}">
        <p14:creationId xmlns:p14="http://schemas.microsoft.com/office/powerpoint/2010/main" val="996676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Reassurance: </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the victim or witness may feel vulnerable or unsafe. They may need reassurance</a:t>
            </a: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regarding their personal safety and regarding any unreasonable fears they have in terms of their personal vulnerability and fear of repeat attacks.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Emotional Vent</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They may feel angry and need to express their feelings - allow them to talk and ‘let off steam’. </a:t>
            </a:r>
            <a:b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b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Explanation</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An explanation regarding the police role and functions will help them to gain confidence in the police and an understanding of the processes should the matter go to court.</a:t>
            </a:r>
            <a:b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b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Regain feeling of Control</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Confirming their ability to make decisions related to their case will help them to feel in control but at the same time the officer must assess their needs regarding the </a:t>
            </a: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level of support needed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Single Point Of Contact</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Providing a name and telephone number is important for any follow-up.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Quality of service</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The service they are given at this stage will set the scene for any later involvement in the CJS – for instance whether they will eventually be prepared to give evidence.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Victims can be advised about the </a:t>
            </a: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Victim Support Scheme </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and any further appropriate support agencies recommended.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Updates: </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The Code of Practice for Victims requires the police to ensure </a:t>
            </a:r>
            <a:r>
              <a:rPr kumimoji="0" lang="en-US" altLang="en-US" sz="11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regular communication </a:t>
            </a:r>
            <a:r>
              <a:rPr kumimoji="0" lang="en-US" altLang="en-US" sz="11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rPr>
              <a:t>– every 5 days if required. They want to know what is happening even if it is not good news.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Medical needs –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these will depend on the type of crime, but can include physical injury, possible STD’s, fear of pregnancy, psychological injury.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9</a:t>
            </a:fld>
            <a:endParaRPr lang="en-GB"/>
          </a:p>
        </p:txBody>
      </p:sp>
    </p:spTree>
    <p:extLst>
      <p:ext uri="{BB962C8B-B14F-4D97-AF65-F5344CB8AC3E}">
        <p14:creationId xmlns:p14="http://schemas.microsoft.com/office/powerpoint/2010/main" val="13858314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to recognise and address the needs of victims and witnesses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a:t>
            </a:r>
            <a:r>
              <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f</a:t>
            </a: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victims and witnesses feel safe and recognise that the police are taking them seriously they will </a:t>
            </a:r>
            <a:r>
              <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report more and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public safety &amp; confidence in police will be </a:t>
            </a:r>
            <a:r>
              <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m</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aintained. This e</a:t>
            </a:r>
            <a:r>
              <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ncourages more crime/ASB &amp;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community intelligence </a:t>
            </a:r>
            <a:r>
              <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to be reported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Every victim of crime should be given a copy of the Home Office leaflet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‘Victims of Crime’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by the initial investigating officer. The ‘Victims of Crime’ leaflet informs victims about Victim Support.  </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Allows them access to </a:t>
            </a:r>
            <a:r>
              <a:rPr kumimoji="0" 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appropriate</a:t>
            </a:r>
            <a:r>
              <a:rPr kumimoji="0" 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support agencies: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helps explain the processes to both witnesses and victims should the matter come to court along with any compensation claim that could be made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A signal crime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is defined as an incident that has a disproportionate impact in terms of causing a person to perceive themselves to be at risk in some sense.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can allay any unreasonable fears the victim may have in terms of personal vulnerability and repeat attacks.</a:t>
            </a:r>
            <a:endPar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Reassurance Gap - </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he gap between the community’s perceptions and the good work the police are achieving. To close this gap the police need to deal with things that will effect people’s sense of security and address the reassurance gap.</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US" altLang="en-US" sz="1400" b="1" i="0" u="none" strike="noStrike" kern="1200" cap="none" spc="0" normalizeH="0" baseline="0" noProof="0" dirty="0" smtClean="0">
              <a:ln>
                <a:noFill/>
              </a:ln>
              <a:solidFill>
                <a:prstClr val="black"/>
              </a:solidFill>
              <a:effectLst/>
              <a:uLnTx/>
              <a:uFillTx/>
              <a:latin typeface="Arial" charset="0"/>
              <a:ea typeface="+mn-ea"/>
              <a:cs typeface="Times New Roman"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400" b="0" i="0" u="none" strike="noStrike" kern="1200" cap="none" spc="0" normalizeH="0" baseline="0" noProof="0" dirty="0" smtClean="0">
              <a:ln>
                <a:noFill/>
              </a:ln>
              <a:solidFill>
                <a:prstClr val="black"/>
              </a:solidFill>
              <a:effectLst/>
              <a:uLnTx/>
              <a:uFillTx/>
              <a:latin typeface="Arial" charset="0"/>
              <a:ea typeface="+mn-ea"/>
              <a:cs typeface="Times New Roman" pitchFamily="18"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10</a:t>
            </a:fld>
            <a:endParaRPr lang="en-GB"/>
          </a:p>
        </p:txBody>
      </p:sp>
    </p:spTree>
    <p:extLst>
      <p:ext uri="{BB962C8B-B14F-4D97-AF65-F5344CB8AC3E}">
        <p14:creationId xmlns:p14="http://schemas.microsoft.com/office/powerpoint/2010/main" val="1857835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Establishing a rapport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will encourage a victim or witness to discuss their immediate needs, fears and concerns.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Treating each person as an individual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and not harbouring stereotypes which can affect an officers   communication style allows sensitivity to the persons needs. Some people only require simple words of advice, others need more practical action.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Communicate clearly and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listen attentively </a:t>
            </a: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howing consideration and courtesy throughout will help encourage victims and witnesses to be more forthcoming and express their views about what has happened to them. If a person feels the police are uncaring and insensitive to their problems, it may be more difficult to build up a rapport with them.</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Some people only require simple words of advice, others need more practical 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Vulnerable or Intimidated - </a:t>
            </a: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d</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iscuss with vulnerable and intimidated victims which special measures would be most appropriate to assist them in giving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Immediate support needs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should be identified and the person advised regarding what resources are available so that they can make informed requests and decisions.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Sources of Support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 come from: Parents/Guardians, Social Services/Youth Services, Appropriate Adult, Voluntary sector –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MIND, Victim Support, Legal advice, Medical practitioner,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Trained specialist interviewer, Special Measures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Interpreters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should be considered so that wherever possible, people will be communicated with in the language of their choice.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11</a:t>
            </a:fld>
            <a:endParaRPr lang="en-GB"/>
          </a:p>
        </p:txBody>
      </p:sp>
    </p:spTree>
    <p:extLst>
      <p:ext uri="{BB962C8B-B14F-4D97-AF65-F5344CB8AC3E}">
        <p14:creationId xmlns:p14="http://schemas.microsoft.com/office/powerpoint/2010/main" val="4190068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Accurately documenting written records of a person’s needs, any agreements reached and the support offered is vital for the smooth progress and in case of an inquiry.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Records of any agreements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reached with the individual regarding meeting their needs provides a record that can be referred to later to ensure nothing is overlooked.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If a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complaint</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is made by the individual that their needs were not addressed, this written record will be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written record will also assist in ensuring that 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ssential evidential details are not omitted.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Continuity: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 number of persons may be involved in the enquiry so to ensure that everyone  understands exactly what has happened it is important to record the decisions that have been made so the job can be done efficiently.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Continuity of Evidence: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 interviews with vulnerable people can take place over a number of sessions/days because of communication requirements. Accounts from previous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need to be summarised so the interview can start where it left off.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Exclusion or Inadmissible Evidence: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police/CPS need to demonstrate that they followed the rules regarding vulnerable/intimidated witnesses from the beginning – potential evidence may be excluded by the court if they don’t.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 Personal Statements (VPS):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statements made by the victim at the end of their evidential statements to tell the court the impact of the crime on the individual. They are read out in court after a finding of guilt and help the magistrate/judge determine the severity of the sentence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must not be left out.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(VPS is covered in more detail in the following slides)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that the person is made aware of the force’s confidentiality policy and how the Data Protection Act 1998 affects them. They should be informed how the information they are giving will be recorded, how it will be stored and who will have access to it. This will be particularly important to people who may feel threatened by the perpetrator(s) of a crime or ASB, as they may be worried that the perpetrators will find out what they have said and of any potential repercussions.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to build upon the relationship of trust that has been established and reassure them that their information will be handled securely.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12</a:t>
            </a:fld>
            <a:endParaRPr lang="en-GB"/>
          </a:p>
        </p:txBody>
      </p:sp>
    </p:spTree>
    <p:extLst>
      <p:ext uri="{BB962C8B-B14F-4D97-AF65-F5344CB8AC3E}">
        <p14:creationId xmlns:p14="http://schemas.microsoft.com/office/powerpoint/2010/main" val="8741995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Accurately documenting written records of a person’s needs, any agreements reached and support offered is vital for the smooth progress and in case of an inquiry.</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13</a:t>
            </a:fld>
            <a:endParaRPr lang="en-GB"/>
          </a:p>
        </p:txBody>
      </p:sp>
    </p:spTree>
    <p:extLst>
      <p:ext uri="{BB962C8B-B14F-4D97-AF65-F5344CB8AC3E}">
        <p14:creationId xmlns:p14="http://schemas.microsoft.com/office/powerpoint/2010/main" val="640871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Victim Personal Statement (VPS) gives victims an opportunity to describe the wider effects of the crime upon them, express their concerns and indicate whether or not they require any support. It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provides the criminal justice agencies with information on how the crime has affected the victim.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Provisions relating to the making of a VPS and its use in criminal proceedings are included in the Code of Practice for Victims of Crime (Victims' Code), which was revised in October 2015.</a:t>
            </a: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entirely voluntary and no inferences will be drawn whether the victim chooses to make a VPS or not.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judge or magistrate will consider the VPS when passing sentence.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Business Victims must be offered the opportunity to make a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Impact Statement for Business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(ISB). It outlines how a crime has affected businesses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loss of earnings or damage to reputation.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14</a:t>
            </a:fld>
            <a:endParaRPr lang="en-GB"/>
          </a:p>
        </p:txBody>
      </p:sp>
    </p:spTree>
    <p:extLst>
      <p:ext uri="{BB962C8B-B14F-4D97-AF65-F5344CB8AC3E}">
        <p14:creationId xmlns:p14="http://schemas.microsoft.com/office/powerpoint/2010/main" val="7497132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Code of Practice for Victims of Crime (2015) sets out the minimum level of service that victims can expect to receive from the criminal justice system. Failure to comply with it can be taken into account in civil or criminal proceedings.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Victims of crime should be treated in a respectful, sensitive and professional manner without discrimination of any kind. They should receive appropriate support to help them, as far as possible, to cope and recover and be protected from re-victimisation. It is important that victims of crime know what information and support is available to them from reporting a crime onwards and who to request help from if they are not getting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People entitled to services under the Victims’ Code include: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Direct victims of crime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where an allegation has been made to the police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Bereaved close relatives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of a victim of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family spokesperson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for </a:t>
            </a: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families bereaved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by crime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family spokesperson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for victims of crime who have a </a:t>
            </a: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disability</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or who have been so badly injured as a result of criminal conduct that they are </a:t>
            </a: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unable to communicate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a:t>
            </a: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parent or guardian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of a victim who is under 18 years of age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All businesses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that are victims of crime (with the exception of public sector bodies, their agencies or other subsidiary organisations).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Victims have the right to complain if they feel that their rights under the code have not been met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16</a:t>
            </a:fld>
            <a:endParaRPr lang="en-GB"/>
          </a:p>
        </p:txBody>
      </p:sp>
    </p:spTree>
    <p:extLst>
      <p:ext uri="{BB962C8B-B14F-4D97-AF65-F5344CB8AC3E}">
        <p14:creationId xmlns:p14="http://schemas.microsoft.com/office/powerpoint/2010/main" val="27604813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17</a:t>
            </a:fld>
            <a:endParaRPr lang="en-GB"/>
          </a:p>
        </p:txBody>
      </p:sp>
    </p:spTree>
    <p:extLst>
      <p:ext uri="{BB962C8B-B14F-4D97-AF65-F5344CB8AC3E}">
        <p14:creationId xmlns:p14="http://schemas.microsoft.com/office/powerpoint/2010/main" val="32941306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 criminal justice system relies on victims of crime to help identify offenders and give evidence. A better level of service from the police means a victim is more likely to stay engaged with the system and help bring the offender to justice. </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Complying with legislation - the Victim Code assists officers to avoid disciplinary action, secures convictions and ensures officers are complying with their role. </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18</a:t>
            </a:fld>
            <a:endParaRPr lang="en-GB"/>
          </a:p>
        </p:txBody>
      </p:sp>
    </p:spTree>
    <p:extLst>
      <p:ext uri="{BB962C8B-B14F-4D97-AF65-F5344CB8AC3E}">
        <p14:creationId xmlns:p14="http://schemas.microsoft.com/office/powerpoint/2010/main" val="2495243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Some crimes and incidents because of their nature can have a devastating effect on the victim, families and communities, particularly if part of a campaign lasting months or even years.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Crimes associated with Domestic Abuse, Anti-Social Behaviour, Harassment and Stalking can be particularly distressing for victims.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Hate crimes and incidents emphasise feelings of difference, rather than focussing on what people have in common. The result can be mistrust and fear which, unless effectively countered, can create barriers between the police and the community.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‘Hate crimes and incidents are taken to mean any crime or incident where the perpetrator’s hostility or prejudice against an identifiable group of people is a factor in determining who is victimised’.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‘Hate’ can be based on any one of the protected characteristics under the Equality Act 2010, but the most vulnerable victims of crime are those who become victims because of their Age, Disability, Gender reassignment, Race, Religion or belief, or sexuality. This is not to discount the others (Marriage and civil partnership and Pregnancy and maternity) but the most common form of hate crime is directed at the others…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 each of the crimes/incidents listed on the PP, attending officers are required to identify early on whether or not the victim is a repeat victim or a vulnerable victims to make sure they receive the best service.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They must then ensure a Repeat Victim Action Plan (RVAP) or a Vulnerable Victim Action Plan (VVAP) is put in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We’ve looked at vulnerability – but in terms of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repeat victims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partners will have developed a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threshold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for identifying repeat victimisation – this could be in terms of the crime – e.g. victim of a dwelling burglary twice within 12 months, or hate crime/incident in a similar period. Some forces adopt a different threshold for ASB – e.g. 3 incidents in a 12 month period and 2 incidents in the same period for domestic abuse.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Whatever the threshold, the requirement will be the same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identifying repeat/vulnerable victims at the first point of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contact, then providing a quality service, prompt investigation and specialists to assist with an Action Plan asap.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action plan will include liaison internally (with specialist departments) and externally (with specialist partners).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is important that such victims are offered support from very early on. However, while you can give immediate help, it is difficult for you to maintain support over a long period. There are agencies within the community who can offer services which the police service, because of other commitments, sometimes cannot – some of these are on the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Of course, in almost all of these cases, there will also be a crime to deal with; therefore, officers must be able to gather information and evidence to effectively investigate the offence.</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19</a:t>
            </a:fld>
            <a:endParaRPr lang="en-GB"/>
          </a:p>
        </p:txBody>
      </p:sp>
    </p:spTree>
    <p:extLst>
      <p:ext uri="{BB962C8B-B14F-4D97-AF65-F5344CB8AC3E}">
        <p14:creationId xmlns:p14="http://schemas.microsoft.com/office/powerpoint/2010/main" val="1689495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Identifying and assessing the needs of victims and witnesses allows them to receive an enhanced level of service.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Repeat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Significant or key witness</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These witnesses are seen as important to the case, and are defined during serious or major crime enquiries involving an indictable offence. The witness may have witnessed the offence or may be in a particular relationship to the victim.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Reluctant witness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is a witness who declines to cooperate or who makes a statement but then refuses to attend court. They may fear repercussions or reprisals or simply might not want to assist police.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Anonymous witness -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some witnesses are granted anonymity in the interest of justice. This may be to protect their safety or prevent serious damage to property or protect real harm to the public interest.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Defence witness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is a person who the accused is going to call to give evidence at the trial in relation to an alibi or to other matters. Some defence witnesses may be intimidated or reluctant to assist.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Hostile Witness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 a barrister can ask for a witness to be deemed ‘hostile’ by a judge. This is when a witness has made a statement previously but declines to confirm details in court, and is assumed that they are deliberately not telling the truth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Cooperative Witness</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 If a person is declared a "cooperative witness", he or she is immune from prosecution in exchange for testimony against an accused person at trial. A common scenario for declaring a cooperative witness involves the apprehension by police of a low-level criminal, who subsequently testifies against a high-level organized crime leader in exchange for immunity from the crime at hand.</a:t>
            </a: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9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20</a:t>
            </a:fld>
            <a:endParaRPr lang="en-GB"/>
          </a:p>
        </p:txBody>
      </p:sp>
    </p:spTree>
    <p:extLst>
      <p:ext uri="{BB962C8B-B14F-4D97-AF65-F5344CB8AC3E}">
        <p14:creationId xmlns:p14="http://schemas.microsoft.com/office/powerpoint/2010/main" val="11040900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Vulnerable witnesses</a:t>
            </a:r>
          </a:p>
          <a:p>
            <a:pPr marL="287779" marR="0" lvl="0" indent="-287779"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Children under 18 years of age at the time of the hearing</a:t>
            </a:r>
          </a:p>
          <a:p>
            <a:pPr marL="0" marR="0" lvl="0" indent="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Anyone whose </a:t>
            </a: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quality of evidence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likely to be diminished because they are: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suffering from a mental disorder (as detailed under the Mental Health Act 1983) -  People with a psychopathic or any other personality disorder, schizophrenia or any other </a:t>
            </a:r>
            <a:r>
              <a:rPr kumimoji="0" lang="en-US"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mental disorder</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This this might include a clinical diagnosis of depression</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term </a:t>
            </a:r>
            <a:r>
              <a:rPr kumimoji="0" lang="en-US"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mental disorder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has been used to correctly reflect the Mental Health Act 1983.</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Outside of legislative use, the term ‘mental ill health’ is preferred.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87779" marR="0" lvl="0" indent="-287779"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have a significant impairment of intelligence and social functioning, - people with learning disabilities, people with Alzheimer’s Disease or other forms of dementia</a:t>
            </a:r>
          </a:p>
          <a:p>
            <a:pPr marL="287779" marR="0" lvl="0" indent="-287779"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287779" marR="0" lvl="0" indent="-287779" algn="l" defTabSz="914400" rtl="0" eaLnBrk="1" fontAlgn="auto" latinLnBrk="0" hangingPunct="1">
              <a:lnSpc>
                <a:spcPct val="100000"/>
              </a:lnSpc>
              <a:spcBef>
                <a:spcPts val="0"/>
              </a:spcBef>
              <a:spcAft>
                <a:spcPts val="0"/>
              </a:spcAft>
              <a:buClr>
                <a:srgbClr val="0000FF"/>
              </a:buClr>
              <a:buSzTx/>
              <a:buFont typeface="Arial" panose="020B0604020202020204" pitchFamily="34" charset="0"/>
              <a:buChar char="•"/>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have a physical disability or are suffering from a physical disorder - people suffering from impairments of their hearing or speech (someone with a stammer likely to become more severe under stress), people who have limited mobility, for example, users of wheelchairs and other aids to assist their movement.</a:t>
            </a:r>
          </a:p>
          <a:p>
            <a:pPr marL="0" marR="0" lvl="0" indent="0" algn="l" defTabSz="914400" rtl="0" eaLnBrk="1" fontAlgn="auto" latinLnBrk="0" hangingPunct="1">
              <a:lnSpc>
                <a:spcPct val="100000"/>
              </a:lnSpc>
              <a:spcBef>
                <a:spcPts val="0"/>
              </a:spcBef>
              <a:spcAft>
                <a:spcPts val="0"/>
              </a:spcAft>
              <a:buClr>
                <a:srgbClr val="0000FF"/>
              </a:buClr>
              <a:buSzTx/>
              <a:buFont typeface="Arial" panose="020B0604020202020204" pitchFamily="34" charset="0"/>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Quality of evidence </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refers to a witnesses ability to give relevant answers in terms of completeness, accuracy and coherence (ability to provide answers to any questions put to them)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
                <a:srgbClr val="0000FF"/>
              </a:buClr>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 1999 Act was brought about following the publication of ‘</a:t>
            </a: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Guide to Achieving Best Evidence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which sought to change the attitude of those involved in the police, CPS, defence &amp; courts regarding evidence that may be given by someone with learning difficulties. Until the Act a person was more likely to be excluded from the process as the justice system didn’t have skills or facilities to cope with hearing their evidence. </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 all adults with a disability will necessarily be vulnerable as a witness or would wish to be treated as such. It will depend on the nature of the disability and whether it affects ability to perform the functions of a witness.</a:t>
            </a: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0000FF"/>
              </a:buClr>
              <a:buSzTx/>
              <a:buFontTx/>
              <a:buNone/>
              <a:tabLst/>
              <a:defRPr/>
            </a:pPr>
            <a:r>
              <a:rPr kumimoji="0" lang="en-US"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Note:</a:t>
            </a: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mn-ea"/>
                <a:cs typeface="Arial" panose="020B0604020202020204" pitchFamily="34" charset="0"/>
              </a:rPr>
              <a:t>The YJ&amp;CE Act 1999 originally defined a ‘child witness’ as being under 17 years.  The Coroners &amp; Justice Act 2009 raised it to 18 yrs. </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21</a:t>
            </a:fld>
            <a:endParaRPr lang="en-GB"/>
          </a:p>
        </p:txBody>
      </p:sp>
    </p:spTree>
    <p:extLst>
      <p:ext uri="{BB962C8B-B14F-4D97-AF65-F5344CB8AC3E}">
        <p14:creationId xmlns:p14="http://schemas.microsoft.com/office/powerpoint/2010/main" val="598508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Early identification of a victim or witness who may be subject to intimidation is vital so that the most appropriate support can be provided. </a:t>
            </a:r>
          </a:p>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US" altLang="en-US" sz="1100" b="0" i="0" u="none" strike="noStrike" kern="1200" cap="none" spc="0" normalizeH="0" baseline="0" noProof="0" dirty="0" smtClean="0">
                <a:ln>
                  <a:noFill/>
                </a:ln>
                <a:solidFill>
                  <a:srgbClr val="FF0000"/>
                </a:solidFill>
                <a:effectLst/>
                <a:uLnTx/>
                <a:uFillTx/>
                <a:latin typeface="Arial" charset="0"/>
                <a:ea typeface="+mn-ea"/>
                <a:cs typeface="+mn-cs"/>
              </a:rPr>
              <a:t>This is not a definitive list</a:t>
            </a:r>
          </a:p>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endParaRPr kumimoji="0" lang="en-US" altLang="en-US" sz="1100" b="0" i="0" u="none" strike="noStrike" kern="1200" cap="none" spc="0" normalizeH="0" baseline="0" noProof="0" dirty="0" smtClean="0">
              <a:ln>
                <a:noFill/>
              </a:ln>
              <a:solidFill>
                <a:srgbClr val="FF0000"/>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1812"/>
              </a:spcAft>
              <a:buClr>
                <a:srgbClr val="ED7D31"/>
              </a:buClr>
              <a:buSzTx/>
              <a:buFontTx/>
              <a:buNone/>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Possible </a:t>
            </a:r>
            <a:r>
              <a:rPr kumimoji="0" lang="en-GB" altLang="en-US" sz="1100" b="1" i="0" u="none" strike="noStrike" kern="1200" cap="none" spc="0" normalizeH="0" baseline="0" noProof="0" dirty="0" smtClean="0">
                <a:ln>
                  <a:noFill/>
                </a:ln>
                <a:solidFill>
                  <a:srgbClr val="FF0000"/>
                </a:solidFill>
                <a:effectLst/>
                <a:uLnTx/>
                <a:uFillTx/>
                <a:latin typeface="Arial" charset="0"/>
                <a:ea typeface="+mn-ea"/>
                <a:cs typeface="+mn-cs"/>
              </a:rPr>
              <a:t>physical</a:t>
            </a: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 characteristics which may indicate vulnerability include: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unusual appearance of the eye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angling head/eyes for viewing</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failing to search visually for people</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hesitant in movement or reluctant to move in an unfamiliar environment</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uncontrollable muscle movement.</a:t>
            </a:r>
          </a:p>
          <a:p>
            <a:pPr marL="285750" marR="0" lvl="0" indent="-28575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The source of this information is “Ministry of Justice (2011) Vulnerable and Intimidated Witnesses-</a:t>
            </a:r>
          </a:p>
          <a:p>
            <a:pPr marL="0" marR="0" lvl="0" indent="0" algn="l" defTabSz="914400" rtl="0" eaLnBrk="1" fontAlgn="auto" latinLnBrk="0" hangingPunct="1">
              <a:lnSpc>
                <a:spcPct val="100000"/>
              </a:lnSpc>
              <a:spcBef>
                <a:spcPts val="0"/>
              </a:spcBef>
              <a:spcAft>
                <a:spcPts val="1812"/>
              </a:spcAft>
              <a:buClr>
                <a:srgbClr val="ED7D31"/>
              </a:buClr>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srgbClr val="FF0000"/>
                </a:solidFill>
                <a:effectLst/>
                <a:uLnTx/>
                <a:uFillTx/>
                <a:latin typeface="Arial" charset="0"/>
                <a:ea typeface="+mn-ea"/>
                <a:cs typeface="+mn-cs"/>
              </a:rPr>
              <a:t>A Police Service Guide”.</a:t>
            </a:r>
            <a:endParaRPr kumimoji="0" lang="en-US" altLang="en-US" sz="1100" b="0" i="0" u="none" strike="noStrike" kern="1200" cap="none" spc="0" normalizeH="0" baseline="0" noProof="0" dirty="0" smtClean="0">
              <a:ln>
                <a:noFill/>
              </a:ln>
              <a:solidFill>
                <a:srgbClr val="FF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22</a:t>
            </a:fld>
            <a:endParaRPr lang="en-GB"/>
          </a:p>
        </p:txBody>
      </p:sp>
    </p:spTree>
    <p:extLst>
      <p:ext uri="{BB962C8B-B14F-4D97-AF65-F5344CB8AC3E}">
        <p14:creationId xmlns:p14="http://schemas.microsoft.com/office/powerpoint/2010/main" val="23685024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threats or acts can be physical or financial, e.g. threatening to withhold payments for a child if the witness reports an incident to the police or gives evidence.. The intention of the intimidation must be to deter the witness from reporting an incident to the police or giving evidence in court and any threats or acts made against friends and relatives of the witness are also covered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Witnesses who might be regarded as intimidated include those involved in: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domestic violence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crime motivated by reasons relating to race, religion or disability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homophobic and transphobic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violent crime, particularly that involving guns or knives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gang related violence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Victims and witnesses who have experienced past or repeat harassment or bullying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Victims and witnesses who are elderly and frail </a:t>
            </a:r>
            <a:endPar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Complainants to sexual offences automatically fall into this category unless they wish to opt out </a:t>
            </a:r>
            <a:endPar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23</a:t>
            </a:fld>
            <a:endParaRPr lang="en-GB"/>
          </a:p>
        </p:txBody>
      </p:sp>
    </p:spTree>
    <p:extLst>
      <p:ext uri="{BB962C8B-B14F-4D97-AF65-F5344CB8AC3E}">
        <p14:creationId xmlns:p14="http://schemas.microsoft.com/office/powerpoint/2010/main" val="15340834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Early identification of a victim or witness who may be intimidated is vital so the most appropriate support can be provided. The following list is not definitive but may help;</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 witness: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tells a police officer or other member of the criminal justice system that intimidation has occurred   or is likely to occur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resides on a medium to high-density housing estate that has a history of ASB and conflict with the police, or resides in a small close-knit community, which may result in the witness living in close proximity to the alleged offender or relatives of the alleged offender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a member of a cultural, ethnic or religious group where there is evidence that intimidation might occur as a result.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 incident/alleged offence: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occurred in or around the witness’s home (although this is not likely to be sufficient on its own)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by its nature, indicates an increased likelihood of intimidation. Research suggests that sexual assaults, physical assaults, especially domestic violence, vandalism and racially motivated and homophobic crimes are more likely to give rise to intimidation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is one of a series of incidents and there might be evidence of repeat victimisation.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 alleged offender: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has some authority over the witness due to the nature of their relationship,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eg</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a carer in a residential home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has previous history of intimidation or there is intelligence that intimidation has occurred in the past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has a violent nature (also applicable to the alleged offender’s relative or associates)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has the intention and ability to influence or interfere with the witness (also applicable to the alleged offender’s family or associates)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has influence in the criminal world, although this should not be based solely on anecdotal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These indicators can be found in “Ministry of Justice (2011) Vulnerable and Intimidated Witnesses - A Police Service Guide”.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24</a:t>
            </a:fld>
            <a:endParaRPr lang="en-GB"/>
          </a:p>
        </p:txBody>
      </p:sp>
    </p:spTree>
    <p:extLst>
      <p:ext uri="{BB962C8B-B14F-4D97-AF65-F5344CB8AC3E}">
        <p14:creationId xmlns:p14="http://schemas.microsoft.com/office/powerpoint/2010/main" val="25719583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Some individuals and communities are more likely to experience repeat victimisation: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Residential areas where a high proportion of older people live (including council owned properties and sheltered housing organisations)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Areas where young people congregate, </a:t>
            </a:r>
            <a:r>
              <a:rPr kumimoji="0" lang="en-GB" sz="1100" b="0" i="0" u="none" strike="noStrike" kern="1200" cap="none" spc="0" normalizeH="0" baseline="0" noProof="0" dirty="0" err="1" smtClean="0">
                <a:ln>
                  <a:noFill/>
                </a:ln>
                <a:solidFill>
                  <a:prstClr val="black"/>
                </a:solidFill>
                <a:effectLst/>
                <a:uLnTx/>
                <a:uFillTx/>
                <a:latin typeface="Arial" pitchFamily="34" charset="0"/>
                <a:ea typeface="ＭＳ Ｐゴシック" pitchFamily="-112" charset="-128"/>
                <a:cs typeface="ＭＳ Ｐゴシック" pitchFamily="-112" charset="-128"/>
              </a:rPr>
              <a:t>eg</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local parks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High density housing estates, either council or privately owned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Industrial and/or business areas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Areas with a collection of shops </a:t>
            </a:r>
            <a:r>
              <a:rPr kumimoji="0" lang="en-GB" sz="1100" b="0" i="0" u="none" strike="noStrike" kern="1200" cap="none" spc="0" normalizeH="0" baseline="0" noProof="0" dirty="0" err="1" smtClean="0">
                <a:ln>
                  <a:noFill/>
                </a:ln>
                <a:solidFill>
                  <a:prstClr val="black"/>
                </a:solidFill>
                <a:effectLst/>
                <a:uLnTx/>
                <a:uFillTx/>
                <a:latin typeface="Arial" pitchFamily="34" charset="0"/>
                <a:ea typeface="ＭＳ Ｐゴシック" pitchFamily="-112" charset="-128"/>
                <a:cs typeface="ＭＳ Ｐゴシック" pitchFamily="-112" charset="-128"/>
              </a:rPr>
              <a:t>eg</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shopping centres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Certain types of criminal activity are more common in cases of repeat victimisation;  criminal damage/vandalism, burglary (both dwelling and commercial), theft (including theft of or from motor vehicles), assaults, domestic abuse, robbery, sexual offences and fraud.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Repeat Victimisation is often not reported to the police, or alternatively, the victim may report the crime but not give the full picture. A victim’s reasons for not reporting (or under-reporting) crimes may include that they may: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be too embarrassed or afraid to tell anyone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wish to maintain their privacy or deal with the matter themselves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believe the police would not or could not do anything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be desensitised or resigned to crime as ‘a common occurrence’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fear reprisal (e.g. in the case of sexual assault by a family member)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dislike or fear the police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be discouraged, following a negative previous experience of police or courts.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25</a:t>
            </a:fld>
            <a:endParaRPr lang="en-GB"/>
          </a:p>
        </p:txBody>
      </p:sp>
    </p:spTree>
    <p:extLst>
      <p:ext uri="{BB962C8B-B14F-4D97-AF65-F5344CB8AC3E}">
        <p14:creationId xmlns:p14="http://schemas.microsoft.com/office/powerpoint/2010/main" val="9146769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There is no legislation that demands that parents must be present when interviewing children as victims or witnesses.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Practically it is best practice to consider involving a parent or a person with parental responsibility:</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act as an appropriate adult</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have someone with them that they trust and feel safe with.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provide a support mechanism which can be ongoing for restorative justice initiatives/youth cautions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are able to understand and support any restorative justice initiatives.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offer advice and guidance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take responsibility for the child’s behaviour &amp; deal with any disciplinary issues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monitor the child’s behaviour patterns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be encouraged to take an active role in any solutions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tab pos="228600" algn="l"/>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Calibri" panose="020F0502020204030204" pitchFamily="34" charset="0"/>
                <a:cs typeface="Times New Roman" panose="02020603050405020304" pitchFamily="18" charset="0"/>
              </a:rPr>
              <a:t>They can understand impact of crime on individual or their property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They can assist/engage in any multi-agency approach linking into legislation such as Children Act 1989 &amp; Anti Social Behaviour Crime &amp; Policing Act 2014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There is a legal responsibility for parents to look after the welfare of children under the Children Act 1989</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26</a:t>
            </a:fld>
            <a:endParaRPr lang="en-GB"/>
          </a:p>
        </p:txBody>
      </p:sp>
    </p:spTree>
    <p:extLst>
      <p:ext uri="{BB962C8B-B14F-4D97-AF65-F5344CB8AC3E}">
        <p14:creationId xmlns:p14="http://schemas.microsoft.com/office/powerpoint/2010/main" val="24374552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Effective communication is important for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all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and witnesses, but extra effort must be made for those who are vulnerable.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Different methods of communication may be required and advice may be needed on the best method of communicating with some vulnerable people. Key points to remember include:</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Some people may use electronic communication equipment (such as speech software on computers).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individual should operate such equipment themselves whenever possible.</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 some cases, you may need to simplify your language, or use non-verbal language to supplement your speech.</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An intermediary capable of using an appropriate alternative communication system may be required. Alternative communication systems include: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Sign language (such as British Sign Language and Sign Supported English)</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Symbol systems (such as Makaton, Rebus and Bliss).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mn-ea"/>
                <a:cs typeface="Arial" panose="020B0604020202020204" pitchFamily="34" charset="0"/>
              </a:rPr>
              <a:t>Emergency SMS (ESMS) is a national service aimed at those with a hearing and/or speech impairment who are unable to use the 999 voice service. ESMS-registered users can send a text message to the UK 999 number which is then passed to the relevant emergency service.</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27</a:t>
            </a:fld>
            <a:endParaRPr lang="en-GB"/>
          </a:p>
        </p:txBody>
      </p:sp>
    </p:spTree>
    <p:extLst>
      <p:ext uri="{BB962C8B-B14F-4D97-AF65-F5344CB8AC3E}">
        <p14:creationId xmlns:p14="http://schemas.microsoft.com/office/powerpoint/2010/main" val="19621571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Effective communication is important for all victims and witnesses, but extra effort must be made to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identify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and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communicate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with those who are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vulnerable, intimidated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or</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repeat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The 5WH questioning tool can be useful when carrying out general enquiries and problem-solving activities.</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Who</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the victim?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the offender or offenders?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 know something about it?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 be able to provide evidence or other assistance? </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needs to know (within the bounds of Data Protection) so they can help?</a:t>
            </a:r>
          </a:p>
          <a:p>
            <a:pPr marL="289150" marR="0" lvl="0" indent="-2891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is responsible for carrying out any given intervention: the police, partner agencies or both?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What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has happened (the crime and its surrounding facts)?</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do we already know (examine intelligence systems)?</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has been done previously (past interventions) and did they work - if not, why not?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else do we need to know?</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the aggregated body of evidence?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Where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did it occur and is there any significance regarding the location (e.g. bad lighting, poor security, poor construction - for example, rotten window frames that are easy to force)?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did it occur (time of day or night)?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will an intervention be carried out?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did it happen (causal factors)?</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is there a high prevalence of offending in the area (for example, known or developing ‘hot-spots’)?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How</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did it happen?</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can I help?</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can other police departments and agencies help?</a:t>
            </a:r>
          </a:p>
          <a:p>
            <a:pPr marL="173490" marR="0" lvl="0" indent="-17349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can other agencies help?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28</a:t>
            </a:fld>
            <a:endParaRPr lang="en-GB"/>
          </a:p>
        </p:txBody>
      </p:sp>
    </p:spTree>
    <p:extLst>
      <p:ext uri="{BB962C8B-B14F-4D97-AF65-F5344CB8AC3E}">
        <p14:creationId xmlns:p14="http://schemas.microsoft.com/office/powerpoint/2010/main" val="7475601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Youth Justice and Criminal Evidence Act 1999 sets out a number of special measures that assist vulnerable and intimidated witnesses (both adults &amp; children) to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improve the quality of their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(Achieving Best Evidence). It applies to both prosecution and defence witnesses (but it does not apply to the accused).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Consideration as to which, if any of the special measures should be made available will be made by  the investigating officer, the Crown Prosecution Service and the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Child witnesses under the age of 18 will automatically be eligible for special measures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Screens: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witness sits behind a screen and can be seen by the judge/jury but not the accused (or the public depending on how intimidated they are)</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Live TV link:</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enables the witness to give evidence during the trial through a televised link to the courtroom. Can be from a remote location with evidence being given as though they were actually in court.</a:t>
            </a: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Video recorded interview:</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 video-recorded interview with a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vulnerable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or intimidated witness before trial may be admitted by the court as witness evidence-in-chief - for adult complainants in sexual offence trials in the Crown Court. </a:t>
            </a: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Removal of wigs or gowns by judges and barristers: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usually for children to appear less formal</a:t>
            </a:r>
          </a:p>
          <a:p>
            <a:pPr marL="0" marR="0" lvl="0" indent="0" algn="l" defTabSz="914400" rtl="0" eaLnBrk="0" fontAlgn="base" latinLnBrk="0" hangingPunct="0">
              <a:lnSpc>
                <a:spcPct val="100000"/>
              </a:lnSpc>
              <a:spcBef>
                <a:spcPct val="30000"/>
              </a:spcBef>
              <a:spcAft>
                <a:spcPct val="0"/>
              </a:spcAft>
              <a:buClrTx/>
              <a:buSzTx/>
              <a:buFont typeface="+mj-lt"/>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Youth Justice and Criminal Evidence Act 1999 sets out a number of special measures that assist vulnerable and intimidated witnesses (both adults &amp; children) to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improve the quality of their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(Achieving Best Evidence). It applies to both prosecution and defence witnesses (but it does not apply to the accused).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Consideration as to which, if any of the special measures should be made available will be made by  the investigating officer, the Crown Prosecution Service and the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Child witnesses under the age of 18 will automatically be eligible for special measures </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Screens: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witness sits behind a screen and can be seen by the judge/jury but not the accused (or the public depending on how intimidated they are)</a:t>
            </a:r>
          </a:p>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Live TV link:</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enables the witness to give evidence during the trial through a televised link to the courtroom. Can be from a remote location with evidence being given as though they were actually in court.</a:t>
            </a: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Video recorded interview:</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 video-recorded interview with a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vulnerable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or intimidated witness before trial may be admitted by the court as witness evidence-in-chief - for adult complainants in sexual offence trials in the Crown Court. </a:t>
            </a:r>
          </a:p>
          <a:p>
            <a:pPr marL="0" marR="0" lvl="0" indent="0" algn="l" defTabSz="914400" rtl="0" eaLnBrk="0" fontAlgn="base" latinLnBrk="0" hangingPunct="0">
              <a:lnSpc>
                <a:spcPct val="100000"/>
              </a:lnSpc>
              <a:spcBef>
                <a:spcPct val="30000"/>
              </a:spcBef>
              <a:spcAft>
                <a:spcPct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Removal of wigs or gowns by judges and barristers: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usually for children to appear less formal</a:t>
            </a:r>
          </a:p>
          <a:p>
            <a:pPr marL="0" marR="0" lvl="0" indent="0" algn="l" defTabSz="914400" rtl="0" eaLnBrk="0" fontAlgn="base" latinLnBrk="0" hangingPunct="0">
              <a:lnSpc>
                <a:spcPct val="100000"/>
              </a:lnSpc>
              <a:spcBef>
                <a:spcPct val="30000"/>
              </a:spcBef>
              <a:spcAft>
                <a:spcPct val="0"/>
              </a:spcAft>
              <a:buClrTx/>
              <a:buSzTx/>
              <a:buFont typeface="+mj-lt"/>
              <a:buNone/>
              <a:tabLst/>
              <a:defRPr/>
            </a:pPr>
            <a:endParaRPr kumimoji="0" lang="en-GB" altLang="en-US" sz="1400" b="0" i="0" u="none" strike="noStrike" kern="1200" cap="none" spc="0" normalizeH="0" baseline="0" noProof="0" dirty="0" smtClean="0">
              <a:ln>
                <a:noFill/>
              </a:ln>
              <a:solidFill>
                <a:prstClr val="black"/>
              </a:solidFill>
              <a:effectLst/>
              <a:uLnTx/>
              <a:uFillTx/>
              <a:latin typeface="+mn-lt"/>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 typeface="+mj-lt"/>
              <a:buNone/>
              <a:tabLst/>
              <a:defRPr/>
            </a:pPr>
            <a:endParaRPr kumimoji="0" lang="en-GB" altLang="en-US" sz="1400" b="1" i="0" u="none" strike="noStrike" kern="1200" cap="none" spc="0" normalizeH="0" baseline="0" noProof="0" dirty="0" smtClean="0">
              <a:ln>
                <a:noFill/>
              </a:ln>
              <a:solidFill>
                <a:prstClr val="black"/>
              </a:solidFill>
              <a:effectLst/>
              <a:uLnTx/>
              <a:uFillTx/>
              <a:latin typeface="+mn-lt"/>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29</a:t>
            </a:fld>
            <a:endParaRPr lang="en-GB"/>
          </a:p>
        </p:txBody>
      </p:sp>
    </p:spTree>
    <p:extLst>
      <p:ext uri="{BB962C8B-B14F-4D97-AF65-F5344CB8AC3E}">
        <p14:creationId xmlns:p14="http://schemas.microsoft.com/office/powerpoint/2010/main" val="17197167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mj-lt"/>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Giving evidence in private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members of the public and press (except for one named person to represent the press) may be excluded from court in cases involving sexual offences or intimidation by someone other than the accused.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Examination of witness through intermediary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accredited specialists who help with communication difficulties. Can assist victims when being interviewed by police &amp; at court. They explain questions &amp; answers to help witness without changing substance of evidence. Might be used to help young children or adults who have suffered a stroke or other brain injury.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Aids to communication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can include computers, voice synthesisers, symbol boards and books. </a:t>
            </a: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case of R v Watts [2010] EWCA Crim 1824 is a leading example of the use of this special measure, which was granted in combination with a number of other special measures to enable non-verbal witnesses with severe communication needs to give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Video recorded cross examination/re-examination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is not yet in force, however it is being tested at three Crown Court centres and the outcome of the pilot will inform national implementation. </a:t>
            </a: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30</a:t>
            </a:fld>
            <a:endParaRPr lang="en-GB"/>
          </a:p>
        </p:txBody>
      </p:sp>
    </p:spTree>
    <p:extLst>
      <p:ext uri="{BB962C8B-B14F-4D97-AF65-F5344CB8AC3E}">
        <p14:creationId xmlns:p14="http://schemas.microsoft.com/office/powerpoint/2010/main" val="34893366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0033CC"/>
                </a:solidFill>
                <a:effectLst/>
                <a:uLnTx/>
                <a:uFillTx/>
                <a:latin typeface="Arial" charset="0"/>
                <a:ea typeface="+mn-ea"/>
                <a:cs typeface="+mn-cs"/>
              </a:rPr>
              <a:t>NAVSS</a:t>
            </a: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 – </a:t>
            </a:r>
            <a:r>
              <a:rPr kumimoji="0" lang="en-GB" altLang="en-US" sz="1100" b="1" i="0" u="none" strike="noStrike" kern="1200" cap="none" spc="0" normalizeH="0" baseline="0" noProof="0" dirty="0" smtClean="0">
                <a:ln>
                  <a:noFill/>
                </a:ln>
                <a:solidFill>
                  <a:srgbClr val="FF0000"/>
                </a:solidFill>
                <a:effectLst/>
                <a:uLnTx/>
                <a:uFillTx/>
                <a:latin typeface="Arial" charset="0"/>
                <a:ea typeface="+mn-ea"/>
                <a:cs typeface="+mn-cs"/>
              </a:rPr>
              <a:t>National Association of Victim Support Schemes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Victim Support is an independent national charity. Trained volunteers, contact people following a crime to offer free confidential support and advice. People are referred to Victim Support by the police and other organisations, or make direct contact themselves to ask for help. Victim Support aims to offer a comprehensive service to all sections of the community, and is committed to ensuring that minority groups are welcomed and involved throughout the organisation. Victim Support works for the rights of victims and their families and for greater awareness of the effects of crime. Three general categories of help are catered for (however, this is not an exhaustive list):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charset="0"/>
                <a:ea typeface="+mn-ea"/>
                <a:cs typeface="+mn-cs"/>
              </a:rPr>
              <a:t>Practical</a:t>
            </a: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Practically, they are able to give advice on how to</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replace broken windows or strengthen door locks etc.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obtain information with regard to the criminal justice process</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claim compensation through the Criminal Injuries Compensation Authority.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charset="0"/>
                <a:ea typeface="+mn-ea"/>
                <a:cs typeface="+mn-cs"/>
              </a:rPr>
              <a:t>Crisis intervention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This is the main area of the scheme. Crisis intervention is certainly associated with serious crimes such as rape. However, a victim may experience a crisis following some other event that necessitates intervention by Victim Support, such as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 sudden, unexpected incident like a road traffic collision, accident, or sudden death. It need not be restricted to crimes. </a:t>
            </a:r>
            <a:endPar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The community’s responsibility: </a:t>
            </a: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At times of distress, many victims are shocked to discover that no statutory or voluntary agency is responsible for checking that people are coping or know where to go for advice. The perceived neglect or sense of isolation can increase someone’s feelings of vulnerability, and their anger about a crime may develop into bitterness towards the authorities and the wider community. Victim Support is the only agency to which police can automatically refer victims. It provides the structure within which the needs of victims of crime can be met through existing resources within the community, as far as possible. Volunteers are selected and trained to visit the victim at home soon after the crime, and to offer support and advice. Victims can be referred on to other specialist agencies where necessary. </a:t>
            </a:r>
            <a:endParaRPr kumimoji="0" lang="en-GB" altLang="en-US" sz="1100" b="1"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1"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31</a:t>
            </a:fld>
            <a:endParaRPr lang="en-GB"/>
          </a:p>
        </p:txBody>
      </p:sp>
    </p:spTree>
    <p:extLst>
      <p:ext uri="{BB962C8B-B14F-4D97-AF65-F5344CB8AC3E}">
        <p14:creationId xmlns:p14="http://schemas.microsoft.com/office/powerpoint/2010/main" val="689934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Symbol" pitchFamily="18" charset="2"/>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 can also give advice to a victim of crime in respect of seeking compensation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Criminal Injuries Compensation Authority (administers Criminal Injuries Compensation Scheme for England, Wales &amp; Scotland)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Courts: Civil and Criminal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Internal Police Departments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ASB, DV, Hate Crime co-ordinators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etc</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CJS: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Crown Prosecution Service (CPS)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Care Units (police and CPS)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 Support Service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Witness Services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 support to persons having to attend court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Local Authority/Other Statutory Partners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Anti-Social Behaviour Units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Housing Departments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Social Services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Health Service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Education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Community Safety Units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Other (Private) Organisation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Race Equality Council</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Housing Association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Women’s Aid: support for victims of domestic violence/abuse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Childline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advice and support for children</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National Domestic Violence helpline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Citizens Advice Bureau</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Shelter: advice in relation to the homeless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Men’s Advice Line: Support and advice for men in abusive relationships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MIND: Empower anyone experiencing mental health problem – campaign to improve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services, raise awareness and promote understanding.</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Neighbourhood Watch</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Charitable Organisations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507"/>
              </a:spcBef>
              <a:spcAft>
                <a:spcPts val="507"/>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32</a:t>
            </a:fld>
            <a:endParaRPr lang="en-GB"/>
          </a:p>
        </p:txBody>
      </p:sp>
    </p:spTree>
    <p:extLst>
      <p:ext uri="{BB962C8B-B14F-4D97-AF65-F5344CB8AC3E}">
        <p14:creationId xmlns:p14="http://schemas.microsoft.com/office/powerpoint/2010/main" val="383820867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April 2015: The Ministry of Justice launched their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Victims’ Information Service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 website containing  information about reporting a crime and going to court.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site offers victims support in two specific areas: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happens after a crime which includes reporting a crime, the police investigation, going to court, and after an offender is sentenced and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support a victim should receive as their case progresses from making a Victim Personal Statement to extra help in court.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is a helpline number that victims can ring to obtain similar information over the phone.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helpline number is 0808 168 9293. </a:t>
            </a:r>
          </a:p>
          <a:p>
            <a:pPr marL="0" marR="0" lvl="0" indent="0" algn="l" defTabSz="914400" rtl="0" eaLnBrk="1" fontAlgn="auto" latinLnBrk="0" hangingPunct="1">
              <a:lnSpc>
                <a:spcPct val="100000"/>
              </a:lnSpc>
              <a:spcBef>
                <a:spcPts val="507"/>
              </a:spcBef>
              <a:spcAft>
                <a:spcPts val="507"/>
              </a:spcAft>
              <a:buClrTx/>
              <a:buSzTx/>
              <a:buFontTx/>
              <a:buNone/>
              <a:tabLst/>
              <a:defRPr/>
            </a:pPr>
            <a:endParaRPr kumimoji="0" lang="en-GB" altLang="en-US" sz="1400" b="0" i="0" u="none" strike="noStrike" kern="1200" cap="none" spc="0" normalizeH="0" baseline="0" noProof="0" dirty="0" smtClean="0">
              <a:ln>
                <a:noFill/>
              </a:ln>
              <a:solidFill>
                <a:prstClr val="black"/>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33</a:t>
            </a:fld>
            <a:endParaRPr lang="en-GB"/>
          </a:p>
        </p:txBody>
      </p:sp>
    </p:spTree>
    <p:extLst>
      <p:ext uri="{BB962C8B-B14F-4D97-AF65-F5344CB8AC3E}">
        <p14:creationId xmlns:p14="http://schemas.microsoft.com/office/powerpoint/2010/main" val="41350238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These are available on the Ministry of Justice website as well as the 2012 version of </a:t>
            </a:r>
            <a:r>
              <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 Guide to Achieving Best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Code of Practice for Victims of Crime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Code for Victims) is the statutory code which sets out the minimum level of service victims should get from criminal justice agencies.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Code for Victims applies to all criminal justice agencies, including the police, Crown Prosecution Service, Courts Service, and the Probation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Code stipulates what each criminal justice agency must do for victims, and the timeframe in which they must do it. It tells victims exactly what they can expect from the criminal justice system, and allows them to hold the system to account if they don’t get the service to which they are entitled.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Witness Charter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was revised to bring it in line with the Victims’ Code and best practice, especially in regard to raising awareness of the use of special measures by the police, CPS and the courts to support vulnerable and intimidated witnesses. The Witness Charter sets out the standards of care that all witnesses should expect to receive from all CJS agencies from the point of reporting a crime to the police to the court trial.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Victims Right to Review -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1st April</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2015</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 new system to deal with the Victim's Right to Review (VRR) was introduced in all police forces across the UK. The VRR relates to the right for a victim to ask for a review of a decision not to prosecute.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smtClean="0">
                <a:ln>
                  <a:noFill/>
                </a:ln>
                <a:solidFill>
                  <a:prstClr val="black"/>
                </a:solidFill>
                <a:effectLst/>
                <a:uLnTx/>
                <a:uFillTx/>
                <a:latin typeface="+mn-lt"/>
                <a:ea typeface="+mn-ea"/>
                <a:cs typeface="+mn-cs"/>
              </a:rPr>
              <a:t/>
            </a:r>
            <a:br>
              <a:rPr kumimoji="0" lang="en-GB" sz="1400" b="0" i="0" u="none" strike="noStrike" kern="1200" cap="none" spc="0" normalizeH="0" baseline="0" noProof="0" dirty="0" smtClean="0">
                <a:ln>
                  <a:noFill/>
                </a:ln>
                <a:solidFill>
                  <a:prstClr val="black"/>
                </a:solidFill>
                <a:effectLst/>
                <a:uLnTx/>
                <a:uFillTx/>
                <a:latin typeface="+mn-lt"/>
                <a:ea typeface="+mn-ea"/>
                <a:cs typeface="+mn-cs"/>
              </a:rPr>
            </a:br>
            <a:endParaRPr kumimoji="0" lang="en-GB" sz="14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400" b="0" i="1" u="none" strike="noStrike" kern="1200" cap="none" spc="0" normalizeH="0" baseline="0" noProof="0" dirty="0" smtClean="0">
              <a:ln>
                <a:noFill/>
              </a:ln>
              <a:solidFill>
                <a:prstClr val="black"/>
              </a:solidFill>
              <a:effectLst/>
              <a:uLnTx/>
              <a:uFillTx/>
              <a:latin typeface="+mn-lt"/>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5A5223AA-BD33-41A8-BE47-C2ADC0CE1EC3}" type="slidenum">
              <a:rPr lang="en-GB" smtClean="0"/>
              <a:t>34</a:t>
            </a:fld>
            <a:endParaRPr lang="en-GB"/>
          </a:p>
        </p:txBody>
      </p:sp>
    </p:spTree>
    <p:extLst>
      <p:ext uri="{BB962C8B-B14F-4D97-AF65-F5344CB8AC3E}">
        <p14:creationId xmlns:p14="http://schemas.microsoft.com/office/powerpoint/2010/main" val="3865637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97740058"/>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3748780"/>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1847206"/>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90152736"/>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7672472"/>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80755332"/>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48746968"/>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40893636"/>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0307137"/>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87300679"/>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88889646"/>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30803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5.jpeg"/><Relationship Id="rId5" Type="http://schemas.openxmlformats.org/officeDocument/2006/relationships/image" Target="../media/image3.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5.jpeg"/><Relationship Id="rId5" Type="http://schemas.openxmlformats.org/officeDocument/2006/relationships/image" Target="../media/image3.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5.jpeg"/><Relationship Id="rId5" Type="http://schemas.openxmlformats.org/officeDocument/2006/relationships/image" Target="../media/image3.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6.jpeg"/><Relationship Id="rId5" Type="http://schemas.openxmlformats.org/officeDocument/2006/relationships/image" Target="../media/image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6.jpeg"/><Relationship Id="rId5" Type="http://schemas.openxmlformats.org/officeDocument/2006/relationships/image" Target="../media/image3.jp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3.jp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7.jpeg"/><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3.xml"/><Relationship Id="rId5" Type="http://schemas.openxmlformats.org/officeDocument/2006/relationships/image" Target="../media/image7.jpeg"/><Relationship Id="rId4" Type="http://schemas.openxmlformats.org/officeDocument/2006/relationships/image" Target="../media/image3.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5.xml"/><Relationship Id="rId1" Type="http://schemas.openxmlformats.org/officeDocument/2006/relationships/tags" Target="../tags/tag14.xml"/><Relationship Id="rId6" Type="http://schemas.openxmlformats.org/officeDocument/2006/relationships/image" Target="../media/image5.jpeg"/><Relationship Id="rId5" Type="http://schemas.openxmlformats.org/officeDocument/2006/relationships/image" Target="../media/image3.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7.xml"/><Relationship Id="rId1" Type="http://schemas.openxmlformats.org/officeDocument/2006/relationships/tags" Target="../tags/tag16.xml"/><Relationship Id="rId5" Type="http://schemas.openxmlformats.org/officeDocument/2006/relationships/image" Target="../media/image5.jpeg"/><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tags" Target="../tags/tag19.xml"/><Relationship Id="rId1" Type="http://schemas.openxmlformats.org/officeDocument/2006/relationships/tags" Target="../tags/tag18.xml"/><Relationship Id="rId6" Type="http://schemas.openxmlformats.org/officeDocument/2006/relationships/image" Target="../media/image6.jpeg"/><Relationship Id="rId5" Type="http://schemas.openxmlformats.org/officeDocument/2006/relationships/image" Target="../media/image3.jp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hyperlink" Target="http://www.gov.uk/government/publications/" TargetMode="External"/><Relationship Id="rId2" Type="http://schemas.openxmlformats.org/officeDocument/2006/relationships/tags" Target="../tags/tag21.xml"/><Relationship Id="rId1" Type="http://schemas.openxmlformats.org/officeDocument/2006/relationships/tags" Target="../tags/tag20.xml"/><Relationship Id="rId6" Type="http://schemas.openxmlformats.org/officeDocument/2006/relationships/image" Target="../media/image6.jpeg"/><Relationship Id="rId5" Type="http://schemas.openxmlformats.org/officeDocument/2006/relationships/image" Target="../media/image3.jp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3.xml"/><Relationship Id="rId1" Type="http://schemas.openxmlformats.org/officeDocument/2006/relationships/tags" Target="../tags/tag22.xml"/><Relationship Id="rId6" Type="http://schemas.openxmlformats.org/officeDocument/2006/relationships/image" Target="../media/image6.jpeg"/><Relationship Id="rId5" Type="http://schemas.openxmlformats.org/officeDocument/2006/relationships/image" Target="../media/image3.jp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13.jpeg"/><Relationship Id="rId5" Type="http://schemas.openxmlformats.org/officeDocument/2006/relationships/image" Target="../media/image3.jpg"/><Relationship Id="rId4" Type="http://schemas.openxmlformats.org/officeDocument/2006/relationships/notesSlide" Target="../notesSlides/notesSlide2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27.xml"/><Relationship Id="rId1" Type="http://schemas.openxmlformats.org/officeDocument/2006/relationships/tags" Target="../tags/tag26.xml"/><Relationship Id="rId6" Type="http://schemas.openxmlformats.org/officeDocument/2006/relationships/image" Target="../media/image13.jpeg"/><Relationship Id="rId5" Type="http://schemas.openxmlformats.org/officeDocument/2006/relationships/image" Target="../media/image3.jpg"/><Relationship Id="rId4"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8.xml"/><Relationship Id="rId5" Type="http://schemas.openxmlformats.org/officeDocument/2006/relationships/image" Target="../media/image14.jpeg"/><Relationship Id="rId4" Type="http://schemas.openxmlformats.org/officeDocument/2006/relationships/image" Target="../media/image3.jp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9.xml"/><Relationship Id="rId5" Type="http://schemas.openxmlformats.org/officeDocument/2006/relationships/image" Target="../media/image10.png"/><Relationship Id="rId4" Type="http://schemas.openxmlformats.org/officeDocument/2006/relationships/image" Target="../media/image3.jp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1.xml"/><Relationship Id="rId1" Type="http://schemas.openxmlformats.org/officeDocument/2006/relationships/tags" Target="../tags/tag30.xml"/><Relationship Id="rId6" Type="http://schemas.openxmlformats.org/officeDocument/2006/relationships/image" Target="../media/image6.jpeg"/><Relationship Id="rId5" Type="http://schemas.openxmlformats.org/officeDocument/2006/relationships/image" Target="../media/image3.jpg"/><Relationship Id="rId4" Type="http://schemas.openxmlformats.org/officeDocument/2006/relationships/notesSlide" Target="../notesSlides/notesSlide24.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image" Target="../media/image15.jpeg"/><Relationship Id="rId5" Type="http://schemas.openxmlformats.org/officeDocument/2006/relationships/image" Target="../media/image3.jpg"/><Relationship Id="rId4" Type="http://schemas.openxmlformats.org/officeDocument/2006/relationships/notesSlide" Target="../notesSlides/notesSlide25.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tags" Target="../tags/tag36.xml"/><Relationship Id="rId7" Type="http://schemas.openxmlformats.org/officeDocument/2006/relationships/notesSlide" Target="../notesSlides/notesSlide28.xml"/><Relationship Id="rId12" Type="http://schemas.openxmlformats.org/officeDocument/2006/relationships/image" Target="../media/image20.jpeg"/><Relationship Id="rId2" Type="http://schemas.openxmlformats.org/officeDocument/2006/relationships/tags" Target="../tags/tag35.xml"/><Relationship Id="rId1" Type="http://schemas.openxmlformats.org/officeDocument/2006/relationships/tags" Target="../tags/tag34.xml"/><Relationship Id="rId6" Type="http://schemas.openxmlformats.org/officeDocument/2006/relationships/slideLayout" Target="../slideLayouts/slideLayout7.xml"/><Relationship Id="rId11" Type="http://schemas.openxmlformats.org/officeDocument/2006/relationships/image" Target="../media/image19.jpeg"/><Relationship Id="rId5" Type="http://schemas.openxmlformats.org/officeDocument/2006/relationships/tags" Target="../tags/tag38.xml"/><Relationship Id="rId10" Type="http://schemas.openxmlformats.org/officeDocument/2006/relationships/image" Target="../media/image18.jpeg"/><Relationship Id="rId4" Type="http://schemas.openxmlformats.org/officeDocument/2006/relationships/tags" Target="../tags/tag37.xml"/><Relationship Id="rId9" Type="http://schemas.openxmlformats.org/officeDocument/2006/relationships/image" Target="../media/image17.jpeg"/></Relationships>
</file>

<file path=ppt/slides/_rels/slide30.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tags" Target="../tags/tag41.xml"/><Relationship Id="rId7" Type="http://schemas.openxmlformats.org/officeDocument/2006/relationships/notesSlide" Target="../notesSlides/notesSlide29.xml"/><Relationship Id="rId12" Type="http://schemas.openxmlformats.org/officeDocument/2006/relationships/image" Target="../media/image20.jpeg"/><Relationship Id="rId2" Type="http://schemas.openxmlformats.org/officeDocument/2006/relationships/tags" Target="../tags/tag40.xml"/><Relationship Id="rId1" Type="http://schemas.openxmlformats.org/officeDocument/2006/relationships/tags" Target="../tags/tag39.xml"/><Relationship Id="rId6" Type="http://schemas.openxmlformats.org/officeDocument/2006/relationships/slideLayout" Target="../slideLayouts/slideLayout7.xml"/><Relationship Id="rId11" Type="http://schemas.openxmlformats.org/officeDocument/2006/relationships/image" Target="../media/image19.jpeg"/><Relationship Id="rId5" Type="http://schemas.openxmlformats.org/officeDocument/2006/relationships/tags" Target="../tags/tag43.xml"/><Relationship Id="rId10" Type="http://schemas.openxmlformats.org/officeDocument/2006/relationships/image" Target="../media/image18.jpeg"/><Relationship Id="rId4" Type="http://schemas.openxmlformats.org/officeDocument/2006/relationships/tags" Target="../tags/tag42.xml"/><Relationship Id="rId9" Type="http://schemas.openxmlformats.org/officeDocument/2006/relationships/image" Target="../media/image17.jpeg"/></Relationships>
</file>

<file path=ppt/slides/_rels/slide31.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tags" Target="../tags/tag46.xml"/><Relationship Id="rId7" Type="http://schemas.openxmlformats.org/officeDocument/2006/relationships/image" Target="../media/image21.jpeg"/><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image" Target="../media/image3.jpg"/><Relationship Id="rId5" Type="http://schemas.openxmlformats.org/officeDocument/2006/relationships/notesSlide" Target="../notesSlides/notesSlide30.xml"/><Relationship Id="rId4" Type="http://schemas.openxmlformats.org/officeDocument/2006/relationships/slideLayout" Target="../slideLayouts/slideLayout7.xml"/><Relationship Id="rId9" Type="http://schemas.openxmlformats.org/officeDocument/2006/relationships/image" Target="../media/image23.jpe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47.xml"/><Relationship Id="rId5" Type="http://schemas.openxmlformats.org/officeDocument/2006/relationships/image" Target="../media/image24.jpeg"/><Relationship Id="rId4" Type="http://schemas.openxmlformats.org/officeDocument/2006/relationships/image" Target="../media/image3.jp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48.xml"/><Relationship Id="rId6" Type="http://schemas.openxmlformats.org/officeDocument/2006/relationships/hyperlink" Target="https://www.victimsinformationservice.org.uk/" TargetMode="External"/><Relationship Id="rId5" Type="http://schemas.openxmlformats.org/officeDocument/2006/relationships/hyperlink" Target="http://www.victimsupport.org.uk/" TargetMode="External"/><Relationship Id="rId4" Type="http://schemas.openxmlformats.org/officeDocument/2006/relationships/image" Target="../media/image3.jp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758695"/>
            <a:ext cx="4551903" cy="372409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1"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Victims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Witnesses</a:t>
            </a:r>
            <a:endPar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0820453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lum contrast="-47000"/>
            <a:extLst>
              <a:ext uri="{28A0092B-C50C-407E-A947-70E740481C1C}">
                <a14:useLocalDpi xmlns:a14="http://schemas.microsoft.com/office/drawing/2010/main" val="0"/>
              </a:ext>
            </a:extLst>
          </a:blip>
          <a:stretch>
            <a:fillRect/>
          </a:stretch>
        </p:blipFill>
        <p:spPr>
          <a:xfrm>
            <a:off x="1320801" y="599284"/>
            <a:ext cx="9144000" cy="5832648"/>
          </a:xfrm>
          <a:prstGeom prst="rect">
            <a:avLst/>
          </a:prstGeom>
          <a:effectLst>
            <a:glow rad="127000">
              <a:srgbClr val="BBE0E3">
                <a:alpha val="0"/>
              </a:srgbClr>
            </a:glow>
            <a:outerShdw blurRad="165100" dist="50800" dir="6000000" algn="ctr" rotWithShape="0">
              <a:srgbClr val="000000">
                <a:alpha val="0"/>
              </a:srgbClr>
            </a:outerShdw>
            <a:reflection blurRad="609600" stA="0" endPos="65000" dist="558800" dir="5400000" sy="-100000" algn="bl" rotWithShape="0"/>
            <a:softEdge rad="635000"/>
          </a:effectLst>
        </p:spPr>
      </p:pic>
      <p:sp>
        <p:nvSpPr>
          <p:cNvPr id="4" name="TextBox 4"/>
          <p:cNvSpPr txBox="1">
            <a:spLocks noChangeArrowheads="1"/>
          </p:cNvSpPr>
          <p:nvPr/>
        </p:nvSpPr>
        <p:spPr bwMode="auto">
          <a:xfrm>
            <a:off x="2378508" y="1773955"/>
            <a:ext cx="7416800"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buFontTx/>
              <a:buNone/>
            </a:pPr>
            <a:r>
              <a:rPr lang="en-GB" altLang="en-US" sz="2800" b="1" dirty="0" smtClean="0">
                <a:solidFill>
                  <a:srgbClr val="FFFF00"/>
                </a:solidFill>
                <a:latin typeface="Arial" panose="020B0604020202020204" pitchFamily="34" charset="0"/>
                <a:cs typeface="Arial" panose="020B0604020202020204" pitchFamily="34" charset="0"/>
              </a:rPr>
              <a:t>A person </a:t>
            </a:r>
            <a:r>
              <a:rPr lang="en-GB" altLang="en-US" sz="2800" b="1" dirty="0">
                <a:solidFill>
                  <a:srgbClr val="FFFF00"/>
                </a:solidFill>
                <a:latin typeface="Arial" panose="020B0604020202020204" pitchFamily="34" charset="0"/>
                <a:cs typeface="Arial" panose="020B0604020202020204" pitchFamily="34" charset="0"/>
              </a:rPr>
              <a:t>who has suffered harm, including physical, mental or emotional harm or economic loss which was directly caused by criminal </a:t>
            </a:r>
            <a:r>
              <a:rPr lang="en-GB" altLang="en-US" sz="2800" b="1" dirty="0" smtClean="0">
                <a:solidFill>
                  <a:srgbClr val="FFFF00"/>
                </a:solidFill>
                <a:latin typeface="Arial" panose="020B0604020202020204" pitchFamily="34" charset="0"/>
                <a:cs typeface="Arial" panose="020B0604020202020204" pitchFamily="34" charset="0"/>
              </a:rPr>
              <a:t>conduct</a:t>
            </a:r>
            <a:r>
              <a:rPr lang="en-GB" sz="2800" b="1" dirty="0" smtClean="0">
                <a:solidFill>
                  <a:srgbClr val="FFFF00"/>
                </a:solidFill>
                <a:latin typeface="Arial" panose="020B0604020202020204" pitchFamily="34" charset="0"/>
                <a:cs typeface="Arial" panose="020B0604020202020204" pitchFamily="34" charset="0"/>
              </a:rPr>
              <a:t> </a:t>
            </a:r>
          </a:p>
          <a:p>
            <a:pPr algn="ctr" fontAlgn="base">
              <a:spcBef>
                <a:spcPct val="0"/>
              </a:spcBef>
              <a:spcAft>
                <a:spcPct val="0"/>
              </a:spcAft>
              <a:buFontTx/>
              <a:buNone/>
            </a:pPr>
            <a:endParaRPr lang="en-GB" sz="2800" b="1" dirty="0">
              <a:solidFill>
                <a:srgbClr val="FFFF00"/>
              </a:solidFill>
              <a:latin typeface="Arial" panose="020B0604020202020204" pitchFamily="34" charset="0"/>
              <a:cs typeface="Arial" panose="020B0604020202020204" pitchFamily="34" charset="0"/>
            </a:endParaRPr>
          </a:p>
          <a:p>
            <a:pPr algn="ctr" fontAlgn="base">
              <a:spcBef>
                <a:spcPct val="0"/>
              </a:spcBef>
              <a:spcAft>
                <a:spcPct val="0"/>
              </a:spcAft>
              <a:buFontTx/>
              <a:buNone/>
            </a:pPr>
            <a:r>
              <a:rPr lang="en-GB" sz="2800" b="1" dirty="0">
                <a:solidFill>
                  <a:srgbClr val="FFFF00"/>
                </a:solidFill>
                <a:latin typeface="Arial" panose="020B0604020202020204" pitchFamily="34" charset="0"/>
                <a:cs typeface="Arial" panose="020B0604020202020204" pitchFamily="34" charset="0"/>
              </a:rPr>
              <a:t>A</a:t>
            </a:r>
            <a:r>
              <a:rPr lang="en-GB" sz="2800" b="1" dirty="0" smtClean="0">
                <a:solidFill>
                  <a:srgbClr val="FFFF00"/>
                </a:solidFill>
                <a:latin typeface="Arial" panose="020B0604020202020204" pitchFamily="34" charset="0"/>
                <a:cs typeface="Arial" panose="020B0604020202020204" pitchFamily="34" charset="0"/>
              </a:rPr>
              <a:t> </a:t>
            </a:r>
            <a:r>
              <a:rPr lang="en-GB" sz="2800" b="1" dirty="0">
                <a:solidFill>
                  <a:srgbClr val="FFFF00"/>
                </a:solidFill>
                <a:latin typeface="Arial" panose="020B0604020202020204" pitchFamily="34" charset="0"/>
                <a:cs typeface="Arial" panose="020B0604020202020204" pitchFamily="34" charset="0"/>
              </a:rPr>
              <a:t>close </a:t>
            </a:r>
            <a:r>
              <a:rPr lang="en-GB" sz="2800" b="1" dirty="0" smtClean="0">
                <a:solidFill>
                  <a:srgbClr val="FFFF00"/>
                </a:solidFill>
                <a:latin typeface="Arial" panose="020B0604020202020204" pitchFamily="34" charset="0"/>
                <a:cs typeface="Arial" panose="020B0604020202020204" pitchFamily="34" charset="0"/>
              </a:rPr>
              <a:t>relative </a:t>
            </a:r>
            <a:r>
              <a:rPr lang="en-GB" sz="2800" b="1" dirty="0">
                <a:solidFill>
                  <a:srgbClr val="FFFF00"/>
                </a:solidFill>
                <a:latin typeface="Arial" panose="020B0604020202020204" pitchFamily="34" charset="0"/>
                <a:cs typeface="Arial" panose="020B0604020202020204" pitchFamily="34" charset="0"/>
              </a:rPr>
              <a:t>of a person whose death was directly caused by a </a:t>
            </a:r>
            <a:r>
              <a:rPr lang="en-GB" sz="2800" b="1" dirty="0" smtClean="0">
                <a:solidFill>
                  <a:srgbClr val="FFFF00"/>
                </a:solidFill>
                <a:latin typeface="Arial" panose="020B0604020202020204" pitchFamily="34" charset="0"/>
                <a:cs typeface="Arial" panose="020B0604020202020204" pitchFamily="34" charset="0"/>
              </a:rPr>
              <a:t>criminal offence</a:t>
            </a:r>
            <a:endParaRPr lang="en-GB" altLang="en-US" sz="2800" b="1" dirty="0">
              <a:solidFill>
                <a:srgbClr val="FFFF00"/>
              </a:solidFill>
              <a:latin typeface="Arial" panose="020B0604020202020204" pitchFamily="34" charset="0"/>
              <a:cs typeface="Arial" panose="020B0604020202020204" pitchFamily="34" charset="0"/>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Victim</a:t>
            </a:r>
            <a:endParaRPr lang="en-GB" sz="3600" b="1" dirty="0">
              <a:solidFill>
                <a:schemeClr val="bg1"/>
              </a:solidFill>
            </a:endParaRPr>
          </a:p>
        </p:txBody>
      </p:sp>
    </p:spTree>
    <p:extLst>
      <p:ext uri="{BB962C8B-B14F-4D97-AF65-F5344CB8AC3E}">
        <p14:creationId xmlns:p14="http://schemas.microsoft.com/office/powerpoint/2010/main" val="4189213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lum contrast="-47000"/>
            <a:extLst>
              <a:ext uri="{28A0092B-C50C-407E-A947-70E740481C1C}">
                <a14:useLocalDpi xmlns:a14="http://schemas.microsoft.com/office/drawing/2010/main" val="0"/>
              </a:ext>
            </a:extLst>
          </a:blip>
          <a:stretch>
            <a:fillRect/>
          </a:stretch>
        </p:blipFill>
        <p:spPr>
          <a:xfrm>
            <a:off x="1572420" y="599282"/>
            <a:ext cx="8640762" cy="6048672"/>
          </a:xfrm>
          <a:prstGeom prst="rect">
            <a:avLst/>
          </a:prstGeom>
          <a:effectLst>
            <a:glow rad="127000">
              <a:srgbClr val="BBE0E3">
                <a:alpha val="0"/>
              </a:srgbClr>
            </a:glow>
            <a:outerShdw blurRad="165100" dist="50800" dir="6000000" algn="ctr" rotWithShape="0">
              <a:srgbClr val="000000">
                <a:alpha val="0"/>
              </a:srgbClr>
            </a:outerShdw>
            <a:reflection blurRad="609600" stA="0" endPos="65000" dist="558800" dir="5400000" sy="-100000" algn="bl" rotWithShape="0"/>
            <a:softEdge rad="635000"/>
          </a:effectLst>
        </p:spPr>
      </p:pic>
      <p:sp>
        <p:nvSpPr>
          <p:cNvPr id="5" name="TextBox 4"/>
          <p:cNvSpPr txBox="1">
            <a:spLocks noChangeArrowheads="1"/>
          </p:cNvSpPr>
          <p:nvPr/>
        </p:nvSpPr>
        <p:spPr bwMode="auto">
          <a:xfrm>
            <a:off x="2220083" y="1823125"/>
            <a:ext cx="7345436"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rPr>
              <a:t>“</a:t>
            </a:r>
            <a:r>
              <a:rPr kumimoji="0" lang="en-GB" sz="2800" b="1" i="0" u="none" strike="noStrike" kern="0" cap="none" spc="0" normalizeH="0" baseline="0" noProof="0" dirty="0">
                <a:ln>
                  <a:noFill/>
                </a:ln>
                <a:solidFill>
                  <a:srgbClr val="FFFF00"/>
                </a:solidFill>
                <a:effectLst/>
                <a:uLnTx/>
                <a:uFillTx/>
                <a:latin typeface="Arial" panose="020B0604020202020204" pitchFamily="34" charset="0"/>
                <a:ea typeface="ＭＳ Ｐゴシック" panose="020B0600070205080204" pitchFamily="34" charset="-128"/>
              </a:rPr>
              <a:t>One who sees, knows or vouches for something. One who gives testimony under oath or affirmation, in person, by oral or written deposition or by affidavit</a:t>
            </a:r>
            <a:r>
              <a:rPr kumimoji="0" lang="en-GB" sz="2800" b="1" i="0" u="none" strike="noStrike" kern="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rPr>
              <a:t>.</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rPr>
              <a:t> </a:t>
            </a:r>
          </a:p>
          <a:p>
            <a:pPr marL="0" marR="0" lvl="0" indent="0" algn="ctr" defTabSz="914400" eaLnBrk="1" fontAlgn="base" latinLnBrk="0" hangingPunct="1">
              <a:lnSpc>
                <a:spcPct val="100000"/>
              </a:lnSpc>
              <a:spcBef>
                <a:spcPct val="0"/>
              </a:spcBef>
              <a:spcAft>
                <a:spcPct val="0"/>
              </a:spcAft>
              <a:buClrTx/>
              <a:buSzTx/>
              <a:buFontTx/>
              <a:buNone/>
              <a:tabLst/>
              <a:defRPr/>
            </a:pPr>
            <a:r>
              <a:rPr kumimoji="0" lang="en-GB" sz="2800" b="1" i="0" u="none" strike="noStrike" kern="0" cap="none" spc="0" normalizeH="0" baseline="0" noProof="0" dirty="0" smtClean="0">
                <a:ln>
                  <a:noFill/>
                </a:ln>
                <a:solidFill>
                  <a:srgbClr val="FFFF00"/>
                </a:solidFill>
                <a:effectLst/>
                <a:uLnTx/>
                <a:uFillTx/>
                <a:latin typeface="Arial" panose="020B0604020202020204" pitchFamily="34" charset="0"/>
                <a:ea typeface="ＭＳ Ｐゴシック" panose="020B0600070205080204" pitchFamily="34" charset="-128"/>
              </a:rPr>
              <a:t>A </a:t>
            </a:r>
            <a:r>
              <a:rPr kumimoji="0" lang="en-GB" sz="2800" b="1" i="0" u="none" strike="noStrike" kern="0" cap="none" spc="0" normalizeH="0" baseline="0" noProof="0" dirty="0">
                <a:ln>
                  <a:noFill/>
                </a:ln>
                <a:solidFill>
                  <a:srgbClr val="FFFF00"/>
                </a:solidFill>
                <a:effectLst/>
                <a:uLnTx/>
                <a:uFillTx/>
                <a:latin typeface="Arial" panose="020B0604020202020204" pitchFamily="34" charset="0"/>
                <a:ea typeface="ＭＳ Ｐゴシック" panose="020B0600070205080204" pitchFamily="34" charset="-128"/>
              </a:rPr>
              <a:t>witness must be legally competent to testify.” </a:t>
            </a:r>
            <a:endParaRPr kumimoji="0" lang="en-GB" altLang="en-US" sz="2800" b="1" i="0" u="none" strike="noStrike" kern="0" cap="none" spc="0" normalizeH="0" baseline="0" noProof="0" dirty="0">
              <a:ln>
                <a:noFill/>
              </a:ln>
              <a:solidFill>
                <a:srgbClr val="FFFF00"/>
              </a:solidFill>
              <a:effectLst/>
              <a:uLnTx/>
              <a:uFillTx/>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3200" b="0" i="0" u="none" strike="noStrike" kern="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Witness</a:t>
            </a:r>
            <a:endParaRPr lang="en-GB" sz="3600" b="1" dirty="0">
              <a:solidFill>
                <a:schemeClr val="bg1"/>
              </a:solidFill>
            </a:endParaRPr>
          </a:p>
        </p:txBody>
      </p:sp>
    </p:spTree>
    <p:extLst>
      <p:ext uri="{BB962C8B-B14F-4D97-AF65-F5344CB8AC3E}">
        <p14:creationId xmlns:p14="http://schemas.microsoft.com/office/powerpoint/2010/main" val="55118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2552591" y="1636230"/>
            <a:ext cx="7161160" cy="72327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fontAlgn="base">
              <a:spcBef>
                <a:spcPct val="0"/>
              </a:spcBef>
              <a:spcAft>
                <a:spcPct val="0"/>
              </a:spcAft>
              <a:buFontTx/>
              <a:buNone/>
              <a:defRPr/>
            </a:pPr>
            <a:r>
              <a:rPr lang="en-GB" altLang="en-US" sz="3200" dirty="0" smtClean="0">
                <a:solidFill>
                  <a:srgbClr val="002060"/>
                </a:solidFill>
                <a:latin typeface="Arial" panose="020B0604020202020204" pitchFamily="34" charset="0"/>
                <a:cs typeface="Arial" panose="020B0604020202020204" pitchFamily="34" charset="0"/>
              </a:rPr>
              <a:t>Allows the criminal justice system to succeed</a:t>
            </a:r>
          </a:p>
          <a:p>
            <a:pPr algn="ctr" fontAlgn="base">
              <a:spcBef>
                <a:spcPct val="0"/>
              </a:spcBef>
              <a:spcAft>
                <a:spcPct val="0"/>
              </a:spcAft>
              <a:buFontTx/>
              <a:buNone/>
              <a:defRPr/>
            </a:pPr>
            <a:endParaRPr lang="en-GB" altLang="en-US" sz="3200" dirty="0">
              <a:solidFill>
                <a:srgbClr val="002060"/>
              </a:solidFill>
              <a:latin typeface="Arial" panose="020B0604020202020204" pitchFamily="34" charset="0"/>
              <a:cs typeface="Arial" panose="020B0604020202020204" pitchFamily="34" charset="0"/>
            </a:endParaRPr>
          </a:p>
          <a:p>
            <a:pPr algn="ctr" fontAlgn="base">
              <a:spcBef>
                <a:spcPct val="0"/>
              </a:spcBef>
              <a:spcAft>
                <a:spcPct val="0"/>
              </a:spcAft>
              <a:buFontTx/>
              <a:buNone/>
              <a:defRPr/>
            </a:pPr>
            <a:r>
              <a:rPr lang="en-GB" altLang="en-US" sz="3200" dirty="0" smtClean="0">
                <a:solidFill>
                  <a:srgbClr val="002060"/>
                </a:solidFill>
                <a:latin typeface="Arial" panose="020B0604020202020204" pitchFamily="34" charset="0"/>
                <a:cs typeface="Arial" panose="020B0604020202020204" pitchFamily="34" charset="0"/>
              </a:rPr>
              <a:t>Narrows the justice gap</a:t>
            </a:r>
          </a:p>
          <a:p>
            <a:pPr algn="ctr" fontAlgn="base">
              <a:spcBef>
                <a:spcPct val="0"/>
              </a:spcBef>
              <a:spcAft>
                <a:spcPct val="0"/>
              </a:spcAft>
              <a:buFontTx/>
              <a:buNone/>
              <a:defRPr/>
            </a:pPr>
            <a:endParaRPr lang="en-GB" altLang="en-US" sz="3200" dirty="0" smtClean="0">
              <a:solidFill>
                <a:srgbClr val="002060"/>
              </a:solidFill>
              <a:latin typeface="Arial" panose="020B0604020202020204" pitchFamily="34" charset="0"/>
              <a:cs typeface="Arial" panose="020B0604020202020204" pitchFamily="34" charset="0"/>
            </a:endParaRPr>
          </a:p>
          <a:p>
            <a:pPr algn="ctr" fontAlgn="base">
              <a:spcBef>
                <a:spcPct val="0"/>
              </a:spcBef>
              <a:spcAft>
                <a:spcPct val="0"/>
              </a:spcAft>
              <a:buFontTx/>
              <a:buNone/>
              <a:defRPr/>
            </a:pPr>
            <a:r>
              <a:rPr lang="en-GB" altLang="en-US" sz="3200" dirty="0" smtClean="0">
                <a:solidFill>
                  <a:srgbClr val="002060"/>
                </a:solidFill>
                <a:latin typeface="Arial" panose="020B0604020202020204" pitchFamily="34" charset="0"/>
                <a:cs typeface="Arial" panose="020B0604020202020204" pitchFamily="34" charset="0"/>
              </a:rPr>
              <a:t>Helps avoid ineffective trials</a:t>
            </a:r>
          </a:p>
          <a:p>
            <a:pPr algn="ctr" fontAlgn="base">
              <a:spcBef>
                <a:spcPct val="0"/>
              </a:spcBef>
              <a:spcAft>
                <a:spcPct val="0"/>
              </a:spcAft>
              <a:buFontTx/>
              <a:buNone/>
              <a:defRPr/>
            </a:pPr>
            <a:endParaRPr lang="en-GB" altLang="en-US" sz="3200" dirty="0" smtClean="0">
              <a:solidFill>
                <a:srgbClr val="002060"/>
              </a:solidFill>
              <a:latin typeface="Arial" panose="020B0604020202020204" pitchFamily="34" charset="0"/>
              <a:cs typeface="Arial" panose="020B0604020202020204" pitchFamily="34" charset="0"/>
            </a:endParaRPr>
          </a:p>
          <a:p>
            <a:pPr algn="ctr" fontAlgn="base">
              <a:spcBef>
                <a:spcPct val="0"/>
              </a:spcBef>
              <a:spcAft>
                <a:spcPct val="0"/>
              </a:spcAft>
              <a:buFontTx/>
              <a:buNone/>
              <a:defRPr/>
            </a:pPr>
            <a:r>
              <a:rPr lang="en-GB" sz="3200" dirty="0" smtClean="0">
                <a:solidFill>
                  <a:srgbClr val="002060"/>
                </a:solidFill>
                <a:latin typeface="Arial" pitchFamily="34" charset="0"/>
                <a:ea typeface="ＭＳ Ｐゴシック" pitchFamily="-112" charset="-128"/>
                <a:cs typeface="ＭＳ Ｐゴシック" pitchFamily="-112" charset="-128"/>
              </a:rPr>
              <a:t>Government </a:t>
            </a:r>
            <a:r>
              <a:rPr lang="en-GB" sz="3200" dirty="0">
                <a:solidFill>
                  <a:srgbClr val="002060"/>
                </a:solidFill>
                <a:latin typeface="Arial" pitchFamily="34" charset="0"/>
                <a:ea typeface="ＭＳ Ｐゴシック" pitchFamily="-112" charset="-128"/>
                <a:cs typeface="ＭＳ Ｐゴシック" pitchFamily="-112" charset="-128"/>
              </a:rPr>
              <a:t>initiated changes </a:t>
            </a:r>
            <a:endParaRPr lang="en-GB" altLang="en-US" sz="3200" dirty="0" smtClean="0">
              <a:solidFill>
                <a:srgbClr val="002060"/>
              </a:solidFill>
              <a:latin typeface="Arial" panose="020B0604020202020204" pitchFamily="34" charset="0"/>
              <a:cs typeface="Arial" panose="020B0604020202020204" pitchFamily="34" charset="0"/>
            </a:endParaRPr>
          </a:p>
          <a:p>
            <a:pPr marL="571500" indent="-571500" fontAlgn="base">
              <a:spcBef>
                <a:spcPct val="0"/>
              </a:spcBef>
              <a:spcAft>
                <a:spcPct val="0"/>
              </a:spcAft>
              <a:defRPr/>
            </a:pPr>
            <a:endParaRPr lang="en-GB" altLang="en-US" sz="3600" dirty="0" smtClean="0">
              <a:solidFill>
                <a:srgbClr val="002060"/>
              </a:solidFill>
              <a:latin typeface="Arial" panose="020B0604020202020204" pitchFamily="34" charset="0"/>
              <a:cs typeface="Arial" panose="020B0604020202020204" pitchFamily="34" charset="0"/>
            </a:endParaRPr>
          </a:p>
          <a:p>
            <a:pPr marL="571500" indent="-571500" fontAlgn="base">
              <a:spcBef>
                <a:spcPct val="0"/>
              </a:spcBef>
              <a:spcAft>
                <a:spcPct val="0"/>
              </a:spcAft>
              <a:defRPr/>
            </a:pPr>
            <a:endParaRPr lang="en-GB" altLang="en-US" sz="3600" dirty="0">
              <a:solidFill>
                <a:srgbClr val="000000"/>
              </a:solidFill>
              <a:latin typeface="Arial" panose="020B0604020202020204" pitchFamily="34" charset="0"/>
              <a:cs typeface="Arial" panose="020B0604020202020204" pitchFamily="34" charset="0"/>
            </a:endParaRPr>
          </a:p>
          <a:p>
            <a:pPr marL="571500" indent="-571500" fontAlgn="base">
              <a:spcBef>
                <a:spcPct val="0"/>
              </a:spcBef>
              <a:spcAft>
                <a:spcPct val="0"/>
              </a:spcAft>
              <a:defRPr/>
            </a:pPr>
            <a:endParaRPr lang="en-GB" altLang="en-US" sz="3600" dirty="0" smtClean="0">
              <a:solidFill>
                <a:srgbClr val="000000"/>
              </a:solidFill>
              <a:latin typeface="Arial" panose="020B0604020202020204" pitchFamily="34" charset="0"/>
              <a:cs typeface="Arial" panose="020B0604020202020204" pitchFamily="34" charset="0"/>
            </a:endParaRPr>
          </a:p>
          <a:p>
            <a:pPr marL="571500" indent="-571500" fontAlgn="base">
              <a:spcBef>
                <a:spcPct val="0"/>
              </a:spcBef>
              <a:spcAft>
                <a:spcPct val="0"/>
              </a:spcAft>
              <a:defRPr/>
            </a:pPr>
            <a:endParaRPr lang="en-GB" altLang="en-US" sz="3600" dirty="0" smtClean="0">
              <a:solidFill>
                <a:srgbClr val="000000"/>
              </a:solidFill>
              <a:latin typeface="Arial" panose="020B0604020202020204" pitchFamily="34" charset="0"/>
              <a:cs typeface="Arial" panose="020B0604020202020204" pitchFamily="34" charset="0"/>
            </a:endParaRPr>
          </a:p>
          <a:p>
            <a:pPr marL="571500" indent="-571500" fontAlgn="base">
              <a:spcBef>
                <a:spcPct val="0"/>
              </a:spcBef>
              <a:spcAft>
                <a:spcPct val="0"/>
              </a:spcAft>
              <a:defRPr/>
            </a:pPr>
            <a:endParaRPr lang="en-GB" altLang="en-US" sz="3600" dirty="0" smtClean="0">
              <a:solidFill>
                <a:srgbClr val="000000"/>
              </a:solidFill>
              <a:latin typeface="Arial" panose="020B0604020202020204" pitchFamily="34" charset="0"/>
              <a:cs typeface="Arial" panose="020B0604020202020204" pitchFamily="34" charset="0"/>
            </a:endParaRPr>
          </a:p>
          <a:p>
            <a:pPr fontAlgn="base">
              <a:spcBef>
                <a:spcPct val="0"/>
              </a:spcBef>
              <a:spcAft>
                <a:spcPct val="0"/>
              </a:spcAft>
              <a:buFontTx/>
              <a:buNone/>
              <a:defRPr/>
            </a:pPr>
            <a:endParaRPr lang="en-GB" altLang="en-US" sz="2800" dirty="0" smtClean="0">
              <a:solidFill>
                <a:srgbClr val="000000"/>
              </a:solidFill>
              <a:latin typeface="Verdana"/>
            </a:endParaRPr>
          </a:p>
        </p:txBody>
      </p:sp>
      <p:sp>
        <p:nvSpPr>
          <p:cNvPr id="5" name="TextBox 4"/>
          <p:cNvSpPr txBox="1"/>
          <p:nvPr/>
        </p:nvSpPr>
        <p:spPr>
          <a:xfrm>
            <a:off x="535259" y="276117"/>
            <a:ext cx="11195824" cy="107721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The Importance of Victims &amp; Witnesses in the Criminal Justice System</a:t>
            </a:r>
            <a:endParaRPr lang="en-GB" sz="3200" b="1" dirty="0">
              <a:solidFill>
                <a:schemeClr val="bg1"/>
              </a:solidFill>
            </a:endParaRPr>
          </a:p>
        </p:txBody>
      </p:sp>
    </p:spTree>
    <p:extLst>
      <p:ext uri="{BB962C8B-B14F-4D97-AF65-F5344CB8AC3E}">
        <p14:creationId xmlns:p14="http://schemas.microsoft.com/office/powerpoint/2010/main" val="1217437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1707330" y="794802"/>
            <a:ext cx="8734599" cy="6063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571500" indent="-571500" fontAlgn="base">
              <a:spcBef>
                <a:spcPct val="0"/>
              </a:spcBef>
              <a:spcAft>
                <a:spcPct val="0"/>
              </a:spcAft>
              <a:defRPr/>
            </a:pPr>
            <a:endParaRPr lang="en-GB" sz="3600" dirty="0">
              <a:solidFill>
                <a:srgbClr val="000000"/>
              </a:solidFill>
              <a:latin typeface="Arial" pitchFamily="34" charset="0"/>
              <a:ea typeface="ＭＳ Ｐゴシック" pitchFamily="-112" charset="-128"/>
              <a:cs typeface="ＭＳ Ｐゴシック" pitchFamily="-112" charset="-128"/>
            </a:endParaRPr>
          </a:p>
          <a:p>
            <a:pPr algn="ctr" fontAlgn="base">
              <a:spcBef>
                <a:spcPct val="0"/>
              </a:spcBef>
              <a:spcAft>
                <a:spcPct val="0"/>
              </a:spcAft>
              <a:buFontTx/>
              <a:buNone/>
              <a:defRPr/>
            </a:pPr>
            <a:r>
              <a:rPr lang="en-GB" sz="3200" dirty="0" smtClean="0">
                <a:solidFill>
                  <a:srgbClr val="002060"/>
                </a:solidFill>
                <a:latin typeface="Arial" pitchFamily="34" charset="0"/>
                <a:ea typeface="ＭＳ Ｐゴシック" pitchFamily="-112" charset="-128"/>
                <a:cs typeface="ＭＳ Ｐゴシック" pitchFamily="-112" charset="-128"/>
              </a:rPr>
              <a:t>Provide </a:t>
            </a:r>
            <a:r>
              <a:rPr lang="en-GB" sz="3200" dirty="0">
                <a:solidFill>
                  <a:srgbClr val="002060"/>
                </a:solidFill>
                <a:latin typeface="Arial" pitchFamily="34" charset="0"/>
                <a:ea typeface="ＭＳ Ｐゴシック" pitchFamily="-112" charset="-128"/>
                <a:cs typeface="ＭＳ Ｐゴシック" pitchFamily="-112" charset="-128"/>
              </a:rPr>
              <a:t>a single point of contact for </a:t>
            </a:r>
            <a:r>
              <a:rPr lang="en-GB" sz="3200" dirty="0" smtClean="0">
                <a:solidFill>
                  <a:srgbClr val="002060"/>
                </a:solidFill>
                <a:latin typeface="Arial" pitchFamily="34" charset="0"/>
                <a:ea typeface="ＭＳ Ｐゴシック" pitchFamily="-112" charset="-128"/>
                <a:cs typeface="ＭＳ Ｐゴシック" pitchFamily="-112" charset="-128"/>
              </a:rPr>
              <a:t>victims &amp; witnesses </a:t>
            </a:r>
          </a:p>
          <a:p>
            <a:pPr algn="ctr" fontAlgn="base">
              <a:spcBef>
                <a:spcPct val="0"/>
              </a:spcBef>
              <a:spcAft>
                <a:spcPct val="0"/>
              </a:spcAft>
              <a:buFontTx/>
              <a:buNone/>
              <a:defRPr/>
            </a:pPr>
            <a:endParaRPr lang="en-GB" sz="3200" dirty="0" smtClean="0">
              <a:solidFill>
                <a:srgbClr val="002060"/>
              </a:solidFill>
              <a:latin typeface="Arial" pitchFamily="34" charset="0"/>
              <a:ea typeface="ＭＳ Ｐゴシック" pitchFamily="-112" charset="-128"/>
              <a:cs typeface="ＭＳ Ｐゴシック" pitchFamily="-112" charset="-128"/>
            </a:endParaRPr>
          </a:p>
          <a:p>
            <a:pPr algn="ctr" fontAlgn="base">
              <a:spcBef>
                <a:spcPct val="0"/>
              </a:spcBef>
              <a:spcAft>
                <a:spcPct val="0"/>
              </a:spcAft>
              <a:buFontTx/>
              <a:buNone/>
              <a:defRPr/>
            </a:pPr>
            <a:r>
              <a:rPr lang="en-GB" sz="3200" dirty="0" smtClean="0">
                <a:solidFill>
                  <a:srgbClr val="002060"/>
                </a:solidFill>
                <a:latin typeface="Arial" pitchFamily="34" charset="0"/>
                <a:ea typeface="ＭＳ Ｐゴシック" pitchFamily="-112" charset="-128"/>
                <a:cs typeface="ＭＳ Ｐゴシック" pitchFamily="-112" charset="-128"/>
              </a:rPr>
              <a:t>Keep witnesses informed </a:t>
            </a:r>
            <a:r>
              <a:rPr lang="en-GB" sz="3200" dirty="0">
                <a:solidFill>
                  <a:srgbClr val="002060"/>
                </a:solidFill>
                <a:latin typeface="Arial" pitchFamily="34" charset="0"/>
                <a:ea typeface="ＭＳ Ｐゴシック" pitchFamily="-112" charset="-128"/>
                <a:cs typeface="ＭＳ Ｐゴシック" pitchFamily="-112" charset="-128"/>
              </a:rPr>
              <a:t>about their </a:t>
            </a:r>
            <a:r>
              <a:rPr lang="en-GB" sz="3200" dirty="0" smtClean="0">
                <a:solidFill>
                  <a:srgbClr val="002060"/>
                </a:solidFill>
                <a:latin typeface="Arial" pitchFamily="34" charset="0"/>
                <a:ea typeface="ＭＳ Ｐゴシック" pitchFamily="-112" charset="-128"/>
                <a:cs typeface="ＭＳ Ｐゴシック" pitchFamily="-112" charset="-128"/>
              </a:rPr>
              <a:t>case</a:t>
            </a:r>
          </a:p>
          <a:p>
            <a:pPr algn="ctr" fontAlgn="base">
              <a:spcBef>
                <a:spcPct val="0"/>
              </a:spcBef>
              <a:spcAft>
                <a:spcPct val="0"/>
              </a:spcAft>
              <a:buFontTx/>
              <a:buNone/>
              <a:defRPr/>
            </a:pPr>
            <a:endParaRPr lang="en-GB" sz="3200" dirty="0">
              <a:solidFill>
                <a:srgbClr val="002060"/>
              </a:solidFill>
              <a:latin typeface="Arial" pitchFamily="34" charset="0"/>
              <a:ea typeface="ＭＳ Ｐゴシック" pitchFamily="-112" charset="-128"/>
              <a:cs typeface="ＭＳ Ｐゴシック" pitchFamily="-112" charset="-128"/>
            </a:endParaRPr>
          </a:p>
          <a:p>
            <a:pPr algn="ctr" fontAlgn="base">
              <a:spcBef>
                <a:spcPct val="0"/>
              </a:spcBef>
              <a:spcAft>
                <a:spcPct val="0"/>
              </a:spcAft>
              <a:buFontTx/>
              <a:buNone/>
              <a:defRPr/>
            </a:pPr>
            <a:r>
              <a:rPr lang="en-GB" sz="3200" dirty="0" smtClean="0">
                <a:solidFill>
                  <a:srgbClr val="002060"/>
                </a:solidFill>
                <a:latin typeface="Arial" pitchFamily="34" charset="0"/>
                <a:ea typeface="ＭＳ Ｐゴシック" pitchFamily="-112" charset="-128"/>
                <a:cs typeface="ＭＳ Ｐゴシック" pitchFamily="-112" charset="-128"/>
              </a:rPr>
              <a:t>Conduct a needs assessment and arrange </a:t>
            </a:r>
            <a:r>
              <a:rPr lang="en-GB" sz="3200" dirty="0">
                <a:solidFill>
                  <a:srgbClr val="002060"/>
                </a:solidFill>
                <a:latin typeface="Arial" pitchFamily="34" charset="0"/>
                <a:ea typeface="ＭＳ Ｐゴシック" pitchFamily="-112" charset="-128"/>
                <a:cs typeface="ＭＳ Ｐゴシック" pitchFamily="-112" charset="-128"/>
              </a:rPr>
              <a:t>tailored </a:t>
            </a:r>
            <a:r>
              <a:rPr lang="en-GB" sz="3200" dirty="0" smtClean="0">
                <a:solidFill>
                  <a:srgbClr val="002060"/>
                </a:solidFill>
                <a:latin typeface="Arial" pitchFamily="34" charset="0"/>
                <a:ea typeface="ＭＳ Ｐゴシック" pitchFamily="-112" charset="-128"/>
                <a:cs typeface="ＭＳ Ｐゴシック" pitchFamily="-112" charset="-128"/>
              </a:rPr>
              <a:t>support for witnesses</a:t>
            </a:r>
          </a:p>
          <a:p>
            <a:pPr algn="ctr" fontAlgn="base">
              <a:spcBef>
                <a:spcPct val="0"/>
              </a:spcBef>
              <a:spcAft>
                <a:spcPct val="0"/>
              </a:spcAft>
              <a:buFontTx/>
              <a:buNone/>
              <a:defRPr/>
            </a:pPr>
            <a:endParaRPr lang="en-GB" altLang="en-US" sz="3200" dirty="0">
              <a:solidFill>
                <a:srgbClr val="002060"/>
              </a:solidFill>
              <a:latin typeface="Arial" pitchFamily="34" charset="0"/>
              <a:ea typeface="ＭＳ Ｐゴシック" pitchFamily="-112" charset="-128"/>
              <a:cs typeface="Arial" panose="020B0604020202020204" pitchFamily="34" charset="0"/>
            </a:endParaRPr>
          </a:p>
          <a:p>
            <a:pPr algn="ctr" fontAlgn="base">
              <a:spcBef>
                <a:spcPct val="0"/>
              </a:spcBef>
              <a:spcAft>
                <a:spcPct val="0"/>
              </a:spcAft>
              <a:buFontTx/>
              <a:buNone/>
              <a:defRPr/>
            </a:pPr>
            <a:r>
              <a:rPr lang="en-GB" altLang="en-US" sz="3200" dirty="0" smtClean="0">
                <a:solidFill>
                  <a:srgbClr val="002060"/>
                </a:solidFill>
                <a:latin typeface="Arial" pitchFamily="34" charset="0"/>
                <a:ea typeface="ＭＳ Ｐゴシック" pitchFamily="-112" charset="-128"/>
                <a:cs typeface="Arial" panose="020B0604020202020204" pitchFamily="34" charset="0"/>
              </a:rPr>
              <a:t>Provide a dedicated witness care officer</a:t>
            </a:r>
            <a:r>
              <a:rPr lang="en-GB" altLang="en-US" sz="3200" dirty="0" smtClean="0">
                <a:solidFill>
                  <a:srgbClr val="000000"/>
                </a:solidFill>
                <a:latin typeface="Arial" panose="020B0604020202020204" pitchFamily="34" charset="0"/>
                <a:cs typeface="Arial" panose="020B0604020202020204" pitchFamily="34" charset="0"/>
              </a:rPr>
              <a:t> </a:t>
            </a:r>
          </a:p>
          <a:p>
            <a:pPr marL="571500" indent="-571500" fontAlgn="base">
              <a:spcBef>
                <a:spcPct val="0"/>
              </a:spcBef>
              <a:spcAft>
                <a:spcPct val="0"/>
              </a:spcAft>
              <a:defRPr/>
            </a:pPr>
            <a:endParaRPr lang="en-GB" altLang="en-US" sz="3600" dirty="0" smtClean="0">
              <a:solidFill>
                <a:srgbClr val="000000"/>
              </a:solidFill>
              <a:latin typeface="Arial" panose="020B0604020202020204" pitchFamily="34" charset="0"/>
              <a:cs typeface="Arial" panose="020B0604020202020204" pitchFamily="34" charset="0"/>
            </a:endParaRPr>
          </a:p>
          <a:p>
            <a:pPr fontAlgn="base">
              <a:spcBef>
                <a:spcPct val="0"/>
              </a:spcBef>
              <a:spcAft>
                <a:spcPct val="0"/>
              </a:spcAft>
              <a:buFontTx/>
              <a:buNone/>
              <a:defRPr/>
            </a:pPr>
            <a:endParaRPr lang="en-GB" altLang="en-US" sz="2800" dirty="0" smtClean="0">
              <a:solidFill>
                <a:srgbClr val="000000"/>
              </a:solidFill>
              <a:latin typeface="Verdana"/>
            </a:endParaRPr>
          </a:p>
        </p:txBody>
      </p:sp>
      <p:sp>
        <p:nvSpPr>
          <p:cNvPr id="4" name="TextBox 3"/>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Witness Care Units (WCUs)</a:t>
            </a:r>
            <a:endParaRPr lang="en-GB" sz="3600" b="1" dirty="0">
              <a:solidFill>
                <a:schemeClr val="bg1"/>
              </a:solidFill>
            </a:endParaRPr>
          </a:p>
        </p:txBody>
      </p:sp>
    </p:spTree>
    <p:extLst>
      <p:ext uri="{BB962C8B-B14F-4D97-AF65-F5344CB8AC3E}">
        <p14:creationId xmlns:p14="http://schemas.microsoft.com/office/powerpoint/2010/main" val="1325483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88496" y="835947"/>
            <a:ext cx="7874000" cy="5245100"/>
          </a:xfrm>
          <a:prstGeom prst="rect">
            <a:avLst/>
          </a:prstGeom>
          <a:ln>
            <a:noFill/>
          </a:ln>
          <a:effectLst>
            <a:softEdge rad="112500"/>
          </a:effectLst>
        </p:spPr>
      </p:pic>
      <p:sp>
        <p:nvSpPr>
          <p:cNvPr id="5" name="Rectangle 3"/>
          <p:cNvSpPr txBox="1">
            <a:spLocks noChangeArrowheads="1"/>
          </p:cNvSpPr>
          <p:nvPr>
            <p:custDataLst>
              <p:tags r:id="rId2"/>
            </p:custDataLst>
          </p:nvPr>
        </p:nvSpPr>
        <p:spPr bwMode="auto">
          <a:xfrm>
            <a:off x="978199" y="997529"/>
            <a:ext cx="10147610" cy="35130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Victims may: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Suffer short term and long term effects</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They may have friends, partners &amp; children who may also be affected by the crime</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They may have a strong reaction to the crime, even if other people do not think of the crime as very serious. </a:t>
            </a:r>
          </a:p>
          <a:p>
            <a:pPr marR="0" lvl="0" algn="l" defTabSz="914400" rtl="0" eaLnBrk="0" fontAlgn="base" latinLnBrk="0" hangingPunct="0">
              <a:lnSpc>
                <a:spcPct val="100000"/>
              </a:lnSpc>
              <a:spcBef>
                <a:spcPct val="20000"/>
              </a:spcBef>
              <a:spcAft>
                <a:spcPct val="0"/>
              </a:spcAft>
              <a:buClrTx/>
              <a:buSzTx/>
              <a:tabLst/>
              <a:defRPr/>
            </a:pPr>
            <a:endPar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Impact of Crime and ABS</a:t>
            </a:r>
            <a:endParaRPr lang="en-GB" sz="3600" b="1" dirty="0">
              <a:solidFill>
                <a:schemeClr val="bg1"/>
              </a:solidFill>
            </a:endParaRPr>
          </a:p>
        </p:txBody>
      </p:sp>
      <p:sp>
        <p:nvSpPr>
          <p:cNvPr id="2" name="Rectangle 1"/>
          <p:cNvSpPr/>
          <p:nvPr/>
        </p:nvSpPr>
        <p:spPr>
          <a:xfrm>
            <a:off x="2188496" y="4880304"/>
            <a:ext cx="7727016" cy="830997"/>
          </a:xfrm>
          <a:prstGeom prst="rect">
            <a:avLst/>
          </a:prstGeom>
          <a:solidFill>
            <a:schemeClr val="tx2">
              <a:lumMod val="40000"/>
              <a:lumOff val="60000"/>
            </a:schemeClr>
          </a:solidFill>
        </p:spPr>
        <p:txBody>
          <a:bodyPr wrap="square">
            <a:spAutoFit/>
          </a:bodyPr>
          <a:lstStyle/>
          <a:p>
            <a:pPr algn="ctr">
              <a:defRPr/>
            </a:pPr>
            <a:r>
              <a:rPr lang="en-GB" sz="2400" b="1" dirty="0">
                <a:solidFill>
                  <a:srgbClr val="002060"/>
                </a:solidFill>
                <a:latin typeface="Arial" pitchFamily="34" charset="0"/>
              </a:rPr>
              <a:t>Most victims do not experience any long-term harm however, some may develop long-term problems </a:t>
            </a:r>
            <a:endParaRPr lang="en-US" altLang="en-US" sz="2400" b="1" kern="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936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fad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080342" y="845779"/>
            <a:ext cx="7874000" cy="5245100"/>
          </a:xfrm>
          <a:prstGeom prst="rect">
            <a:avLst/>
          </a:prstGeom>
          <a:ln>
            <a:noFill/>
          </a:ln>
          <a:effectLst>
            <a:softEdge rad="112500"/>
          </a:effectLst>
        </p:spPr>
      </p:pic>
      <p:sp>
        <p:nvSpPr>
          <p:cNvPr id="5" name="Rectangle 3"/>
          <p:cNvSpPr txBox="1">
            <a:spLocks noChangeArrowheads="1"/>
          </p:cNvSpPr>
          <p:nvPr>
            <p:custDataLst>
              <p:tags r:id="rId2"/>
            </p:custDataLst>
          </p:nvPr>
        </p:nvSpPr>
        <p:spPr bwMode="auto">
          <a:xfrm>
            <a:off x="1758463" y="1180315"/>
            <a:ext cx="8868232" cy="630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800" b="1" i="0" u="none" strike="noStrike" kern="1200" cap="none" spc="0" normalizeH="0" baseline="0" noProof="0" dirty="0" smtClean="0">
                <a:ln>
                  <a:noFill/>
                </a:ln>
                <a:solidFill>
                  <a:srgbClr val="002060"/>
                </a:solidFill>
                <a:effectLst/>
                <a:uLnTx/>
                <a:uFillTx/>
                <a:latin typeface="Arial" charset="0"/>
              </a:rPr>
              <a:t>Initial emotional impact</a:t>
            </a:r>
            <a:r>
              <a:rPr kumimoji="0" lang="en-GB" altLang="en-US" sz="2800" b="1" i="0" u="none" strike="noStrike" kern="1200" cap="none" spc="0" normalizeH="0" noProof="0" dirty="0" smtClean="0">
                <a:ln>
                  <a:noFill/>
                </a:ln>
                <a:solidFill>
                  <a:srgbClr val="002060"/>
                </a:solidFill>
                <a:effectLst/>
                <a:uLnTx/>
                <a:uFillTx/>
                <a:latin typeface="Arial" charset="0"/>
              </a:rPr>
              <a:t> </a:t>
            </a:r>
            <a:r>
              <a:rPr lang="en-GB" altLang="en-US" b="1" dirty="0" smtClean="0">
                <a:solidFill>
                  <a:srgbClr val="002060"/>
                </a:solidFill>
                <a:latin typeface="Arial" charset="0"/>
              </a:rPr>
              <a:t>such as </a:t>
            </a:r>
            <a:r>
              <a:rPr kumimoji="0" lang="en-GB" altLang="en-US" sz="2800" b="1" i="0" u="none" strike="noStrike" kern="1200" cap="none" spc="0" normalizeH="0" baseline="0" noProof="0" dirty="0" smtClean="0">
                <a:ln>
                  <a:noFill/>
                </a:ln>
                <a:solidFill>
                  <a:srgbClr val="002060"/>
                </a:solidFill>
                <a:effectLst/>
                <a:uLnTx/>
                <a:uFillTx/>
                <a:latin typeface="Arial" charset="0"/>
              </a:rPr>
              <a:t>fear, shock and anger is likely to give way to a period of: </a:t>
            </a:r>
          </a:p>
          <a:p>
            <a:pPr marL="457200" marR="0" lvl="0" indent="-45720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Arial" charset="0"/>
                <a:ea typeface="ＭＳ Ｐゴシック" pitchFamily="-112" charset="-128"/>
              </a:rPr>
              <a:t>nervousness, anxiety, sleeplessness </a:t>
            </a:r>
          </a:p>
          <a:p>
            <a:pPr marL="457200" marR="0" lvl="0" indent="-45720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Arial" charset="0"/>
                <a:ea typeface="ＭＳ Ｐゴシック" pitchFamily="-112" charset="-128"/>
              </a:rPr>
              <a:t>powerlessness, vulnerability &amp; self-blame</a:t>
            </a:r>
          </a:p>
          <a:p>
            <a:pPr marL="457200" marR="0" lvl="0" indent="-45720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Arial" charset="0"/>
                <a:ea typeface="ＭＳ Ｐゴシック" pitchFamily="-112" charset="-128"/>
              </a:rPr>
              <a:t>fear of a repeat attack  </a:t>
            </a:r>
          </a:p>
          <a:p>
            <a:pPr marL="457200" marR="0" lvl="0" indent="-45720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smtClean="0">
                <a:ln>
                  <a:noFill/>
                </a:ln>
                <a:solidFill>
                  <a:srgbClr val="002060"/>
                </a:solidFill>
                <a:effectLst/>
                <a:uLnTx/>
                <a:uFillTx/>
                <a:latin typeface="Arial" charset="0"/>
                <a:ea typeface="ＭＳ Ｐゴシック" pitchFamily="-112" charset="-128"/>
              </a:rPr>
              <a:t>vulnerability to repeat attack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2800" b="1" i="0" u="none" strike="noStrike" kern="1200" cap="none" spc="0" normalizeH="0" baseline="0" noProof="0" dirty="0" smtClean="0">
                <a:ln>
                  <a:noFill/>
                </a:ln>
                <a:solidFill>
                  <a:srgbClr val="002060"/>
                </a:solidFill>
                <a:effectLst/>
                <a:uLnTx/>
                <a:uFillTx/>
                <a:latin typeface="Arial" charset="0"/>
                <a:ea typeface="ＭＳ Ｐゴシック" pitchFamily="-112" charset="-128"/>
              </a:rPr>
              <a:t>There may also be: </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an increase in fear of crime and</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a lack of faith in the police</a:t>
            </a:r>
            <a:endParaRPr kumimoji="0" lang="en-US"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Short </a:t>
            </a:r>
            <a:r>
              <a:rPr lang="en-GB" sz="3600" b="1" dirty="0">
                <a:solidFill>
                  <a:schemeClr val="bg1"/>
                </a:solidFill>
              </a:rPr>
              <a:t>T</a:t>
            </a:r>
            <a:r>
              <a:rPr lang="en-GB" sz="3600" b="1" dirty="0" smtClean="0">
                <a:solidFill>
                  <a:schemeClr val="bg1"/>
                </a:solidFill>
              </a:rPr>
              <a:t>erm Impact of Crime</a:t>
            </a:r>
            <a:endParaRPr lang="en-GB" sz="3600" b="1" dirty="0">
              <a:solidFill>
                <a:schemeClr val="bg1"/>
              </a:solidFill>
            </a:endParaRPr>
          </a:p>
        </p:txBody>
      </p:sp>
    </p:spTree>
    <p:extLst>
      <p:ext uri="{BB962C8B-B14F-4D97-AF65-F5344CB8AC3E}">
        <p14:creationId xmlns:p14="http://schemas.microsoft.com/office/powerpoint/2010/main" val="34923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500"/>
                                        <p:tgtEl>
                                          <p:spTgt spid="5">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500"/>
                                        <p:tgtEl>
                                          <p:spTgt spid="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500"/>
                                        <p:tgtEl>
                                          <p:spTgt spid="5">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Effect transition="in" filter="fade">
                                      <p:cBhvr>
                                        <p:cTn id="31" dur="500"/>
                                        <p:tgtEl>
                                          <p:spTgt spid="5">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Effect transition="in" filter="fade">
                                      <p:cBhvr>
                                        <p:cTn id="36" dur="500"/>
                                        <p:tgtEl>
                                          <p:spTgt spid="5">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5">
                                            <p:txEl>
                                              <p:pRg st="7" end="7"/>
                                            </p:txEl>
                                          </p:spTgt>
                                        </p:tgtEl>
                                        <p:attrNameLst>
                                          <p:attrName>style.visibility</p:attrName>
                                        </p:attrNameLst>
                                      </p:cBhvr>
                                      <p:to>
                                        <p:strVal val="visible"/>
                                      </p:to>
                                    </p:set>
                                    <p:animEffect transition="in" filter="fade">
                                      <p:cBhvr>
                                        <p:cTn id="41"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339679" y="659733"/>
            <a:ext cx="7856372" cy="5528274"/>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1760771" y="733168"/>
            <a:ext cx="8435280" cy="4938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Arial Unicode MS" panose="020B0604020202020204" pitchFamily="34" charset="-128"/>
              <a:ea typeface="Arial Unicode MS" panose="020B0604020202020204" pitchFamily="34" charset="-128"/>
              <a:cs typeface="Arial Unicode MS" panose="020B0604020202020204" pitchFamily="34"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Feelings of powerlessness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Vulnerability to repeat attack</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Depression or anxiety-related illnesses</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Arial" charset="0"/>
                <a:ea typeface="ＭＳ Ｐゴシック" pitchFamily="-112" charset="-128"/>
              </a:rPr>
              <a:t>Post Traumatic Stress Disorder</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smtClean="0">
              <a:ln>
                <a:noFill/>
              </a:ln>
              <a:solidFill>
                <a:srgbClr val="00206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Inappropriate behaviour towards suspect</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   (vigilante behaviour if police take no action)</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2060"/>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Longer Term Impact of Crime</a:t>
            </a:r>
            <a:endParaRPr lang="en-GB" sz="3600" b="1" dirty="0">
              <a:solidFill>
                <a:schemeClr val="bg1"/>
              </a:solidFill>
            </a:endParaRPr>
          </a:p>
        </p:txBody>
      </p:sp>
    </p:spTree>
    <p:extLst>
      <p:ext uri="{BB962C8B-B14F-4D97-AF65-F5344CB8AC3E}">
        <p14:creationId xmlns:p14="http://schemas.microsoft.com/office/powerpoint/2010/main" val="3428609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870090" y="669234"/>
            <a:ext cx="8045422" cy="5469847"/>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2172353" y="988538"/>
            <a:ext cx="7440896" cy="4831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r>
              <a:rPr lang="en-US" altLang="en-US" sz="3400" kern="0" dirty="0" smtClean="0">
                <a:solidFill>
                  <a:srgbClr val="002060"/>
                </a:solidFill>
                <a:latin typeface="Arial" panose="020B0604020202020204" pitchFamily="34" charset="0"/>
                <a:cs typeface="Arial" panose="020B0604020202020204" pitchFamily="34" charset="0"/>
              </a:rPr>
              <a:t>Reassurance</a:t>
            </a:r>
          </a:p>
          <a:p>
            <a:pPr algn="ctr"/>
            <a:r>
              <a:rPr lang="en-US" altLang="en-US" sz="3400" kern="0" dirty="0" smtClean="0">
                <a:solidFill>
                  <a:srgbClr val="002060"/>
                </a:solidFill>
                <a:latin typeface="Arial" panose="020B0604020202020204" pitchFamily="34" charset="0"/>
                <a:cs typeface="Arial" panose="020B0604020202020204" pitchFamily="34" charset="0"/>
              </a:rPr>
              <a:t>Emotional vent </a:t>
            </a:r>
          </a:p>
          <a:p>
            <a:pPr algn="ctr"/>
            <a:r>
              <a:rPr lang="en-US" altLang="en-US" sz="3400" kern="0" dirty="0" smtClean="0">
                <a:solidFill>
                  <a:srgbClr val="002060"/>
                </a:solidFill>
                <a:latin typeface="Arial" panose="020B0604020202020204" pitchFamily="34" charset="0"/>
                <a:cs typeface="Arial" panose="020B0604020202020204" pitchFamily="34" charset="0"/>
              </a:rPr>
              <a:t>Explanation &amp; advice</a:t>
            </a:r>
          </a:p>
          <a:p>
            <a:pPr algn="ctr"/>
            <a:r>
              <a:rPr lang="en-US" altLang="en-US" sz="3400" kern="0" dirty="0" smtClean="0">
                <a:solidFill>
                  <a:srgbClr val="002060"/>
                </a:solidFill>
                <a:latin typeface="Arial" panose="020B0604020202020204" pitchFamily="34" charset="0"/>
                <a:cs typeface="Arial" panose="020B0604020202020204" pitchFamily="34" charset="0"/>
              </a:rPr>
              <a:t>Regain control</a:t>
            </a:r>
          </a:p>
          <a:p>
            <a:pPr algn="ctr"/>
            <a:r>
              <a:rPr lang="en-US" altLang="en-US" sz="3400" kern="0" dirty="0" smtClean="0">
                <a:solidFill>
                  <a:srgbClr val="002060"/>
                </a:solidFill>
                <a:latin typeface="Arial" panose="020B0604020202020204" pitchFamily="34" charset="0"/>
                <a:cs typeface="Arial" panose="020B0604020202020204" pitchFamily="34" charset="0"/>
              </a:rPr>
              <a:t>A single point of contact</a:t>
            </a:r>
          </a:p>
          <a:p>
            <a:pPr algn="ctr"/>
            <a:r>
              <a:rPr lang="en-US" altLang="en-US" sz="3400" kern="0" dirty="0" smtClean="0">
                <a:solidFill>
                  <a:srgbClr val="002060"/>
                </a:solidFill>
                <a:latin typeface="Arial" panose="020B0604020202020204" pitchFamily="34" charset="0"/>
                <a:cs typeface="Arial" panose="020B0604020202020204" pitchFamily="34" charset="0"/>
              </a:rPr>
              <a:t>Quality of service</a:t>
            </a:r>
          </a:p>
          <a:p>
            <a:pPr algn="ctr"/>
            <a:r>
              <a:rPr lang="en-US" altLang="en-US" sz="3400" kern="0" dirty="0" smtClean="0">
                <a:solidFill>
                  <a:srgbClr val="002060"/>
                </a:solidFill>
                <a:latin typeface="Arial" panose="020B0604020202020204" pitchFamily="34" charset="0"/>
                <a:cs typeface="Arial" panose="020B0604020202020204" pitchFamily="34" charset="0"/>
              </a:rPr>
              <a:t>Updates</a:t>
            </a:r>
          </a:p>
          <a:p>
            <a:pPr algn="ctr"/>
            <a:r>
              <a:rPr lang="en-US" altLang="en-US" sz="3400" kern="0" dirty="0" smtClean="0">
                <a:solidFill>
                  <a:srgbClr val="002060"/>
                </a:solidFill>
                <a:latin typeface="Arial" panose="020B0604020202020204" pitchFamily="34" charset="0"/>
                <a:cs typeface="Arial" panose="020B0604020202020204" pitchFamily="34" charset="0"/>
              </a:rPr>
              <a:t>Medical needs</a:t>
            </a:r>
          </a:p>
          <a:p>
            <a:pPr marL="571500" indent="-571500">
              <a:buFont typeface="Arial" panose="020B0604020202020204" pitchFamily="34" charset="0"/>
              <a:buChar char="•"/>
            </a:pPr>
            <a:endParaRPr lang="en-US" altLang="en-US" sz="3600" kern="0" dirty="0" smtClean="0">
              <a:solidFill>
                <a:srgbClr val="002060"/>
              </a:solidFill>
              <a:latin typeface="Arial" panose="020B0604020202020204" pitchFamily="34" charset="0"/>
              <a:cs typeface="Arial" panose="020B0604020202020204" pitchFamily="34" charset="0"/>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Needs of Victims and Witnesses</a:t>
            </a:r>
            <a:endParaRPr lang="en-GB" sz="3600" b="1" dirty="0">
              <a:solidFill>
                <a:schemeClr val="bg1"/>
              </a:solidFill>
            </a:endParaRPr>
          </a:p>
        </p:txBody>
      </p:sp>
    </p:spTree>
    <p:extLst>
      <p:ext uri="{BB962C8B-B14F-4D97-AF65-F5344CB8AC3E}">
        <p14:creationId xmlns:p14="http://schemas.microsoft.com/office/powerpoint/2010/main" val="68686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896038" y="705568"/>
            <a:ext cx="8101744" cy="5398019"/>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1870090" y="763926"/>
            <a:ext cx="8019474" cy="6266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r>
              <a:rPr lang="en-US" altLang="en-US" sz="1400" kern="1200" dirty="0" smtClean="0">
                <a:solidFill>
                  <a:srgbClr val="000000"/>
                </a:solidFill>
                <a:latin typeface="Arial" charset="0"/>
                <a:cs typeface="Times New Roman" pitchFamily="18" charset="0"/>
              </a:rPr>
              <a:t> </a:t>
            </a:r>
          </a:p>
          <a:p>
            <a:pPr marL="457200" indent="-457200">
              <a:buFont typeface="Arial" panose="020B0604020202020204" pitchFamily="34" charset="0"/>
              <a:buChar char="•"/>
            </a:pPr>
            <a:r>
              <a:rPr lang="en-US" altLang="en-US" kern="0" dirty="0" smtClean="0">
                <a:solidFill>
                  <a:srgbClr val="002060"/>
                </a:solidFill>
                <a:latin typeface="Arial" charset="0"/>
                <a:cs typeface="Times New Roman" pitchFamily="18" charset="0"/>
              </a:rPr>
              <a:t>Victims &amp; witnesses are dealt with in the most appropriate manner </a:t>
            </a:r>
          </a:p>
          <a:p>
            <a:pPr marL="457200" indent="-457200">
              <a:buFont typeface="Arial" panose="020B0604020202020204" pitchFamily="34" charset="0"/>
              <a:buChar char="•"/>
            </a:pPr>
            <a:r>
              <a:rPr lang="en-US" altLang="en-US" kern="0" dirty="0" smtClean="0">
                <a:solidFill>
                  <a:srgbClr val="002060"/>
                </a:solidFill>
                <a:latin typeface="Arial" charset="0"/>
                <a:cs typeface="Times New Roman" pitchFamily="18" charset="0"/>
              </a:rPr>
              <a:t>Allows them access to </a:t>
            </a:r>
            <a:r>
              <a:rPr lang="en-US" altLang="en-US" b="1" kern="0" dirty="0" smtClean="0">
                <a:solidFill>
                  <a:srgbClr val="002060"/>
                </a:solidFill>
                <a:latin typeface="Arial" charset="0"/>
                <a:cs typeface="Times New Roman" pitchFamily="18" charset="0"/>
              </a:rPr>
              <a:t>appropriate </a:t>
            </a:r>
            <a:r>
              <a:rPr lang="en-US" altLang="en-US" kern="0" dirty="0" smtClean="0">
                <a:solidFill>
                  <a:srgbClr val="002060"/>
                </a:solidFill>
                <a:latin typeface="Arial" charset="0"/>
                <a:cs typeface="Times New Roman" pitchFamily="18" charset="0"/>
              </a:rPr>
              <a:t>support agencies </a:t>
            </a:r>
          </a:p>
          <a:p>
            <a:pPr marL="457200" indent="-457200">
              <a:buFont typeface="Arial" panose="020B0604020202020204" pitchFamily="34" charset="0"/>
              <a:buChar char="•"/>
            </a:pPr>
            <a:r>
              <a:rPr lang="en-US" altLang="en-US" kern="0" dirty="0" smtClean="0">
                <a:solidFill>
                  <a:srgbClr val="002060"/>
                </a:solidFill>
                <a:latin typeface="Arial" charset="0"/>
                <a:cs typeface="Times New Roman" pitchFamily="18" charset="0"/>
              </a:rPr>
              <a:t>Allows them access to crime prevention</a:t>
            </a:r>
            <a:r>
              <a:rPr lang="en-US" kern="0" dirty="0" smtClean="0">
                <a:solidFill>
                  <a:srgbClr val="002060"/>
                </a:solidFill>
                <a:latin typeface="Arial" panose="020B0604020202020204" pitchFamily="34" charset="0"/>
                <a:ea typeface="Calibri" panose="020F0502020204030204" pitchFamily="34" charset="0"/>
              </a:rPr>
              <a:t>, </a:t>
            </a:r>
            <a:r>
              <a:rPr lang="en-GB" kern="0" dirty="0" smtClean="0">
                <a:solidFill>
                  <a:srgbClr val="002060"/>
                </a:solidFill>
                <a:latin typeface="Arial" panose="020B0604020202020204" pitchFamily="34" charset="0"/>
                <a:ea typeface="Calibri" panose="020F0502020204030204" pitchFamily="34" charset="0"/>
              </a:rPr>
              <a:t>safety and security</a:t>
            </a:r>
            <a:r>
              <a:rPr lang="en-GB" kern="0" dirty="0" smtClean="0">
                <a:solidFill>
                  <a:srgbClr val="1F4E79"/>
                </a:solidFill>
                <a:latin typeface="Arial" panose="020B0604020202020204" pitchFamily="34" charset="0"/>
                <a:ea typeface="Calibri" panose="020F0502020204030204" pitchFamily="34" charset="0"/>
              </a:rPr>
              <a:t> </a:t>
            </a:r>
            <a:r>
              <a:rPr lang="en-US" altLang="en-US" kern="0" dirty="0" smtClean="0">
                <a:solidFill>
                  <a:srgbClr val="002060"/>
                </a:solidFill>
                <a:latin typeface="Arial" charset="0"/>
                <a:cs typeface="Times New Roman" pitchFamily="18" charset="0"/>
              </a:rPr>
              <a:t>advice </a:t>
            </a:r>
          </a:p>
          <a:p>
            <a:pPr marL="457200" indent="-457200">
              <a:buFont typeface="Arial" panose="020B0604020202020204" pitchFamily="34" charset="0"/>
              <a:buChar char="•"/>
            </a:pPr>
            <a:r>
              <a:rPr lang="en-US" altLang="en-US" kern="0" dirty="0" smtClean="0">
                <a:solidFill>
                  <a:srgbClr val="002060"/>
                </a:solidFill>
                <a:latin typeface="Arial" charset="0"/>
                <a:cs typeface="Times New Roman" pitchFamily="18" charset="0"/>
              </a:rPr>
              <a:t>More crime/ASB &amp; community intelligence reported</a:t>
            </a:r>
          </a:p>
          <a:p>
            <a:pPr marL="457200" indent="-457200">
              <a:buFont typeface="Arial" panose="020B0604020202020204" pitchFamily="34" charset="0"/>
              <a:buChar char="•"/>
            </a:pPr>
            <a:r>
              <a:rPr lang="en-US" altLang="en-US" kern="0" dirty="0" smtClean="0">
                <a:solidFill>
                  <a:srgbClr val="002060"/>
                </a:solidFill>
                <a:latin typeface="Arial" charset="0"/>
                <a:cs typeface="Times New Roman" pitchFamily="18" charset="0"/>
              </a:rPr>
              <a:t>Helps identify signal crimes</a:t>
            </a:r>
          </a:p>
          <a:p>
            <a:pPr marL="457200" indent="-457200">
              <a:buFont typeface="Arial" panose="020B0604020202020204" pitchFamily="34" charset="0"/>
              <a:buChar char="•"/>
            </a:pPr>
            <a:r>
              <a:rPr lang="en-US" altLang="en-US" kern="0" dirty="0" smtClean="0">
                <a:solidFill>
                  <a:srgbClr val="002060"/>
                </a:solidFill>
                <a:latin typeface="Arial" charset="0"/>
                <a:cs typeface="Times New Roman" pitchFamily="18" charset="0"/>
              </a:rPr>
              <a:t>Helps narrow ‘reassurance gap’</a:t>
            </a:r>
          </a:p>
          <a:p>
            <a:endParaRPr lang="en-US" altLang="en-US" sz="3200" kern="0" dirty="0" smtClean="0">
              <a:latin typeface="Arial" charset="0"/>
              <a:cs typeface="Times New Roman" pitchFamily="18" charset="0"/>
            </a:endParaRPr>
          </a:p>
          <a:p>
            <a:endParaRPr lang="en-US" altLang="en-US" sz="3200" kern="0" dirty="0" smtClean="0">
              <a:cs typeface="Times New Roman" pitchFamily="18" charset="0"/>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Recognising and Addressing Needs</a:t>
            </a:r>
            <a:endParaRPr lang="en-GB" sz="3600" b="1" dirty="0">
              <a:solidFill>
                <a:schemeClr val="bg1"/>
              </a:solidFill>
            </a:endParaRPr>
          </a:p>
        </p:txBody>
      </p:sp>
    </p:spTree>
    <p:extLst>
      <p:ext uri="{BB962C8B-B14F-4D97-AF65-F5344CB8AC3E}">
        <p14:creationId xmlns:p14="http://schemas.microsoft.com/office/powerpoint/2010/main" val="466424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870091" y="1264397"/>
            <a:ext cx="8045422" cy="4661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571500" indent="-571500">
              <a:buFont typeface="Arial" panose="020B0604020202020204" pitchFamily="34" charset="0"/>
              <a:buChar char="•"/>
            </a:pPr>
            <a:r>
              <a:rPr lang="en-GB" sz="3200" kern="0" dirty="0" smtClean="0">
                <a:solidFill>
                  <a:srgbClr val="002060"/>
                </a:solidFill>
                <a:latin typeface="Arial" panose="020B0604020202020204" pitchFamily="34" charset="0"/>
                <a:cs typeface="Arial" panose="020B0604020202020204" pitchFamily="34" charset="0"/>
              </a:rPr>
              <a:t>Establish a rapport </a:t>
            </a:r>
          </a:p>
          <a:p>
            <a:pPr marL="571500" indent="-571500">
              <a:buFont typeface="Arial" panose="020B0604020202020204" pitchFamily="34" charset="0"/>
              <a:buChar char="•"/>
            </a:pPr>
            <a:r>
              <a:rPr lang="en-GB" sz="3200" kern="0" dirty="0" smtClean="0">
                <a:solidFill>
                  <a:srgbClr val="002060"/>
                </a:solidFill>
                <a:latin typeface="Arial" panose="020B0604020202020204" pitchFamily="34" charset="0"/>
                <a:cs typeface="Arial" panose="020B0604020202020204" pitchFamily="34" charset="0"/>
              </a:rPr>
              <a:t>Treat person as an individual</a:t>
            </a:r>
          </a:p>
          <a:p>
            <a:pPr marL="571500" indent="-571500">
              <a:buFont typeface="Arial" panose="020B0604020202020204" pitchFamily="34" charset="0"/>
              <a:buChar char="•"/>
            </a:pPr>
            <a:r>
              <a:rPr lang="en-GB" sz="3200" kern="0" dirty="0" smtClean="0">
                <a:solidFill>
                  <a:srgbClr val="002060"/>
                </a:solidFill>
                <a:latin typeface="Arial" panose="020B0604020202020204" pitchFamily="34" charset="0"/>
                <a:cs typeface="Arial" panose="020B0604020202020204" pitchFamily="34" charset="0"/>
              </a:rPr>
              <a:t>Communicate clearly and listen</a:t>
            </a:r>
          </a:p>
          <a:p>
            <a:r>
              <a:rPr lang="en-GB" sz="3200" kern="0" dirty="0" smtClean="0">
                <a:solidFill>
                  <a:srgbClr val="002060"/>
                </a:solidFill>
                <a:latin typeface="Arial" panose="020B0604020202020204" pitchFamily="34" charset="0"/>
                <a:cs typeface="Arial" panose="020B0604020202020204" pitchFamily="34" charset="0"/>
              </a:rPr>
              <a:t>     attentively </a:t>
            </a:r>
          </a:p>
          <a:p>
            <a:pPr marL="571500" indent="-571500">
              <a:buFont typeface="Arial" panose="020B0604020202020204" pitchFamily="34" charset="0"/>
              <a:buChar char="•"/>
            </a:pPr>
            <a:r>
              <a:rPr lang="en-GB" sz="3200" kern="0" dirty="0" smtClean="0">
                <a:solidFill>
                  <a:srgbClr val="002060"/>
                </a:solidFill>
                <a:latin typeface="Arial" panose="020B0604020202020204" pitchFamily="34" charset="0"/>
                <a:cs typeface="Arial" panose="020B0604020202020204" pitchFamily="34" charset="0"/>
              </a:rPr>
              <a:t>Identify whether vulnerable or intimidated </a:t>
            </a:r>
          </a:p>
          <a:p>
            <a:pPr marL="571500" indent="-571500">
              <a:buFont typeface="Arial" panose="020B0604020202020204" pitchFamily="34" charset="0"/>
              <a:buChar char="•"/>
            </a:pPr>
            <a:r>
              <a:rPr lang="en-GB" sz="3200" kern="0" dirty="0" smtClean="0">
                <a:solidFill>
                  <a:srgbClr val="002060"/>
                </a:solidFill>
                <a:latin typeface="Arial" panose="020B0604020202020204" pitchFamily="34" charset="0"/>
                <a:cs typeface="Arial" panose="020B0604020202020204" pitchFamily="34" charset="0"/>
              </a:rPr>
              <a:t>Identify any support needs</a:t>
            </a:r>
            <a:r>
              <a:rPr lang="en-GB" sz="3200" kern="1200" dirty="0" smtClean="0">
                <a:solidFill>
                  <a:srgbClr val="002060"/>
                </a:solidFill>
                <a:latin typeface="Arial" panose="020B0604020202020204" pitchFamily="34" charset="0"/>
                <a:cs typeface="Arial" panose="020B0604020202020204" pitchFamily="34" charset="0"/>
              </a:rPr>
              <a:t> </a:t>
            </a:r>
          </a:p>
          <a:p>
            <a:pPr marL="571500" indent="-571500">
              <a:buFont typeface="Arial" panose="020B0604020202020204" pitchFamily="34" charset="0"/>
              <a:buChar char="•"/>
            </a:pPr>
            <a:r>
              <a:rPr lang="en-GB" altLang="en-US" sz="3200" kern="1200" dirty="0" smtClean="0">
                <a:solidFill>
                  <a:srgbClr val="002060"/>
                </a:solidFill>
                <a:latin typeface="Arial" panose="020B0604020202020204" pitchFamily="34" charset="0"/>
                <a:cs typeface="Arial" panose="020B0604020202020204" pitchFamily="34" charset="0"/>
              </a:rPr>
              <a:t>Consider interpreter </a:t>
            </a:r>
            <a:endParaRPr lang="en-GB" altLang="en-US" sz="3200" kern="0" dirty="0">
              <a:solidFill>
                <a:srgbClr val="002060"/>
              </a:solidFill>
              <a:latin typeface="Arial" panose="020B0604020202020204" pitchFamily="34" charset="0"/>
              <a:cs typeface="Arial" panose="020B0604020202020204" pitchFamily="34" charset="0"/>
            </a:endParaRPr>
          </a:p>
        </p:txBody>
      </p:sp>
      <p:sp>
        <p:nvSpPr>
          <p:cNvPr id="4" name="TextBox 3"/>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First Responder Actions</a:t>
            </a:r>
            <a:endParaRPr lang="en-GB" sz="3600" b="1" dirty="0">
              <a:solidFill>
                <a:schemeClr val="bg1"/>
              </a:solidFill>
            </a:endParaRPr>
          </a:p>
        </p:txBody>
      </p:sp>
    </p:spTree>
    <p:extLst>
      <p:ext uri="{BB962C8B-B14F-4D97-AF65-F5344CB8AC3E}">
        <p14:creationId xmlns:p14="http://schemas.microsoft.com/office/powerpoint/2010/main" val="2610874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320801" y="464273"/>
            <a:ext cx="9144000" cy="6098977"/>
          </a:xfrm>
          <a:prstGeom prst="rect">
            <a:avLst/>
          </a:prstGeom>
          <a:effectLst>
            <a:softEdge rad="635000"/>
          </a:effectLst>
        </p:spPr>
      </p:pic>
      <p:sp>
        <p:nvSpPr>
          <p:cNvPr id="4" name="Rectangle 3"/>
          <p:cNvSpPr/>
          <p:nvPr/>
        </p:nvSpPr>
        <p:spPr>
          <a:xfrm>
            <a:off x="1635190" y="1305464"/>
            <a:ext cx="8515221" cy="4416594"/>
          </a:xfrm>
          <a:prstGeom prst="rect">
            <a:avLst/>
          </a:prstGeom>
        </p:spPr>
        <p:txBody>
          <a:bodyPr wrap="square">
            <a:spAutoFit/>
          </a:bodyPr>
          <a:lstStyle/>
          <a:p>
            <a:pPr marL="457200" indent="-457200" fontAlgn="base">
              <a:spcBef>
                <a:spcPct val="0"/>
              </a:spcBef>
              <a:spcAft>
                <a:spcPts val="600"/>
              </a:spcAft>
              <a:buFont typeface="Arial" panose="020B0604020202020204" pitchFamily="34" charset="0"/>
              <a:buChar char="•"/>
              <a:defRPr/>
            </a:pPr>
            <a:r>
              <a:rPr lang="en-GB" altLang="en-US" sz="3200" dirty="0" smtClean="0">
                <a:solidFill>
                  <a:srgbClr val="002060"/>
                </a:solidFill>
                <a:latin typeface="Arial" panose="020B0604020202020204" pitchFamily="34" charset="0"/>
                <a:ea typeface="ＭＳ Ｐゴシック" pitchFamily="-112" charset="-128"/>
                <a:cs typeface="Arial" panose="020B0604020202020204" pitchFamily="34" charset="0"/>
              </a:rPr>
              <a:t>Increases individual’s confidence that they are being taken seriously</a:t>
            </a:r>
          </a:p>
          <a:p>
            <a:pPr marL="457200" indent="-457200" fontAlgn="base">
              <a:spcBef>
                <a:spcPct val="0"/>
              </a:spcBef>
              <a:spcAft>
                <a:spcPts val="600"/>
              </a:spcAft>
              <a:buFont typeface="Arial" panose="020B0604020202020204" pitchFamily="34" charset="0"/>
              <a:buChar char="•"/>
              <a:defRPr/>
            </a:pPr>
            <a:r>
              <a:rPr lang="en-GB" altLang="en-US" sz="3200" dirty="0" smtClean="0">
                <a:solidFill>
                  <a:srgbClr val="002060"/>
                </a:solidFill>
                <a:latin typeface="Arial" panose="020B0604020202020204" pitchFamily="34" charset="0"/>
                <a:ea typeface="ＭＳ Ｐゴシック" pitchFamily="-112" charset="-128"/>
                <a:cs typeface="Arial" panose="020B0604020202020204" pitchFamily="34" charset="0"/>
              </a:rPr>
              <a:t>Any agreements </a:t>
            </a:r>
            <a:r>
              <a:rPr lang="en-GB" altLang="en-US" sz="3200" dirty="0">
                <a:solidFill>
                  <a:srgbClr val="002060"/>
                </a:solidFill>
                <a:latin typeface="Arial" panose="020B0604020202020204" pitchFamily="34" charset="0"/>
                <a:ea typeface="ＭＳ Ｐゴシック" pitchFamily="-112" charset="-128"/>
                <a:cs typeface="Arial" panose="020B0604020202020204" pitchFamily="34" charset="0"/>
              </a:rPr>
              <a:t>made with the </a:t>
            </a:r>
            <a:r>
              <a:rPr lang="en-GB" altLang="en-US" sz="3200" dirty="0" smtClean="0">
                <a:solidFill>
                  <a:srgbClr val="002060"/>
                </a:solidFill>
                <a:latin typeface="Arial" panose="020B0604020202020204" pitchFamily="34" charset="0"/>
                <a:ea typeface="ＭＳ Ｐゴシック" pitchFamily="-112" charset="-128"/>
                <a:cs typeface="Arial" panose="020B0604020202020204" pitchFamily="34" charset="0"/>
              </a:rPr>
              <a:t>individual can be checked</a:t>
            </a:r>
            <a:endParaRPr lang="en-GB" altLang="en-US" sz="3200" dirty="0">
              <a:solidFill>
                <a:srgbClr val="002060"/>
              </a:solidFill>
              <a:latin typeface="Arial" panose="020B0604020202020204" pitchFamily="34" charset="0"/>
              <a:ea typeface="ＭＳ Ｐゴシック" pitchFamily="-112" charset="-128"/>
              <a:cs typeface="Arial" panose="020B0604020202020204" pitchFamily="34" charset="0"/>
            </a:endParaRPr>
          </a:p>
          <a:p>
            <a:pPr marL="457200" indent="-457200" fontAlgn="base">
              <a:spcBef>
                <a:spcPct val="0"/>
              </a:spcBef>
              <a:spcAft>
                <a:spcPts val="600"/>
              </a:spcAft>
              <a:buFont typeface="Arial" panose="020B0604020202020204" pitchFamily="34" charset="0"/>
              <a:buChar char="•"/>
              <a:defRPr/>
            </a:pPr>
            <a:r>
              <a:rPr lang="en-GB" altLang="en-US" sz="3200" dirty="0" smtClean="0">
                <a:solidFill>
                  <a:srgbClr val="002060"/>
                </a:solidFill>
                <a:latin typeface="Arial" panose="020B0604020202020204" pitchFamily="34" charset="0"/>
                <a:ea typeface="ＭＳ Ｐゴシック" pitchFamily="-112" charset="-128"/>
                <a:cs typeface="Arial" panose="020B0604020202020204" pitchFamily="34" charset="0"/>
              </a:rPr>
              <a:t>Potential </a:t>
            </a:r>
            <a:r>
              <a:rPr lang="en-GB" altLang="en-US" sz="3200" dirty="0">
                <a:solidFill>
                  <a:srgbClr val="002060"/>
                </a:solidFill>
                <a:latin typeface="Arial" panose="020B0604020202020204" pitchFamily="34" charset="0"/>
                <a:ea typeface="ＭＳ Ｐゴシック" pitchFamily="-112" charset="-128"/>
                <a:cs typeface="Arial" panose="020B0604020202020204" pitchFamily="34" charset="0"/>
              </a:rPr>
              <a:t>complaints</a:t>
            </a:r>
          </a:p>
          <a:p>
            <a:pPr marL="457200" indent="-457200" fontAlgn="base">
              <a:spcBef>
                <a:spcPct val="0"/>
              </a:spcBef>
              <a:spcAft>
                <a:spcPts val="600"/>
              </a:spcAft>
              <a:buFont typeface="Arial" panose="020B0604020202020204" pitchFamily="34" charset="0"/>
              <a:buChar char="•"/>
              <a:defRPr/>
            </a:pPr>
            <a:r>
              <a:rPr lang="en-GB" altLang="en-US" sz="3200" dirty="0">
                <a:solidFill>
                  <a:srgbClr val="002060"/>
                </a:solidFill>
                <a:latin typeface="Arial" panose="020B0604020202020204" pitchFamily="34" charset="0"/>
                <a:ea typeface="ＭＳ Ｐゴシック" pitchFamily="-112" charset="-128"/>
                <a:cs typeface="Arial" panose="020B0604020202020204" pitchFamily="34" charset="0"/>
              </a:rPr>
              <a:t>Continuity of evidence</a:t>
            </a:r>
          </a:p>
          <a:p>
            <a:pPr marL="457200" indent="-457200" fontAlgn="base">
              <a:spcBef>
                <a:spcPct val="0"/>
              </a:spcBef>
              <a:spcAft>
                <a:spcPts val="600"/>
              </a:spcAft>
              <a:buFont typeface="Arial" panose="020B0604020202020204" pitchFamily="34" charset="0"/>
              <a:buChar char="•"/>
              <a:defRPr/>
            </a:pPr>
            <a:r>
              <a:rPr lang="en-GB" altLang="en-US" sz="3200" dirty="0">
                <a:solidFill>
                  <a:srgbClr val="002060"/>
                </a:solidFill>
                <a:latin typeface="Arial" panose="020B0604020202020204" pitchFamily="34" charset="0"/>
                <a:ea typeface="ＭＳ Ｐゴシック" pitchFamily="-112" charset="-128"/>
                <a:cs typeface="Arial" panose="020B0604020202020204" pitchFamily="34" charset="0"/>
              </a:rPr>
              <a:t>Exclusion of evidence</a:t>
            </a:r>
          </a:p>
          <a:p>
            <a:pPr marL="457200" indent="-457200" fontAlgn="base">
              <a:spcBef>
                <a:spcPct val="0"/>
              </a:spcBef>
              <a:spcAft>
                <a:spcPts val="600"/>
              </a:spcAft>
              <a:buFont typeface="Arial" panose="020B0604020202020204" pitchFamily="34" charset="0"/>
              <a:buChar char="•"/>
              <a:defRPr/>
            </a:pPr>
            <a:r>
              <a:rPr lang="en-GB" altLang="en-US" sz="3200" dirty="0">
                <a:solidFill>
                  <a:srgbClr val="002060"/>
                </a:solidFill>
                <a:latin typeface="Arial" panose="020B0604020202020204" pitchFamily="34" charset="0"/>
                <a:ea typeface="ＭＳ Ｐゴシック" pitchFamily="-112" charset="-128"/>
                <a:cs typeface="Arial" panose="020B0604020202020204" pitchFamily="34" charset="0"/>
              </a:rPr>
              <a:t>Victim Personal Statements (VPS</a:t>
            </a:r>
            <a:r>
              <a:rPr lang="en-GB" altLang="en-US" sz="3200" dirty="0" smtClean="0">
                <a:solidFill>
                  <a:srgbClr val="002060"/>
                </a:solidFill>
                <a:latin typeface="Arial" panose="020B0604020202020204" pitchFamily="34" charset="0"/>
                <a:ea typeface="ＭＳ Ｐゴシック" pitchFamily="-112" charset="-128"/>
                <a:cs typeface="Arial" panose="020B0604020202020204" pitchFamily="34" charset="0"/>
              </a:rPr>
              <a:t>)</a:t>
            </a: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Importance of Making </a:t>
            </a:r>
            <a:r>
              <a:rPr lang="en-GB" sz="3600" b="1" dirty="0">
                <a:solidFill>
                  <a:schemeClr val="bg1"/>
                </a:solidFill>
              </a:rPr>
              <a:t>R</a:t>
            </a:r>
            <a:r>
              <a:rPr lang="en-GB" sz="3600" b="1" dirty="0" smtClean="0">
                <a:solidFill>
                  <a:schemeClr val="bg1"/>
                </a:solidFill>
              </a:rPr>
              <a:t>ecords</a:t>
            </a:r>
            <a:endParaRPr lang="en-GB" sz="3600" b="1" dirty="0">
              <a:solidFill>
                <a:schemeClr val="bg1"/>
              </a:solidFill>
            </a:endParaRPr>
          </a:p>
        </p:txBody>
      </p:sp>
    </p:spTree>
    <p:extLst>
      <p:ext uri="{BB962C8B-B14F-4D97-AF65-F5344CB8AC3E}">
        <p14:creationId xmlns:p14="http://schemas.microsoft.com/office/powerpoint/2010/main" val="498655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483111" y="387166"/>
            <a:ext cx="9144000" cy="6098977"/>
          </a:xfrm>
          <a:prstGeom prst="rect">
            <a:avLst/>
          </a:prstGeom>
          <a:effectLst>
            <a:softEdge rad="635000"/>
          </a:effectLst>
        </p:spPr>
      </p:pic>
      <p:sp>
        <p:nvSpPr>
          <p:cNvPr id="4" name="Rectangle 3"/>
          <p:cNvSpPr/>
          <p:nvPr/>
        </p:nvSpPr>
        <p:spPr>
          <a:xfrm>
            <a:off x="2084728" y="928275"/>
            <a:ext cx="8542383" cy="5016758"/>
          </a:xfrm>
          <a:prstGeom prst="rect">
            <a:avLst/>
          </a:prstGeom>
        </p:spPr>
        <p:txBody>
          <a:bodyPr wrap="square">
            <a:spAutoFit/>
          </a:bodyPr>
          <a:lstStyle/>
          <a:p>
            <a:pPr fontAlgn="base">
              <a:spcBef>
                <a:spcPct val="0"/>
              </a:spcBef>
              <a:spcAft>
                <a:spcPct val="0"/>
              </a:spcAft>
            </a:pPr>
            <a:r>
              <a:rPr lang="en-GB" sz="3200" dirty="0" smtClean="0">
                <a:solidFill>
                  <a:srgbClr val="002060"/>
                </a:solidFill>
                <a:latin typeface="Arial" pitchFamily="34" charset="0"/>
                <a:ea typeface="ＭＳ Ｐゴシック" pitchFamily="-112" charset="-128"/>
                <a:cs typeface="ＭＳ Ｐゴシック" pitchFamily="-112" charset="-128"/>
              </a:rPr>
              <a:t>Inaccurate, illegible</a:t>
            </a:r>
            <a:r>
              <a:rPr lang="en-GB" sz="3200" dirty="0">
                <a:solidFill>
                  <a:srgbClr val="002060"/>
                </a:solidFill>
                <a:latin typeface="Arial" pitchFamily="34" charset="0"/>
                <a:ea typeface="ＭＳ Ｐゴシック" pitchFamily="-112" charset="-128"/>
                <a:cs typeface="ＭＳ Ｐゴシック" pitchFamily="-112" charset="-128"/>
              </a:rPr>
              <a:t>, </a:t>
            </a:r>
            <a:r>
              <a:rPr lang="en-GB" sz="3200" dirty="0" smtClean="0">
                <a:solidFill>
                  <a:srgbClr val="002060"/>
                </a:solidFill>
                <a:latin typeface="Arial" pitchFamily="34" charset="0"/>
                <a:ea typeface="ＭＳ Ｐゴシック" pitchFamily="-112" charset="-128"/>
                <a:cs typeface="ＭＳ Ｐゴシック" pitchFamily="-112" charset="-128"/>
              </a:rPr>
              <a:t>or incomplete records</a:t>
            </a:r>
            <a:endParaRPr lang="en-GB" sz="3200" dirty="0">
              <a:solidFill>
                <a:srgbClr val="002060"/>
              </a:solidFill>
              <a:latin typeface="Arial" pitchFamily="34" charset="0"/>
              <a:ea typeface="ＭＳ Ｐゴシック" pitchFamily="-112" charset="-128"/>
              <a:cs typeface="ＭＳ Ｐゴシック" pitchFamily="-112" charset="-128"/>
            </a:endParaRPr>
          </a:p>
          <a:p>
            <a:pPr fontAlgn="base">
              <a:spcBef>
                <a:spcPct val="0"/>
              </a:spcBef>
              <a:spcAft>
                <a:spcPct val="0"/>
              </a:spcAft>
            </a:pPr>
            <a:r>
              <a:rPr lang="en-GB" sz="3200" dirty="0" smtClean="0">
                <a:solidFill>
                  <a:srgbClr val="002060"/>
                </a:solidFill>
                <a:latin typeface="Arial" pitchFamily="34" charset="0"/>
                <a:ea typeface="ＭＳ Ｐゴシック" pitchFamily="-112" charset="-128"/>
                <a:cs typeface="ＭＳ Ｐゴシック" pitchFamily="-112" charset="-128"/>
              </a:rPr>
              <a:t>could result in;</a:t>
            </a:r>
          </a:p>
          <a:p>
            <a:pPr algn="ctr" fontAlgn="base">
              <a:spcBef>
                <a:spcPct val="0"/>
              </a:spcBef>
              <a:spcAft>
                <a:spcPct val="0"/>
              </a:spcAft>
            </a:pPr>
            <a:endParaRPr lang="en-GB" sz="3200" dirty="0">
              <a:solidFill>
                <a:srgbClr val="002060"/>
              </a:solidFill>
              <a:latin typeface="Arial" pitchFamily="34" charset="0"/>
              <a:ea typeface="ＭＳ Ｐゴシック" pitchFamily="-112" charset="-128"/>
              <a:cs typeface="ＭＳ Ｐゴシック" pitchFamily="-112" charset="-128"/>
            </a:endParaRPr>
          </a:p>
          <a:p>
            <a:pPr marL="571500" indent="-571500" fontAlgn="base">
              <a:spcBef>
                <a:spcPct val="0"/>
              </a:spcBef>
              <a:spcAft>
                <a:spcPct val="0"/>
              </a:spcAft>
              <a:buFont typeface="Arial" panose="020B0604020202020204" pitchFamily="34" charset="0"/>
              <a:buChar char="•"/>
            </a:pPr>
            <a:r>
              <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rPr>
              <a:t>Inappropriate </a:t>
            </a:r>
            <a:r>
              <a:rPr lang="en-GB" sz="3200" dirty="0">
                <a:solidFill>
                  <a:srgbClr val="002060"/>
                </a:solidFill>
                <a:latin typeface="Arial" panose="020B0604020202020204" pitchFamily="34" charset="0"/>
                <a:ea typeface="ＭＳ Ｐゴシック" pitchFamily="-112" charset="-128"/>
                <a:cs typeface="Arial" panose="020B0604020202020204" pitchFamily="34" charset="0"/>
              </a:rPr>
              <a:t>treatment of victims and witnesses </a:t>
            </a:r>
            <a:r>
              <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rPr>
              <a:t>due to </a:t>
            </a:r>
            <a:r>
              <a:rPr lang="en-GB" sz="3200" dirty="0">
                <a:solidFill>
                  <a:srgbClr val="002060"/>
                </a:solidFill>
                <a:latin typeface="Arial" panose="020B0604020202020204" pitchFamily="34" charset="0"/>
                <a:ea typeface="ＭＳ Ｐゴシック" pitchFamily="-112" charset="-128"/>
                <a:cs typeface="Arial" panose="020B0604020202020204" pitchFamily="34" charset="0"/>
              </a:rPr>
              <a:t>confusion about their needs</a:t>
            </a:r>
            <a:endPar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endParaRPr>
          </a:p>
          <a:p>
            <a:pPr marL="571500" indent="-571500" fontAlgn="base">
              <a:spcBef>
                <a:spcPct val="0"/>
              </a:spcBef>
              <a:spcAft>
                <a:spcPct val="0"/>
              </a:spcAft>
              <a:buFont typeface="Arial" panose="020B0604020202020204" pitchFamily="34" charset="0"/>
              <a:buChar char="•"/>
            </a:pPr>
            <a:r>
              <a:rPr lang="en-GB" sz="3200" dirty="0">
                <a:solidFill>
                  <a:srgbClr val="002060"/>
                </a:solidFill>
                <a:latin typeface="Arial" panose="020B0604020202020204" pitchFamily="34" charset="0"/>
                <a:ea typeface="ＭＳ Ｐゴシック" pitchFamily="-112" charset="-128"/>
                <a:cs typeface="Arial" panose="020B0604020202020204" pitchFamily="34" charset="0"/>
              </a:rPr>
              <a:t>W</a:t>
            </a:r>
            <a:r>
              <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rPr>
              <a:t>asted </a:t>
            </a:r>
            <a:r>
              <a:rPr lang="en-GB" sz="3200" dirty="0">
                <a:solidFill>
                  <a:srgbClr val="002060"/>
                </a:solidFill>
                <a:latin typeface="Arial" panose="020B0604020202020204" pitchFamily="34" charset="0"/>
                <a:ea typeface="ＭＳ Ｐゴシック" pitchFamily="-112" charset="-128"/>
                <a:cs typeface="Arial" panose="020B0604020202020204" pitchFamily="34" charset="0"/>
              </a:rPr>
              <a:t>police time spent deciphering illegible </a:t>
            </a:r>
            <a:r>
              <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rPr>
              <a:t>handwriting</a:t>
            </a:r>
          </a:p>
          <a:p>
            <a:pPr marL="571500" indent="-571500" fontAlgn="base">
              <a:spcBef>
                <a:spcPct val="0"/>
              </a:spcBef>
              <a:spcAft>
                <a:spcPct val="0"/>
              </a:spcAft>
              <a:buFont typeface="Arial" panose="020B0604020202020204" pitchFamily="34" charset="0"/>
              <a:buChar char="•"/>
            </a:pPr>
            <a:r>
              <a:rPr lang="en-GB" sz="3200" dirty="0">
                <a:solidFill>
                  <a:srgbClr val="002060"/>
                </a:solidFill>
                <a:latin typeface="Arial" panose="020B0604020202020204" pitchFamily="34" charset="0"/>
                <a:ea typeface="ＭＳ Ｐゴシック" pitchFamily="-112" charset="-128"/>
                <a:cs typeface="Arial" panose="020B0604020202020204" pitchFamily="34" charset="0"/>
              </a:rPr>
              <a:t>P</a:t>
            </a:r>
            <a:r>
              <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rPr>
              <a:t>otential </a:t>
            </a:r>
            <a:r>
              <a:rPr lang="en-GB" sz="3200" dirty="0">
                <a:solidFill>
                  <a:srgbClr val="002060"/>
                </a:solidFill>
                <a:latin typeface="Arial" panose="020B0604020202020204" pitchFamily="34" charset="0"/>
                <a:ea typeface="ＭＳ Ｐゴシック" pitchFamily="-112" charset="-128"/>
                <a:cs typeface="Arial" panose="020B0604020202020204" pitchFamily="34" charset="0"/>
              </a:rPr>
              <a:t>evidence being ruled as inadmissible in court</a:t>
            </a:r>
            <a:r>
              <a:rPr lang="en-GB" sz="3200" dirty="0" smtClean="0">
                <a:solidFill>
                  <a:srgbClr val="002060"/>
                </a:solidFill>
                <a:latin typeface="Arial" panose="020B0604020202020204" pitchFamily="34" charset="0"/>
                <a:ea typeface="ＭＳ Ｐゴシック" pitchFamily="-112" charset="-128"/>
                <a:cs typeface="Arial" panose="020B0604020202020204" pitchFamily="34" charset="0"/>
              </a:rPr>
              <a:t>.</a:t>
            </a:r>
            <a:endParaRPr lang="en-GB" sz="3200" dirty="0">
              <a:solidFill>
                <a:srgbClr val="002060"/>
              </a:solidFill>
              <a:latin typeface="Arial" panose="020B0604020202020204" pitchFamily="34" charset="0"/>
              <a:ea typeface="ＭＳ Ｐゴシック" pitchFamily="-112" charset="-128"/>
              <a:cs typeface="Arial" panose="020B0604020202020204" pitchFamily="34" charset="0"/>
            </a:endParaRPr>
          </a:p>
        </p:txBody>
      </p:sp>
      <p:sp>
        <p:nvSpPr>
          <p:cNvPr id="5" name="TextBox 4"/>
          <p:cNvSpPr txBox="1"/>
          <p:nvPr/>
        </p:nvSpPr>
        <p:spPr>
          <a:xfrm>
            <a:off x="892097" y="276117"/>
            <a:ext cx="1032602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Consequences of Inaccurate Records</a:t>
            </a:r>
            <a:endParaRPr lang="en-GB" sz="3600" b="1" dirty="0">
              <a:solidFill>
                <a:schemeClr val="bg1"/>
              </a:solidFill>
            </a:endParaRPr>
          </a:p>
        </p:txBody>
      </p:sp>
    </p:spTree>
    <p:extLst>
      <p:ext uri="{BB962C8B-B14F-4D97-AF65-F5344CB8AC3E}">
        <p14:creationId xmlns:p14="http://schemas.microsoft.com/office/powerpoint/2010/main" val="772869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961535" y="246011"/>
            <a:ext cx="8229600" cy="5790902"/>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1732935" y="1792126"/>
            <a:ext cx="8686800"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Enables victim to say how the crime has affected them physically, emotionally, psychologically, financially, or in any other way</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A voluntary process</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VPS leaflet should be given  </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altLang="en-US"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Can be made at the time of the crime </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rPr>
              <a:t>    or at any point afterwards</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2060"/>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Victim Personal Statements</a:t>
            </a:r>
            <a:endParaRPr lang="en-GB" sz="3600" b="1" dirty="0">
              <a:solidFill>
                <a:schemeClr val="bg1"/>
              </a:solidFill>
            </a:endParaRPr>
          </a:p>
        </p:txBody>
      </p:sp>
    </p:spTree>
    <p:extLst>
      <p:ext uri="{BB962C8B-B14F-4D97-AF65-F5344CB8AC3E}">
        <p14:creationId xmlns:p14="http://schemas.microsoft.com/office/powerpoint/2010/main" val="351198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778001" y="392887"/>
            <a:ext cx="8229600" cy="5790902"/>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2475001" y="1364973"/>
            <a:ext cx="8045422"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333399"/>
                </a:solidFill>
                <a:effectLst/>
                <a:uLnTx/>
                <a:uFillTx/>
                <a:latin typeface="Arial" charset="0"/>
                <a:ea typeface="ＭＳ Ｐゴシック" pitchFamily="-112" charset="-128"/>
              </a:rPr>
              <a:t>•  </a:t>
            </a: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places victim at the centre of policing</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makes them feel more involved in the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handling of their case</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uses their views to inform decisions on</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bail &amp; bail conditions</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identifies direct intimidation or fear of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intimidation.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builds public confidence in the CJS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rgbClr val="002060"/>
                </a:solidFill>
                <a:effectLst/>
                <a:uLnTx/>
                <a:uFillTx/>
                <a:latin typeface="Arial" charset="0"/>
                <a:ea typeface="ＭＳ Ｐゴシック" pitchFamily="-112" charset="-128"/>
              </a:rPr>
              <a:t>   overall.</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3200" b="0" i="0" u="none" strike="noStrike" kern="0" cap="none" spc="0" normalizeH="0" baseline="0" noProof="0" dirty="0" smtClean="0">
              <a:ln>
                <a:noFill/>
              </a:ln>
              <a:solidFill>
                <a:srgbClr val="002060"/>
              </a:solidFill>
              <a:effectLst/>
              <a:uLnTx/>
              <a:uFillTx/>
              <a:latin typeface="Arial" panose="020B0604020202020204" pitchFamily="34" charset="0"/>
              <a:ea typeface="Arial Unicode MS" panose="020B0604020202020204" pitchFamily="34"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2060"/>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Making a Victim Personal Statement</a:t>
            </a:r>
            <a:endParaRPr lang="en-GB" sz="3600" b="1" dirty="0">
              <a:solidFill>
                <a:schemeClr val="bg1"/>
              </a:solidFill>
            </a:endParaRPr>
          </a:p>
        </p:txBody>
      </p:sp>
    </p:spTree>
    <p:extLst>
      <p:ext uri="{BB962C8B-B14F-4D97-AF65-F5344CB8AC3E}">
        <p14:creationId xmlns:p14="http://schemas.microsoft.com/office/powerpoint/2010/main" val="2512524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xEl>
                                              <p:pRg st="5" end="5"/>
                                            </p:txEl>
                                          </p:spTgt>
                                        </p:tgtEl>
                                        <p:attrNameLst>
                                          <p:attrName>style.visibility</p:attrName>
                                        </p:attrNameLst>
                                      </p:cBhvr>
                                      <p:to>
                                        <p:strVal val="visible"/>
                                      </p:to>
                                    </p:set>
                                    <p:animEffect transition="in" filter="fade">
                                      <p:cBhvr>
                                        <p:cTn id="28" dur="500"/>
                                        <p:tgtEl>
                                          <p:spTgt spid="4">
                                            <p:txEl>
                                              <p:pRg st="5" end="5"/>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7" end="7"/>
                                            </p:txEl>
                                          </p:spTgt>
                                        </p:tgtEl>
                                        <p:attrNameLst>
                                          <p:attrName>style.visibility</p:attrName>
                                        </p:attrNameLst>
                                      </p:cBhvr>
                                      <p:to>
                                        <p:strVal val="visible"/>
                                      </p:to>
                                    </p:set>
                                    <p:animEffect transition="in" filter="fade">
                                      <p:cBhvr>
                                        <p:cTn id="36" dur="500"/>
                                        <p:tgtEl>
                                          <p:spTgt spid="4">
                                            <p:txEl>
                                              <p:pRg st="7" end="7"/>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animEffect transition="in" filter="fade">
                                      <p:cBhvr>
                                        <p:cTn id="39"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449658" y="146449"/>
            <a:ext cx="8809463" cy="5954467"/>
          </a:xfrm>
          <a:prstGeom prst="rect">
            <a:avLst/>
          </a:prstGeom>
          <a:ln>
            <a:noFill/>
          </a:ln>
          <a:effectLst>
            <a:softEdge rad="112500"/>
          </a:effectLst>
        </p:spPr>
      </p:pic>
      <p:pic>
        <p:nvPicPr>
          <p:cNvPr id="3" name="Picture 2"/>
          <p:cNvPicPr>
            <a:picLocks noChangeAspect="1"/>
          </p:cNvPicPr>
          <p:nvPr/>
        </p:nvPicPr>
        <p:blipFill>
          <a:blip r:embed="rId7"/>
          <a:stretch>
            <a:fillRect/>
          </a:stretch>
        </p:blipFill>
        <p:spPr>
          <a:xfrm>
            <a:off x="6590589" y="1689090"/>
            <a:ext cx="3120237" cy="2869183"/>
          </a:xfrm>
          <a:prstGeom prst="rect">
            <a:avLst/>
          </a:prstGeom>
        </p:spPr>
      </p:pic>
      <p:sp>
        <p:nvSpPr>
          <p:cNvPr id="4" name="Rectangle 3"/>
          <p:cNvSpPr txBox="1">
            <a:spLocks noChangeArrowheads="1"/>
          </p:cNvSpPr>
          <p:nvPr>
            <p:custDataLst>
              <p:tags r:id="rId2"/>
            </p:custDataLst>
          </p:nvPr>
        </p:nvSpPr>
        <p:spPr bwMode="auto">
          <a:xfrm>
            <a:off x="1850710" y="1194650"/>
            <a:ext cx="4535193"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Main aims: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To inform and protect victims of crime and their families</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To ensure they receive appropriate support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To put victims at the heart of the criminal justice system</a:t>
            </a:r>
            <a:r>
              <a:rPr kumimoji="0" lang="en-GB" sz="3200"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 </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6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Victims Code of Practice</a:t>
            </a:r>
            <a:endParaRPr lang="en-GB" sz="3600" b="1" dirty="0">
              <a:solidFill>
                <a:schemeClr val="bg1"/>
              </a:solidFill>
            </a:endParaRPr>
          </a:p>
        </p:txBody>
      </p:sp>
    </p:spTree>
    <p:extLst>
      <p:ext uri="{BB962C8B-B14F-4D97-AF65-F5344CB8AC3E}">
        <p14:creationId xmlns:p14="http://schemas.microsoft.com/office/powerpoint/2010/main" val="914613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276640" y="77800"/>
            <a:ext cx="9184881" cy="5949281"/>
          </a:xfrm>
          <a:prstGeom prst="rect">
            <a:avLst/>
          </a:prstGeom>
          <a:ln>
            <a:noFill/>
          </a:ln>
          <a:effectLst>
            <a:softEdge rad="112500"/>
          </a:effectLst>
        </p:spPr>
      </p:pic>
      <p:sp>
        <p:nvSpPr>
          <p:cNvPr id="3" name="Rectangle 3"/>
          <p:cNvSpPr txBox="1">
            <a:spLocks noChangeArrowheads="1"/>
          </p:cNvSpPr>
          <p:nvPr>
            <p:custDataLst>
              <p:tags r:id="rId2"/>
            </p:custDataLst>
          </p:nvPr>
        </p:nvSpPr>
        <p:spPr bwMode="auto">
          <a:xfrm>
            <a:off x="1504900" y="1385392"/>
            <a:ext cx="8775802" cy="54726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6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rPr>
              <a:t>The full Victims Code can be accessed on the following link </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b="0" i="0" u="none" strike="noStrike" kern="1200" cap="none" spc="0" normalizeH="0" baseline="0" noProof="0" dirty="0" smtClean="0">
              <a:ln>
                <a:noFill/>
              </a:ln>
              <a:solidFill>
                <a:srgbClr val="002060"/>
              </a:solidFill>
              <a:effectLst/>
              <a:uLnTx/>
              <a:uFillTx/>
              <a:latin typeface="Arial" pitchFamily="34" charset="0"/>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0" i="0" u="none" strike="noStrike" kern="1200" cap="none" spc="0" normalizeH="0" baseline="0" noProof="0" dirty="0" smtClean="0">
                <a:ln>
                  <a:noFill/>
                </a:ln>
                <a:solidFill>
                  <a:srgbClr val="BBE0E3">
                    <a:lumMod val="50000"/>
                  </a:srgbClr>
                </a:solidFill>
                <a:effectLst/>
                <a:uLnTx/>
                <a:uFillTx/>
                <a:latin typeface="Arial" panose="020B0604020202020204" pitchFamily="34" charset="0"/>
                <a:ea typeface="ＭＳ Ｐゴシック" pitchFamily="-112" charset="-128"/>
                <a:cs typeface="Arial" panose="020B0604020202020204" pitchFamily="34" charset="0"/>
                <a:hlinkClick r:id="rId7"/>
              </a:rPr>
              <a:t>www.gov.uk/government/publications/</a:t>
            </a:r>
            <a:endParaRPr kumimoji="0" lang="en-GB" b="0" i="0" u="none" strike="noStrike" kern="1200" cap="none" spc="0" normalizeH="0" baseline="0" noProof="0" dirty="0" smtClean="0">
              <a:ln>
                <a:noFill/>
              </a:ln>
              <a:solidFill>
                <a:srgbClr val="BBE0E3">
                  <a:lumMod val="50000"/>
                </a:srgbClr>
              </a:solidFill>
              <a:effectLst/>
              <a:uLnTx/>
              <a:uFillTx/>
              <a:latin typeface="Arial" pitchFamily="34" charset="0"/>
              <a:ea typeface="ＭＳ Ｐゴシック" pitchFamily="-112"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b="0" i="0" u="sng" strike="noStrike" kern="1200" cap="none" spc="0" normalizeH="0" baseline="0" noProof="0" dirty="0" smtClean="0">
                <a:ln>
                  <a:noFill/>
                </a:ln>
                <a:solidFill>
                  <a:srgbClr val="BBE0E3">
                    <a:lumMod val="50000"/>
                  </a:srgbClr>
                </a:solidFill>
                <a:effectLst/>
                <a:uLnTx/>
                <a:uFillTx/>
                <a:latin typeface="Arial" pitchFamily="34" charset="0"/>
                <a:ea typeface="ＭＳ Ｐゴシック" pitchFamily="-112" charset="-128"/>
                <a:cs typeface="Arial" panose="020B0604020202020204" pitchFamily="34" charset="0"/>
              </a:rPr>
              <a:t>the-code-of-practice-for-victims-of-crime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smtClean="0">
              <a:ln>
                <a:noFill/>
              </a:ln>
              <a:solidFill>
                <a:srgbClr val="BBE0E3">
                  <a:lumMod val="50000"/>
                </a:srgbClr>
              </a:solidFill>
              <a:effectLst/>
              <a:uLnTx/>
              <a:uFillTx/>
              <a:latin typeface="Arial"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6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4" name="TextBox 3"/>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Victims Code of Practice</a:t>
            </a:r>
            <a:endParaRPr lang="en-GB" sz="3600" b="1" dirty="0">
              <a:solidFill>
                <a:schemeClr val="bg1"/>
              </a:solidFill>
            </a:endParaRPr>
          </a:p>
        </p:txBody>
      </p:sp>
    </p:spTree>
    <p:extLst>
      <p:ext uri="{BB962C8B-B14F-4D97-AF65-F5344CB8AC3E}">
        <p14:creationId xmlns:p14="http://schemas.microsoft.com/office/powerpoint/2010/main" val="25223125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614363" y="367945"/>
            <a:ext cx="8546705" cy="5517827"/>
          </a:xfrm>
          <a:prstGeom prst="rect">
            <a:avLst/>
          </a:prstGeom>
          <a:ln>
            <a:noFill/>
          </a:ln>
          <a:effectLst>
            <a:softEdge rad="112500"/>
          </a:effectLst>
        </p:spPr>
      </p:pic>
      <p:sp>
        <p:nvSpPr>
          <p:cNvPr id="3" name="Rectangle 3"/>
          <p:cNvSpPr txBox="1">
            <a:spLocks noChangeArrowheads="1"/>
          </p:cNvSpPr>
          <p:nvPr>
            <p:custDataLst>
              <p:tags r:id="rId2"/>
            </p:custDataLst>
          </p:nvPr>
        </p:nvSpPr>
        <p:spPr bwMode="auto">
          <a:xfrm>
            <a:off x="1931468" y="1366511"/>
            <a:ext cx="8229600" cy="4725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r>
              <a:rPr lang="en-GB" altLang="en-US" sz="3200" kern="0" dirty="0" smtClean="0">
                <a:solidFill>
                  <a:srgbClr val="002060"/>
                </a:solidFill>
                <a:latin typeface="Arial" panose="020B0604020202020204" pitchFamily="34" charset="0"/>
                <a:cs typeface="Arial" panose="020B0604020202020204" pitchFamily="34" charset="0"/>
              </a:rPr>
              <a:t>Helps in ‘Achieving Best Evidence’ in criminal proceedings</a:t>
            </a:r>
          </a:p>
          <a:p>
            <a:pPr algn="ctr"/>
            <a:endParaRPr lang="en-GB" altLang="en-US" sz="3200" kern="0" dirty="0" smtClean="0">
              <a:solidFill>
                <a:srgbClr val="002060"/>
              </a:solidFill>
              <a:latin typeface="Arial" panose="020B0604020202020204" pitchFamily="34" charset="0"/>
              <a:cs typeface="Arial" panose="020B0604020202020204" pitchFamily="34" charset="0"/>
            </a:endParaRPr>
          </a:p>
          <a:p>
            <a:pPr algn="ctr"/>
            <a:r>
              <a:rPr lang="en-GB" altLang="en-US" sz="3200" kern="0" dirty="0" smtClean="0">
                <a:solidFill>
                  <a:srgbClr val="002060"/>
                </a:solidFill>
                <a:latin typeface="Arial" panose="020B0604020202020204" pitchFamily="34" charset="0"/>
                <a:cs typeface="Arial" panose="020B0604020202020204" pitchFamily="34" charset="0"/>
              </a:rPr>
              <a:t>Ensures victims &amp; witnesses feel confident to go to court</a:t>
            </a:r>
          </a:p>
          <a:p>
            <a:pPr algn="ctr"/>
            <a:endParaRPr lang="en-GB" altLang="en-US" sz="3200" kern="0" dirty="0" smtClean="0">
              <a:solidFill>
                <a:srgbClr val="002060"/>
              </a:solidFill>
              <a:latin typeface="Arial" panose="020B0604020202020204" pitchFamily="34" charset="0"/>
              <a:cs typeface="Arial" panose="020B0604020202020204" pitchFamily="34" charset="0"/>
            </a:endParaRPr>
          </a:p>
          <a:p>
            <a:pPr algn="ctr"/>
            <a:r>
              <a:rPr lang="en-GB" altLang="en-US" sz="3200" kern="0" dirty="0" smtClean="0">
                <a:solidFill>
                  <a:srgbClr val="002060"/>
                </a:solidFill>
                <a:latin typeface="Arial" panose="020B0604020202020204" pitchFamily="34" charset="0"/>
                <a:cs typeface="Arial" panose="020B0604020202020204" pitchFamily="34" charset="0"/>
              </a:rPr>
              <a:t>Complies with legislation</a:t>
            </a:r>
            <a:endParaRPr lang="en-GB" altLang="en-US" sz="3200" kern="0" dirty="0">
              <a:solidFill>
                <a:srgbClr val="002060"/>
              </a:solidFill>
              <a:latin typeface="Arial" panose="020B0604020202020204" pitchFamily="34" charset="0"/>
              <a:cs typeface="Arial" panose="020B0604020202020204" pitchFamily="34" charset="0"/>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Benefits of Victim’s Code</a:t>
            </a:r>
            <a:endParaRPr lang="en-GB" sz="3600" b="1" dirty="0">
              <a:solidFill>
                <a:schemeClr val="bg1"/>
              </a:solidFill>
            </a:endParaRPr>
          </a:p>
        </p:txBody>
      </p:sp>
    </p:spTree>
    <p:extLst>
      <p:ext uri="{BB962C8B-B14F-4D97-AF65-F5344CB8AC3E}">
        <p14:creationId xmlns:p14="http://schemas.microsoft.com/office/powerpoint/2010/main" val="326759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690641" y="1748587"/>
            <a:ext cx="6073908"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marR="0" lvl="0" indent="-457200" defTabSz="914400" eaLnBrk="1" fontAlgn="base" latinLnBrk="0" hangingPunct="1">
              <a:lnSpc>
                <a:spcPct val="100000"/>
              </a:lnSpc>
              <a:spcBef>
                <a:spcPct val="0"/>
              </a:spcBef>
              <a:spcAft>
                <a:spcPct val="0"/>
              </a:spcAft>
              <a:buClrTx/>
              <a:buSzTx/>
              <a:buFontTx/>
              <a:buChar char="•"/>
              <a:tabLst/>
              <a:defRPr/>
            </a:pPr>
            <a:r>
              <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Hate Crime</a:t>
            </a:r>
          </a:p>
          <a:p>
            <a:pPr marL="457200" marR="0" lvl="0" indent="-457200" defTabSz="914400" eaLnBrk="1" fontAlgn="base" latinLnBrk="0" hangingPunct="1">
              <a:lnSpc>
                <a:spcPct val="100000"/>
              </a:lnSpc>
              <a:spcBef>
                <a:spcPct val="0"/>
              </a:spcBef>
              <a:spcAft>
                <a:spcPct val="0"/>
              </a:spcAft>
              <a:buClrTx/>
              <a:buSzTx/>
              <a:buFontTx/>
              <a:buChar char="•"/>
              <a:tabLst/>
              <a:defRPr/>
            </a:pPr>
            <a:r>
              <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Domestic Abuse</a:t>
            </a:r>
          </a:p>
          <a:p>
            <a:pPr marL="457200" marR="0" lvl="0" indent="-457200" defTabSz="914400" eaLnBrk="1" fontAlgn="base" latinLnBrk="0" hangingPunct="1">
              <a:lnSpc>
                <a:spcPct val="100000"/>
              </a:lnSpc>
              <a:spcBef>
                <a:spcPct val="0"/>
              </a:spcBef>
              <a:spcAft>
                <a:spcPct val="0"/>
              </a:spcAft>
              <a:buClrTx/>
              <a:buSzTx/>
              <a:buFontTx/>
              <a:buChar char="•"/>
              <a:tabLst/>
              <a:defRPr/>
            </a:pPr>
            <a:r>
              <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Anti-Social Behaviour</a:t>
            </a:r>
          </a:p>
          <a:p>
            <a:pPr marL="457200" marR="0" lvl="0" indent="-457200" defTabSz="914400" eaLnBrk="1" fontAlgn="base" latinLnBrk="0" hangingPunct="1">
              <a:lnSpc>
                <a:spcPct val="100000"/>
              </a:lnSpc>
              <a:spcBef>
                <a:spcPct val="0"/>
              </a:spcBef>
              <a:spcAft>
                <a:spcPct val="0"/>
              </a:spcAft>
              <a:buClrTx/>
              <a:buSzTx/>
              <a:buFontTx/>
              <a:buChar char="•"/>
              <a:tabLst/>
              <a:defRPr/>
            </a:pPr>
            <a:r>
              <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Harassment/Stalking</a:t>
            </a:r>
          </a:p>
          <a:p>
            <a:pPr marL="457200" marR="0" lvl="0" indent="-457200" defTabSz="914400" eaLnBrk="1" fontAlgn="base" latinLnBrk="0" hangingPunct="1">
              <a:lnSpc>
                <a:spcPct val="100000"/>
              </a:lnSpc>
              <a:spcBef>
                <a:spcPct val="0"/>
              </a:spcBef>
              <a:spcAft>
                <a:spcPct val="0"/>
              </a:spcAft>
              <a:buClrTx/>
              <a:buSzTx/>
              <a:buFontTx/>
              <a:buChar char="•"/>
              <a:tabLst/>
              <a:defRPr/>
            </a:pPr>
            <a:r>
              <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Repeat Victimisation</a:t>
            </a:r>
          </a:p>
          <a:p>
            <a:pPr marL="457200" marR="0" lvl="0" indent="-457200" defTabSz="914400" eaLnBrk="1" fontAlgn="base" latinLnBrk="0" hangingPunct="1">
              <a:lnSpc>
                <a:spcPct val="100000"/>
              </a:lnSpc>
              <a:spcBef>
                <a:spcPct val="0"/>
              </a:spcBef>
              <a:spcAft>
                <a:spcPct val="0"/>
              </a:spcAft>
              <a:buClrTx/>
              <a:buSzTx/>
              <a:buFontTx/>
              <a:buChar char="•"/>
              <a:tabLst/>
              <a:defRPr/>
            </a:pPr>
            <a:r>
              <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Action Plans</a:t>
            </a: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smtClean="0">
              <a:ln>
                <a:noFill/>
              </a:ln>
              <a:solidFill>
                <a:srgbClr val="002060"/>
              </a:solidFill>
              <a:effectLst/>
              <a:uLnTx/>
              <a:uFillTx/>
              <a:latin typeface="Verdana" panose="020B0604030504040204" pitchFamily="34" charset="0"/>
              <a:ea typeface="ＭＳ Ｐゴシック" panose="020B0600070205080204" pitchFamily="34" charset="-128"/>
            </a:endParaRPr>
          </a:p>
        </p:txBody>
      </p:sp>
      <p:sp>
        <p:nvSpPr>
          <p:cNvPr id="4" name="TextBox 3"/>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Specific Crimes &amp; Incidents</a:t>
            </a:r>
            <a:endParaRPr lang="en-GB" sz="3600" b="1" dirty="0">
              <a:solidFill>
                <a:schemeClr val="bg1"/>
              </a:solidFill>
            </a:endParaRPr>
          </a:p>
        </p:txBody>
      </p:sp>
      <p:pic>
        <p:nvPicPr>
          <p:cNvPr id="5" name="Picture 4"/>
          <p:cNvPicPr>
            <a:picLocks noChangeAspect="1"/>
          </p:cNvPicPr>
          <p:nvPr/>
        </p:nvPicPr>
        <p:blipFill>
          <a:blip r:embed="rId4"/>
          <a:stretch>
            <a:fillRect/>
          </a:stretch>
        </p:blipFill>
        <p:spPr>
          <a:xfrm>
            <a:off x="7136780" y="1420228"/>
            <a:ext cx="3969835" cy="3887751"/>
          </a:xfrm>
          <a:prstGeom prst="rect">
            <a:avLst/>
          </a:prstGeom>
        </p:spPr>
      </p:pic>
    </p:spTree>
    <p:extLst>
      <p:ext uri="{BB962C8B-B14F-4D97-AF65-F5344CB8AC3E}">
        <p14:creationId xmlns:p14="http://schemas.microsoft.com/office/powerpoint/2010/main" val="84680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Categories of Victims &amp; Witnesses</a:t>
            </a:r>
            <a:endParaRPr lang="en-GB" sz="3600" b="1" dirty="0">
              <a:solidFill>
                <a:schemeClr val="bg1"/>
              </a:solidFill>
            </a:endParaRPr>
          </a:p>
        </p:txBody>
      </p:sp>
      <p:pic>
        <p:nvPicPr>
          <p:cNvPr id="3" name="Picture 2"/>
          <p:cNvPicPr>
            <a:picLocks noChangeAspect="1"/>
          </p:cNvPicPr>
          <p:nvPr/>
        </p:nvPicPr>
        <p:blipFill>
          <a:blip r:embed="rId4"/>
          <a:stretch>
            <a:fillRect/>
          </a:stretch>
        </p:blipFill>
        <p:spPr>
          <a:xfrm>
            <a:off x="7955583" y="1083135"/>
            <a:ext cx="2888050" cy="2044081"/>
          </a:xfrm>
          <a:prstGeom prst="rect">
            <a:avLst/>
          </a:prstGeom>
        </p:spPr>
      </p:pic>
      <p:pic>
        <p:nvPicPr>
          <p:cNvPr id="6" name="Picture 5"/>
          <p:cNvPicPr>
            <a:picLocks noChangeAspect="1"/>
          </p:cNvPicPr>
          <p:nvPr/>
        </p:nvPicPr>
        <p:blipFill>
          <a:blip r:embed="rId5"/>
          <a:stretch>
            <a:fillRect/>
          </a:stretch>
        </p:blipFill>
        <p:spPr>
          <a:xfrm>
            <a:off x="4193635" y="3193656"/>
            <a:ext cx="3296153" cy="1698002"/>
          </a:xfrm>
          <a:prstGeom prst="rect">
            <a:avLst/>
          </a:prstGeom>
          <a:ln>
            <a:solidFill>
              <a:schemeClr val="tx1"/>
            </a:solidFill>
          </a:ln>
        </p:spPr>
      </p:pic>
      <p:pic>
        <p:nvPicPr>
          <p:cNvPr id="7" name="Picture 6"/>
          <p:cNvPicPr>
            <a:picLocks noChangeAspect="1"/>
          </p:cNvPicPr>
          <p:nvPr/>
        </p:nvPicPr>
        <p:blipFill rotWithShape="1">
          <a:blip r:embed="rId6"/>
          <a:srcRect l="29765" t="27192" r="24489"/>
          <a:stretch/>
        </p:blipFill>
        <p:spPr>
          <a:xfrm>
            <a:off x="889353" y="1152619"/>
            <a:ext cx="2838487" cy="2041037"/>
          </a:xfrm>
          <a:prstGeom prst="rect">
            <a:avLst/>
          </a:prstGeom>
        </p:spPr>
      </p:pic>
      <p:sp>
        <p:nvSpPr>
          <p:cNvPr id="8" name="Rectangle 7"/>
          <p:cNvSpPr/>
          <p:nvPr/>
        </p:nvSpPr>
        <p:spPr>
          <a:xfrm>
            <a:off x="1445334" y="3423827"/>
            <a:ext cx="2021707" cy="523220"/>
          </a:xfrm>
          <a:prstGeom prst="rect">
            <a:avLst/>
          </a:prstGeom>
        </p:spPr>
        <p:txBody>
          <a:bodyPr wrap="none">
            <a:spAutoFit/>
          </a:bodyPr>
          <a:lstStyle/>
          <a:p>
            <a:r>
              <a:rPr lang="en-US" altLang="en-US" sz="2800" b="1" kern="0" dirty="0">
                <a:solidFill>
                  <a:srgbClr val="002060"/>
                </a:solidFill>
                <a:latin typeface="Arial" panose="020B0604020202020204" pitchFamily="34" charset="0"/>
                <a:cs typeface="Arial" panose="020B0604020202020204" pitchFamily="34" charset="0"/>
              </a:rPr>
              <a:t>Vulnerable</a:t>
            </a:r>
            <a:endParaRPr lang="en-GB" sz="2800" dirty="0"/>
          </a:p>
        </p:txBody>
      </p:sp>
      <p:sp>
        <p:nvSpPr>
          <p:cNvPr id="9" name="Rectangle 8"/>
          <p:cNvSpPr/>
          <p:nvPr/>
        </p:nvSpPr>
        <p:spPr>
          <a:xfrm>
            <a:off x="8348679" y="3321760"/>
            <a:ext cx="2101857" cy="523220"/>
          </a:xfrm>
          <a:prstGeom prst="rect">
            <a:avLst/>
          </a:prstGeom>
        </p:spPr>
        <p:txBody>
          <a:bodyPr wrap="none">
            <a:spAutoFit/>
          </a:bodyPr>
          <a:lstStyle/>
          <a:p>
            <a:pPr algn="ctr"/>
            <a:r>
              <a:rPr lang="en-US" altLang="en-US" sz="2800" b="1" kern="0" dirty="0">
                <a:solidFill>
                  <a:srgbClr val="002060"/>
                </a:solidFill>
                <a:latin typeface="Arial" panose="020B0604020202020204" pitchFamily="34" charset="0"/>
                <a:cs typeface="Arial" panose="020B0604020202020204" pitchFamily="34" charset="0"/>
              </a:rPr>
              <a:t>Intimidated</a:t>
            </a:r>
          </a:p>
        </p:txBody>
      </p:sp>
      <p:sp>
        <p:nvSpPr>
          <p:cNvPr id="10" name="Rectangle 9"/>
          <p:cNvSpPr/>
          <p:nvPr/>
        </p:nvSpPr>
        <p:spPr>
          <a:xfrm>
            <a:off x="4631283" y="5053272"/>
            <a:ext cx="2420856" cy="954107"/>
          </a:xfrm>
          <a:prstGeom prst="rect">
            <a:avLst/>
          </a:prstGeom>
        </p:spPr>
        <p:txBody>
          <a:bodyPr wrap="none">
            <a:spAutoFit/>
          </a:bodyPr>
          <a:lstStyle/>
          <a:p>
            <a:pPr algn="ctr"/>
            <a:r>
              <a:rPr lang="en-US" altLang="en-US" sz="2800" b="1" kern="0" dirty="0">
                <a:solidFill>
                  <a:srgbClr val="002060"/>
                </a:solidFill>
                <a:latin typeface="Arial" panose="020B0604020202020204" pitchFamily="34" charset="0"/>
                <a:cs typeface="Arial" panose="020B0604020202020204" pitchFamily="34" charset="0"/>
              </a:rPr>
              <a:t>Repeat </a:t>
            </a:r>
            <a:endParaRPr lang="en-US" altLang="en-US" sz="2800" b="1" kern="0" dirty="0" smtClean="0">
              <a:solidFill>
                <a:srgbClr val="002060"/>
              </a:solidFill>
              <a:latin typeface="Arial" panose="020B0604020202020204" pitchFamily="34" charset="0"/>
              <a:cs typeface="Arial" panose="020B0604020202020204" pitchFamily="34" charset="0"/>
            </a:endParaRPr>
          </a:p>
          <a:p>
            <a:pPr algn="ctr"/>
            <a:r>
              <a:rPr lang="en-US" altLang="en-US" sz="2800" b="1" kern="0" dirty="0" err="1" smtClean="0">
                <a:solidFill>
                  <a:srgbClr val="002060"/>
                </a:solidFill>
                <a:latin typeface="Arial" panose="020B0604020202020204" pitchFamily="34" charset="0"/>
                <a:cs typeface="Arial" panose="020B0604020202020204" pitchFamily="34" charset="0"/>
              </a:rPr>
              <a:t>Victimisation</a:t>
            </a:r>
            <a:endParaRPr lang="en-US" altLang="en-US" sz="2800" b="1" kern="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057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021041" y="377778"/>
            <a:ext cx="7992888" cy="5716947"/>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787563" y="1578107"/>
            <a:ext cx="10459844" cy="5052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ts val="0"/>
              </a:spcBef>
              <a:spcAft>
                <a:spcPts val="1800"/>
              </a:spcAft>
              <a:buClr>
                <a:srgbClr val="333399"/>
              </a:buClr>
              <a:buSzTx/>
              <a:buFontTx/>
              <a:buNone/>
              <a:tabLst/>
              <a:defRPr/>
            </a:pPr>
            <a:r>
              <a:rPr kumimoji="0" lang="en-US" altLang="en-US" sz="2400" b="1" i="0" u="none" strike="noStrike" kern="0" cap="none" spc="0" normalizeH="0" baseline="0" noProof="0" dirty="0" smtClean="0">
                <a:ln>
                  <a:noFill/>
                </a:ln>
                <a:solidFill>
                  <a:srgbClr val="002060"/>
                </a:solidFill>
                <a:effectLst/>
                <a:uLnTx/>
                <a:uFillTx/>
                <a:latin typeface="Arial" charset="0"/>
                <a:ea typeface="ＭＳ Ｐゴシック" pitchFamily="-112" charset="-128"/>
              </a:rPr>
              <a:t>Vulnerable Witnesses</a:t>
            </a:r>
          </a:p>
          <a:p>
            <a:pPr marL="0" marR="0" lvl="0" indent="0" algn="l" defTabSz="914400" rtl="0" eaLnBrk="0" fontAlgn="base" latinLnBrk="0" hangingPunct="0">
              <a:lnSpc>
                <a:spcPct val="100000"/>
              </a:lnSpc>
              <a:spcBef>
                <a:spcPts val="0"/>
              </a:spcBef>
              <a:spcAft>
                <a:spcPts val="3000"/>
              </a:spcAft>
              <a:buClr>
                <a:srgbClr val="333399"/>
              </a:buClr>
              <a:buSzTx/>
              <a:buFontTx/>
              <a:buNone/>
              <a:tabLst/>
              <a:defRPr/>
            </a:pPr>
            <a:r>
              <a:rPr kumimoji="0" lang="en-US"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Children under 18 years of age </a:t>
            </a:r>
          </a:p>
          <a:p>
            <a:pPr marL="0" marR="0" lvl="0" indent="0" algn="l" defTabSz="914400" rtl="0" eaLnBrk="0" fontAlgn="base" latinLnBrk="0" hangingPunct="0">
              <a:lnSpc>
                <a:spcPct val="100000"/>
              </a:lnSpc>
              <a:spcBef>
                <a:spcPts val="0"/>
              </a:spcBef>
              <a:spcAft>
                <a:spcPts val="3000"/>
              </a:spcAft>
              <a:buClr>
                <a:srgbClr val="333399"/>
              </a:buClr>
              <a:buSzTx/>
              <a:buFontTx/>
              <a:buNone/>
              <a:tabLst/>
              <a:defRPr/>
            </a:pPr>
            <a:r>
              <a:rPr kumimoji="0" lang="en-US"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People whose quality of evidence is likely to be diminished because they:</a:t>
            </a:r>
          </a:p>
          <a:p>
            <a:pPr marL="457200" marR="0" lvl="0" indent="-457200" algn="l" defTabSz="914400" rtl="0" eaLnBrk="0" fontAlgn="base" latinLnBrk="0" hangingPunct="0">
              <a:lnSpc>
                <a:spcPct val="100000"/>
              </a:lnSpc>
              <a:spcBef>
                <a:spcPts val="0"/>
              </a:spcBef>
              <a:spcAft>
                <a:spcPts val="3000"/>
              </a:spcAft>
              <a:buClr>
                <a:srgbClr val="333399"/>
              </a:buClr>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suffer from a mental disorder </a:t>
            </a:r>
            <a:r>
              <a:rPr kumimoji="0" lang="en-US" altLang="en-US" sz="2400" b="1"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or</a:t>
            </a:r>
          </a:p>
          <a:p>
            <a:pPr marL="457200" marR="0" lvl="0" indent="-457200" algn="l" defTabSz="914400" rtl="0" eaLnBrk="0" fontAlgn="base" latinLnBrk="0" hangingPunct="0">
              <a:lnSpc>
                <a:spcPct val="100000"/>
              </a:lnSpc>
              <a:spcBef>
                <a:spcPts val="0"/>
              </a:spcBef>
              <a:spcAft>
                <a:spcPts val="3000"/>
              </a:spcAft>
              <a:buClr>
                <a:srgbClr val="333399"/>
              </a:buClr>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have a significant impairment of intelligence and social functioning  </a:t>
            </a:r>
            <a:r>
              <a:rPr kumimoji="0" lang="en-US" altLang="en-US" sz="2400" b="1"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or</a:t>
            </a:r>
            <a:r>
              <a:rPr kumimoji="0" lang="en-US"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 </a:t>
            </a:r>
          </a:p>
          <a:p>
            <a:pPr marL="457200" marR="0" lvl="0" indent="-457200" algn="l" defTabSz="914400" rtl="0" eaLnBrk="0" fontAlgn="base" latinLnBrk="0" hangingPunct="0">
              <a:lnSpc>
                <a:spcPct val="100000"/>
              </a:lnSpc>
              <a:spcBef>
                <a:spcPct val="20000"/>
              </a:spcBef>
              <a:spcAft>
                <a:spcPct val="0"/>
              </a:spcAft>
              <a:buClr>
                <a:srgbClr val="333399"/>
              </a:buClr>
              <a:buSzTx/>
              <a:buFont typeface="Arial" panose="020B0604020202020204" pitchFamily="34" charset="0"/>
              <a:buChar char="•"/>
              <a:tabLst/>
              <a:defRPr/>
            </a:pPr>
            <a:r>
              <a:rPr kumimoji="0" lang="en-US"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have a physical disability or are suffering from a physical disorder.</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32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6" name="TextBox 5"/>
          <p:cNvSpPr txBox="1"/>
          <p:nvPr/>
        </p:nvSpPr>
        <p:spPr>
          <a:xfrm>
            <a:off x="397270" y="457444"/>
            <a:ext cx="112404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Youth Justice &amp; Criminal Evidence Act 1999 (Section 16)</a:t>
            </a:r>
            <a:endParaRPr lang="en-GB" sz="3200" b="1" dirty="0">
              <a:solidFill>
                <a:schemeClr val="bg1"/>
              </a:solidFill>
            </a:endParaRPr>
          </a:p>
        </p:txBody>
      </p:sp>
    </p:spTree>
    <p:extLst>
      <p:ext uri="{BB962C8B-B14F-4D97-AF65-F5344CB8AC3E}">
        <p14:creationId xmlns:p14="http://schemas.microsoft.com/office/powerpoint/2010/main" val="421901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2188189" y="249958"/>
            <a:ext cx="7992888" cy="5716947"/>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1182030" y="908720"/>
            <a:ext cx="10059424" cy="54636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Could include;</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difficulty in communicating without assistance or interpretation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difficulty in understanding questions and instructions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speech is difficult to understand or there is no or limited speech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responding inappropriately or inconsistently to questions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appears to focus on irrelevant small points, but not important ones</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unable to read or write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appears eager to please or to repeat what you say</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2400" b="0" i="0" u="none" strike="noStrike" kern="0" cap="none" spc="0" normalizeH="0" baseline="0" noProof="0" dirty="0" smtClean="0">
                <a:ln>
                  <a:noFill/>
                </a:ln>
                <a:solidFill>
                  <a:srgbClr val="002060"/>
                </a:solidFill>
                <a:effectLst/>
                <a:uLnTx/>
                <a:uFillTx/>
                <a:latin typeface="Verdana"/>
                <a:ea typeface="ＭＳ Ｐゴシック" pitchFamily="-112" charset="-128"/>
              </a:rPr>
              <a:t>confused by what is said or what is happening</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24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
                <a:srgbClr val="333399"/>
              </a:buClr>
              <a:buSzTx/>
              <a:buFontTx/>
              <a:buNone/>
              <a:tabLst/>
              <a:defRPr/>
            </a:pPr>
            <a:endParaRPr kumimoji="0" lang="en-GB" altLang="en-US" sz="32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5" name="TextBox 4"/>
          <p:cNvSpPr txBox="1"/>
          <p:nvPr/>
        </p:nvSpPr>
        <p:spPr>
          <a:xfrm>
            <a:off x="1182030" y="176359"/>
            <a:ext cx="946946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Behavioural Indicators of Vulnerability</a:t>
            </a:r>
            <a:endParaRPr lang="en-GB" sz="3200" b="1" dirty="0">
              <a:solidFill>
                <a:schemeClr val="bg1"/>
              </a:solidFill>
            </a:endParaRPr>
          </a:p>
        </p:txBody>
      </p:sp>
    </p:spTree>
    <p:extLst>
      <p:ext uri="{BB962C8B-B14F-4D97-AF65-F5344CB8AC3E}">
        <p14:creationId xmlns:p14="http://schemas.microsoft.com/office/powerpoint/2010/main" val="145812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3840906" y="1040740"/>
            <a:ext cx="4608512" cy="4387716"/>
          </a:xfrm>
          <a:prstGeom prst="rect">
            <a:avLst/>
          </a:prstGeom>
        </p:spPr>
      </p:pic>
      <p:sp>
        <p:nvSpPr>
          <p:cNvPr id="3" name="Rectangle 3"/>
          <p:cNvSpPr txBox="1">
            <a:spLocks noChangeArrowheads="1"/>
          </p:cNvSpPr>
          <p:nvPr>
            <p:custDataLst>
              <p:tags r:id="rId1"/>
            </p:custDataLst>
          </p:nvPr>
        </p:nvSpPr>
        <p:spPr bwMode="auto">
          <a:xfrm>
            <a:off x="2030362" y="1040740"/>
            <a:ext cx="8229600" cy="5400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3200" b="1" i="0" u="none" strike="noStrike" kern="0" cap="none" spc="0" normalizeH="0" baseline="0" noProof="0" dirty="0" smtClean="0">
              <a:ln>
                <a:noFill/>
              </a:ln>
              <a:solidFill>
                <a:srgbClr val="333399"/>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000" b="1" i="0" u="none" strike="noStrike" kern="0" cap="none" spc="0" normalizeH="0" baseline="0" noProof="0" dirty="0" smtClean="0">
                <a:ln>
                  <a:noFill/>
                </a:ln>
                <a:solidFill>
                  <a:srgbClr val="002060"/>
                </a:solidFill>
                <a:effectLst/>
                <a:uLnTx/>
                <a:uFillTx/>
                <a:latin typeface="Arial" charset="0"/>
                <a:ea typeface="ＭＳ Ｐゴシック" pitchFamily="-112" charset="-128"/>
              </a:rPr>
              <a:t>Intimidated Witnesses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altLang="en-US" sz="3000" b="0" i="0" u="none" strike="noStrike" kern="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Witnesses in criminal proceedings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(other than the accused) </a:t>
            </a:r>
            <a:r>
              <a:rPr kumimoji="0" lang="en-US"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whose quality</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 of evidence is likely to be diminished</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 by reason of fear or distress in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connection with testifying in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rPr>
              <a:t>proceedings.</a:t>
            </a:r>
            <a:endParaRPr kumimoji="0" lang="en-GB" altLang="en-US" sz="3000" b="0" i="0" u="none" strike="noStrike" kern="0" cap="none" spc="0" normalizeH="0" baseline="0" noProof="0" dirty="0" smtClean="0">
              <a:ln>
                <a:noFill/>
              </a:ln>
              <a:solidFill>
                <a:srgbClr val="002060"/>
              </a:solidFill>
              <a:effectLst/>
              <a:uLnTx/>
              <a:uFillTx/>
              <a:latin typeface="Arial" charset="0"/>
              <a:ea typeface="ＭＳ Ｐゴシック" pitchFamily="-112" charset="-128"/>
            </a:endParaRPr>
          </a:p>
        </p:txBody>
      </p:sp>
      <p:sp>
        <p:nvSpPr>
          <p:cNvPr id="5" name="TextBox 4"/>
          <p:cNvSpPr txBox="1"/>
          <p:nvPr/>
        </p:nvSpPr>
        <p:spPr>
          <a:xfrm>
            <a:off x="524947" y="613741"/>
            <a:ext cx="112404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Youth Justice &amp; Criminal Evidence Act 1999 (Section 17)</a:t>
            </a:r>
            <a:endParaRPr lang="en-GB" sz="3200" b="1" dirty="0">
              <a:solidFill>
                <a:schemeClr val="bg1"/>
              </a:solidFill>
            </a:endParaRPr>
          </a:p>
        </p:txBody>
      </p:sp>
    </p:spTree>
    <p:extLst>
      <p:ext uri="{BB962C8B-B14F-4D97-AF65-F5344CB8AC3E}">
        <p14:creationId xmlns:p14="http://schemas.microsoft.com/office/powerpoint/2010/main" val="573748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91376" y="922448"/>
            <a:ext cx="8152882" cy="51884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333399"/>
                </a:solidFill>
                <a:effectLst/>
                <a:uLnTx/>
                <a:uFillTx/>
                <a:latin typeface="Verdana"/>
                <a:ea typeface="ＭＳ Ｐゴシック" pitchFamily="-112" charset="-128"/>
              </a:rPr>
              <a:t> </a:t>
            </a:r>
            <a:endParaRPr kumimoji="0" lang="en-GB" sz="32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333399"/>
                </a:solidFill>
                <a:effectLst/>
                <a:uLnTx/>
                <a:uFillTx/>
                <a:latin typeface="Calibri" panose="020F0502020204030204" pitchFamily="34" charset="0"/>
                <a:ea typeface="ＭＳ Ｐゴシック" pitchFamily="-112" charset="-128"/>
              </a:rPr>
              <a:t>Intimidation has occurred or is likely to occur </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333399"/>
                </a:solidFill>
                <a:effectLst/>
                <a:uLnTx/>
                <a:uFillTx/>
                <a:latin typeface="Calibri" panose="020F0502020204030204" pitchFamily="34" charset="0"/>
                <a:ea typeface="ＭＳ Ｐゴシック" pitchFamily="-112" charset="-128"/>
              </a:rPr>
              <a:t>Reluctance to give a statement despite giving information about the offence </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333399"/>
                </a:solidFill>
                <a:effectLst/>
                <a:uLnTx/>
                <a:uFillTx/>
                <a:latin typeface="Calibri" panose="020F0502020204030204" pitchFamily="34" charset="0"/>
                <a:ea typeface="ＭＳ Ｐゴシック" pitchFamily="-112" charset="-128"/>
              </a:rPr>
              <a:t>Residing on a housing estate that has a history of ASB and conflict with police </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333399"/>
                </a:solidFill>
                <a:effectLst/>
                <a:uLnTx/>
                <a:uFillTx/>
                <a:latin typeface="Calibri" panose="020F0502020204030204" pitchFamily="34" charset="0"/>
                <a:ea typeface="ＭＳ Ｐゴシック" pitchFamily="-112" charset="-128"/>
              </a:rPr>
              <a:t>Residing in a small close-knit community</a:t>
            </a:r>
          </a:p>
          <a:p>
            <a:pPr marL="457200" marR="0" lvl="0" indent="-4572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0" cap="none" spc="0" normalizeH="0" baseline="0" noProof="0" dirty="0" smtClean="0">
                <a:ln>
                  <a:noFill/>
                </a:ln>
                <a:solidFill>
                  <a:srgbClr val="333399"/>
                </a:solidFill>
                <a:effectLst/>
                <a:uLnTx/>
                <a:uFillTx/>
                <a:latin typeface="Calibri" panose="020F0502020204030204" pitchFamily="34" charset="0"/>
                <a:ea typeface="ＭＳ Ｐゴシック" pitchFamily="-112" charset="-128"/>
              </a:rPr>
              <a:t>Member of a cultural, ethnic or religious group</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US" altLang="en-US" sz="2800" b="0" i="0" u="none" strike="noStrike" kern="0" cap="none" spc="0" normalizeH="0" baseline="0" noProof="0" dirty="0" smtClean="0">
              <a:ln>
                <a:noFill/>
              </a:ln>
              <a:solidFill>
                <a:srgbClr val="000000"/>
              </a:solidFill>
              <a:effectLst/>
              <a:uLnTx/>
              <a:uFillTx/>
              <a:latin typeface="Arial" charset="0"/>
              <a:ea typeface="ＭＳ Ｐゴシック" pitchFamily="-112" charset="-128"/>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Intimidation</a:t>
            </a:r>
            <a:endParaRPr lang="en-GB" sz="3600" b="1" dirty="0">
              <a:solidFill>
                <a:schemeClr val="bg1"/>
              </a:solidFill>
            </a:endParaRPr>
          </a:p>
        </p:txBody>
      </p:sp>
      <p:pic>
        <p:nvPicPr>
          <p:cNvPr id="6" name="Picture 5"/>
          <p:cNvPicPr>
            <a:picLocks noChangeAspect="1"/>
          </p:cNvPicPr>
          <p:nvPr/>
        </p:nvPicPr>
        <p:blipFill>
          <a:blip r:embed="rId5"/>
          <a:stretch>
            <a:fillRect/>
          </a:stretch>
        </p:blipFill>
        <p:spPr>
          <a:xfrm>
            <a:off x="8229600" y="2698595"/>
            <a:ext cx="3129937" cy="2658865"/>
          </a:xfrm>
          <a:prstGeom prst="rect">
            <a:avLst/>
          </a:prstGeom>
        </p:spPr>
      </p:pic>
    </p:spTree>
    <p:extLst>
      <p:ext uri="{BB962C8B-B14F-4D97-AF65-F5344CB8AC3E}">
        <p14:creationId xmlns:p14="http://schemas.microsoft.com/office/powerpoint/2010/main" val="187474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494503" y="453582"/>
            <a:ext cx="9144000" cy="5544614"/>
          </a:xfrm>
          <a:prstGeom prst="rect">
            <a:avLst/>
          </a:prstGeom>
          <a:ln>
            <a:noFill/>
          </a:ln>
          <a:effectLst>
            <a:softEdge rad="112500"/>
          </a:effectLst>
        </p:spPr>
      </p:pic>
      <p:sp>
        <p:nvSpPr>
          <p:cNvPr id="4" name="Rectangle 3"/>
          <p:cNvSpPr txBox="1">
            <a:spLocks noChangeArrowheads="1"/>
          </p:cNvSpPr>
          <p:nvPr>
            <p:custDataLst>
              <p:tags r:id="rId2"/>
            </p:custDataLst>
          </p:nvPr>
        </p:nvSpPr>
        <p:spPr bwMode="auto">
          <a:xfrm>
            <a:off x="2069690" y="1184673"/>
            <a:ext cx="8229600" cy="49921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smtClean="0">
              <a:ln>
                <a:noFill/>
              </a:ln>
              <a:solidFill>
                <a:srgbClr val="333399"/>
              </a:solidFill>
              <a:effectLst/>
              <a:uLnTx/>
              <a:uFillTx/>
              <a:latin typeface="Verdana"/>
              <a:ea typeface="ＭＳ Ｐゴシック" pitchFamily="-112" charset="-128"/>
              <a:cs typeface="Times New Roman" pitchFamily="18" charset="0"/>
            </a:endParaRPr>
          </a:p>
          <a:p>
            <a:pPr marL="685800" marR="0" lvl="0" indent="-685800" algn="ctr" defTabSz="914400" rtl="0" eaLnBrk="1" fontAlgn="base" latinLnBrk="0" hangingPunct="1">
              <a:lnSpc>
                <a:spcPct val="100000"/>
              </a:lnSpc>
              <a:spcBef>
                <a:spcPct val="0"/>
              </a:spcBef>
              <a:spcAft>
                <a:spcPct val="0"/>
              </a:spcAft>
              <a:buClrTx/>
              <a:buSzTx/>
              <a:buFontTx/>
              <a:buNone/>
              <a:tabLst/>
              <a:defRPr/>
            </a:pPr>
            <a:r>
              <a:rPr kumimoji="0" lang="en-GB" sz="4400" b="0" i="0" u="none" strike="noStrike" kern="1200" cap="none" spc="0" normalizeH="0" baseline="0" noProof="0" smtClean="0">
                <a:ln>
                  <a:noFill/>
                </a:ln>
                <a:solidFill>
                  <a:srgbClr val="002060"/>
                </a:solidFill>
                <a:effectLst/>
                <a:uLnTx/>
                <a:uFillTx/>
                <a:latin typeface="Calibri" panose="020F0502020204030204" pitchFamily="34" charset="0"/>
                <a:ea typeface="ＭＳ Ｐゴシック" pitchFamily="-112" charset="-128"/>
              </a:rPr>
              <a:t>“A victim of the same type of crime</a:t>
            </a:r>
          </a:p>
          <a:p>
            <a:pPr marL="685800" marR="0" lvl="0" indent="-685800" algn="ctr" defTabSz="914400" rtl="0" eaLnBrk="1" fontAlgn="base" latinLnBrk="0" hangingPunct="1">
              <a:lnSpc>
                <a:spcPct val="100000"/>
              </a:lnSpc>
              <a:spcBef>
                <a:spcPct val="0"/>
              </a:spcBef>
              <a:spcAft>
                <a:spcPct val="0"/>
              </a:spcAft>
              <a:buClrTx/>
              <a:buSzTx/>
              <a:buFontTx/>
              <a:buNone/>
              <a:tabLst/>
              <a:defRPr/>
            </a:pPr>
            <a:r>
              <a:rPr kumimoji="0" lang="en-GB" sz="4400" b="0" i="0" u="none" strike="noStrike" kern="1200" cap="none" spc="0" normalizeH="0" baseline="0" noProof="0" smtClean="0">
                <a:ln>
                  <a:noFill/>
                </a:ln>
                <a:solidFill>
                  <a:srgbClr val="002060"/>
                </a:solidFill>
                <a:effectLst/>
                <a:uLnTx/>
                <a:uFillTx/>
                <a:latin typeface="Calibri" panose="020F0502020204030204" pitchFamily="34" charset="0"/>
                <a:ea typeface="ＭＳ Ｐゴシック" pitchFamily="-112" charset="-128"/>
              </a:rPr>
              <a:t> more than once in the last year”</a:t>
            </a:r>
          </a:p>
          <a:p>
            <a:pPr marL="685800" marR="0" lvl="0" indent="-685800" algn="l" defTabSz="914400" rtl="0" eaLnBrk="1" fontAlgn="base" latinLnBrk="0" hangingPunct="1">
              <a:lnSpc>
                <a:spcPct val="100000"/>
              </a:lnSpc>
              <a:spcBef>
                <a:spcPct val="0"/>
              </a:spcBef>
              <a:spcAft>
                <a:spcPct val="0"/>
              </a:spcAft>
              <a:buClrTx/>
              <a:buSzTx/>
              <a:buFontTx/>
              <a:buNone/>
              <a:tabLst/>
              <a:defRPr/>
            </a:pPr>
            <a:endParaRPr kumimoji="0" lang="en-GB" sz="3600" b="0" i="0" u="none" strike="noStrike" kern="1200" cap="none" spc="0" normalizeH="0" baseline="0" noProof="0" smtClean="0">
              <a:ln>
                <a:noFill/>
              </a:ln>
              <a:solidFill>
                <a:srgbClr val="002060"/>
              </a:solidFill>
              <a:effectLst/>
              <a:uLnTx/>
              <a:uFillTx/>
              <a:latin typeface="Arial" pitchFamily="34" charset="0"/>
              <a:ea typeface="ＭＳ Ｐゴシック" pitchFamily="-112" charset="-128"/>
            </a:endParaRPr>
          </a:p>
          <a:p>
            <a:pPr marL="685800" marR="0" lvl="0" indent="-685800" algn="l" defTabSz="914400" rtl="0" eaLnBrk="1" fontAlgn="base" latinLnBrk="0" hangingPunct="1">
              <a:lnSpc>
                <a:spcPct val="100000"/>
              </a:lnSpc>
              <a:spcBef>
                <a:spcPct val="0"/>
              </a:spcBef>
              <a:spcAft>
                <a:spcPct val="0"/>
              </a:spcAft>
              <a:buClrTx/>
              <a:buSzTx/>
              <a:buFontTx/>
              <a:buNone/>
              <a:tabLst/>
              <a:defRPr/>
            </a:pPr>
            <a:endParaRPr kumimoji="0" lang="en-GB" sz="3600" b="0" i="0" u="none" strike="noStrike" kern="1200" cap="none" spc="0" normalizeH="0" baseline="0" noProof="0" smtClean="0">
              <a:ln>
                <a:noFill/>
              </a:ln>
              <a:solidFill>
                <a:srgbClr val="002060"/>
              </a:solidFill>
              <a:effectLst/>
              <a:uLnTx/>
              <a:uFillTx/>
              <a:latin typeface="Arial" pitchFamily="34" charset="0"/>
              <a:ea typeface="ＭＳ Ｐゴシック" pitchFamily="-112" charset="-128"/>
            </a:endParaRPr>
          </a:p>
          <a:p>
            <a:pPr marL="685800" marR="0" lvl="0" indent="-685800" algn="ctr" defTabSz="914400" rtl="0" eaLnBrk="1" fontAlgn="base" latinLnBrk="0" hangingPunct="1">
              <a:lnSpc>
                <a:spcPct val="100000"/>
              </a:lnSpc>
              <a:spcBef>
                <a:spcPct val="0"/>
              </a:spcBef>
              <a:spcAft>
                <a:spcPct val="0"/>
              </a:spcAft>
              <a:buClrTx/>
              <a:buSzTx/>
              <a:buFontTx/>
              <a:buNone/>
              <a:tabLst/>
              <a:defRPr/>
            </a:pPr>
            <a:r>
              <a:rPr kumimoji="0" lang="en-GB" sz="3600" b="0" i="0" u="none" strike="noStrike" kern="1200" cap="none" spc="0" normalizeH="0" baseline="0" noProof="0" smtClean="0">
                <a:ln>
                  <a:noFill/>
                </a:ln>
                <a:solidFill>
                  <a:srgbClr val="002060"/>
                </a:solidFill>
                <a:effectLst/>
                <a:uLnTx/>
                <a:uFillTx/>
                <a:latin typeface="Calibri" panose="020F0502020204030204" pitchFamily="34" charset="0"/>
                <a:ea typeface="ＭＳ Ｐゴシック" pitchFamily="-112" charset="-128"/>
              </a:rPr>
              <a:t>Home Office Bulletin</a:t>
            </a:r>
          </a:p>
          <a:p>
            <a:pPr marL="685800" marR="0" lvl="0" indent="-685800" algn="ctr" defTabSz="914400" rtl="0" eaLnBrk="1" fontAlgn="base" latinLnBrk="0" hangingPunct="1">
              <a:lnSpc>
                <a:spcPct val="100000"/>
              </a:lnSpc>
              <a:spcBef>
                <a:spcPct val="0"/>
              </a:spcBef>
              <a:spcAft>
                <a:spcPct val="0"/>
              </a:spcAft>
              <a:buClrTx/>
              <a:buSzTx/>
              <a:buFontTx/>
              <a:buNone/>
              <a:tabLst/>
              <a:defRPr/>
            </a:pPr>
            <a:r>
              <a:rPr kumimoji="0" lang="en-GB" sz="3600" b="0" i="0" u="none" strike="noStrike" kern="1200" cap="none" spc="0" normalizeH="0" baseline="0" noProof="0" smtClean="0">
                <a:ln>
                  <a:noFill/>
                </a:ln>
                <a:solidFill>
                  <a:srgbClr val="002060"/>
                </a:solidFill>
                <a:effectLst/>
                <a:uLnTx/>
                <a:uFillTx/>
                <a:latin typeface="Calibri" panose="020F0502020204030204" pitchFamily="34" charset="0"/>
                <a:ea typeface="ＭＳ Ｐゴシック" pitchFamily="-112" charset="-128"/>
              </a:rPr>
              <a:t> “Crime in England and Wales 2009/10” </a:t>
            </a:r>
          </a:p>
          <a:p>
            <a:pPr marL="685800" marR="0" lvl="0" indent="-685800" algn="l" defTabSz="914400" rtl="0" eaLnBrk="1" fontAlgn="base" latinLnBrk="0" hangingPunct="1">
              <a:lnSpc>
                <a:spcPct val="100000"/>
              </a:lnSpc>
              <a:spcBef>
                <a:spcPct val="0"/>
              </a:spcBef>
              <a:spcAft>
                <a:spcPct val="0"/>
              </a:spcAft>
              <a:buClrTx/>
              <a:buSzTx/>
              <a:buFontTx/>
              <a:buNone/>
              <a:tabLst/>
              <a:defRPr/>
            </a:pPr>
            <a:endParaRPr kumimoji="0" lang="en-GB" altLang="en-US" sz="3600" b="0" i="0" u="none" strike="noStrike" kern="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Repeat Victimisation (RV)</a:t>
            </a:r>
            <a:endParaRPr lang="en-GB" sz="3600" b="1" dirty="0">
              <a:solidFill>
                <a:schemeClr val="bg1"/>
              </a:solidFill>
            </a:endParaRPr>
          </a:p>
        </p:txBody>
      </p:sp>
    </p:spTree>
    <p:extLst>
      <p:ext uri="{BB962C8B-B14F-4D97-AF65-F5344CB8AC3E}">
        <p14:creationId xmlns:p14="http://schemas.microsoft.com/office/powerpoint/2010/main" val="883694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animEffect transition="in" filter="fade">
                                      <p:cBhvr>
                                        <p:cTn id="15" dur="500"/>
                                        <p:tgtEl>
                                          <p:spTgt spid="4">
                                            <p:txEl>
                                              <p:pRg st="5" end="5"/>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6" end="6"/>
                                            </p:txEl>
                                          </p:spTgt>
                                        </p:tgtEl>
                                        <p:attrNameLst>
                                          <p:attrName>style.visibility</p:attrName>
                                        </p:attrNameLst>
                                      </p:cBhvr>
                                      <p:to>
                                        <p:strVal val="visible"/>
                                      </p:to>
                                    </p:set>
                                    <p:animEffect transition="in" filter="fade">
                                      <p:cBhvr>
                                        <p:cTn id="18"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b="7022"/>
          <a:stretch/>
        </p:blipFill>
        <p:spPr>
          <a:xfrm>
            <a:off x="1474839" y="0"/>
            <a:ext cx="9144000" cy="6042630"/>
          </a:xfrm>
          <a:prstGeom prst="rect">
            <a:avLst/>
          </a:prstGeom>
          <a:effectLst>
            <a:softEdge rad="317500"/>
          </a:effectLst>
        </p:spPr>
      </p:pic>
      <p:sp>
        <p:nvSpPr>
          <p:cNvPr id="4" name="Rectangle 3"/>
          <p:cNvSpPr txBox="1">
            <a:spLocks noChangeArrowheads="1"/>
          </p:cNvSpPr>
          <p:nvPr>
            <p:custDataLst>
              <p:tags r:id="rId2"/>
            </p:custDataLst>
          </p:nvPr>
        </p:nvSpPr>
        <p:spPr bwMode="auto">
          <a:xfrm>
            <a:off x="2196998" y="995628"/>
            <a:ext cx="8697144" cy="58623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457200" marR="0" lvl="0" indent="-457200" algn="l" defTabSz="914400" rtl="0" eaLnBrk="0" fontAlgn="base" latinLnBrk="0" hangingPunct="0">
              <a:lnSpc>
                <a:spcPct val="100000"/>
              </a:lnSpc>
              <a:spcBef>
                <a:spcPts val="0"/>
              </a:spcBef>
              <a:spcAft>
                <a:spcPts val="3000"/>
              </a:spcAft>
              <a:buClrTx/>
              <a:buSzTx/>
              <a:buFont typeface="Arial" panose="020B0604020202020204" pitchFamily="34" charset="0"/>
              <a:buChar char="•"/>
              <a:tabLst/>
              <a:defRPr/>
            </a:pPr>
            <a:r>
              <a:rPr kumimoji="0" lang="en-GB" altLang="en-US" sz="28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Act as an appropriate adult</a:t>
            </a:r>
          </a:p>
          <a:p>
            <a:pPr marL="457200" marR="0" lvl="0" indent="-457200" algn="l" defTabSz="914400" rtl="0" eaLnBrk="0" fontAlgn="base" latinLnBrk="0" hangingPunct="0">
              <a:lnSpc>
                <a:spcPct val="100000"/>
              </a:lnSpc>
              <a:spcBef>
                <a:spcPts val="0"/>
              </a:spcBef>
              <a:spcAft>
                <a:spcPts val="3000"/>
              </a:spcAft>
              <a:buClrTx/>
              <a:buSzTx/>
              <a:buFont typeface="Arial" panose="020B0604020202020204" pitchFamily="34" charset="0"/>
              <a:buChar char="•"/>
              <a:tabLst/>
              <a:defRPr/>
            </a:pPr>
            <a:r>
              <a:rPr kumimoji="0" lang="en-GB" altLang="en-US" sz="28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Provide a support mechanism</a:t>
            </a:r>
          </a:p>
          <a:p>
            <a:pPr marL="457200" marR="0" lvl="0" indent="-457200" algn="l" defTabSz="914400" rtl="0" eaLnBrk="0" fontAlgn="base" latinLnBrk="0" hangingPunct="0">
              <a:lnSpc>
                <a:spcPct val="100000"/>
              </a:lnSpc>
              <a:spcBef>
                <a:spcPts val="0"/>
              </a:spcBef>
              <a:spcAft>
                <a:spcPts val="3000"/>
              </a:spcAft>
              <a:buClrTx/>
              <a:buSzTx/>
              <a:buFont typeface="Arial" panose="020B0604020202020204" pitchFamily="34" charset="0"/>
              <a:buChar char="•"/>
              <a:tabLst/>
              <a:defRPr/>
            </a:pPr>
            <a:r>
              <a:rPr kumimoji="0" lang="en-GB" altLang="en-US" sz="28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Provide advice and guidance</a:t>
            </a:r>
          </a:p>
          <a:p>
            <a:pPr marL="457200" marR="0" lvl="0" indent="-457200" algn="l" defTabSz="914400" rtl="0" eaLnBrk="0" fontAlgn="base" latinLnBrk="0" hangingPunct="0">
              <a:lnSpc>
                <a:spcPct val="100000"/>
              </a:lnSpc>
              <a:spcBef>
                <a:spcPts val="0"/>
              </a:spcBef>
              <a:spcAft>
                <a:spcPts val="3000"/>
              </a:spcAft>
              <a:buClrTx/>
              <a:buSzTx/>
              <a:buFont typeface="Arial" panose="020B0604020202020204" pitchFamily="34" charset="0"/>
              <a:buChar char="•"/>
              <a:tabLst/>
              <a:defRPr/>
            </a:pPr>
            <a:r>
              <a:rPr kumimoji="0" lang="en-GB" altLang="en-US" sz="28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Deal with any disciplinary issues</a:t>
            </a:r>
          </a:p>
          <a:p>
            <a:pPr marL="457200" marR="0" lvl="0" indent="-457200" algn="l" defTabSz="914400" rtl="0" eaLnBrk="0" fontAlgn="base" latinLnBrk="0" hangingPunct="0">
              <a:lnSpc>
                <a:spcPct val="100000"/>
              </a:lnSpc>
              <a:spcBef>
                <a:spcPts val="0"/>
              </a:spcBef>
              <a:spcAft>
                <a:spcPts val="3000"/>
              </a:spcAft>
              <a:buClrTx/>
              <a:buSzTx/>
              <a:buFont typeface="Arial" panose="020B0604020202020204" pitchFamily="34" charset="0"/>
              <a:buChar char="•"/>
              <a:tabLst/>
              <a:defRPr/>
            </a:pPr>
            <a:r>
              <a:rPr kumimoji="0" lang="en-GB" altLang="en-US" sz="28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Able to monitor the child’s behaviour patterns</a:t>
            </a:r>
          </a:p>
          <a:p>
            <a:pPr marL="457200" marR="0" lvl="0" indent="-457200" algn="l" defTabSz="914400" rtl="0" eaLnBrk="0" fontAlgn="base" latinLnBrk="0" hangingPunct="0">
              <a:lnSpc>
                <a:spcPct val="100000"/>
              </a:lnSpc>
              <a:spcBef>
                <a:spcPts val="0"/>
              </a:spcBef>
              <a:spcAft>
                <a:spcPts val="3000"/>
              </a:spcAft>
              <a:buClrTx/>
              <a:buSzTx/>
              <a:buFont typeface="Arial" panose="020B0604020202020204" pitchFamily="34" charset="0"/>
              <a:buChar char="•"/>
              <a:tabLst/>
              <a:defRPr/>
            </a:pPr>
            <a:r>
              <a:rPr kumimoji="0" lang="en-GB" altLang="en-US" sz="28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Someone with them that they trust and feel safe with </a:t>
            </a:r>
          </a:p>
          <a:p>
            <a:pPr marL="363538" marR="0" lvl="0" indent="-363538" algn="l" defTabSz="914400" rtl="0" eaLnBrk="0" fontAlgn="base" latinLnBrk="0" hangingPunct="0">
              <a:lnSpc>
                <a:spcPct val="100000"/>
              </a:lnSpc>
              <a:spcBef>
                <a:spcPct val="20000"/>
              </a:spcBef>
              <a:spcAft>
                <a:spcPts val="800"/>
              </a:spcAft>
              <a:buClrTx/>
              <a:buSzTx/>
              <a:buFontTx/>
              <a:buNone/>
              <a:tabLst/>
              <a:defRPr/>
            </a:pPr>
            <a:endParaRPr kumimoji="0" lang="en-GB" altLang="en-US" sz="28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Parental Support for Children</a:t>
            </a:r>
            <a:endParaRPr lang="en-GB" sz="3600" b="1" dirty="0">
              <a:solidFill>
                <a:schemeClr val="bg1"/>
              </a:solidFill>
            </a:endParaRPr>
          </a:p>
        </p:txBody>
      </p:sp>
    </p:spTree>
    <p:extLst>
      <p:ext uri="{BB962C8B-B14F-4D97-AF65-F5344CB8AC3E}">
        <p14:creationId xmlns:p14="http://schemas.microsoft.com/office/powerpoint/2010/main" val="190969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048214" y="1041023"/>
            <a:ext cx="10103005"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Observe them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carefully - how do they</a:t>
            </a:r>
            <a:r>
              <a:rPr kumimoji="0" lang="en-GB" altLang="en-US" sz="2400" b="1"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communicate with you?</a:t>
            </a:r>
            <a:endPar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Face people when speaking (for lip-reading)</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Have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a pen &amp; paper ready for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either of you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to use </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Be patient &amp; avoid interrupting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the incident may take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longer</a:t>
            </a:r>
          </a:p>
          <a:p>
            <a:pPr marL="0" marR="0" lvl="0" indent="0" defTabSz="914400" eaLnBrk="1" fontAlgn="base" latinLnBrk="0" hangingPunct="1">
              <a:lnSpc>
                <a:spcPct val="100000"/>
              </a:lnSpc>
              <a:spcBef>
                <a:spcPct val="0"/>
              </a:spcBef>
              <a:spcAft>
                <a:spcPts val="600"/>
              </a:spcAft>
              <a:buClrTx/>
              <a:buSzTx/>
              <a:buFontTx/>
              <a:buNone/>
              <a:tabLst/>
              <a:defRPr/>
            </a:pP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than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you expect)</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Listen and allow person to use their own words</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Use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language that is appropriate to the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person</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Avoid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police jargon or abbreviations</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Use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open questions and the 5WH questioning </a:t>
            </a: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tool</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Remember </a:t>
            </a:r>
            <a:r>
              <a:rPr kumimoji="0" lang="en-GB"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to reassure the victim or witness</a:t>
            </a:r>
          </a:p>
          <a:p>
            <a:pPr marL="457200" marR="0" lvl="0" indent="-457200" defTabSz="914400" eaLnBrk="1" fontAlgn="base" latinLnBrk="0" hangingPunct="1">
              <a:lnSpc>
                <a:spcPct val="100000"/>
              </a:lnSpc>
              <a:spcBef>
                <a:spcPct val="0"/>
              </a:spcBef>
              <a:spcAft>
                <a:spcPts val="600"/>
              </a:spcAft>
              <a:buClrTx/>
              <a:buSzTx/>
              <a:buFontTx/>
              <a:buChar char="•"/>
              <a:tabLst/>
              <a:defRPr/>
            </a:pPr>
            <a:r>
              <a:rPr kumimoji="0" lang="en-GB" altLang="en-US" sz="2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Consider </a:t>
            </a:r>
            <a:r>
              <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whether a friend/relative may be able to assist</a:t>
            </a:r>
          </a:p>
          <a:p>
            <a:pPr marL="457200" marR="0" lvl="0" indent="-457200" defTabSz="914400" eaLnBrk="1" fontAlgn="base" latinLnBrk="0" hangingPunct="1">
              <a:lnSpc>
                <a:spcPct val="100000"/>
              </a:lnSpc>
              <a:spcBef>
                <a:spcPct val="0"/>
              </a:spcBef>
              <a:spcAft>
                <a:spcPts val="600"/>
              </a:spcAft>
              <a:buClrTx/>
              <a:buSzTx/>
              <a:buFontTx/>
              <a:buChar char="•"/>
              <a:tabLst/>
              <a:defRPr/>
            </a:pPr>
            <a:endParaRPr kumimoji="0" lang="en-GB" altLang="en-US" sz="2400" b="0" i="0" u="none" strike="noStrike" kern="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457200" marR="0" lvl="0" indent="-457200" defTabSz="914400" eaLnBrk="1" fontAlgn="base" latinLnBrk="0" hangingPunct="1">
              <a:lnSpc>
                <a:spcPct val="100000"/>
              </a:lnSpc>
              <a:spcBef>
                <a:spcPct val="0"/>
              </a:spcBef>
              <a:spcAft>
                <a:spcPts val="600"/>
              </a:spcAft>
              <a:buClrTx/>
              <a:buSzTx/>
              <a:buFontTx/>
              <a:buChar char="•"/>
              <a:tabLst/>
              <a:defRPr/>
            </a:pPr>
            <a:endParaRPr kumimoji="0" lang="en-GB" altLang="en-US" sz="2400" b="0" i="0" u="none" strike="noStrike" kern="0" cap="none" spc="0" normalizeH="0" baseline="0" noProof="0" dirty="0">
              <a:ln>
                <a:noFill/>
              </a:ln>
              <a:solidFill>
                <a:srgbClr val="002060"/>
              </a:solidFill>
              <a:effectLst/>
              <a:uLnTx/>
              <a:uFillTx/>
              <a:latin typeface="Verdana" panose="020B0604030504040204" pitchFamily="34" charset="0"/>
              <a:ea typeface="ＭＳ Ｐゴシック" panose="020B0600070205080204" pitchFamily="34" charset="-128"/>
            </a:endParaRPr>
          </a:p>
        </p:txBody>
      </p:sp>
      <p:sp>
        <p:nvSpPr>
          <p:cNvPr id="4" name="TextBox 3"/>
          <p:cNvSpPr txBox="1"/>
          <p:nvPr/>
        </p:nvSpPr>
        <p:spPr>
          <a:xfrm>
            <a:off x="334537" y="276117"/>
            <a:ext cx="11530361" cy="615553"/>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400" b="1" dirty="0" smtClean="0">
                <a:solidFill>
                  <a:schemeClr val="bg1"/>
                </a:solidFill>
              </a:rPr>
              <a:t>Communicating with Vulnerable Victims &amp; Witnesses</a:t>
            </a:r>
            <a:endParaRPr lang="en-GB" sz="3400" b="1" dirty="0">
              <a:solidFill>
                <a:schemeClr val="bg1"/>
              </a:solidFill>
            </a:endParaRPr>
          </a:p>
        </p:txBody>
      </p:sp>
    </p:spTree>
    <p:extLst>
      <p:ext uri="{BB962C8B-B14F-4D97-AF65-F5344CB8AC3E}">
        <p14:creationId xmlns:p14="http://schemas.microsoft.com/office/powerpoint/2010/main" val="3318841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Effect transition="in" filter="fade">
                                      <p:cBhvr>
                                        <p:cTn id="55"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863601" y="1119395"/>
            <a:ext cx="10058400" cy="7504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1" fontAlgn="base" latinLnBrk="0" hangingPunct="1">
              <a:lnSpc>
                <a:spcPct val="100000"/>
              </a:lnSpc>
              <a:spcBef>
                <a:spcPct val="0"/>
              </a:spcBef>
              <a:spcAft>
                <a:spcPts val="600"/>
              </a:spcAft>
              <a:buClrTx/>
              <a:buSzTx/>
              <a:buFontTx/>
              <a:buNone/>
              <a:tabLst/>
              <a:defRPr/>
            </a:pPr>
            <a:r>
              <a:rPr kumimoji="0" lang="en-GB" altLang="en-US" sz="36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Use open questions whenever possible </a:t>
            </a:r>
            <a:r>
              <a:rPr kumimoji="0" lang="en-GB" altLang="en-US" sz="44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a:p>
            <a:pPr marL="0" marR="0" lvl="0" indent="0" algn="l" defTabSz="914400" rtl="0" eaLnBrk="1" fontAlgn="base" latinLnBrk="0" hangingPunct="1">
              <a:lnSpc>
                <a:spcPct val="100000"/>
              </a:lnSpc>
              <a:spcBef>
                <a:spcPct val="0"/>
              </a:spcBef>
              <a:spcAft>
                <a:spcPts val="60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Verdana"/>
                <a:ea typeface="ＭＳ Ｐゴシック" panose="020B0600070205080204" pitchFamily="34" charset="-128"/>
              </a:rPr>
              <a:t>			</a:t>
            </a:r>
            <a:endParaRPr kumimoji="0" lang="en-GB" altLang="en-US" sz="2800" b="0" i="0" u="none" strike="noStrike" kern="0" cap="none" spc="0" normalizeH="0" baseline="0" noProof="0" dirty="0" smtClean="0">
              <a:ln>
                <a:noFill/>
              </a:ln>
              <a:solidFill>
                <a:srgbClr val="333399"/>
              </a:solidFill>
              <a:effectLst/>
              <a:uLnTx/>
              <a:uFillTx/>
              <a:latin typeface="Verdana"/>
              <a:ea typeface="ＭＳ Ｐゴシック" panose="020B0600070205080204" pitchFamily="34" charset="-128"/>
            </a:endParaRPr>
          </a:p>
        </p:txBody>
      </p:sp>
      <p:sp>
        <p:nvSpPr>
          <p:cNvPr id="6" name="TextBox 5"/>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5 WH Questioning Tool</a:t>
            </a:r>
            <a:endParaRPr lang="en-GB" sz="3600" b="1" dirty="0">
              <a:solidFill>
                <a:schemeClr val="bg1"/>
              </a:solidFill>
            </a:endParaRP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8050" r="6524"/>
          <a:stretch/>
        </p:blipFill>
        <p:spPr>
          <a:xfrm>
            <a:off x="2686018" y="2066745"/>
            <a:ext cx="7006623" cy="3517007"/>
          </a:xfrm>
          <a:prstGeom prst="rect">
            <a:avLst/>
          </a:prstGeom>
        </p:spPr>
      </p:pic>
    </p:spTree>
    <p:extLst>
      <p:ext uri="{BB962C8B-B14F-4D97-AF65-F5344CB8AC3E}">
        <p14:creationId xmlns:p14="http://schemas.microsoft.com/office/powerpoint/2010/main" val="2481996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custDataLst>
              <p:tags r:id="rId1"/>
            </p:custDataLst>
          </p:nvPr>
        </p:nvSpPr>
        <p:spPr bwMode="auto">
          <a:xfrm>
            <a:off x="1363716" y="1346138"/>
            <a:ext cx="5512246" cy="49529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r>
              <a:rPr lang="en-GB" altLang="en-US" kern="0" smtClean="0">
                <a:solidFill>
                  <a:srgbClr val="002060"/>
                </a:solidFill>
                <a:latin typeface="Arial" panose="020B0604020202020204" pitchFamily="34" charset="0"/>
                <a:cs typeface="Arial" panose="020B0604020202020204" pitchFamily="34" charset="0"/>
              </a:rPr>
              <a:t>Screening the witness from the accused </a:t>
            </a:r>
          </a:p>
          <a:p>
            <a:pPr algn="ctr"/>
            <a:endParaRPr lang="en-GB" altLang="en-US" kern="0" smtClean="0">
              <a:solidFill>
                <a:srgbClr val="002060"/>
              </a:solidFill>
              <a:latin typeface="Arial" panose="020B0604020202020204" pitchFamily="34" charset="0"/>
              <a:cs typeface="Arial" panose="020B0604020202020204" pitchFamily="34" charset="0"/>
            </a:endParaRPr>
          </a:p>
          <a:p>
            <a:pPr algn="ctr"/>
            <a:r>
              <a:rPr lang="en-GB" altLang="en-US" kern="0" smtClean="0">
                <a:solidFill>
                  <a:srgbClr val="002060"/>
                </a:solidFill>
                <a:latin typeface="Arial" panose="020B0604020202020204" pitchFamily="34" charset="0"/>
                <a:cs typeface="Arial" panose="020B0604020202020204" pitchFamily="34" charset="0"/>
              </a:rPr>
              <a:t>Giving evidence by means of a live TV link </a:t>
            </a:r>
          </a:p>
          <a:p>
            <a:pPr algn="ctr"/>
            <a:endParaRPr lang="en-GB" altLang="en-US" kern="0" smtClean="0">
              <a:solidFill>
                <a:srgbClr val="002060"/>
              </a:solidFill>
              <a:latin typeface="Arial" panose="020B0604020202020204" pitchFamily="34" charset="0"/>
              <a:cs typeface="Arial" panose="020B0604020202020204" pitchFamily="34" charset="0"/>
            </a:endParaRPr>
          </a:p>
          <a:p>
            <a:pPr algn="ctr"/>
            <a:r>
              <a:rPr lang="en-GB" altLang="en-US" kern="0" smtClean="0">
                <a:solidFill>
                  <a:srgbClr val="002060"/>
                </a:solidFill>
                <a:latin typeface="Arial" panose="020B0604020202020204" pitchFamily="34" charset="0"/>
                <a:cs typeface="Arial" panose="020B0604020202020204" pitchFamily="34" charset="0"/>
              </a:rPr>
              <a:t>Video recorded interview</a:t>
            </a:r>
          </a:p>
          <a:p>
            <a:pPr algn="ctr"/>
            <a:endParaRPr lang="en-GB" altLang="en-US" kern="0" smtClean="0">
              <a:solidFill>
                <a:srgbClr val="002060"/>
              </a:solidFill>
              <a:latin typeface="Arial" panose="020B0604020202020204" pitchFamily="34" charset="0"/>
              <a:cs typeface="Arial" panose="020B0604020202020204" pitchFamily="34" charset="0"/>
            </a:endParaRPr>
          </a:p>
          <a:p>
            <a:pPr algn="ctr"/>
            <a:r>
              <a:rPr lang="en-GB" altLang="en-US" kern="0" smtClean="0">
                <a:solidFill>
                  <a:srgbClr val="002060"/>
                </a:solidFill>
                <a:latin typeface="Arial" panose="020B0604020202020204" pitchFamily="34" charset="0"/>
                <a:cs typeface="Arial" panose="020B0604020202020204" pitchFamily="34" charset="0"/>
              </a:rPr>
              <a:t>Removal of wigs and gowns</a:t>
            </a:r>
          </a:p>
          <a:p>
            <a:pPr marL="457200" indent="-457200" algn="ctr">
              <a:buFont typeface="Arial" panose="020B0604020202020204" pitchFamily="34" charset="0"/>
              <a:buChar char="•"/>
            </a:pPr>
            <a:endParaRPr lang="en-GB" altLang="en-US" sz="3600" kern="0" smtClean="0">
              <a:solidFill>
                <a:srgbClr val="002060"/>
              </a:solidFill>
              <a:latin typeface="Arial" panose="020B0604020202020204" pitchFamily="34" charset="0"/>
              <a:cs typeface="Arial" panose="020B0604020202020204" pitchFamily="34" charset="0"/>
            </a:endParaRPr>
          </a:p>
          <a:p>
            <a:pPr marL="457200" indent="-457200" algn="ctr">
              <a:buFont typeface="Arial" panose="020B0604020202020204" pitchFamily="34" charset="0"/>
              <a:buChar char="•"/>
            </a:pPr>
            <a:endParaRPr lang="en-GB" altLang="en-US" sz="3600" kern="0" dirty="0" smtClean="0">
              <a:solidFill>
                <a:srgbClr val="002060"/>
              </a:solidFill>
              <a:latin typeface="Arial" panose="020B0604020202020204" pitchFamily="34" charset="0"/>
              <a:cs typeface="Arial" panose="020B0604020202020204" pitchFamily="34" charset="0"/>
            </a:endParaRPr>
          </a:p>
        </p:txBody>
      </p:sp>
      <p:pic>
        <p:nvPicPr>
          <p:cNvPr id="4" name="Picture 3"/>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10206661" y="174306"/>
            <a:ext cx="1879476" cy="1732642"/>
          </a:xfrm>
          <a:prstGeom prst="rect">
            <a:avLst/>
          </a:prstGeom>
          <a:ln>
            <a:noFill/>
          </a:ln>
          <a:effectLst>
            <a:softEdge rad="112500"/>
          </a:effectLst>
        </p:spPr>
      </p:pic>
      <p:pic>
        <p:nvPicPr>
          <p:cNvPr id="5" name="Picture 4"/>
          <p:cNvPicPr>
            <a:picLocks noChangeAspect="1"/>
          </p:cNvPicPr>
          <p:nvPr>
            <p:custDataLst>
              <p:tags r:id="rId3"/>
            </p:custDataLst>
          </p:nvPr>
        </p:nvPicPr>
        <p:blipFill rotWithShape="1">
          <a:blip r:embed="rId10" cstate="print">
            <a:extLst>
              <a:ext uri="{28A0092B-C50C-407E-A947-70E740481C1C}">
                <a14:useLocalDpi xmlns:a14="http://schemas.microsoft.com/office/drawing/2010/main" val="0"/>
              </a:ext>
            </a:extLst>
          </a:blip>
          <a:srcRect l="28119"/>
          <a:stretch/>
        </p:blipFill>
        <p:spPr>
          <a:xfrm>
            <a:off x="8665726" y="1535810"/>
            <a:ext cx="2023492" cy="1628039"/>
          </a:xfrm>
          <a:prstGeom prst="rect">
            <a:avLst/>
          </a:prstGeom>
          <a:ln>
            <a:noFill/>
          </a:ln>
          <a:effectLst>
            <a:softEdge rad="112500"/>
          </a:effectLst>
        </p:spPr>
      </p:pic>
      <p:pic>
        <p:nvPicPr>
          <p:cNvPr id="6" name="Picture 5"/>
          <p:cNvPicPr>
            <a:picLocks noChangeAspect="1"/>
          </p:cNvPicPr>
          <p:nvPr>
            <p:custDataLst>
              <p:tags r:id="rId4"/>
            </p:custDataLst>
          </p:nvPr>
        </p:nvPicPr>
        <p:blipFill rotWithShape="1">
          <a:blip r:embed="rId11" cstate="print">
            <a:extLst>
              <a:ext uri="{28A0092B-C50C-407E-A947-70E740481C1C}">
                <a14:useLocalDpi xmlns:a14="http://schemas.microsoft.com/office/drawing/2010/main" val="0"/>
              </a:ext>
            </a:extLst>
          </a:blip>
          <a:srcRect t="15646"/>
          <a:stretch/>
        </p:blipFill>
        <p:spPr>
          <a:xfrm>
            <a:off x="10026692" y="2762538"/>
            <a:ext cx="2123728" cy="1928843"/>
          </a:xfrm>
          <a:prstGeom prst="rect">
            <a:avLst/>
          </a:prstGeom>
          <a:ln>
            <a:noFill/>
          </a:ln>
          <a:effectLst>
            <a:softEdge rad="112500"/>
          </a:effectLst>
        </p:spPr>
      </p:pic>
      <p:pic>
        <p:nvPicPr>
          <p:cNvPr id="7" name="Picture 6"/>
          <p:cNvPicPr>
            <a:picLocks noChangeAspect="1"/>
          </p:cNvPicPr>
          <p:nvPr>
            <p:custDataLst>
              <p:tags r:id="rId5"/>
            </p:custDataLst>
          </p:nvPr>
        </p:nvPicPr>
        <p:blipFill rotWithShape="1">
          <a:blip r:embed="rId12" cstate="print">
            <a:extLst>
              <a:ext uri="{28A0092B-C50C-407E-A947-70E740481C1C}">
                <a14:useLocalDpi xmlns:a14="http://schemas.microsoft.com/office/drawing/2010/main" val="0"/>
              </a:ext>
            </a:extLst>
          </a:blip>
          <a:srcRect l="29065"/>
          <a:stretch/>
        </p:blipFill>
        <p:spPr>
          <a:xfrm>
            <a:off x="8356010" y="4390577"/>
            <a:ext cx="2333208" cy="1660064"/>
          </a:xfrm>
          <a:prstGeom prst="rect">
            <a:avLst/>
          </a:prstGeom>
          <a:ln>
            <a:noFill/>
          </a:ln>
          <a:effectLst>
            <a:softEdge rad="112500"/>
          </a:effectLst>
        </p:spPr>
      </p:pic>
      <p:sp>
        <p:nvSpPr>
          <p:cNvPr id="8" name="TextBox 7"/>
          <p:cNvSpPr txBox="1"/>
          <p:nvPr/>
        </p:nvSpPr>
        <p:spPr>
          <a:xfrm>
            <a:off x="1038558" y="290184"/>
            <a:ext cx="616256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Special Measures</a:t>
            </a:r>
            <a:endParaRPr lang="en-GB" sz="3600" b="1" dirty="0">
              <a:solidFill>
                <a:schemeClr val="bg1"/>
              </a:solidFill>
            </a:endParaRPr>
          </a:p>
        </p:txBody>
      </p:sp>
    </p:spTree>
    <p:extLst>
      <p:ext uri="{BB962C8B-B14F-4D97-AF65-F5344CB8AC3E}">
        <p14:creationId xmlns:p14="http://schemas.microsoft.com/office/powerpoint/2010/main" val="3562816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Effect transition="in" filter="fade">
                                      <p:cBhvr>
                                        <p:cTn id="11" dur="500"/>
                                        <p:tgtEl>
                                          <p:spTgt spid="2">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
                                            <p:txEl>
                                              <p:pRg st="4" end="4"/>
                                            </p:txEl>
                                          </p:spTgt>
                                        </p:tgtEl>
                                        <p:attrNameLst>
                                          <p:attrName>style.visibility</p:attrName>
                                        </p:attrNameLst>
                                      </p:cBhvr>
                                      <p:to>
                                        <p:strVal val="visible"/>
                                      </p:to>
                                    </p:set>
                                    <p:animEffect transition="in" filter="fade">
                                      <p:cBhvr>
                                        <p:cTn id="16" dur="500"/>
                                        <p:tgtEl>
                                          <p:spTgt spid="2">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animEffect transition="in" filter="fade">
                                      <p:cBhvr>
                                        <p:cTn id="21" dur="500"/>
                                        <p:tgtEl>
                                          <p:spTgt spid="2">
                                            <p:txEl>
                                              <p:pRg st="6" end="6"/>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500"/>
                                        <p:tgtEl>
                                          <p:spTgt spid="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animEffect transition="in" filter="fade">
                                      <p:cBhvr>
                                        <p:cTn id="4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988671" y="1289443"/>
            <a:ext cx="4961502" cy="5868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a:r>
              <a:rPr lang="en-GB" altLang="en-US" kern="0" smtClean="0">
                <a:solidFill>
                  <a:srgbClr val="002060"/>
                </a:solidFill>
                <a:latin typeface="Arial" panose="020B0604020202020204" pitchFamily="34" charset="0"/>
                <a:cs typeface="Arial" panose="020B0604020202020204" pitchFamily="34" charset="0"/>
              </a:rPr>
              <a:t>Giving evidence in private</a:t>
            </a:r>
          </a:p>
          <a:p>
            <a:pPr algn="ctr"/>
            <a:endParaRPr lang="en-GB" altLang="en-US" kern="0" smtClean="0">
              <a:solidFill>
                <a:srgbClr val="002060"/>
              </a:solidFill>
              <a:latin typeface="Arial" panose="020B0604020202020204" pitchFamily="34" charset="0"/>
              <a:cs typeface="Arial" panose="020B0604020202020204" pitchFamily="34" charset="0"/>
            </a:endParaRPr>
          </a:p>
          <a:p>
            <a:pPr algn="ctr"/>
            <a:r>
              <a:rPr lang="en-GB" altLang="en-US" kern="0" smtClean="0">
                <a:solidFill>
                  <a:srgbClr val="002060"/>
                </a:solidFill>
                <a:latin typeface="Arial" panose="020B0604020202020204" pitchFamily="34" charset="0"/>
                <a:cs typeface="Arial" panose="020B0604020202020204" pitchFamily="34" charset="0"/>
              </a:rPr>
              <a:t>Examination of witness     through intermediary</a:t>
            </a:r>
          </a:p>
          <a:p>
            <a:pPr algn="ctr"/>
            <a:r>
              <a:rPr lang="en-GB" altLang="en-US" kern="0" smtClean="0">
                <a:solidFill>
                  <a:srgbClr val="002060"/>
                </a:solidFill>
                <a:latin typeface="Arial" panose="020B0604020202020204" pitchFamily="34" charset="0"/>
                <a:cs typeface="Arial" panose="020B0604020202020204" pitchFamily="34" charset="0"/>
              </a:rPr>
              <a:t> </a:t>
            </a:r>
          </a:p>
          <a:p>
            <a:pPr algn="ctr"/>
            <a:r>
              <a:rPr lang="en-GB" altLang="en-US" kern="0" smtClean="0">
                <a:solidFill>
                  <a:srgbClr val="002060"/>
                </a:solidFill>
                <a:latin typeface="Arial" panose="020B0604020202020204" pitchFamily="34" charset="0"/>
                <a:cs typeface="Arial" panose="020B0604020202020204" pitchFamily="34" charset="0"/>
              </a:rPr>
              <a:t>Aids to communication</a:t>
            </a:r>
          </a:p>
          <a:p>
            <a:pPr algn="ctr"/>
            <a:endParaRPr lang="en-GB" altLang="en-US" kern="0" smtClean="0">
              <a:solidFill>
                <a:srgbClr val="002060"/>
              </a:solidFill>
              <a:latin typeface="Arial" panose="020B0604020202020204" pitchFamily="34" charset="0"/>
              <a:cs typeface="Arial" panose="020B0604020202020204" pitchFamily="34" charset="0"/>
            </a:endParaRPr>
          </a:p>
          <a:p>
            <a:pPr algn="ctr"/>
            <a:r>
              <a:rPr lang="en-GB" altLang="en-US" kern="0" smtClean="0">
                <a:solidFill>
                  <a:srgbClr val="002060"/>
                </a:solidFill>
                <a:latin typeface="Arial" panose="020B0604020202020204" pitchFamily="34" charset="0"/>
                <a:cs typeface="Arial" panose="020B0604020202020204" pitchFamily="34" charset="0"/>
              </a:rPr>
              <a:t>Using video recording for giving evidence</a:t>
            </a:r>
          </a:p>
          <a:p>
            <a:endParaRPr lang="en-GB" altLang="en-US" sz="3600" kern="0" smtClean="0">
              <a:solidFill>
                <a:srgbClr val="002060"/>
              </a:solidFill>
              <a:latin typeface="Arial" panose="020B0604020202020204" pitchFamily="34" charset="0"/>
              <a:cs typeface="Arial" panose="020B0604020202020204" pitchFamily="34" charset="0"/>
            </a:endParaRPr>
          </a:p>
          <a:p>
            <a:endParaRPr lang="en-GB" altLang="en-US" sz="3600" kern="0" dirty="0" smtClean="0">
              <a:solidFill>
                <a:srgbClr val="002060"/>
              </a:solidFill>
              <a:latin typeface="Arial" panose="020B0604020202020204" pitchFamily="34" charset="0"/>
              <a:cs typeface="Arial" panose="020B0604020202020204" pitchFamily="34" charset="0"/>
            </a:endParaRPr>
          </a:p>
        </p:txBody>
      </p:sp>
      <p:pic>
        <p:nvPicPr>
          <p:cNvPr id="4" name="Picture 3"/>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9872198" y="287176"/>
            <a:ext cx="2095500" cy="1571625"/>
          </a:xfrm>
          <a:prstGeom prst="rect">
            <a:avLst/>
          </a:prstGeom>
          <a:ln>
            <a:noFill/>
          </a:ln>
          <a:effectLst>
            <a:softEdge rad="112500"/>
          </a:effectLst>
        </p:spPr>
      </p:pic>
      <p:pic>
        <p:nvPicPr>
          <p:cNvPr id="5" name="Picture 4"/>
          <p:cNvPicPr>
            <a:picLocks noChangeAspect="1"/>
          </p:cNvPicPr>
          <p:nvPr>
            <p:custDataLst>
              <p:tags r:id="rId3"/>
            </p:custDataLst>
          </p:nvPr>
        </p:nvPicPr>
        <p:blipFill rotWithShape="1">
          <a:blip r:embed="rId10" cstate="print">
            <a:extLst>
              <a:ext uri="{28A0092B-C50C-407E-A947-70E740481C1C}">
                <a14:useLocalDpi xmlns:a14="http://schemas.microsoft.com/office/drawing/2010/main" val="0"/>
              </a:ext>
            </a:extLst>
          </a:blip>
          <a:srcRect l="28119"/>
          <a:stretch/>
        </p:blipFill>
        <p:spPr>
          <a:xfrm>
            <a:off x="8168099" y="1526418"/>
            <a:ext cx="2035112" cy="1714500"/>
          </a:xfrm>
          <a:prstGeom prst="rect">
            <a:avLst/>
          </a:prstGeom>
          <a:ln>
            <a:noFill/>
          </a:ln>
          <a:effectLst>
            <a:softEdge rad="112500"/>
          </a:effectLst>
        </p:spPr>
      </p:pic>
      <p:pic>
        <p:nvPicPr>
          <p:cNvPr id="6" name="Picture 5"/>
          <p:cNvPicPr>
            <a:picLocks noChangeAspect="1"/>
          </p:cNvPicPr>
          <p:nvPr>
            <p:custDataLst>
              <p:tags r:id="rId4"/>
            </p:custDataLst>
          </p:nvPr>
        </p:nvPicPr>
        <p:blipFill rotWithShape="1">
          <a:blip r:embed="rId11" cstate="print">
            <a:extLst>
              <a:ext uri="{28A0092B-C50C-407E-A947-70E740481C1C}">
                <a14:useLocalDpi xmlns:a14="http://schemas.microsoft.com/office/drawing/2010/main" val="0"/>
              </a:ext>
            </a:extLst>
          </a:blip>
          <a:srcRect t="15646"/>
          <a:stretch/>
        </p:blipFill>
        <p:spPr>
          <a:xfrm>
            <a:off x="9913696" y="3013480"/>
            <a:ext cx="2054002" cy="1732643"/>
          </a:xfrm>
          <a:prstGeom prst="rect">
            <a:avLst/>
          </a:prstGeom>
          <a:ln>
            <a:noFill/>
          </a:ln>
          <a:effectLst>
            <a:softEdge rad="112500"/>
          </a:effectLst>
        </p:spPr>
      </p:pic>
      <p:pic>
        <p:nvPicPr>
          <p:cNvPr id="7" name="Picture 6"/>
          <p:cNvPicPr>
            <a:picLocks noChangeAspect="1"/>
          </p:cNvPicPr>
          <p:nvPr>
            <p:custDataLst>
              <p:tags r:id="rId5"/>
            </p:custDataLst>
          </p:nvPr>
        </p:nvPicPr>
        <p:blipFill rotWithShape="1">
          <a:blip r:embed="rId12" cstate="print">
            <a:extLst>
              <a:ext uri="{28A0092B-C50C-407E-A947-70E740481C1C}">
                <a14:useLocalDpi xmlns:a14="http://schemas.microsoft.com/office/drawing/2010/main" val="0"/>
              </a:ext>
            </a:extLst>
          </a:blip>
          <a:srcRect l="29065"/>
          <a:stretch/>
        </p:blipFill>
        <p:spPr>
          <a:xfrm>
            <a:off x="8023342" y="4480160"/>
            <a:ext cx="2035112" cy="1628775"/>
          </a:xfrm>
          <a:prstGeom prst="rect">
            <a:avLst/>
          </a:prstGeom>
          <a:ln>
            <a:noFill/>
          </a:ln>
          <a:effectLst>
            <a:softEdge rad="112500"/>
          </a:effectLst>
        </p:spPr>
      </p:pic>
      <p:sp>
        <p:nvSpPr>
          <p:cNvPr id="8" name="TextBox 7"/>
          <p:cNvSpPr txBox="1"/>
          <p:nvPr/>
        </p:nvSpPr>
        <p:spPr>
          <a:xfrm>
            <a:off x="988671" y="287176"/>
            <a:ext cx="6298009"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Special Measures</a:t>
            </a:r>
            <a:endParaRPr lang="en-GB" sz="3600" b="1" dirty="0">
              <a:solidFill>
                <a:schemeClr val="bg1"/>
              </a:solidFill>
            </a:endParaRPr>
          </a:p>
        </p:txBody>
      </p:sp>
    </p:spTree>
    <p:extLst>
      <p:ext uri="{BB962C8B-B14F-4D97-AF65-F5344CB8AC3E}">
        <p14:creationId xmlns:p14="http://schemas.microsoft.com/office/powerpoint/2010/main" val="2654433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7" cstate="print">
            <a:extLst>
              <a:ext uri="{28A0092B-C50C-407E-A947-70E740481C1C}">
                <a14:useLocalDpi xmlns:a14="http://schemas.microsoft.com/office/drawing/2010/main" val="0"/>
              </a:ext>
            </a:extLst>
          </a:blip>
          <a:stretch>
            <a:fillRect/>
          </a:stretch>
        </p:blipFill>
        <p:spPr>
          <a:xfrm>
            <a:off x="8407630" y="2239832"/>
            <a:ext cx="3278848" cy="2098753"/>
          </a:xfrm>
          <a:prstGeom prst="rect">
            <a:avLst/>
          </a:prstGeom>
          <a:effectLst>
            <a:softEdge rad="317500"/>
          </a:effectLst>
        </p:spPr>
      </p:pic>
      <p:pic>
        <p:nvPicPr>
          <p:cNvPr id="5" name="Picture 4"/>
          <p:cNvPicPr>
            <a:picLocks noChangeAspect="1"/>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504547" y="2171170"/>
            <a:ext cx="3240360" cy="2592288"/>
          </a:xfrm>
          <a:prstGeom prst="rect">
            <a:avLst/>
          </a:prstGeom>
          <a:effectLst>
            <a:softEdge rad="317500"/>
          </a:effectLst>
        </p:spPr>
      </p:pic>
      <p:pic>
        <p:nvPicPr>
          <p:cNvPr id="6" name="Picture 5"/>
          <p:cNvPicPr>
            <a:picLocks noChangeAspect="1"/>
          </p:cNvPicPr>
          <p:nvPr>
            <p:custDataLst>
              <p:tags r:id="rId3"/>
            </p:custDataLst>
          </p:nvPr>
        </p:nvPicPr>
        <p:blipFill>
          <a:blip r:embed="rId9" cstate="print">
            <a:extLst>
              <a:ext uri="{28A0092B-C50C-407E-A947-70E740481C1C}">
                <a14:useLocalDpi xmlns:a14="http://schemas.microsoft.com/office/drawing/2010/main" val="0"/>
              </a:ext>
            </a:extLst>
          </a:blip>
          <a:stretch>
            <a:fillRect/>
          </a:stretch>
        </p:blipFill>
        <p:spPr>
          <a:xfrm>
            <a:off x="4706909" y="3121715"/>
            <a:ext cx="2990396" cy="2279129"/>
          </a:xfrm>
          <a:prstGeom prst="rect">
            <a:avLst/>
          </a:prstGeom>
          <a:effectLst>
            <a:softEdge rad="317500"/>
          </a:effectLst>
        </p:spPr>
      </p:pic>
      <p:sp>
        <p:nvSpPr>
          <p:cNvPr id="7" name="TextBox 6"/>
          <p:cNvSpPr txBox="1"/>
          <p:nvPr/>
        </p:nvSpPr>
        <p:spPr>
          <a:xfrm>
            <a:off x="535259" y="425789"/>
            <a:ext cx="1115121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National Association Victim Support Schemes (NAVSS)</a:t>
            </a:r>
            <a:endParaRPr lang="en-GB" sz="3200" b="1" dirty="0">
              <a:solidFill>
                <a:schemeClr val="bg1"/>
              </a:solidFill>
            </a:endParaRPr>
          </a:p>
        </p:txBody>
      </p:sp>
      <p:sp>
        <p:nvSpPr>
          <p:cNvPr id="10" name="TextBox 9"/>
          <p:cNvSpPr txBox="1"/>
          <p:nvPr/>
        </p:nvSpPr>
        <p:spPr>
          <a:xfrm>
            <a:off x="8552790" y="1647950"/>
            <a:ext cx="2988527" cy="523220"/>
          </a:xfrm>
          <a:prstGeom prst="rect">
            <a:avLst/>
          </a:prstGeom>
          <a:noFill/>
        </p:spPr>
        <p:txBody>
          <a:bodyPr wrap="square" rtlCol="0">
            <a:spAutoFit/>
          </a:bodyPr>
          <a:lstStyle/>
          <a:p>
            <a:r>
              <a:rPr lang="en-GB" sz="2800" b="1" dirty="0" smtClean="0"/>
              <a:t>Crisis intervention</a:t>
            </a:r>
            <a:endParaRPr lang="en-GB" sz="2800" b="1" dirty="0"/>
          </a:p>
        </p:txBody>
      </p:sp>
      <p:sp>
        <p:nvSpPr>
          <p:cNvPr id="11" name="TextBox 10"/>
          <p:cNvSpPr txBox="1"/>
          <p:nvPr/>
        </p:nvSpPr>
        <p:spPr>
          <a:xfrm>
            <a:off x="3744907" y="5400844"/>
            <a:ext cx="4914400" cy="523220"/>
          </a:xfrm>
          <a:prstGeom prst="rect">
            <a:avLst/>
          </a:prstGeom>
          <a:noFill/>
        </p:spPr>
        <p:txBody>
          <a:bodyPr wrap="square" rtlCol="0">
            <a:spAutoFit/>
          </a:bodyPr>
          <a:lstStyle/>
          <a:p>
            <a:r>
              <a:rPr lang="en-GB" sz="2800" b="1" dirty="0" smtClean="0"/>
              <a:t>The community’s responsibility</a:t>
            </a:r>
            <a:endParaRPr lang="en-GB" sz="2800" b="1" dirty="0"/>
          </a:p>
        </p:txBody>
      </p:sp>
      <p:sp>
        <p:nvSpPr>
          <p:cNvPr id="12" name="TextBox 11"/>
          <p:cNvSpPr txBox="1"/>
          <p:nvPr/>
        </p:nvSpPr>
        <p:spPr>
          <a:xfrm>
            <a:off x="1396703" y="1647950"/>
            <a:ext cx="1792547" cy="584775"/>
          </a:xfrm>
          <a:prstGeom prst="rect">
            <a:avLst/>
          </a:prstGeom>
          <a:noFill/>
        </p:spPr>
        <p:txBody>
          <a:bodyPr wrap="square" rtlCol="0">
            <a:spAutoFit/>
          </a:bodyPr>
          <a:lstStyle/>
          <a:p>
            <a:r>
              <a:rPr lang="en-GB" sz="3200" b="1" dirty="0" smtClean="0"/>
              <a:t>Practical</a:t>
            </a:r>
            <a:endParaRPr lang="en-GB" sz="3200" b="1" dirty="0"/>
          </a:p>
        </p:txBody>
      </p:sp>
    </p:spTree>
    <p:extLst>
      <p:ext uri="{BB962C8B-B14F-4D97-AF65-F5344CB8AC3E}">
        <p14:creationId xmlns:p14="http://schemas.microsoft.com/office/powerpoint/2010/main" val="22022241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450770" y="858045"/>
            <a:ext cx="7643192" cy="5145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r>
              <a:rPr kumimoji="0" lang="en-GB" altLang="en-US" sz="36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Internal Police Departments</a:t>
            </a:r>
          </a:p>
          <a:p>
            <a:pPr marL="0" marR="0" lvl="0" indent="0" algn="l" defTabSz="914400" rtl="0" eaLnBrk="0" fontAlgn="base" latinLnBrk="0" hangingPunct="0">
              <a:lnSpc>
                <a:spcPct val="100000"/>
              </a:lnSpc>
              <a:spcBef>
                <a:spcPts val="0"/>
              </a:spcBef>
              <a:spcAft>
                <a:spcPts val="1800"/>
              </a:spcAft>
              <a:buClrTx/>
              <a:buSzTx/>
              <a:buFontTx/>
              <a:buNone/>
              <a:tabLst/>
              <a:defRPr/>
            </a:pPr>
            <a:r>
              <a:rPr kumimoji="0" lang="en-GB" altLang="en-US" sz="36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Criminal Justice Service</a:t>
            </a:r>
          </a:p>
          <a:p>
            <a:pPr marL="0" marR="0" lvl="0" indent="0" algn="l" defTabSz="914400" rtl="0" eaLnBrk="0" fontAlgn="base" latinLnBrk="0" hangingPunct="0">
              <a:lnSpc>
                <a:spcPct val="100000"/>
              </a:lnSpc>
              <a:spcBef>
                <a:spcPts val="0"/>
              </a:spcBef>
              <a:spcAft>
                <a:spcPts val="1800"/>
              </a:spcAft>
              <a:buClrTx/>
              <a:buSzTx/>
              <a:buFontTx/>
              <a:buNone/>
              <a:tabLst/>
              <a:defRPr/>
            </a:pPr>
            <a:r>
              <a:rPr kumimoji="0" lang="en-GB" altLang="en-US" sz="36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Local Authority &amp; other                 Statutory Partners </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sz="36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Other (private)</a:t>
            </a:r>
          </a:p>
          <a:p>
            <a:pPr marL="0" marR="0" lvl="0" indent="0" algn="l" defTabSz="914400" rtl="0" eaLnBrk="0" fontAlgn="base" latinLnBrk="0" hangingPunct="0">
              <a:lnSpc>
                <a:spcPct val="90000"/>
              </a:lnSpc>
              <a:spcBef>
                <a:spcPct val="20000"/>
              </a:spcBef>
              <a:spcAft>
                <a:spcPct val="0"/>
              </a:spcAft>
              <a:buClrTx/>
              <a:buSzTx/>
              <a:buFontTx/>
              <a:buNone/>
              <a:tabLst/>
              <a:defRPr/>
            </a:pPr>
            <a:r>
              <a:rPr kumimoji="0" lang="en-GB" altLang="en-US" sz="3600" b="0" i="0" u="none" strike="noStrike" kern="0" cap="none" spc="0" normalizeH="0" baseline="0" noProof="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rPr>
              <a:t>Organisations </a:t>
            </a:r>
            <a:endParaRPr kumimoji="0" lang="en-GB" altLang="en-US" sz="3600" b="0" i="0" u="none" strike="noStrike" kern="0" cap="none" spc="0" normalizeH="0" baseline="0" noProof="0" dirty="0" smtClean="0">
              <a:ln>
                <a:noFill/>
              </a:ln>
              <a:solidFill>
                <a:srgbClr val="002060"/>
              </a:solidFill>
              <a:effectLst/>
              <a:uLnTx/>
              <a:uFillTx/>
              <a:latin typeface="Arial" panose="020B0604020202020204" pitchFamily="34" charset="0"/>
              <a:ea typeface="ＭＳ Ｐゴシック" pitchFamily="-112" charset="-128"/>
              <a:cs typeface="Arial" panose="020B0604020202020204" pitchFamily="34" charset="0"/>
            </a:endParaRPr>
          </a:p>
        </p:txBody>
      </p:sp>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92542" y="1134615"/>
            <a:ext cx="3388893" cy="4761216"/>
          </a:xfrm>
          <a:prstGeom prst="rect">
            <a:avLst/>
          </a:prstGeom>
        </p:spPr>
      </p:pic>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Sources of Advice and Support</a:t>
            </a:r>
            <a:endParaRPr lang="en-GB" sz="3600" b="1" dirty="0">
              <a:solidFill>
                <a:schemeClr val="bg1"/>
              </a:solidFill>
            </a:endParaRPr>
          </a:p>
        </p:txBody>
      </p:sp>
    </p:spTree>
    <p:extLst>
      <p:ext uri="{BB962C8B-B14F-4D97-AF65-F5344CB8AC3E}">
        <p14:creationId xmlns:p14="http://schemas.microsoft.com/office/powerpoint/2010/main" val="3753012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265083" y="701301"/>
            <a:ext cx="7643192" cy="67684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800">
                <a:solidFill>
                  <a:schemeClr val="accent2"/>
                </a:solidFill>
                <a:latin typeface="+mn-lt"/>
                <a:ea typeface="ＭＳ Ｐゴシック" pitchFamily="-112" charset="-128"/>
                <a:cs typeface="ＭＳ Ｐゴシック" pitchFamily="-112" charset="-128"/>
              </a:defRPr>
            </a:lvl1pPr>
            <a:lvl2pPr marL="4572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2pPr>
            <a:lvl3pPr marL="9144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3pPr>
            <a:lvl4pPr marL="13716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4pPr>
            <a:lvl5pPr marL="1828800" indent="0" algn="l" rtl="0" eaLnBrk="0" fontAlgn="base" hangingPunct="0">
              <a:spcBef>
                <a:spcPct val="20000"/>
              </a:spcBef>
              <a:spcAft>
                <a:spcPct val="0"/>
              </a:spcAft>
              <a:buNone/>
              <a:defRPr sz="2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smtClean="0">
              <a:ln>
                <a:noFill/>
              </a:ln>
              <a:solidFill>
                <a:srgbClr val="000000"/>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GB" altLang="en-US" sz="2800" b="0" i="0" u="none" strike="noStrike" kern="0" cap="none" spc="0" normalizeH="0" baseline="0" noProof="0" smtClean="0">
                <a:ln>
                  <a:noFill/>
                </a:ln>
                <a:solidFill>
                  <a:srgbClr val="002060"/>
                </a:solidFill>
                <a:effectLst/>
                <a:uLnTx/>
                <a:uFillTx/>
                <a:latin typeface="Verdana"/>
                <a:ea typeface="ＭＳ Ｐゴシック" pitchFamily="-112" charset="-128"/>
              </a:rPr>
              <a:t>Code of Practice for Victims of Crime</a:t>
            </a:r>
          </a:p>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GB" altLang="en-US" sz="2800" b="0" i="0" u="none" strike="noStrike" kern="0" cap="none" spc="0" normalizeH="0" baseline="0" noProof="0" smtClean="0">
                <a:ln>
                  <a:noFill/>
                </a:ln>
                <a:solidFill>
                  <a:srgbClr val="002060"/>
                </a:solidFill>
                <a:effectLst/>
                <a:uLnTx/>
                <a:uFillTx/>
                <a:latin typeface="Verdana"/>
                <a:ea typeface="ＭＳ Ｐゴシック" pitchFamily="-112" charset="-128"/>
              </a:rPr>
              <a:t> ‘A Guide for Victims’</a:t>
            </a: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smtClean="0">
              <a:ln>
                <a:noFill/>
              </a:ln>
              <a:solidFill>
                <a:srgbClr val="000000"/>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US" altLang="en-US" sz="2400" b="0" i="0" u="none" strike="noStrike" kern="0" cap="none" spc="0" normalizeH="0" baseline="0" noProof="0" smtClean="0">
                <a:ln>
                  <a:noFill/>
                </a:ln>
                <a:solidFill>
                  <a:srgbClr val="002060"/>
                </a:solidFill>
                <a:effectLst/>
                <a:uLnTx/>
                <a:uFillTx/>
                <a:latin typeface="Verdana"/>
                <a:ea typeface="ＭＳ Ｐゴシック" pitchFamily="-112" charset="-128"/>
                <a:hlinkClick r:id="rId5"/>
              </a:rPr>
              <a:t>http://www.victimsupport.org.uk</a:t>
            </a:r>
            <a:endParaRPr kumimoji="0" lang="en-US" altLang="en-US" sz="2400" b="0" i="0" u="none" strike="noStrike" kern="0" cap="none" spc="0" normalizeH="0" baseline="0" noProof="0" smtClean="0">
              <a:ln>
                <a:noFill/>
              </a:ln>
              <a:solidFill>
                <a:srgbClr val="002060"/>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ts val="0"/>
              </a:spcBef>
              <a:spcAft>
                <a:spcPts val="1800"/>
              </a:spcAft>
              <a:buClrTx/>
              <a:buSzTx/>
              <a:buFontTx/>
              <a:buNone/>
              <a:tabLst/>
              <a:defRPr/>
            </a:pPr>
            <a:endParaRPr kumimoji="0" lang="en-US" altLang="en-US" sz="2400" b="0" i="0" u="none" strike="noStrike" kern="0" cap="none" spc="0" normalizeH="0" baseline="0" noProof="0" smtClean="0">
              <a:ln>
                <a:noFill/>
              </a:ln>
              <a:solidFill>
                <a:srgbClr val="002060"/>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ts val="0"/>
              </a:spcBef>
              <a:spcAft>
                <a:spcPts val="1800"/>
              </a:spcAft>
              <a:buClrTx/>
              <a:buSzTx/>
              <a:buFontTx/>
              <a:buNone/>
              <a:tabLst/>
              <a:defRPr/>
            </a:pPr>
            <a:r>
              <a:rPr kumimoji="0" lang="en-GB" altLang="en-US" sz="2400" b="0" i="0" u="none" strike="noStrike" kern="0" cap="none" spc="0" normalizeH="0" baseline="0" noProof="0" smtClean="0">
                <a:ln>
                  <a:noFill/>
                </a:ln>
                <a:solidFill>
                  <a:srgbClr val="333399"/>
                </a:solidFill>
                <a:effectLst/>
                <a:uLnTx/>
                <a:uFillTx/>
                <a:latin typeface="Verdana"/>
                <a:ea typeface="ＭＳ Ｐゴシック" pitchFamily="-112" charset="-128"/>
                <a:hlinkClick r:id="rId6"/>
              </a:rPr>
              <a:t>https://www.victimsinformationservice.org.uk</a:t>
            </a:r>
            <a:endParaRPr kumimoji="0" lang="en-GB" altLang="en-US" sz="2400" b="0" i="0" u="none" strike="noStrike" kern="0" cap="none" spc="0" normalizeH="0" baseline="0" noProof="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smtClean="0">
              <a:ln>
                <a:noFill/>
              </a:ln>
              <a:solidFill>
                <a:srgbClr val="333399"/>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ts val="0"/>
              </a:spcBef>
              <a:spcAft>
                <a:spcPts val="1800"/>
              </a:spcAft>
              <a:buClrTx/>
              <a:buSzTx/>
              <a:buFontTx/>
              <a:buNone/>
              <a:tabLst/>
              <a:defRPr/>
            </a:pPr>
            <a:endParaRPr kumimoji="0" lang="en-GB" altLang="en-US" sz="28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4" name="TextBox 3"/>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Further Information </a:t>
            </a:r>
            <a:endParaRPr lang="en-GB" sz="3600" b="1" dirty="0">
              <a:solidFill>
                <a:schemeClr val="bg1"/>
              </a:solidFill>
            </a:endParaRPr>
          </a:p>
        </p:txBody>
      </p:sp>
    </p:spTree>
    <p:extLst>
      <p:ext uri="{BB962C8B-B14F-4D97-AF65-F5344CB8AC3E}">
        <p14:creationId xmlns:p14="http://schemas.microsoft.com/office/powerpoint/2010/main" val="13740312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1870090" y="1124104"/>
            <a:ext cx="3239715" cy="4421210"/>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105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sz="8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252000" marR="0" lvl="0" indent="0" defTabSz="914400" eaLnBrk="1" fontAlgn="base" latinLnBrk="0" hangingPunct="1">
              <a:lnSpc>
                <a:spcPct val="100000"/>
              </a:lnSpc>
              <a:spcBef>
                <a:spcPts val="0"/>
              </a:spcBef>
              <a:spcAft>
                <a:spcPct val="0"/>
              </a:spcAft>
              <a:buClrTx/>
              <a:buSzTx/>
              <a:buFontTx/>
              <a:buNone/>
              <a:tabLst/>
              <a:defRPr/>
            </a:pPr>
            <a:r>
              <a:rPr kumimoji="0" lang="en-GB" sz="2800" b="0" i="0" u="none" strike="noStrike" kern="0" cap="none" spc="0" normalizeH="0" baseline="0" noProof="0" dirty="0" smtClean="0">
                <a:ln>
                  <a:noFill/>
                </a:ln>
                <a:solidFill>
                  <a:srgbClr val="00B050"/>
                </a:solidFill>
                <a:effectLst/>
                <a:uLnTx/>
                <a:uFillTx/>
                <a:latin typeface="Perpetua" panose="02020502060401020303" pitchFamily="18" charset="0"/>
                <a:ea typeface="ＭＳ Ｐゴシック" panose="020B0600070205080204" pitchFamily="34" charset="-128"/>
              </a:rPr>
              <a:t>Code of Practice for Victims of Crime</a:t>
            </a:r>
          </a:p>
          <a:p>
            <a:pPr marL="0" marR="0" lvl="0" indent="0" defTabSz="914400" eaLnBrk="1" fontAlgn="base" latinLnBrk="0" hangingPunct="1">
              <a:lnSpc>
                <a:spcPct val="100000"/>
              </a:lnSpc>
              <a:spcBef>
                <a:spcPct val="20000"/>
              </a:spcBef>
              <a:spcAft>
                <a:spcPct val="0"/>
              </a:spcAft>
              <a:buClrTx/>
              <a:buSzTx/>
              <a:buFontTx/>
              <a:buNone/>
              <a:tabLst/>
              <a:defRPr/>
            </a:pPr>
            <a:r>
              <a:rPr kumimoji="0" lang="en-GB" altLang="en-US" sz="16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rPr>
              <a:t>      October 2015</a:t>
            </a: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600" b="0" i="0" u="none" strike="noStrike" kern="0" cap="none" spc="0" normalizeH="0" baseline="0" noProof="0" dirty="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600" b="0" i="0" u="none" strike="noStrike" kern="0" cap="none" spc="0" normalizeH="0" baseline="0" noProof="0" dirty="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6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9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p:txBody>
      </p:sp>
      <p:sp>
        <p:nvSpPr>
          <p:cNvPr id="4" name="TextBox 4"/>
          <p:cNvSpPr txBox="1">
            <a:spLocks noChangeArrowheads="1"/>
          </p:cNvSpPr>
          <p:nvPr/>
        </p:nvSpPr>
        <p:spPr bwMode="auto">
          <a:xfrm>
            <a:off x="6603987" y="1093326"/>
            <a:ext cx="3311525" cy="4451988"/>
          </a:xfrm>
          <a:prstGeom prst="rect">
            <a:avLst/>
          </a:prstGeom>
          <a:solidFill>
            <a:srgbClr val="7030A0"/>
          </a:solidFill>
          <a:ln w="12700">
            <a:solidFill>
              <a:srgbClr val="7030A0"/>
            </a:solidFill>
            <a:miter lim="800000"/>
            <a:headEnd/>
            <a:tailEnd/>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280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0"/>
              </a:spcBef>
              <a:spcAft>
                <a:spcPct val="0"/>
              </a:spcAft>
              <a:buClrTx/>
              <a:buSzTx/>
              <a:buFontTx/>
              <a:buNone/>
              <a:tabLst/>
              <a:defRPr/>
            </a:pPr>
            <a:endParaRPr kumimoji="0" lang="en-GB" altLang="en-US" sz="1050" b="1" i="0" u="none" strike="noStrike" kern="0" cap="none" spc="0" normalizeH="0" baseline="0" noProof="0" dirty="0" smtClean="0">
              <a:ln>
                <a:noFill/>
              </a:ln>
              <a:solidFill>
                <a:srgbClr val="000000"/>
              </a:solidFill>
              <a:effectLst/>
              <a:uLnTx/>
              <a:uFillTx/>
              <a:latin typeface="Verdana" panose="020B0604030504040204" pitchFamily="34"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sz="8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72000" marR="0" lvl="0" indent="0" defTabSz="914400" eaLnBrk="1" fontAlgn="base" latinLnBrk="0" hangingPunct="1">
              <a:lnSpc>
                <a:spcPct val="100000"/>
              </a:lnSpc>
              <a:spcBef>
                <a:spcPts val="0"/>
              </a:spcBef>
              <a:spcAft>
                <a:spcPct val="0"/>
              </a:spcAft>
              <a:buClrTx/>
              <a:buSzTx/>
              <a:buFontTx/>
              <a:buNone/>
              <a:tabLst/>
              <a:defRPr/>
            </a:pPr>
            <a:r>
              <a:rPr kumimoji="0" lang="en-GB" sz="2800" b="1" i="0" u="none" strike="noStrike" kern="0" cap="none" spc="0" normalizeH="0" baseline="0" noProof="0" dirty="0" smtClean="0">
                <a:ln>
                  <a:noFill/>
                </a:ln>
                <a:solidFill>
                  <a:srgbClr val="FFFFFF"/>
                </a:solidFill>
                <a:effectLst/>
                <a:uLnTx/>
                <a:uFillTx/>
                <a:latin typeface="Perpetua" panose="02020502060401020303" pitchFamily="18" charset="0"/>
                <a:ea typeface="ＭＳ Ｐゴシック" panose="020B0600070205080204" pitchFamily="34" charset="-128"/>
              </a:rPr>
              <a:t>The Witness Charter</a:t>
            </a:r>
            <a:endParaRPr kumimoji="0" lang="en-GB" altLang="en-US" sz="1600" b="1" i="0" u="none" strike="noStrike" kern="0" cap="none" spc="0" normalizeH="0" baseline="0" noProof="0" dirty="0" smtClean="0">
              <a:ln>
                <a:noFill/>
              </a:ln>
              <a:solidFill>
                <a:srgbClr val="FFFFFF"/>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0" i="0" u="none" strike="noStrike" kern="0" cap="none" spc="0" normalizeH="0" baseline="0" noProof="0" dirty="0" smtClean="0">
              <a:ln>
                <a:noFill/>
              </a:ln>
              <a:solidFill>
                <a:srgbClr val="000000"/>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r>
              <a:rPr kumimoji="0" lang="en-GB" altLang="en-US" sz="1400" b="1" i="0" u="none" strike="noStrike" kern="0" cap="none" spc="0" normalizeH="0" baseline="0" noProof="0" dirty="0" smtClean="0">
                <a:ln>
                  <a:noFill/>
                </a:ln>
                <a:solidFill>
                  <a:srgbClr val="FFFFFF"/>
                </a:solidFill>
                <a:effectLst/>
                <a:uLnTx/>
                <a:uFillTx/>
                <a:latin typeface="Perpetua" panose="02020502060401020303" pitchFamily="18" charset="0"/>
                <a:ea typeface="ＭＳ Ｐゴシック" panose="020B0600070205080204" pitchFamily="34" charset="-128"/>
              </a:rPr>
              <a:t>December 2013</a:t>
            </a: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1" i="0" u="none" strike="noStrike" kern="0" cap="none" spc="0" normalizeH="0" baseline="0" noProof="0" dirty="0" smtClean="0">
              <a:ln>
                <a:noFill/>
              </a:ln>
              <a:solidFill>
                <a:srgbClr val="FFFFFF"/>
              </a:solidFill>
              <a:effectLst/>
              <a:uLnTx/>
              <a:uFillTx/>
              <a:latin typeface="Perpetua" panose="02020502060401020303" pitchFamily="18" charset="0"/>
              <a:ea typeface="ＭＳ Ｐゴシック" panose="020B0600070205080204" pitchFamily="34" charset="-128"/>
            </a:endParaRPr>
          </a:p>
          <a:p>
            <a:pPr marL="0" marR="0" lvl="0" indent="0" defTabSz="914400" eaLnBrk="1" fontAlgn="base" latinLnBrk="0" hangingPunct="1">
              <a:lnSpc>
                <a:spcPct val="100000"/>
              </a:lnSpc>
              <a:spcBef>
                <a:spcPct val="20000"/>
              </a:spcBef>
              <a:spcAft>
                <a:spcPct val="0"/>
              </a:spcAft>
              <a:buClrTx/>
              <a:buSzTx/>
              <a:buFontTx/>
              <a:buNone/>
              <a:tabLst/>
              <a:defRPr/>
            </a:pPr>
            <a:endParaRPr kumimoji="0" lang="en-GB" altLang="en-US" sz="1400" b="1" i="0" u="none" strike="noStrike" kern="0" cap="none" spc="0" normalizeH="0" baseline="0" noProof="0" dirty="0" smtClean="0">
              <a:ln>
                <a:noFill/>
              </a:ln>
              <a:solidFill>
                <a:srgbClr val="FFFFFF"/>
              </a:solidFill>
              <a:effectLst/>
              <a:uLnTx/>
              <a:uFillTx/>
              <a:latin typeface="Perpetua" panose="02020502060401020303" pitchFamily="18" charset="0"/>
              <a:ea typeface="ＭＳ Ｐゴシック" panose="020B0600070205080204" pitchFamily="34" charset="-128"/>
            </a:endParaRPr>
          </a:p>
        </p:txBody>
      </p:sp>
      <p:sp>
        <p:nvSpPr>
          <p:cNvPr id="5" name="TextBox 4"/>
          <p:cNvSpPr txBox="1"/>
          <p:nvPr/>
        </p:nvSpPr>
        <p:spPr>
          <a:xfrm>
            <a:off x="1870090" y="276117"/>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Further Reading</a:t>
            </a:r>
            <a:endParaRPr lang="en-GB" sz="3600" b="1" dirty="0">
              <a:solidFill>
                <a:schemeClr val="bg1"/>
              </a:solidFill>
            </a:endParaRPr>
          </a:p>
        </p:txBody>
      </p:sp>
    </p:spTree>
    <p:extLst>
      <p:ext uri="{BB962C8B-B14F-4D97-AF65-F5344CB8AC3E}">
        <p14:creationId xmlns:p14="http://schemas.microsoft.com/office/powerpoint/2010/main" val="3573578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ppt_w</p:attrName>
                                        </p:attrNameLst>
                                      </p:cBhvr>
                                      <p:tavLst>
                                        <p:tav tm="0" fmla="#ppt_w*sin(2.5*pi*$)">
                                          <p:val>
                                            <p:fltVal val="0"/>
                                          </p:val>
                                        </p:tav>
                                        <p:tav tm="100000">
                                          <p:val>
                                            <p:fltVal val="1"/>
                                          </p:val>
                                        </p:tav>
                                      </p:tavLst>
                                    </p:anim>
                                    <p:anim calcmode="lin" valueType="num">
                                      <p:cBhvr>
                                        <p:cTn id="16"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915114" y="593285"/>
            <a:ext cx="6755904" cy="4927587"/>
          </a:xfrm>
          <a:prstGeom prst="rect">
            <a:avLst/>
          </a:prstGeom>
        </p:spPr>
      </p:pic>
    </p:spTree>
    <p:extLst>
      <p:ext uri="{BB962C8B-B14F-4D97-AF65-F5344CB8AC3E}">
        <p14:creationId xmlns:p14="http://schemas.microsoft.com/office/powerpoint/2010/main" val="125416831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F26D18-558F-4B06-B6D9-FA6C98406506}&quot;/&gt;&lt;isInvalidForFieldText val=&quot;0&quot;/&gt;&lt;Image&gt;&lt;filename val=&quot;C:\DOCUME~1\swp54152\LOCALS~1\Temp\PR\data\asimages\{66F26D18-558F-4B06-B6D9-FA6C98406506}_2.png&quot;/&gt;&lt;left val=&quot;49&quot;/&gt;&lt;top val=&quot;63&quot;/&gt;&lt;width val=&quot;621&quot;/&gt;&lt;height val=&quot;414&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1&quot;/&gt;&lt;lineCharCount val=&quot;1&quot;/&gt;&lt;lineCharCount val=&quot;28&quot;/&gt;&lt;lineCharCount val=&quot;1&quot;/&gt;&lt;lineCharCount val=&quot;37&quot;/&gt;&lt;lineCharCount val=&quot;1&quot;/&gt;&lt;lineCharCount val=&quot;2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INFO" val="&lt;ThreeDShapeInfo&gt;&lt;uuid val=&quot;{66F26D18-558F-4B06-B6D9-FA6C98406506}&quot;/&gt;&lt;isInvalidForFieldText val=&quot;0&quot;/&gt;&lt;Image&gt;&lt;filename val=&quot;C:\DOCUME~1\swp54152\LOCALS~1\Temp\PR\data\asimages\{66F26D18-558F-4B06-B6D9-FA6C98406506}_2.png&quot;/&gt;&lt;left val=&quot;49&quot;/&gt;&lt;top val=&quot;63&quot;/&gt;&lt;width val=&quot;621&quot;/&gt;&lt;height val=&quot;414&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1&quot;/&gt;&lt;lineCharCount val=&quot;1&quot;/&gt;&lt;lineCharCount val=&quot;28&quot;/&gt;&lt;lineCharCount val=&quot;1&quot;/&gt;&lt;lineCharCount val=&quot;37&quot;/&gt;&lt;lineCharCount val=&quot;1&quot;/&gt;&lt;lineCharCount val=&quot;24&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749869-B337-4B46-A235-0B7EFC19F174}&quot;/&gt;&lt;isInvalidForFieldText val=&quot;0&quot;/&gt;&lt;Image&gt;&lt;filename val=&quot;C:\DOCUME~1\swp54152\LOCALS~1\Temp\PR\data\asimages\{A9749869-B337-4B46-A235-0B7EFC19F174}_4.png&quot;/&gt;&lt;left val=&quot;0&quot;/&gt;&lt;top val=&quot;29&quot;/&gt;&lt;width val=&quot;721&quot;/&gt;&lt;height val=&quot;481&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A9749869-B337-4B46-A235-0B7EFC19F174}&quot;/&gt;&lt;isInvalidForFieldText val=&quot;0&quot;/&gt;&lt;Image&gt;&lt;filename val=&quot;C:\DOCUME~1\swp54152\LOCALS~1\Temp\PR\data\asimages\{A9749869-B337-4B46-A235-0B7EFC19F174}_4.png&quot;/&gt;&lt;left val=&quot;0&quot;/&gt;&lt;top val=&quot;29&quot;/&gt;&lt;width val=&quot;721&quot;/&gt;&lt;height val=&quot;481&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0BE0B073-57AE-4307-9B48-9745E7E08F0D}&quot;/&gt;&lt;isInvalidForFieldText val=&quot;0&quot;/&gt;&lt;Image&gt;&lt;filename val=&quot;C:\DOCUME~1\swp54152\LOCALS~1\Temp\PR\data\asimages\{0BE0B073-57AE-4307-9B48-9745E7E08F0D}_3.png&quot;/&gt;&lt;left val=&quot;49&quot;/&gt;&lt;top val=&quot;63&quot;/&gt;&lt;width val=&quot;621&quot;/&gt;&lt;height val=&quot;414&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2&quot;/&gt;&lt;lineCharCount val=&quot;1&quot;/&gt;&lt;lineCharCount val=&quot;1&quot;/&gt;&lt;lineCharCount val=&quot;36&quot;/&gt;&lt;lineCharCount val=&quot;1&quot;/&gt;&lt;lineCharCount val=&quot;1&quot;/&gt;&lt;lineCharCount val=&quot;40&quot;/&gt;&lt;lineCharCount val=&quot;35&quot;/&gt;&lt;lineCharCount val=&quot;1&quot;/&gt;&lt;lineCharCount val=&quot;1&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B76F77BD-6ECE-4A62-9629-9FA8D4321030}&quot;/&gt;&lt;isInvalidForFieldText val=&quot;0&quot;/&gt;&lt;Image&gt;&lt;filename val=&quot;C:\DOCUME~1\swp54152\LOCALS~1\Temp\PR\data\asimages\{B76F77BD-6ECE-4A62-9629-9FA8D4321030}_6.png&quot;/&gt;&lt;left val=&quot;36&quot;/&gt;&lt;top val=&quot;70&quot;/&gt;&lt;width val=&quot;630&quot;/&gt;&lt;height val=&quot;452&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1&quot;/&gt;&lt;lineCharCount val=&quot;32&quot;/&gt;&lt;lineCharCount val=&quot;44&quot;/&gt;&lt;lineCharCount val=&quot;52&quot;/&gt;&lt;lineCharCount val=&quot;21&quot;/&gt;&lt;lineCharCount val=&quot;46&quot;/&gt;&lt;lineCharCount val=&quot;36&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B76F77BD-6ECE-4A62-9629-9FA8D4321030}&quot;/&gt;&lt;isInvalidForFieldText val=&quot;0&quot;/&gt;&lt;Image&gt;&lt;filename val=&quot;C:\DOCUME~1\swp54152\LOCALS~1\Temp\PR\data\asimages\{B76F77BD-6ECE-4A62-9629-9FA8D4321030}_6.png&quot;/&gt;&lt;left val=&quot;36&quot;/&gt;&lt;top val=&quot;70&quot;/&gt;&lt;width val=&quot;630&quot;/&gt;&lt;height val=&quot;452&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1&quot;/&gt;&lt;lineCharCount val=&quot;32&quot;/&gt;&lt;lineCharCount val=&quot;44&quot;/&gt;&lt;lineCharCount val=&quot;52&quot;/&gt;&lt;lineCharCount val=&quot;21&quot;/&gt;&lt;lineCharCount val=&quot;46&quot;/&gt;&lt;lineCharCount val=&quot;36&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2&quot;/&gt;&lt;lineCharCount val=&quot;1&quot;/&gt;&lt;lineCharCount val=&quot;46&quot;/&gt;&lt;lineCharCount val=&quot;45&quot;/&gt;&lt;lineCharCount val=&quot;45&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2&quot;/&gt;&lt;lineCharCount val=&quot;1&quot;/&gt;&lt;lineCharCount val=&quot;46&quot;/&gt;&lt;lineCharCount val=&quot;45&quot;/&gt;&lt;lineCharCount val=&quot;45&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AA711B43-A362-4B68-9843-CACEB9D6B263}&quot;/&gt;&lt;isInvalidForFieldText val=&quot;0&quot;/&gt;&lt;Image&gt;&lt;filename val=&quot;C:\DOCUME~1\swp54152\LOCALS~1\Temp\PR\data\asimages\{AA711B43-A362-4B68-9843-CACEB9D6B263}_8.png&quot;/&gt;&lt;left val=&quot;30&quot;/&gt;&lt;top val=&quot;42&quot;/&gt;&lt;width val=&quot;653&quot;/&gt;&lt;height val=&quot;477&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0&quot;/&gt;&lt;lineCharCount val=&quot;20&quot;/&gt;&lt;lineCharCount val=&quot;20&quot;/&gt;&lt;lineCharCount val=&quot;33&quot;/&gt;&lt;lineCharCount val=&quot;9&quot;/&gt;&lt;lineCharCount val=&quot;36&quot;/&gt;&lt;lineCharCount val=&quot;30&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17&quot;/&gt;&lt;lineCharCount val=&quot;2&quot;/&gt;&lt;lineCharCount val=&quot;19&quot;/&gt;&lt;lineCharCount val=&quot;25&quot;/&gt;&lt;lineCharCount val=&quot;1&quot;/&gt;&lt;lineCharCount val=&quot;22&quot;/&gt;&lt;lineCharCount val=&quot;20&quot;/&gt;&lt;lineCharCount val=&quot;1&quot;/&gt;&lt;lineCharCount val=&quot;20&quot;/&gt;&lt;lineCharCount val=&quot;5&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E4AAEF-1C4A-43CC-ABA2-787FC2F6FE83}&quot;/&gt;&lt;isInvalidForFieldText val=&quot;0&quot;/&gt;&lt;Image&gt;&lt;filename val=&quot;C:\DOCUME~1\swp54152\LOCALS~1\Temp\PR\data\asimages\{94E4AAEF-1C4A-43CC-ABA2-787FC2F6FE83}_11.png&quot;/&gt;&lt;left val=&quot;534&quot;/&gt;&lt;top val=&quot;65&quot;/&gt;&lt;width val=&quot;166&quot;/&gt;&lt;height val=&quot;125&quot;/&gt;&lt;hasText val=&quot;1&quot;/&gt;&lt;/Image&gt;&lt;/ThreeDShape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2D7C034D-9646-4C97-B77B-65597F2DEFAE}&quot;/&gt;&lt;isInvalidForFieldText val=&quot;0&quot;/&gt;&lt;Image&gt;&lt;filename val=&quot;C:\DOCUME~1\swp54152\LOCALS~1\Temp\PR\data\asimages\{2D7C034D-9646-4C97-B77B-65597F2DEFAE}_11.png&quot;/&gt;&lt;left val=&quot;427&quot;/&gt;&lt;top val=&quot;167&quot;/&gt;&lt;width val=&quot;162&quot;/&gt;&lt;height val=&quot;136&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INFO" val="&lt;ThreeDShapeInfo&gt;&lt;uuid val=&quot;{ABF71A11-E70D-4155-9EB2-E0808556608A}&quot;/&gt;&lt;isInvalidForFieldText val=&quot;0&quot;/&gt;&lt;Image&gt;&lt;filename val=&quot;C:\DOCUME~1\swp54152\LOCALS~1\Temp\PR\data\asimages\{ABF71A11-E70D-4155-9EB2-E0808556608A}_11.png&quot;/&gt;&lt;left val=&quot;534&quot;/&gt;&lt;top val=&quot;280&quot;/&gt;&lt;width val=&quot;163&quot;/&gt;&lt;height val=&quot;138&quot;/&gt;&lt;hasText val=&quot;1&quot;/&gt;&lt;/Image&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9218DE3F-0AD0-4771-A501-2B5C89864DA0}&quot;/&gt;&lt;isInvalidForFieldText val=&quot;0&quot;/&gt;&lt;Image&gt;&lt;filename val=&quot;C:\DOCUME~1\swp54152\LOCALS~1\Temp\PR\data\asimages\{9218DE3F-0AD0-4771-A501-2B5C89864DA0}_11.png&quot;/&gt;&lt;left val=&quot;427&quot;/&gt;&lt;top val=&quot;399&quot;/&gt;&lt;width val=&quot;162&quot;/&gt;&lt;height val=&quot;129&quot;/&gt;&lt;hasText val=&quot;1&quot;/&gt;&lt;/Image&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22&quot;/&gt;&lt;lineCharCount val=&quot;17&quot;/&gt;&lt;lineCharCount val=&quot;2&quot;/&gt;&lt;lineCharCount val=&quot;19&quot;/&gt;&lt;lineCharCount val=&quot;25&quot;/&gt;&lt;lineCharCount val=&quot;1&quot;/&gt;&lt;lineCharCount val=&quot;22&quot;/&gt;&lt;lineCharCount val=&quot;20&quot;/&gt;&lt;lineCharCount val=&quot;1&quot;/&gt;&lt;lineCharCount val=&quot;20&quot;/&gt;&lt;lineCharCount val=&quot;5&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E4AAEF-1C4A-43CC-ABA2-787FC2F6FE83}&quot;/&gt;&lt;isInvalidForFieldText val=&quot;0&quot;/&gt;&lt;Image&gt;&lt;filename val=&quot;C:\DOCUME~1\swp54152\LOCALS~1\Temp\PR\data\asimages\{94E4AAEF-1C4A-43CC-ABA2-787FC2F6FE83}_11.png&quot;/&gt;&lt;left val=&quot;534&quot;/&gt;&lt;top val=&quot;65&quot;/&gt;&lt;width val=&quot;166&quot;/&gt;&lt;height val=&quot;125&quot;/&gt;&lt;hasText val=&quot;1&quot;/&gt;&lt;/Image&gt;&lt;/ThreeDShapeInfo&gt;"/>
</p:tagLst>
</file>

<file path=ppt/tags/tag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2D7C034D-9646-4C97-B77B-65597F2DEFAE}&quot;/&gt;&lt;isInvalidForFieldText val=&quot;0&quot;/&gt;&lt;Image&gt;&lt;filename val=&quot;C:\DOCUME~1\swp54152\LOCALS~1\Temp\PR\data\asimages\{2D7C034D-9646-4C97-B77B-65597F2DEFAE}_11.png&quot;/&gt;&lt;left val=&quot;427&quot;/&gt;&lt;top val=&quot;167&quot;/&gt;&lt;width val=&quot;162&quot;/&gt;&lt;height val=&quot;136&quot;/&gt;&lt;hasText val=&quot;1&quot;/&gt;&lt;/Image&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INFO" val="&lt;ThreeDShapeInfo&gt;&lt;uuid val=&quot;{ABF71A11-E70D-4155-9EB2-E0808556608A}&quot;/&gt;&lt;isInvalidForFieldText val=&quot;0&quot;/&gt;&lt;Image&gt;&lt;filename val=&quot;C:\DOCUME~1\swp54152\LOCALS~1\Temp\PR\data\asimages\{ABF71A11-E70D-4155-9EB2-E0808556608A}_11.png&quot;/&gt;&lt;left val=&quot;534&quot;/&gt;&lt;top val=&quot;280&quot;/&gt;&lt;width val=&quot;163&quot;/&gt;&lt;height val=&quot;138&quot;/&gt;&lt;hasText val=&quot;1&quot;/&gt;&lt;/Image&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218DE3F-0AD0-4771-A501-2B5C89864DA0}&quot;/&gt;&lt;isInvalidForFieldText val=&quot;0&quot;/&gt;&lt;Image&gt;&lt;filename val=&quot;C:\DOCUME~1\swp54152\LOCALS~1\Temp\PR\data\asimages\{9218DE3F-0AD0-4771-A501-2B5C89864DA0}_11.png&quot;/&gt;&lt;left val=&quot;427&quot;/&gt;&lt;top val=&quot;399&quot;/&gt;&lt;width val=&quot;162&quot;/&gt;&lt;height val=&quot;129&quot;/&gt;&lt;hasText val=&quot;1&quot;/&gt;&lt;/Image&gt;&lt;/ThreeDShapeInfo&gt;"/>
</p:tagLst>
</file>

<file path=ppt/tags/tag44.xml><?xml version="1.0" encoding="utf-8"?>
<p:tagLst xmlns:a="http://schemas.openxmlformats.org/drawingml/2006/main" xmlns:r="http://schemas.openxmlformats.org/officeDocument/2006/relationships" xmlns:p="http://schemas.openxmlformats.org/presentationml/2006/main">
  <p:tag name="PRESENTER_SHAPEINFO" val="&lt;ThreeDShapeInfo&gt;&lt;uuid val=&quot;{382CBF45-581C-43D7-882E-886C4CDC0075}&quot;/&gt;&lt;isInvalidForFieldText val=&quot;0&quot;/&gt;&lt;Image&gt;&lt;filename val=&quot;C:\DOCUME~1\swp54152\LOCALS~1\Temp\PR\data\asimages\{382CBF45-581C-43D7-882E-886C4CDC0075}_17.png&quot;/&gt;&lt;left val=&quot;461&quot;/&gt;&lt;top val=&quot;70&quot;/&gt;&lt;width val=&quot;206&quot;/&gt;&lt;height val=&quot;155&quot;/&gt;&lt;hasText val=&quot;1&quot;/&gt;&lt;/Image&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B6E30F53-5721-439D-8D3B-22CEFEABA6C5}&quot;/&gt;&lt;isInvalidForFieldText val=&quot;0&quot;/&gt;&lt;Image&gt;&lt;filename val=&quot;C:\DOCUME~1\swp54152\LOCALS~1\Temp\PR\data\asimages\{B6E30F53-5721-439D-8D3B-22CEFEABA6C5}_17.png&quot;/&gt;&lt;left val=&quot;234&quot;/&gt;&lt;top val=&quot;195&quot;/&gt;&lt;width val=&quot;249&quot;/&gt;&lt;height val=&quot;165&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6473B68F-9B3B-4B9B-A10F-4839050B9C23}&quot;/&gt;&lt;isInvalidForFieldText val=&quot;0&quot;/&gt;&lt;Image&gt;&lt;filename val=&quot;C:\DOCUME~1\swp54152\LOCALS~1\Temp\PR\data\asimages\{6473B68F-9B3B-4B9B-A10F-4839050B9C23}_17.png&quot;/&gt;&lt;left val=&quot;463&quot;/&gt;&lt;top val=&quot;356&quot;/&gt;&lt;width val=&quot;207&quot;/&gt;&lt;height val=&quot;155&quot;/&gt;&lt;hasText val=&quot;1&quot;/&gt;&lt;/Image&gt;&lt;/ThreeDShape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6&quot;/&gt;&lt;lineCharCount val=&quot;23&quot;/&gt;&lt;lineCharCount val=&quot;16&quot;/&gt;&lt;lineCharCount val=&quot;8&quot;/&gt;&lt;lineCharCount val=&quot;12&quot;/&gt;&lt;lineCharCount val=&quot;18&quot;/&gt;&lt;lineCharCount val=&quot;27&quot;/&gt;&lt;lineCharCount val=&quot;10&quot;/&gt;&lt;/TableIndex&gt;&lt;/ShapeTextInfo&gt;"/>
</p:tagLst>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286</TotalTime>
  <Words>7732</Words>
  <Application>Microsoft Office PowerPoint</Application>
  <PresentationFormat>Widescreen</PresentationFormat>
  <Paragraphs>696</Paragraphs>
  <Slides>35</Slides>
  <Notes>33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35</vt:i4>
      </vt:variant>
    </vt:vector>
  </HeadingPairs>
  <TitlesOfParts>
    <vt:vector size="47" baseType="lpstr">
      <vt:lpstr>ＭＳ Ｐゴシック</vt:lpstr>
      <vt:lpstr>Arial</vt:lpstr>
      <vt:lpstr>Arial Unicode MS</vt:lpstr>
      <vt:lpstr>Calibri</vt:lpstr>
      <vt:lpstr>Calibri Light</vt:lpstr>
      <vt:lpstr>Microsoft Sans Serif</vt:lpstr>
      <vt:lpstr>Perpetua</vt:lpstr>
      <vt:lpstr>Symbol</vt:lpstr>
      <vt:lpstr>Tahoma</vt:lpstr>
      <vt:lpstr>Times New Roman</vt:lpstr>
      <vt:lpstr>Verdana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36</cp:revision>
  <dcterms:created xsi:type="dcterms:W3CDTF">2018-10-26T11:52:49Z</dcterms:created>
  <dcterms:modified xsi:type="dcterms:W3CDTF">2019-02-20T13:51:23Z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ce063d0e-227a-4ccb-bc37-ac7e5cac9b80</vt:lpwstr>
  </property>
  <property fmtid="{D5CDD505-2E9C-101B-9397-08002B2CF9AE}" pid="6" name="Classification">
    <vt:lpwstr>OFFICIAL</vt:lpwstr>
  </property>
  <property fmtid="{D5CDD505-2E9C-101B-9397-08002B2CF9AE}" pid="7" name="Visibility">
    <vt:lpwstr>NOT VISIBLE</vt:lpwstr>
  </property>
</Properties>
</file>