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7" r:id="rId5"/>
    <p:sldId id="256" r:id="rId6"/>
    <p:sldId id="260" r:id="rId7"/>
    <p:sldId id="258"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7BD29C5-7603-A930-2D8C-A29A5488EEC0}" v="276" dt="2026-03-08T14:13:36.49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100" d="100"/>
          <a:sy n="100" d="100"/>
        </p:scale>
        <p:origin x="990" y="18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ableStyles" Target="tableStyle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lington Swaby (2320978)" userId="S::2320978@student.uwtsd.ac.uk::b5db1ea6-1768-43cf-9540-f417de88bb13" providerId="AD" clId="Web-{47BD29C5-7603-A930-2D8C-A29A5488EEC0}"/>
    <pc:docChg chg="delSld modSld">
      <pc:chgData name="Carlington Swaby (2320978)" userId="S::2320978@student.uwtsd.ac.uk::b5db1ea6-1768-43cf-9540-f417de88bb13" providerId="AD" clId="Web-{47BD29C5-7603-A930-2D8C-A29A5488EEC0}" dt="2026-03-08T14:13:28.325" v="308" actId="20577"/>
      <pc:docMkLst>
        <pc:docMk/>
      </pc:docMkLst>
      <pc:sldChg chg="delSp modSp">
        <pc:chgData name="Carlington Swaby (2320978)" userId="S::2320978@student.uwtsd.ac.uk::b5db1ea6-1768-43cf-9540-f417de88bb13" providerId="AD" clId="Web-{47BD29C5-7603-A930-2D8C-A29A5488EEC0}" dt="2026-03-08T14:09:43.288" v="229"/>
        <pc:sldMkLst>
          <pc:docMk/>
          <pc:sldMk cId="251621724" sldId="256"/>
        </pc:sldMkLst>
        <pc:grpChg chg="mod">
          <ac:chgData name="Carlington Swaby (2320978)" userId="S::2320978@student.uwtsd.ac.uk::b5db1ea6-1768-43cf-9540-f417de88bb13" providerId="AD" clId="Web-{47BD29C5-7603-A930-2D8C-A29A5488EEC0}" dt="2026-03-08T13:58:28.688" v="140" actId="1076"/>
          <ac:grpSpMkLst>
            <pc:docMk/>
            <pc:sldMk cId="251621724" sldId="256"/>
            <ac:grpSpMk id="31" creationId="{60320940-5225-E2BE-8E86-2F988184812F}"/>
          </ac:grpSpMkLst>
        </pc:grpChg>
        <pc:graphicFrameChg chg="mod modGraphic">
          <ac:chgData name="Carlington Swaby (2320978)" userId="S::2320978@student.uwtsd.ac.uk::b5db1ea6-1768-43cf-9540-f417de88bb13" providerId="AD" clId="Web-{47BD29C5-7603-A930-2D8C-A29A5488EEC0}" dt="2026-03-08T14:06:58.500" v="164"/>
          <ac:graphicFrameMkLst>
            <pc:docMk/>
            <pc:sldMk cId="251621724" sldId="256"/>
            <ac:graphicFrameMk id="22" creationId="{A732007A-C1AF-C7F4-3F5A-B6426786813D}"/>
          </ac:graphicFrameMkLst>
        </pc:graphicFrameChg>
        <pc:graphicFrameChg chg="mod modGraphic">
          <ac:chgData name="Carlington Swaby (2320978)" userId="S::2320978@student.uwtsd.ac.uk::b5db1ea6-1768-43cf-9540-f417de88bb13" providerId="AD" clId="Web-{47BD29C5-7603-A930-2D8C-A29A5488EEC0}" dt="2026-03-08T14:09:43.288" v="229"/>
          <ac:graphicFrameMkLst>
            <pc:docMk/>
            <pc:sldMk cId="251621724" sldId="256"/>
            <ac:graphicFrameMk id="23" creationId="{014CCC79-DE11-DC3F-1877-35C9911B2A8C}"/>
          </ac:graphicFrameMkLst>
        </pc:graphicFrameChg>
        <pc:graphicFrameChg chg="mod modGraphic">
          <ac:chgData name="Carlington Swaby (2320978)" userId="S::2320978@student.uwtsd.ac.uk::b5db1ea6-1768-43cf-9540-f417de88bb13" providerId="AD" clId="Web-{47BD29C5-7603-A930-2D8C-A29A5488EEC0}" dt="2026-03-08T14:09:30.131" v="219"/>
          <ac:graphicFrameMkLst>
            <pc:docMk/>
            <pc:sldMk cId="251621724" sldId="256"/>
            <ac:graphicFrameMk id="24" creationId="{EA34BA5F-6812-30D2-5ED6-20C47C734C7A}"/>
          </ac:graphicFrameMkLst>
        </pc:graphicFrameChg>
        <pc:graphicFrameChg chg="del mod modGraphic">
          <ac:chgData name="Carlington Swaby (2320978)" userId="S::2320978@student.uwtsd.ac.uk::b5db1ea6-1768-43cf-9540-f417de88bb13" providerId="AD" clId="Web-{47BD29C5-7603-A930-2D8C-A29A5488EEC0}" dt="2026-03-08T14:06:24.248" v="147"/>
          <ac:graphicFrameMkLst>
            <pc:docMk/>
            <pc:sldMk cId="251621724" sldId="256"/>
            <ac:graphicFrameMk id="25" creationId="{6531B509-DBFB-A26C-698B-1211852B990D}"/>
          </ac:graphicFrameMkLst>
        </pc:graphicFrameChg>
        <pc:graphicFrameChg chg="del mod modGraphic">
          <ac:chgData name="Carlington Swaby (2320978)" userId="S::2320978@student.uwtsd.ac.uk::b5db1ea6-1768-43cf-9540-f417de88bb13" providerId="AD" clId="Web-{47BD29C5-7603-A930-2D8C-A29A5488EEC0}" dt="2026-03-08T14:08:22.472" v="191"/>
          <ac:graphicFrameMkLst>
            <pc:docMk/>
            <pc:sldMk cId="251621724" sldId="256"/>
            <ac:graphicFrameMk id="26" creationId="{1EC5F9CC-1280-1C25-2CD9-9A72A83ACC19}"/>
          </ac:graphicFrameMkLst>
        </pc:graphicFrameChg>
        <pc:graphicFrameChg chg="del mod modGraphic">
          <ac:chgData name="Carlington Swaby (2320978)" userId="S::2320978@student.uwtsd.ac.uk::b5db1ea6-1768-43cf-9540-f417de88bb13" providerId="AD" clId="Web-{47BD29C5-7603-A930-2D8C-A29A5488EEC0}" dt="2026-03-08T14:09:20.974" v="212"/>
          <ac:graphicFrameMkLst>
            <pc:docMk/>
            <pc:sldMk cId="251621724" sldId="256"/>
            <ac:graphicFrameMk id="27" creationId="{B0BC5727-C440-4B38-2F27-C9C92B1BB165}"/>
          </ac:graphicFrameMkLst>
        </pc:graphicFrameChg>
      </pc:sldChg>
      <pc:sldChg chg="modSp">
        <pc:chgData name="Carlington Swaby (2320978)" userId="S::2320978@student.uwtsd.ac.uk::b5db1ea6-1768-43cf-9540-f417de88bb13" providerId="AD" clId="Web-{47BD29C5-7603-A930-2D8C-A29A5488EEC0}" dt="2026-03-08T14:13:28.325" v="308" actId="20577"/>
        <pc:sldMkLst>
          <pc:docMk/>
          <pc:sldMk cId="2245730265" sldId="258"/>
        </pc:sldMkLst>
        <pc:spChg chg="mod">
          <ac:chgData name="Carlington Swaby (2320978)" userId="S::2320978@student.uwtsd.ac.uk::b5db1ea6-1768-43cf-9540-f417de88bb13" providerId="AD" clId="Web-{47BD29C5-7603-A930-2D8C-A29A5488EEC0}" dt="2026-03-08T13:48:09.744" v="58" actId="14100"/>
          <ac:spMkLst>
            <pc:docMk/>
            <pc:sldMk cId="2245730265" sldId="258"/>
            <ac:spMk id="2" creationId="{97E8D49D-1F6E-F0FD-FCD7-89051D655141}"/>
          </ac:spMkLst>
        </pc:spChg>
        <pc:spChg chg="mod">
          <ac:chgData name="Carlington Swaby (2320978)" userId="S::2320978@student.uwtsd.ac.uk::b5db1ea6-1768-43cf-9540-f417de88bb13" providerId="AD" clId="Web-{47BD29C5-7603-A930-2D8C-A29A5488EEC0}" dt="2026-03-08T14:13:28.325" v="308" actId="20577"/>
          <ac:spMkLst>
            <pc:docMk/>
            <pc:sldMk cId="2245730265" sldId="258"/>
            <ac:spMk id="3" creationId="{C44F92CA-6836-730C-0D3D-598D8BD1D512}"/>
          </ac:spMkLst>
        </pc:spChg>
      </pc:sldChg>
      <pc:sldChg chg="modSp del">
        <pc:chgData name="Carlington Swaby (2320978)" userId="S::2320978@student.uwtsd.ac.uk::b5db1ea6-1768-43cf-9540-f417de88bb13" providerId="AD" clId="Web-{47BD29C5-7603-A930-2D8C-A29A5488EEC0}" dt="2026-03-08T13:58:50.157" v="143"/>
        <pc:sldMkLst>
          <pc:docMk/>
          <pc:sldMk cId="955168240" sldId="259"/>
        </pc:sldMkLst>
        <pc:spChg chg="mod">
          <ac:chgData name="Carlington Swaby (2320978)" userId="S::2320978@student.uwtsd.ac.uk::b5db1ea6-1768-43cf-9540-f417de88bb13" providerId="AD" clId="Web-{47BD29C5-7603-A930-2D8C-A29A5488EEC0}" dt="2026-03-08T13:47:43.368" v="55" actId="20577"/>
          <ac:spMkLst>
            <pc:docMk/>
            <pc:sldMk cId="955168240" sldId="259"/>
            <ac:spMk id="3" creationId="{2286EB00-5018-58D7-1832-0E8A96A15413}"/>
          </ac:spMkLst>
        </pc:spChg>
      </pc:sldChg>
      <pc:sldChg chg="delSp modSp">
        <pc:chgData name="Carlington Swaby (2320978)" userId="S::2320978@student.uwtsd.ac.uk::b5db1ea6-1768-43cf-9540-f417de88bb13" providerId="AD" clId="Web-{47BD29C5-7603-A930-2D8C-A29A5488EEC0}" dt="2026-03-08T14:11:14.306" v="252"/>
        <pc:sldMkLst>
          <pc:docMk/>
          <pc:sldMk cId="3189820309" sldId="260"/>
        </pc:sldMkLst>
        <pc:grpChg chg="mod">
          <ac:chgData name="Carlington Swaby (2320978)" userId="S::2320978@student.uwtsd.ac.uk::b5db1ea6-1768-43cf-9540-f417de88bb13" providerId="AD" clId="Web-{47BD29C5-7603-A930-2D8C-A29A5488EEC0}" dt="2026-03-08T14:10:14.851" v="235" actId="1076"/>
          <ac:grpSpMkLst>
            <pc:docMk/>
            <pc:sldMk cId="3189820309" sldId="260"/>
            <ac:grpSpMk id="31" creationId="{6AD383DD-8AC6-5787-03F9-107E334D8997}"/>
          </ac:grpSpMkLst>
        </pc:grpChg>
        <pc:graphicFrameChg chg="mod modGraphic">
          <ac:chgData name="Carlington Swaby (2320978)" userId="S::2320978@student.uwtsd.ac.uk::b5db1ea6-1768-43cf-9540-f417de88bb13" providerId="AD" clId="Web-{47BD29C5-7603-A930-2D8C-A29A5488EEC0}" dt="2026-03-08T14:11:03.634" v="248"/>
          <ac:graphicFrameMkLst>
            <pc:docMk/>
            <pc:sldMk cId="3189820309" sldId="260"/>
            <ac:graphicFrameMk id="22" creationId="{CF85B4B4-1104-4EDE-9A60-C0CAA7B47889}"/>
          </ac:graphicFrameMkLst>
        </pc:graphicFrameChg>
        <pc:graphicFrameChg chg="mod modGraphic">
          <ac:chgData name="Carlington Swaby (2320978)" userId="S::2320978@student.uwtsd.ac.uk::b5db1ea6-1768-43cf-9540-f417de88bb13" providerId="AD" clId="Web-{47BD29C5-7603-A930-2D8C-A29A5488EEC0}" dt="2026-03-08T14:11:14.306" v="252"/>
          <ac:graphicFrameMkLst>
            <pc:docMk/>
            <pc:sldMk cId="3189820309" sldId="260"/>
            <ac:graphicFrameMk id="23" creationId="{FE5E33BB-A40F-DB70-D0EB-B9D6D0B7FD39}"/>
          </ac:graphicFrameMkLst>
        </pc:graphicFrameChg>
        <pc:graphicFrameChg chg="mod modGraphic">
          <ac:chgData name="Carlington Swaby (2320978)" userId="S::2320978@student.uwtsd.ac.uk::b5db1ea6-1768-43cf-9540-f417de88bb13" providerId="AD" clId="Web-{47BD29C5-7603-A930-2D8C-A29A5488EEC0}" dt="2026-03-08T14:10:56.602" v="246"/>
          <ac:graphicFrameMkLst>
            <pc:docMk/>
            <pc:sldMk cId="3189820309" sldId="260"/>
            <ac:graphicFrameMk id="24" creationId="{BEB4F9FB-4C55-B9D2-CDA1-7F72FEEEC27C}"/>
          </ac:graphicFrameMkLst>
        </pc:graphicFrameChg>
        <pc:graphicFrameChg chg="del mod modGraphic">
          <ac:chgData name="Carlington Swaby (2320978)" userId="S::2320978@student.uwtsd.ac.uk::b5db1ea6-1768-43cf-9540-f417de88bb13" providerId="AD" clId="Web-{47BD29C5-7603-A930-2D8C-A29A5488EEC0}" dt="2026-03-08T14:10:30.195" v="237"/>
          <ac:graphicFrameMkLst>
            <pc:docMk/>
            <pc:sldMk cId="3189820309" sldId="260"/>
            <ac:graphicFrameMk id="27" creationId="{89C2F744-45C6-CB64-57E9-34E42B0CB637}"/>
          </ac:graphicFrameMkLst>
        </pc:graphicFrame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US"/>
            </a:p>
          </p:txBody>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US"/>
            </a:p>
          </p:txBody>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US"/>
            </a:p>
          </p:txBody>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US"/>
            </a:p>
          </p:txBody>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US"/>
            </a:p>
          </p:txBody>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US"/>
            </a:p>
          </p:txBody>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GB"/>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08/03/2026</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7586178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7460789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8613105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F277553-F296-4DFB-BD15-770B47FF2CCF}" type="datetimeFigureOut">
              <a:rPr lang="en-GB" smtClean="0"/>
              <a:t>08/03/2026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7554888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F277553-F296-4DFB-BD15-770B47FF2CCF}" type="datetimeFigureOut">
              <a:rPr lang="en-GB" smtClean="0"/>
              <a:t>08/03/2026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1519736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F277553-F296-4DFB-BD15-770B47FF2CCF}" type="datetimeFigureOut">
              <a:rPr lang="en-GB" smtClean="0"/>
              <a:t>08/03/2026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6658320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F277553-F296-4DFB-BD15-770B47FF2CCF}" type="datetimeFigureOut">
              <a:rPr lang="en-GB" smtClean="0"/>
              <a:t>08/03/2026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252929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F277553-F296-4DFB-BD15-770B47FF2CCF}" type="datetimeFigureOut">
              <a:rPr lang="en-GB" smtClean="0"/>
              <a:t>08/03/2026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4869862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F277553-F296-4DFB-BD15-770B47FF2CCF}" type="datetimeFigureOut">
              <a:rPr lang="en-GB" smtClean="0"/>
              <a:t>08/03/2026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41462867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F277553-F296-4DFB-BD15-770B47FF2CCF}" type="datetimeFigureOut">
              <a:rPr lang="en-GB" smtClean="0"/>
              <a:t>08/03/2026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2635755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6855641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875977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42753782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5771986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4529763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35528531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2534222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US"/>
            </a:p>
          </p:txBody>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US"/>
            </a:p>
          </p:txBody>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US"/>
            </a:p>
          </p:txBody>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US"/>
            </a:p>
          </p:txBody>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US"/>
            </a:p>
          </p:txBody>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US"/>
            </a:p>
          </p:txBody>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F277553-F296-4DFB-BD15-770B47FF2CCF}" type="datetimeFigureOut">
              <a:rPr lang="en-GB" smtClean="0"/>
              <a:t>08/03/2026</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F1F8E63-D4E6-420C-B763-C5977E96A00A}" type="slidenum">
              <a:rPr lang="en-GB" smtClean="0"/>
              <a:t>‹#›</a:t>
            </a:fld>
            <a:endParaRPr lang="en-GB"/>
          </a:p>
        </p:txBody>
      </p:sp>
    </p:spTree>
    <p:extLst>
      <p:ext uri="{BB962C8B-B14F-4D97-AF65-F5344CB8AC3E}">
        <p14:creationId xmlns:p14="http://schemas.microsoft.com/office/powerpoint/2010/main" val="87627810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F47C0C98-9DB3-D0C5-DF62-1C5B7F625AEF}"/>
              </a:ext>
            </a:extLst>
          </p:cNvPr>
          <p:cNvSpPr/>
          <p:nvPr/>
        </p:nvSpPr>
        <p:spPr>
          <a:xfrm>
            <a:off x="438912" y="365760"/>
            <a:ext cx="11210544" cy="777240"/>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Student Name: Carlington Swaby  </a:t>
            </a:r>
          </a:p>
        </p:txBody>
      </p:sp>
      <p:sp>
        <p:nvSpPr>
          <p:cNvPr id="7" name="Rectangle: Rounded Corners 6">
            <a:extLst>
              <a:ext uri="{FF2B5EF4-FFF2-40B4-BE49-F238E27FC236}">
                <a16:creationId xmlns:a16="http://schemas.microsoft.com/office/drawing/2014/main" id="{FAC94C40-FC58-11D3-B784-2D610CF944DB}"/>
              </a:ext>
            </a:extLst>
          </p:cNvPr>
          <p:cNvSpPr/>
          <p:nvPr/>
        </p:nvSpPr>
        <p:spPr>
          <a:xfrm>
            <a:off x="438912" y="1395984"/>
            <a:ext cx="11210544" cy="777240"/>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Student Number:2320978 </a:t>
            </a:r>
          </a:p>
        </p:txBody>
      </p:sp>
      <p:sp>
        <p:nvSpPr>
          <p:cNvPr id="8" name="Rectangle: Rounded Corners 7">
            <a:extLst>
              <a:ext uri="{FF2B5EF4-FFF2-40B4-BE49-F238E27FC236}">
                <a16:creationId xmlns:a16="http://schemas.microsoft.com/office/drawing/2014/main" id="{7688054F-F214-F309-B403-27096C412965}"/>
              </a:ext>
            </a:extLst>
          </p:cNvPr>
          <p:cNvSpPr/>
          <p:nvPr/>
        </p:nvSpPr>
        <p:spPr>
          <a:xfrm>
            <a:off x="438912" y="2325624"/>
            <a:ext cx="11210544" cy="777240"/>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BMHP6029_BIRM – Component 1 – Poster Presentation  </a:t>
            </a:r>
          </a:p>
        </p:txBody>
      </p:sp>
      <p:sp>
        <p:nvSpPr>
          <p:cNvPr id="9" name="Rectangle: Rounded Corners 8">
            <a:extLst>
              <a:ext uri="{FF2B5EF4-FFF2-40B4-BE49-F238E27FC236}">
                <a16:creationId xmlns:a16="http://schemas.microsoft.com/office/drawing/2014/main" id="{6E88BE97-5180-972C-808D-40C2D1F954DA}"/>
              </a:ext>
            </a:extLst>
          </p:cNvPr>
          <p:cNvSpPr/>
          <p:nvPr/>
        </p:nvSpPr>
        <p:spPr>
          <a:xfrm>
            <a:off x="438912" y="3255264"/>
            <a:ext cx="11210544" cy="777240"/>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a:solidFill>
                  <a:schemeClr val="tx1"/>
                </a:solidFill>
              </a:rPr>
              <a:t>Schizophrenia (ICD-11 6A20)​</a:t>
            </a:r>
          </a:p>
          <a:p>
            <a:endParaRPr lang="en-US">
              <a:solidFill>
                <a:schemeClr val="tx1"/>
              </a:solidFill>
            </a:endParaRPr>
          </a:p>
          <a:p>
            <a:r>
              <a:rPr lang="en-US">
                <a:solidFill>
                  <a:schemeClr val="tx1"/>
                </a:solidFill>
              </a:rPr>
              <a:t>Historical and Contemporary Treatment in the Uk</a:t>
            </a:r>
            <a:endParaRPr lang="en-GB" dirty="0">
              <a:solidFill>
                <a:schemeClr val="tx1"/>
              </a:solidFill>
            </a:endParaRPr>
          </a:p>
        </p:txBody>
      </p:sp>
    </p:spTree>
    <p:extLst>
      <p:ext uri="{BB962C8B-B14F-4D97-AF65-F5344CB8AC3E}">
        <p14:creationId xmlns:p14="http://schemas.microsoft.com/office/powerpoint/2010/main" val="14794641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0320940-5225-E2BE-8E86-2F988184812F}"/>
              </a:ext>
            </a:extLst>
          </p:cNvPr>
          <p:cNvGrpSpPr/>
          <p:nvPr/>
        </p:nvGrpSpPr>
        <p:grpSpPr>
          <a:xfrm>
            <a:off x="275994" y="282574"/>
            <a:ext cx="11658600" cy="6292852"/>
            <a:chOff x="266701" y="282574"/>
            <a:chExt cx="11658600" cy="6292852"/>
          </a:xfrm>
          <a:solidFill>
            <a:schemeClr val="bg2"/>
          </a:solidFill>
        </p:grpSpPr>
        <p:sp>
          <p:nvSpPr>
            <p:cNvPr id="4" name="Rectangle: Rounded Corners 3">
              <a:extLst>
                <a:ext uri="{FF2B5EF4-FFF2-40B4-BE49-F238E27FC236}">
                  <a16:creationId xmlns:a16="http://schemas.microsoft.com/office/drawing/2014/main" id="{930EBB7A-B6F2-BC3D-A3A2-A69F56721AF6}"/>
                </a:ext>
              </a:extLst>
            </p:cNvPr>
            <p:cNvSpPr/>
            <p:nvPr/>
          </p:nvSpPr>
          <p:spPr>
            <a:xfrm>
              <a:off x="1243012" y="282574"/>
              <a:ext cx="9705975" cy="581025"/>
            </a:xfrm>
            <a:prstGeom prst="roundRect">
              <a:avLst/>
            </a:prstGeom>
            <a:grpFill/>
            <a:ln w="38100">
              <a:solidFill>
                <a:schemeClr val="accent5"/>
              </a:solidFill>
            </a:ln>
            <a:effectLst>
              <a:outerShdw blurRad="50800" dist="38100" dir="5400000" algn="t" rotWithShape="0">
                <a:prstClr val="black">
                  <a:alpha val="40000"/>
                </a:prstClr>
              </a:outerShdw>
            </a:effectLst>
            <a:scene3d>
              <a:camera prst="orthographicFront"/>
              <a:lightRig rig="threePt" dir="t"/>
            </a:scene3d>
            <a:sp3d>
              <a:bevelT w="114300" prst="artDeco"/>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rPr>
                <a:t>Introduction, Historical Context &amp; Socio-Political Evolution</a:t>
              </a:r>
              <a:r>
                <a:rPr lang="en-GB" dirty="0">
                  <a:solidFill>
                    <a:schemeClr val="tx1"/>
                  </a:solidFill>
                </a:rPr>
                <a:t> </a:t>
              </a:r>
            </a:p>
          </p:txBody>
        </p:sp>
        <p:grpSp>
          <p:nvGrpSpPr>
            <p:cNvPr id="28" name="Group 27">
              <a:extLst>
                <a:ext uri="{FF2B5EF4-FFF2-40B4-BE49-F238E27FC236}">
                  <a16:creationId xmlns:a16="http://schemas.microsoft.com/office/drawing/2014/main" id="{A899E3C8-FBC0-BA67-C236-5C1405EA8FAF}"/>
                </a:ext>
              </a:extLst>
            </p:cNvPr>
            <p:cNvGrpSpPr/>
            <p:nvPr/>
          </p:nvGrpSpPr>
          <p:grpSpPr>
            <a:xfrm>
              <a:off x="266701" y="1246909"/>
              <a:ext cx="3623656" cy="5328517"/>
              <a:chOff x="266701" y="1246909"/>
              <a:chExt cx="3623656" cy="5328517"/>
            </a:xfrm>
            <a:grpFill/>
          </p:grpSpPr>
          <p:sp>
            <p:nvSpPr>
              <p:cNvPr id="5" name="Rectangle 4">
                <a:extLst>
                  <a:ext uri="{FF2B5EF4-FFF2-40B4-BE49-F238E27FC236}">
                    <a16:creationId xmlns:a16="http://schemas.microsoft.com/office/drawing/2014/main" id="{4A3A58DC-499D-5885-0006-D9F2BFD2F81C}"/>
                  </a:ext>
                </a:extLst>
              </p:cNvPr>
              <p:cNvSpPr/>
              <p:nvPr/>
            </p:nvSpPr>
            <p:spPr>
              <a:xfrm>
                <a:off x="266701" y="1845425"/>
                <a:ext cx="3623656" cy="4730001"/>
              </a:xfrm>
              <a:prstGeom prst="rect">
                <a:avLst/>
              </a:prstGeom>
              <a:grpFill/>
              <a:ln w="57150">
                <a:solidFill>
                  <a:schemeClr val="accent5"/>
                </a:solidFill>
              </a:ln>
              <a:effectLst>
                <a:outerShdw blurRad="50800" dist="38100" dir="2700000" algn="tl" rotWithShape="0">
                  <a:prstClr val="black">
                    <a:alpha val="40000"/>
                  </a:prstClr>
                </a:outerShdw>
              </a:effectLst>
              <a:scene3d>
                <a:camera prst="orthographicFront"/>
                <a:lightRig rig="threePt" dir="t"/>
              </a:scene3d>
              <a:sp3d>
                <a:bevelT w="114300" prst="artDeco"/>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latin typeface="Arial" panose="020B0604020202020204" pitchFamily="34" charset="0"/>
                    <a:cs typeface="Arial" panose="020B0604020202020204" pitchFamily="34" charset="0"/>
                  </a:rPr>
                  <a:t> </a:t>
                </a:r>
              </a:p>
            </p:txBody>
          </p:sp>
          <p:sp>
            <p:nvSpPr>
              <p:cNvPr id="16" name="Rectangle: Rounded Corners 15">
                <a:extLst>
                  <a:ext uri="{FF2B5EF4-FFF2-40B4-BE49-F238E27FC236}">
                    <a16:creationId xmlns:a16="http://schemas.microsoft.com/office/drawing/2014/main" id="{A98E5413-CA6B-4511-7F6B-FAE5304BD3D6}"/>
                  </a:ext>
                </a:extLst>
              </p:cNvPr>
              <p:cNvSpPr/>
              <p:nvPr/>
            </p:nvSpPr>
            <p:spPr>
              <a:xfrm>
                <a:off x="266701" y="1246909"/>
                <a:ext cx="3623656" cy="897775"/>
              </a:xfrm>
              <a:prstGeom prst="roundRect">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b="0" i="0" dirty="0">
                    <a:solidFill>
                      <a:srgbClr val="000000"/>
                    </a:solidFill>
                    <a:effectLst/>
                    <a:latin typeface="Times New Roman" panose="02020603050405020304" pitchFamily="18" charset="0"/>
                  </a:rPr>
                  <a:t>Introduction &amp; ICD-11 Definition</a:t>
                </a:r>
                <a:endParaRPr lang="en-GB" sz="1600" dirty="0">
                  <a:solidFill>
                    <a:schemeClr val="tx1"/>
                  </a:solidFill>
                </a:endParaRPr>
              </a:p>
            </p:txBody>
          </p:sp>
        </p:grpSp>
        <p:grpSp>
          <p:nvGrpSpPr>
            <p:cNvPr id="29" name="Group 28">
              <a:extLst>
                <a:ext uri="{FF2B5EF4-FFF2-40B4-BE49-F238E27FC236}">
                  <a16:creationId xmlns:a16="http://schemas.microsoft.com/office/drawing/2014/main" id="{DCAB7B23-2205-4D26-AA83-08E69303A0E7}"/>
                </a:ext>
              </a:extLst>
            </p:cNvPr>
            <p:cNvGrpSpPr/>
            <p:nvPr/>
          </p:nvGrpSpPr>
          <p:grpSpPr>
            <a:xfrm>
              <a:off x="4284171" y="1246908"/>
              <a:ext cx="3623658" cy="5328517"/>
              <a:chOff x="4284171" y="1246908"/>
              <a:chExt cx="3623658" cy="5328517"/>
            </a:xfrm>
            <a:grpFill/>
          </p:grpSpPr>
          <p:sp>
            <p:nvSpPr>
              <p:cNvPr id="18" name="Rectangle 17">
                <a:extLst>
                  <a:ext uri="{FF2B5EF4-FFF2-40B4-BE49-F238E27FC236}">
                    <a16:creationId xmlns:a16="http://schemas.microsoft.com/office/drawing/2014/main" id="{4A028C44-DEF5-CF7C-425B-72E17CF2FE44}"/>
                  </a:ext>
                </a:extLst>
              </p:cNvPr>
              <p:cNvSpPr/>
              <p:nvPr/>
            </p:nvSpPr>
            <p:spPr>
              <a:xfrm>
                <a:off x="4284173" y="1845424"/>
                <a:ext cx="3623656" cy="4730001"/>
              </a:xfrm>
              <a:prstGeom prst="rect">
                <a:avLst/>
              </a:prstGeom>
              <a:grpFill/>
              <a:ln w="57150">
                <a:solidFill>
                  <a:schemeClr val="accent5"/>
                </a:solidFill>
              </a:ln>
              <a:effectLst>
                <a:outerShdw blurRad="50800" dist="38100" dir="2700000" algn="tl" rotWithShape="0">
                  <a:prstClr val="black">
                    <a:alpha val="40000"/>
                  </a:prstClr>
                </a:outerShdw>
              </a:effectLst>
              <a:scene3d>
                <a:camera prst="orthographicFront"/>
                <a:lightRig rig="threePt" dir="t"/>
              </a:scene3d>
              <a:sp3d>
                <a:bevelT w="114300" prst="artDeco"/>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latin typeface="Arial" panose="020B0604020202020204" pitchFamily="34" charset="0"/>
                    <a:cs typeface="Arial" panose="020B0604020202020204" pitchFamily="34" charset="0"/>
                  </a:rPr>
                  <a:t> </a:t>
                </a:r>
              </a:p>
            </p:txBody>
          </p:sp>
          <p:sp>
            <p:nvSpPr>
              <p:cNvPr id="19" name="Rectangle: Rounded Corners 18">
                <a:extLst>
                  <a:ext uri="{FF2B5EF4-FFF2-40B4-BE49-F238E27FC236}">
                    <a16:creationId xmlns:a16="http://schemas.microsoft.com/office/drawing/2014/main" id="{795070E1-507E-91F5-40A3-F5AB4694A5DA}"/>
                  </a:ext>
                </a:extLst>
              </p:cNvPr>
              <p:cNvSpPr/>
              <p:nvPr/>
            </p:nvSpPr>
            <p:spPr>
              <a:xfrm>
                <a:off x="4284171" y="1246908"/>
                <a:ext cx="3623656" cy="897775"/>
              </a:xfrm>
              <a:prstGeom prst="roundRect">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rPr>
                  <a:t>Historical Provision of Care</a:t>
                </a:r>
              </a:p>
            </p:txBody>
          </p:sp>
        </p:grpSp>
        <p:grpSp>
          <p:nvGrpSpPr>
            <p:cNvPr id="30" name="Group 29">
              <a:extLst>
                <a:ext uri="{FF2B5EF4-FFF2-40B4-BE49-F238E27FC236}">
                  <a16:creationId xmlns:a16="http://schemas.microsoft.com/office/drawing/2014/main" id="{21F412CF-CF89-D823-2DCC-93133C9E1EA7}"/>
                </a:ext>
              </a:extLst>
            </p:cNvPr>
            <p:cNvGrpSpPr/>
            <p:nvPr/>
          </p:nvGrpSpPr>
          <p:grpSpPr>
            <a:xfrm>
              <a:off x="8294600" y="1226182"/>
              <a:ext cx="3630701" cy="5349244"/>
              <a:chOff x="8294600" y="1226182"/>
              <a:chExt cx="3630701" cy="5349244"/>
            </a:xfrm>
            <a:grpFill/>
          </p:grpSpPr>
          <p:sp>
            <p:nvSpPr>
              <p:cNvPr id="20" name="Rectangle 19">
                <a:extLst>
                  <a:ext uri="{FF2B5EF4-FFF2-40B4-BE49-F238E27FC236}">
                    <a16:creationId xmlns:a16="http://schemas.microsoft.com/office/drawing/2014/main" id="{C5E5F9FD-F4F2-83B8-96E7-53E103EA5B97}"/>
                  </a:ext>
                </a:extLst>
              </p:cNvPr>
              <p:cNvSpPr/>
              <p:nvPr/>
            </p:nvSpPr>
            <p:spPr>
              <a:xfrm>
                <a:off x="8301645" y="1845425"/>
                <a:ext cx="3623656" cy="4730001"/>
              </a:xfrm>
              <a:prstGeom prst="rect">
                <a:avLst/>
              </a:prstGeom>
              <a:grpFill/>
              <a:ln w="57150">
                <a:solidFill>
                  <a:schemeClr val="accent5"/>
                </a:solidFill>
              </a:ln>
              <a:effectLst>
                <a:outerShdw blurRad="50800" dist="38100" dir="2700000" algn="tl" rotWithShape="0">
                  <a:prstClr val="black">
                    <a:alpha val="40000"/>
                  </a:prstClr>
                </a:outerShdw>
              </a:effectLst>
              <a:scene3d>
                <a:camera prst="orthographicFront"/>
                <a:lightRig rig="threePt" dir="t"/>
              </a:scene3d>
              <a:sp3d>
                <a:bevelT w="114300" prst="artDeco"/>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latin typeface="Arial" panose="020B0604020202020204" pitchFamily="34" charset="0"/>
                    <a:cs typeface="Arial" panose="020B0604020202020204" pitchFamily="34" charset="0"/>
                  </a:rPr>
                  <a:t> </a:t>
                </a:r>
              </a:p>
            </p:txBody>
          </p:sp>
          <p:sp>
            <p:nvSpPr>
              <p:cNvPr id="21" name="Rectangle: Rounded Corners 20">
                <a:extLst>
                  <a:ext uri="{FF2B5EF4-FFF2-40B4-BE49-F238E27FC236}">
                    <a16:creationId xmlns:a16="http://schemas.microsoft.com/office/drawing/2014/main" id="{74EEC248-20B5-B5F1-FD7C-B0BA70C2A99F}"/>
                  </a:ext>
                </a:extLst>
              </p:cNvPr>
              <p:cNvSpPr/>
              <p:nvPr/>
            </p:nvSpPr>
            <p:spPr>
              <a:xfrm>
                <a:off x="8294600" y="1226182"/>
                <a:ext cx="3623656" cy="897775"/>
              </a:xfrm>
              <a:prstGeom prst="roundRect">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rPr>
                  <a:t>The Socio-Political Shift</a:t>
                </a:r>
              </a:p>
            </p:txBody>
          </p:sp>
        </p:grpSp>
      </p:grpSp>
      <p:graphicFrame>
        <p:nvGraphicFramePr>
          <p:cNvPr id="22" name="Table 21">
            <a:extLst>
              <a:ext uri="{FF2B5EF4-FFF2-40B4-BE49-F238E27FC236}">
                <a16:creationId xmlns:a16="http://schemas.microsoft.com/office/drawing/2014/main" id="{A732007A-C1AF-C7F4-3F5A-B6426786813D}"/>
              </a:ext>
            </a:extLst>
          </p:cNvPr>
          <p:cNvGraphicFramePr>
            <a:graphicFrameLocks noGrp="1"/>
          </p:cNvGraphicFramePr>
          <p:nvPr>
            <p:extLst>
              <p:ext uri="{D42A27DB-BD31-4B8C-83A1-F6EECF244321}">
                <p14:modId xmlns:p14="http://schemas.microsoft.com/office/powerpoint/2010/main" val="2799244703"/>
              </p:ext>
            </p:extLst>
          </p:nvPr>
        </p:nvGraphicFramePr>
        <p:xfrm>
          <a:off x="266700" y="2075688"/>
          <a:ext cx="3533488" cy="4392909"/>
        </p:xfrm>
        <a:graphic>
          <a:graphicData uri="http://schemas.openxmlformats.org/drawingml/2006/table">
            <a:tbl>
              <a:tblPr firstRow="1" bandRow="1">
                <a:tableStyleId>{5C22544A-7EE6-4342-B048-85BDC9FD1C3A}</a:tableStyleId>
              </a:tblPr>
              <a:tblGrid>
                <a:gridCol w="3533488">
                  <a:extLst>
                    <a:ext uri="{9D8B030D-6E8A-4147-A177-3AD203B41FA5}">
                      <a16:colId xmlns:a16="http://schemas.microsoft.com/office/drawing/2014/main" val="2281987782"/>
                    </a:ext>
                  </a:extLst>
                </a:gridCol>
              </a:tblGrid>
              <a:tr h="4392909">
                <a:tc>
                  <a:txBody>
                    <a:bodyPr/>
                    <a:lstStyle/>
                    <a:p>
                      <a:pPr algn="l">
                        <a:buNone/>
                      </a:pPr>
                      <a:endParaRPr lang="en-US" sz="1200" b="0" i="0" dirty="0">
                        <a:solidFill>
                          <a:srgbClr val="000000"/>
                        </a:solidFill>
                        <a:effectLst/>
                        <a:latin typeface="Times New Roman"/>
                      </a:endParaRPr>
                    </a:p>
                    <a:p>
                      <a:pPr lvl="0" algn="l">
                        <a:buNone/>
                      </a:pPr>
                      <a:endParaRPr lang="en-US" sz="1200" b="0" i="0" dirty="0">
                        <a:solidFill>
                          <a:srgbClr val="000000"/>
                        </a:solidFill>
                        <a:effectLst/>
                        <a:latin typeface="Times New Roman"/>
                      </a:endParaRPr>
                    </a:p>
                    <a:p>
                      <a:pPr lvl="0" algn="l">
                        <a:buNone/>
                      </a:pPr>
                      <a:r>
                        <a:rPr lang="en-US" sz="1200" b="0" i="0">
                          <a:solidFill>
                            <a:srgbClr val="000000"/>
                          </a:solidFill>
                          <a:effectLst/>
                          <a:latin typeface="Times New Roman"/>
                        </a:rPr>
                        <a:t>Schizophrenia is a mental disorder that affects reality belief and behavior and causes distress and disability.</a:t>
                      </a:r>
                      <a:endParaRPr lang="en-US"/>
                    </a:p>
                    <a:p>
                      <a:pPr lvl="0" algn="l">
                        <a:buNone/>
                      </a:pPr>
                      <a:endParaRPr lang="en-US" sz="1200" b="0" i="0" dirty="0">
                        <a:solidFill>
                          <a:srgbClr val="000000"/>
                        </a:solidFill>
                        <a:effectLst/>
                        <a:latin typeface="Times New Roman"/>
                      </a:endParaRPr>
                    </a:p>
                    <a:p>
                      <a:pPr lvl="0" algn="l">
                        <a:buNone/>
                      </a:pPr>
                      <a:endParaRPr lang="en-US" sz="1200" b="0" i="0" dirty="0">
                        <a:solidFill>
                          <a:srgbClr val="000000"/>
                        </a:solidFill>
                        <a:effectLst/>
                        <a:latin typeface="Times New Roman"/>
                      </a:endParaRPr>
                    </a:p>
                    <a:p>
                      <a:pPr lvl="0" algn="l">
                        <a:buNone/>
                      </a:pPr>
                      <a:r>
                        <a:rPr lang="en-US" sz="1200" b="0" i="0">
                          <a:solidFill>
                            <a:srgbClr val="000000"/>
                          </a:solidFill>
                          <a:effectLst/>
                          <a:latin typeface="Times New Roman"/>
                        </a:rPr>
                        <a:t> Schizophrenia is characterized by significant </a:t>
                      </a:r>
                      <a:r>
                        <a:rPr lang="en-US" sz="1200" b="0" i="0" dirty="0">
                          <a:solidFill>
                            <a:srgbClr val="000000"/>
                          </a:solidFill>
                          <a:effectLst/>
                          <a:latin typeface="Times New Roman"/>
                        </a:rPr>
                        <a:t>impairments testing and alterations in behavior (WHO, 2022).</a:t>
                      </a:r>
                      <a:endParaRPr lang="en-US"/>
                    </a:p>
                    <a:p>
                      <a:pPr lvl="0" algn="l">
                        <a:buNone/>
                      </a:pPr>
                      <a:endParaRPr lang="en-US" sz="1200" b="0" i="0" dirty="0">
                        <a:solidFill>
                          <a:srgbClr val="000000"/>
                        </a:solidFill>
                        <a:effectLst/>
                        <a:latin typeface="Times New Roman"/>
                      </a:endParaRPr>
                    </a:p>
                    <a:p>
                      <a:pPr algn="l">
                        <a:buNone/>
                      </a:pPr>
                      <a:r>
                        <a:rPr lang="en-US" sz="1200" b="0" i="0" dirty="0">
                          <a:solidFill>
                            <a:srgbClr val="000000"/>
                          </a:solidFill>
                          <a:effectLst/>
                          <a:latin typeface="Times New Roman" panose="02020603050405020304" pitchFamily="18" charset="0"/>
                        </a:rPr>
                        <a:t>• ICD-11 Shift: Focuses on dimensional descriptors rather than rigid subtypes, acknowledging the heterogeneity of the disorder (First, 2021).</a:t>
                      </a:r>
                    </a:p>
                    <a:p>
                      <a:endParaRPr lang="en-GB" sz="14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extLst>
                  <a:ext uri="{0D108BD9-81ED-4DB2-BD59-A6C34878D82A}">
                    <a16:rowId xmlns:a16="http://schemas.microsoft.com/office/drawing/2014/main" val="3354415950"/>
                  </a:ext>
                </a:extLst>
              </a:tr>
            </a:tbl>
          </a:graphicData>
        </a:graphic>
      </p:graphicFrame>
      <p:graphicFrame>
        <p:nvGraphicFramePr>
          <p:cNvPr id="23" name="Table 22">
            <a:extLst>
              <a:ext uri="{FF2B5EF4-FFF2-40B4-BE49-F238E27FC236}">
                <a16:creationId xmlns:a16="http://schemas.microsoft.com/office/drawing/2014/main" id="{014CCC79-DE11-DC3F-1877-35C9911B2A8C}"/>
              </a:ext>
            </a:extLst>
          </p:cNvPr>
          <p:cNvGraphicFramePr>
            <a:graphicFrameLocks noGrp="1"/>
          </p:cNvGraphicFramePr>
          <p:nvPr>
            <p:extLst>
              <p:ext uri="{D42A27DB-BD31-4B8C-83A1-F6EECF244321}">
                <p14:modId xmlns:p14="http://schemas.microsoft.com/office/powerpoint/2010/main" val="2165174573"/>
              </p:ext>
            </p:extLst>
          </p:nvPr>
        </p:nvGraphicFramePr>
        <p:xfrm>
          <a:off x="4374342" y="2177933"/>
          <a:ext cx="3443317" cy="4364878"/>
        </p:xfrm>
        <a:graphic>
          <a:graphicData uri="http://schemas.openxmlformats.org/drawingml/2006/table">
            <a:tbl>
              <a:tblPr firstRow="1" bandRow="1">
                <a:tableStyleId>{5C22544A-7EE6-4342-B048-85BDC9FD1C3A}</a:tableStyleId>
              </a:tblPr>
              <a:tblGrid>
                <a:gridCol w="3443317">
                  <a:extLst>
                    <a:ext uri="{9D8B030D-6E8A-4147-A177-3AD203B41FA5}">
                      <a16:colId xmlns:a16="http://schemas.microsoft.com/office/drawing/2014/main" val="2281987782"/>
                    </a:ext>
                  </a:extLst>
                </a:gridCol>
              </a:tblGrid>
              <a:tr h="4364878">
                <a:tc>
                  <a:txBody>
                    <a:bodyPr/>
                    <a:lstStyle/>
                    <a:p>
                      <a:pPr algn="l">
                        <a:buNone/>
                      </a:pPr>
                      <a:r>
                        <a:rPr lang="en-US" sz="1200" b="0" i="0" dirty="0">
                          <a:solidFill>
                            <a:srgbClr val="000000"/>
                          </a:solidFill>
                          <a:effectLst/>
                          <a:latin typeface="Times New Roman"/>
                        </a:rPr>
                        <a:t> </a:t>
                      </a:r>
                      <a:endParaRPr lang="en-US"/>
                    </a:p>
                    <a:p>
                      <a:pPr lvl="0" algn="l">
                        <a:buNone/>
                      </a:pPr>
                      <a:r>
                        <a:rPr lang="en-US" sz="1200" b="0" i="0">
                          <a:solidFill>
                            <a:srgbClr val="000000"/>
                          </a:solidFill>
                          <a:effectLst/>
                          <a:latin typeface="Times New Roman"/>
                        </a:rPr>
                        <a:t>The Asylum Movement (18th-19th Century): </a:t>
                      </a:r>
                      <a:r>
                        <a:rPr lang="en-US" sz="1200" b="0" i="0" dirty="0">
                          <a:solidFill>
                            <a:srgbClr val="000000"/>
                          </a:solidFill>
                          <a:effectLst/>
                          <a:latin typeface="Times New Roman"/>
                        </a:rPr>
                        <a:t>Rooted in the "Great Confinement," treatment was carceral rather than therapeutic. Foucault (1961) argues this was a political tool for social control of "unproductive" citizens.</a:t>
                      </a:r>
                      <a:endParaRPr lang="en-US"/>
                    </a:p>
                    <a:p>
                      <a:pPr lvl="0" algn="l">
                        <a:buNone/>
                      </a:pPr>
                      <a:endParaRPr lang="en-US" sz="1200" b="0" i="0" dirty="0">
                        <a:solidFill>
                          <a:srgbClr val="000000"/>
                        </a:solidFill>
                        <a:effectLst/>
                        <a:latin typeface="Times New Roman"/>
                      </a:endParaRPr>
                    </a:p>
                    <a:p>
                      <a:pPr lvl="0" algn="l">
                        <a:buNone/>
                      </a:pPr>
                      <a:endParaRPr lang="en-US" sz="1200" b="0" i="0" dirty="0">
                        <a:solidFill>
                          <a:srgbClr val="000000"/>
                        </a:solidFill>
                        <a:effectLst/>
                        <a:latin typeface="Times New Roman"/>
                      </a:endParaRPr>
                    </a:p>
                    <a:p>
                      <a:pPr algn="l">
                        <a:buNone/>
                      </a:pPr>
                      <a:r>
                        <a:rPr lang="en-US" sz="1200" b="0" i="0" dirty="0">
                          <a:solidFill>
                            <a:srgbClr val="000000"/>
                          </a:solidFill>
                          <a:effectLst/>
                          <a:latin typeface="Times New Roman" panose="02020603050405020304" pitchFamily="18" charset="0"/>
                        </a:rPr>
                        <a:t>• Early Medical Interventions: The mid-20th century saw high-risk "physical treatments" (insulin coma therapy, lobotomies). These reflected a biological determinism that ignored the patient's agency (Shorter, 1997).</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solidFill>
                          <a:schemeClr val="tx1"/>
                        </a:solidFill>
                      </a:endParaRPr>
                    </a:p>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354415950"/>
                  </a:ext>
                </a:extLst>
              </a:tr>
            </a:tbl>
          </a:graphicData>
        </a:graphic>
      </p:graphicFrame>
      <p:graphicFrame>
        <p:nvGraphicFramePr>
          <p:cNvPr id="24" name="Table 23">
            <a:extLst>
              <a:ext uri="{FF2B5EF4-FFF2-40B4-BE49-F238E27FC236}">
                <a16:creationId xmlns:a16="http://schemas.microsoft.com/office/drawing/2014/main" id="{EA34BA5F-6812-30D2-5ED6-20C47C734C7A}"/>
              </a:ext>
            </a:extLst>
          </p:cNvPr>
          <p:cNvGraphicFramePr>
            <a:graphicFrameLocks noGrp="1"/>
          </p:cNvGraphicFramePr>
          <p:nvPr>
            <p:extLst>
              <p:ext uri="{D42A27DB-BD31-4B8C-83A1-F6EECF244321}">
                <p14:modId xmlns:p14="http://schemas.microsoft.com/office/powerpoint/2010/main" val="3792084893"/>
              </p:ext>
            </p:extLst>
          </p:nvPr>
        </p:nvGraphicFramePr>
        <p:xfrm>
          <a:off x="8384770" y="2177933"/>
          <a:ext cx="3443317" cy="4262008"/>
        </p:xfrm>
        <a:graphic>
          <a:graphicData uri="http://schemas.openxmlformats.org/drawingml/2006/table">
            <a:tbl>
              <a:tblPr firstRow="1" bandRow="1">
                <a:tableStyleId>{5C22544A-7EE6-4342-B048-85BDC9FD1C3A}</a:tableStyleId>
              </a:tblPr>
              <a:tblGrid>
                <a:gridCol w="3443317">
                  <a:extLst>
                    <a:ext uri="{9D8B030D-6E8A-4147-A177-3AD203B41FA5}">
                      <a16:colId xmlns:a16="http://schemas.microsoft.com/office/drawing/2014/main" val="2281987782"/>
                    </a:ext>
                  </a:extLst>
                </a:gridCol>
              </a:tblGrid>
              <a:tr h="4262008">
                <a:tc>
                  <a:txBody>
                    <a:bodyPr/>
                    <a:lstStyle/>
                    <a:p>
                      <a:pPr algn="l">
                        <a:buNone/>
                      </a:pPr>
                      <a:r>
                        <a:rPr lang="en-US" sz="1200" b="0" i="0" dirty="0">
                          <a:solidFill>
                            <a:srgbClr val="000000"/>
                          </a:solidFill>
                          <a:effectLst/>
                          <a:latin typeface="Times New Roman"/>
                        </a:rPr>
                        <a:t> </a:t>
                      </a:r>
                      <a:endParaRPr lang="en-US" dirty="0"/>
                    </a:p>
                    <a:p>
                      <a:pPr lvl="0" algn="l">
                        <a:buNone/>
                      </a:pPr>
                      <a:endParaRPr lang="en-US" sz="1200" b="0" i="0" dirty="0">
                        <a:solidFill>
                          <a:srgbClr val="000000"/>
                        </a:solidFill>
                        <a:effectLst/>
                        <a:latin typeface="Times New Roman"/>
                      </a:endParaRPr>
                    </a:p>
                    <a:p>
                      <a:pPr lvl="0" algn="l">
                        <a:buNone/>
                      </a:pPr>
                      <a:r>
                        <a:rPr lang="en-US" sz="1200" b="0" i="0">
                          <a:solidFill>
                            <a:srgbClr val="000000"/>
                          </a:solidFill>
                          <a:effectLst/>
                          <a:latin typeface="Times New Roman"/>
                        </a:rPr>
                        <a:t> The 1960s-80s shift from asylums to community </a:t>
                      </a:r>
                      <a:r>
                        <a:rPr lang="en-US" sz="1200" b="0" i="0" dirty="0">
                          <a:solidFill>
                            <a:srgbClr val="000000"/>
                          </a:solidFill>
                          <a:effectLst/>
                          <a:latin typeface="Times New Roman"/>
                        </a:rPr>
                        <a:t>care was driven by the Mental Health Act 1959 (UK) and the introduction of chlorpromazine.</a:t>
                      </a:r>
                      <a:endParaRPr lang="en-US"/>
                    </a:p>
                    <a:p>
                      <a:pPr lvl="0" algn="l">
                        <a:buNone/>
                      </a:pPr>
                      <a:endParaRPr lang="en-US" sz="1200" b="0" i="0" dirty="0">
                        <a:solidFill>
                          <a:srgbClr val="000000"/>
                        </a:solidFill>
                        <a:effectLst/>
                        <a:latin typeface="Times New Roman"/>
                      </a:endParaRPr>
                    </a:p>
                    <a:p>
                      <a:pPr algn="l">
                        <a:buNone/>
                      </a:pPr>
                      <a:r>
                        <a:rPr lang="en-US" sz="1200" b="0" i="0" dirty="0">
                          <a:solidFill>
                            <a:srgbClr val="000000"/>
                          </a:solidFill>
                          <a:effectLst/>
                          <a:latin typeface="Times New Roman" panose="02020603050405020304" pitchFamily="18" charset="0"/>
                        </a:rPr>
                        <a:t>• Critical View: While intended to be liberating, "Care in the Community" was often underfunded, leading to the "revolving door" syndrome and increased homelessness (Moon, 2000).</a:t>
                      </a:r>
                    </a:p>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354415950"/>
                  </a:ext>
                </a:extLst>
              </a:tr>
            </a:tbl>
          </a:graphicData>
        </a:graphic>
      </p:graphicFrame>
    </p:spTree>
    <p:extLst>
      <p:ext uri="{BB962C8B-B14F-4D97-AF65-F5344CB8AC3E}">
        <p14:creationId xmlns:p14="http://schemas.microsoft.com/office/powerpoint/2010/main" val="2516217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B30C37-48D6-C6E4-0C93-C00D4DCF442A}"/>
            </a:ext>
          </a:extLst>
        </p:cNvPr>
        <p:cNvGrpSpPr/>
        <p:nvPr/>
      </p:nvGrpSpPr>
      <p:grpSpPr>
        <a:xfrm>
          <a:off x="0" y="0"/>
          <a:ext cx="0" cy="0"/>
          <a:chOff x="0" y="0"/>
          <a:chExt cx="0" cy="0"/>
        </a:xfrm>
      </p:grpSpPr>
      <p:grpSp>
        <p:nvGrpSpPr>
          <p:cNvPr id="31" name="Group 30">
            <a:extLst>
              <a:ext uri="{FF2B5EF4-FFF2-40B4-BE49-F238E27FC236}">
                <a16:creationId xmlns:a16="http://schemas.microsoft.com/office/drawing/2014/main" id="{6AD383DD-8AC6-5787-03F9-107E334D8997}"/>
              </a:ext>
            </a:extLst>
          </p:cNvPr>
          <p:cNvGrpSpPr/>
          <p:nvPr/>
        </p:nvGrpSpPr>
        <p:grpSpPr>
          <a:xfrm>
            <a:off x="301796" y="260467"/>
            <a:ext cx="11658600" cy="6337066"/>
            <a:chOff x="266701" y="282574"/>
            <a:chExt cx="11658600" cy="6292852"/>
          </a:xfrm>
          <a:solidFill>
            <a:schemeClr val="bg2"/>
          </a:solidFill>
        </p:grpSpPr>
        <p:sp>
          <p:nvSpPr>
            <p:cNvPr id="4" name="Rectangle: Rounded Corners 3">
              <a:extLst>
                <a:ext uri="{FF2B5EF4-FFF2-40B4-BE49-F238E27FC236}">
                  <a16:creationId xmlns:a16="http://schemas.microsoft.com/office/drawing/2014/main" id="{695CFE46-018E-0C90-BE24-9994684FDCC4}"/>
                </a:ext>
              </a:extLst>
            </p:cNvPr>
            <p:cNvSpPr/>
            <p:nvPr/>
          </p:nvSpPr>
          <p:spPr>
            <a:xfrm>
              <a:off x="1243012" y="282574"/>
              <a:ext cx="9705975" cy="581025"/>
            </a:xfrm>
            <a:prstGeom prst="roundRect">
              <a:avLst/>
            </a:prstGeom>
            <a:grpFill/>
            <a:ln w="38100">
              <a:solidFill>
                <a:schemeClr val="accent5"/>
              </a:solidFill>
            </a:ln>
            <a:effectLst>
              <a:outerShdw blurRad="50800" dist="38100" dir="5400000" algn="t" rotWithShape="0">
                <a:prstClr val="black">
                  <a:alpha val="40000"/>
                </a:prstClr>
              </a:outerShdw>
            </a:effectLst>
            <a:scene3d>
              <a:camera prst="orthographicFront"/>
              <a:lightRig rig="threePt" dir="t"/>
            </a:scene3d>
            <a:sp3d>
              <a:bevelT w="114300" prst="artDeco"/>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tx1"/>
                  </a:solidFill>
                </a:rPr>
                <a:t>Contemporary Care, Stigma, and Future Recommendations</a:t>
              </a:r>
              <a:r>
                <a:rPr lang="en-GB" dirty="0">
                  <a:solidFill>
                    <a:schemeClr val="tx1"/>
                  </a:solidFill>
                </a:rPr>
                <a:t> </a:t>
              </a:r>
            </a:p>
          </p:txBody>
        </p:sp>
        <p:grpSp>
          <p:nvGrpSpPr>
            <p:cNvPr id="28" name="Group 27">
              <a:extLst>
                <a:ext uri="{FF2B5EF4-FFF2-40B4-BE49-F238E27FC236}">
                  <a16:creationId xmlns:a16="http://schemas.microsoft.com/office/drawing/2014/main" id="{5DFFA022-02B5-DA83-58D6-7B9057E4FC2B}"/>
                </a:ext>
              </a:extLst>
            </p:cNvPr>
            <p:cNvGrpSpPr/>
            <p:nvPr/>
          </p:nvGrpSpPr>
          <p:grpSpPr>
            <a:xfrm>
              <a:off x="266701" y="1246909"/>
              <a:ext cx="3623656" cy="5328517"/>
              <a:chOff x="266701" y="1246909"/>
              <a:chExt cx="3623656" cy="5328517"/>
            </a:xfrm>
            <a:grpFill/>
          </p:grpSpPr>
          <p:sp>
            <p:nvSpPr>
              <p:cNvPr id="5" name="Rectangle 4">
                <a:extLst>
                  <a:ext uri="{FF2B5EF4-FFF2-40B4-BE49-F238E27FC236}">
                    <a16:creationId xmlns:a16="http://schemas.microsoft.com/office/drawing/2014/main" id="{3E6DF766-D943-6959-7ACC-D1CC507D72D1}"/>
                  </a:ext>
                </a:extLst>
              </p:cNvPr>
              <p:cNvSpPr/>
              <p:nvPr/>
            </p:nvSpPr>
            <p:spPr>
              <a:xfrm>
                <a:off x="266701" y="1845425"/>
                <a:ext cx="3623656" cy="4730001"/>
              </a:xfrm>
              <a:prstGeom prst="rect">
                <a:avLst/>
              </a:prstGeom>
              <a:grpFill/>
              <a:ln w="57150">
                <a:solidFill>
                  <a:schemeClr val="accent5"/>
                </a:solidFill>
              </a:ln>
              <a:effectLst>
                <a:outerShdw blurRad="50800" dist="38100" dir="2700000" algn="tl" rotWithShape="0">
                  <a:prstClr val="black">
                    <a:alpha val="40000"/>
                  </a:prstClr>
                </a:outerShdw>
              </a:effectLst>
              <a:scene3d>
                <a:camera prst="orthographicFront"/>
                <a:lightRig rig="threePt" dir="t"/>
              </a:scene3d>
              <a:sp3d>
                <a:bevelT w="114300" prst="artDeco"/>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latin typeface="Arial" panose="020B0604020202020204" pitchFamily="34" charset="0"/>
                    <a:cs typeface="Arial" panose="020B0604020202020204" pitchFamily="34" charset="0"/>
                  </a:rPr>
                  <a:t>[Text] </a:t>
                </a:r>
              </a:p>
            </p:txBody>
          </p:sp>
          <p:sp>
            <p:nvSpPr>
              <p:cNvPr id="16" name="Rectangle: Rounded Corners 15">
                <a:extLst>
                  <a:ext uri="{FF2B5EF4-FFF2-40B4-BE49-F238E27FC236}">
                    <a16:creationId xmlns:a16="http://schemas.microsoft.com/office/drawing/2014/main" id="{990F947A-8848-9EF2-3484-9EC59EAD061B}"/>
                  </a:ext>
                </a:extLst>
              </p:cNvPr>
              <p:cNvSpPr/>
              <p:nvPr/>
            </p:nvSpPr>
            <p:spPr>
              <a:xfrm>
                <a:off x="266701" y="1246909"/>
                <a:ext cx="3623656" cy="897775"/>
              </a:xfrm>
              <a:prstGeom prst="roundRect">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0" i="0" dirty="0">
                    <a:solidFill>
                      <a:srgbClr val="000000"/>
                    </a:solidFill>
                    <a:effectLst/>
                    <a:latin typeface="Times New Roman" panose="02020603050405020304" pitchFamily="18" charset="0"/>
                  </a:rPr>
                  <a:t>Contemporary Treatment &amp; The Bio-Psycho-Social Model</a:t>
                </a:r>
                <a:endParaRPr lang="en-GB" dirty="0">
                  <a:solidFill>
                    <a:schemeClr val="tx1"/>
                  </a:solidFill>
                </a:endParaRPr>
              </a:p>
            </p:txBody>
          </p:sp>
        </p:grpSp>
        <p:grpSp>
          <p:nvGrpSpPr>
            <p:cNvPr id="29" name="Group 28">
              <a:extLst>
                <a:ext uri="{FF2B5EF4-FFF2-40B4-BE49-F238E27FC236}">
                  <a16:creationId xmlns:a16="http://schemas.microsoft.com/office/drawing/2014/main" id="{7160F25C-1AEC-51B4-48A6-AF15ECA8E980}"/>
                </a:ext>
              </a:extLst>
            </p:cNvPr>
            <p:cNvGrpSpPr/>
            <p:nvPr/>
          </p:nvGrpSpPr>
          <p:grpSpPr>
            <a:xfrm>
              <a:off x="4284171" y="1246908"/>
              <a:ext cx="3623658" cy="5328517"/>
              <a:chOff x="4284171" y="1246908"/>
              <a:chExt cx="3623658" cy="5328517"/>
            </a:xfrm>
            <a:grpFill/>
          </p:grpSpPr>
          <p:sp>
            <p:nvSpPr>
              <p:cNvPr id="18" name="Rectangle 17">
                <a:extLst>
                  <a:ext uri="{FF2B5EF4-FFF2-40B4-BE49-F238E27FC236}">
                    <a16:creationId xmlns:a16="http://schemas.microsoft.com/office/drawing/2014/main" id="{60BC8E3D-087D-6352-247B-2A9C04661896}"/>
                  </a:ext>
                </a:extLst>
              </p:cNvPr>
              <p:cNvSpPr/>
              <p:nvPr/>
            </p:nvSpPr>
            <p:spPr>
              <a:xfrm>
                <a:off x="4284173" y="1845424"/>
                <a:ext cx="3623656" cy="4730001"/>
              </a:xfrm>
              <a:prstGeom prst="rect">
                <a:avLst/>
              </a:prstGeom>
              <a:grpFill/>
              <a:ln w="57150">
                <a:solidFill>
                  <a:schemeClr val="accent5"/>
                </a:solidFill>
              </a:ln>
              <a:effectLst>
                <a:outerShdw blurRad="50800" dist="38100" dir="2700000" algn="tl" rotWithShape="0">
                  <a:prstClr val="black">
                    <a:alpha val="40000"/>
                  </a:prstClr>
                </a:outerShdw>
              </a:effectLst>
              <a:scene3d>
                <a:camera prst="orthographicFront"/>
                <a:lightRig rig="threePt" dir="t"/>
              </a:scene3d>
              <a:sp3d>
                <a:bevelT w="114300" prst="artDeco"/>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latin typeface="Arial" panose="020B0604020202020204" pitchFamily="34" charset="0"/>
                    <a:cs typeface="Arial" panose="020B0604020202020204" pitchFamily="34" charset="0"/>
                  </a:rPr>
                  <a:t> </a:t>
                </a:r>
              </a:p>
            </p:txBody>
          </p:sp>
          <p:sp>
            <p:nvSpPr>
              <p:cNvPr id="19" name="Rectangle: Rounded Corners 18">
                <a:extLst>
                  <a:ext uri="{FF2B5EF4-FFF2-40B4-BE49-F238E27FC236}">
                    <a16:creationId xmlns:a16="http://schemas.microsoft.com/office/drawing/2014/main" id="{160B9A75-E948-D253-05CF-9A9F857FEE1C}"/>
                  </a:ext>
                </a:extLst>
              </p:cNvPr>
              <p:cNvSpPr/>
              <p:nvPr/>
            </p:nvSpPr>
            <p:spPr>
              <a:xfrm>
                <a:off x="4284171" y="1246908"/>
                <a:ext cx="3623656" cy="897775"/>
              </a:xfrm>
              <a:prstGeom prst="roundRect">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0" i="0" dirty="0">
                    <a:solidFill>
                      <a:srgbClr val="000000"/>
                    </a:solidFill>
                    <a:effectLst/>
                    <a:latin typeface="Times New Roman" panose="02020603050405020304" pitchFamily="18" charset="0"/>
                  </a:rPr>
                  <a:t> Stigma, Inequality &amp; Cultural Context</a:t>
                </a:r>
                <a:endParaRPr lang="en-GB" dirty="0">
                  <a:solidFill>
                    <a:schemeClr val="tx1"/>
                  </a:solidFill>
                </a:endParaRPr>
              </a:p>
            </p:txBody>
          </p:sp>
        </p:grpSp>
        <p:grpSp>
          <p:nvGrpSpPr>
            <p:cNvPr id="30" name="Group 29">
              <a:extLst>
                <a:ext uri="{FF2B5EF4-FFF2-40B4-BE49-F238E27FC236}">
                  <a16:creationId xmlns:a16="http://schemas.microsoft.com/office/drawing/2014/main" id="{FB7E1030-E153-6416-FBB3-7A577D8399E8}"/>
                </a:ext>
              </a:extLst>
            </p:cNvPr>
            <p:cNvGrpSpPr/>
            <p:nvPr/>
          </p:nvGrpSpPr>
          <p:grpSpPr>
            <a:xfrm>
              <a:off x="8301645" y="1246909"/>
              <a:ext cx="3623656" cy="5328517"/>
              <a:chOff x="8301645" y="1246909"/>
              <a:chExt cx="3623656" cy="5328517"/>
            </a:xfrm>
            <a:grpFill/>
          </p:grpSpPr>
          <p:sp>
            <p:nvSpPr>
              <p:cNvPr id="20" name="Rectangle 19">
                <a:extLst>
                  <a:ext uri="{FF2B5EF4-FFF2-40B4-BE49-F238E27FC236}">
                    <a16:creationId xmlns:a16="http://schemas.microsoft.com/office/drawing/2014/main" id="{06793C1D-E66F-5656-F474-B4B27C13D32C}"/>
                  </a:ext>
                </a:extLst>
              </p:cNvPr>
              <p:cNvSpPr/>
              <p:nvPr/>
            </p:nvSpPr>
            <p:spPr>
              <a:xfrm>
                <a:off x="8301645" y="1845425"/>
                <a:ext cx="3623656" cy="4730001"/>
              </a:xfrm>
              <a:prstGeom prst="rect">
                <a:avLst/>
              </a:prstGeom>
              <a:grpFill/>
              <a:ln w="57150">
                <a:solidFill>
                  <a:schemeClr val="accent5"/>
                </a:solidFill>
              </a:ln>
              <a:effectLst>
                <a:outerShdw blurRad="50800" dist="38100" dir="2700000" algn="tl" rotWithShape="0">
                  <a:prstClr val="black">
                    <a:alpha val="40000"/>
                  </a:prstClr>
                </a:outerShdw>
              </a:effectLst>
              <a:scene3d>
                <a:camera prst="orthographicFront"/>
                <a:lightRig rig="threePt" dir="t"/>
              </a:scene3d>
              <a:sp3d>
                <a:bevelT w="114300" prst="artDeco"/>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latin typeface="Arial" panose="020B0604020202020204" pitchFamily="34" charset="0"/>
                    <a:cs typeface="Arial" panose="020B0604020202020204" pitchFamily="34" charset="0"/>
                  </a:rPr>
                  <a:t> </a:t>
                </a:r>
              </a:p>
            </p:txBody>
          </p:sp>
          <p:sp>
            <p:nvSpPr>
              <p:cNvPr id="21" name="Rectangle: Rounded Corners 20">
                <a:extLst>
                  <a:ext uri="{FF2B5EF4-FFF2-40B4-BE49-F238E27FC236}">
                    <a16:creationId xmlns:a16="http://schemas.microsoft.com/office/drawing/2014/main" id="{F0570AE3-D45F-03DC-741D-635B00C15813}"/>
                  </a:ext>
                </a:extLst>
              </p:cNvPr>
              <p:cNvSpPr/>
              <p:nvPr/>
            </p:nvSpPr>
            <p:spPr>
              <a:xfrm>
                <a:off x="8301645" y="1246909"/>
                <a:ext cx="3623656" cy="897775"/>
              </a:xfrm>
              <a:prstGeom prst="roundRect">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0" i="0" dirty="0">
                    <a:solidFill>
                      <a:srgbClr val="000000"/>
                    </a:solidFill>
                    <a:effectLst/>
                    <a:latin typeface="Times New Roman" panose="02020603050405020304" pitchFamily="18" charset="0"/>
                  </a:rPr>
                  <a:t> Recommendations for Future Policy &amp; Practice</a:t>
                </a:r>
                <a:endParaRPr lang="en-GB" dirty="0">
                  <a:solidFill>
                    <a:schemeClr val="tx1"/>
                  </a:solidFill>
                </a:endParaRPr>
              </a:p>
            </p:txBody>
          </p:sp>
        </p:grpSp>
      </p:grpSp>
      <p:graphicFrame>
        <p:nvGraphicFramePr>
          <p:cNvPr id="22" name="Table 21">
            <a:extLst>
              <a:ext uri="{FF2B5EF4-FFF2-40B4-BE49-F238E27FC236}">
                <a16:creationId xmlns:a16="http://schemas.microsoft.com/office/drawing/2014/main" id="{CF85B4B4-1104-4EDE-9A60-C0CAA7B47889}"/>
              </a:ext>
            </a:extLst>
          </p:cNvPr>
          <p:cNvGraphicFramePr>
            <a:graphicFrameLocks noGrp="1"/>
          </p:cNvGraphicFramePr>
          <p:nvPr>
            <p:extLst>
              <p:ext uri="{D42A27DB-BD31-4B8C-83A1-F6EECF244321}">
                <p14:modId xmlns:p14="http://schemas.microsoft.com/office/powerpoint/2010/main" val="890818134"/>
              </p:ext>
            </p:extLst>
          </p:nvPr>
        </p:nvGraphicFramePr>
        <p:xfrm>
          <a:off x="356870" y="2177932"/>
          <a:ext cx="3443317" cy="4289353"/>
        </p:xfrm>
        <a:graphic>
          <a:graphicData uri="http://schemas.openxmlformats.org/drawingml/2006/table">
            <a:tbl>
              <a:tblPr firstRow="1" bandRow="1">
                <a:tableStyleId>{5C22544A-7EE6-4342-B048-85BDC9FD1C3A}</a:tableStyleId>
              </a:tblPr>
              <a:tblGrid>
                <a:gridCol w="3443317">
                  <a:extLst>
                    <a:ext uri="{9D8B030D-6E8A-4147-A177-3AD203B41FA5}">
                      <a16:colId xmlns:a16="http://schemas.microsoft.com/office/drawing/2014/main" val="2281987782"/>
                    </a:ext>
                  </a:extLst>
                </a:gridCol>
              </a:tblGrid>
              <a:tr h="4289353">
                <a:tc>
                  <a:txBody>
                    <a:bodyPr/>
                    <a:lstStyle/>
                    <a:p>
                      <a:pPr algn="l">
                        <a:buNone/>
                      </a:pPr>
                      <a:endParaRPr lang="en-US" sz="1200" b="0" i="0" dirty="0">
                        <a:solidFill>
                          <a:srgbClr val="000000"/>
                        </a:solidFill>
                        <a:effectLst/>
                        <a:latin typeface="Times New Roman" panose="02020603050405020304" pitchFamily="18" charset="0"/>
                      </a:endParaRPr>
                    </a:p>
                    <a:p>
                      <a:pPr algn="l">
                        <a:buNone/>
                      </a:pPr>
                      <a:r>
                        <a:rPr lang="en-US" sz="1200" b="0" i="0" dirty="0">
                          <a:solidFill>
                            <a:srgbClr val="000000"/>
                          </a:solidFill>
                          <a:effectLst/>
                          <a:latin typeface="calibri" panose="020F0502020204030204" pitchFamily="34" charset="0"/>
                        </a:rPr>
                        <a:t>NICE (2014) recommends combined pharmacological and psychological interventions.</a:t>
                      </a:r>
                    </a:p>
                    <a:p>
                      <a:pPr algn="l">
                        <a:buNone/>
                      </a:pPr>
                      <a:endParaRPr lang="en-US" sz="1200" b="0" i="0" dirty="0">
                        <a:solidFill>
                          <a:srgbClr val="000000"/>
                        </a:solidFill>
                        <a:effectLst/>
                        <a:latin typeface="calibri" panose="020F0502020204030204" pitchFamily="34" charset="0"/>
                      </a:endParaRPr>
                    </a:p>
                    <a:p>
                      <a:pPr algn="l">
                        <a:buNone/>
                      </a:pPr>
                      <a:r>
                        <a:rPr lang="en-US" sz="1200" b="0" i="0" dirty="0">
                          <a:solidFill>
                            <a:srgbClr val="000000"/>
                          </a:solidFill>
                          <a:effectLst/>
                          <a:latin typeface="calibri" panose="020F0502020204030204" pitchFamily="34" charset="0"/>
                        </a:rPr>
                        <a:t>•Second-generation antipsychotics commonly prescribed (NICE, 2014).</a:t>
                      </a:r>
                    </a:p>
                    <a:p>
                      <a:pPr algn="l">
                        <a:buNone/>
                      </a:pPr>
                      <a:endParaRPr lang="en-US" sz="1200" b="0" i="0" dirty="0">
                        <a:solidFill>
                          <a:srgbClr val="000000"/>
                        </a:solidFill>
                        <a:effectLst/>
                        <a:latin typeface="calibri" panose="020F0502020204030204" pitchFamily="34" charset="0"/>
                      </a:endParaRPr>
                    </a:p>
                    <a:p>
                      <a:pPr algn="l">
                        <a:buNone/>
                      </a:pPr>
                      <a:r>
                        <a:rPr lang="en-US" sz="1200" b="0" i="0" dirty="0">
                          <a:solidFill>
                            <a:srgbClr val="000000"/>
                          </a:solidFill>
                          <a:effectLst/>
                          <a:latin typeface="calibri"/>
                        </a:rPr>
                        <a:t>•Cognitive Behavioral Therapy for Psychosis (CBTp) and Family Intervention recommended.</a:t>
                      </a:r>
                    </a:p>
                    <a:p>
                      <a:pPr algn="l">
                        <a:buNone/>
                      </a:pPr>
                      <a:endParaRPr lang="en-US" sz="1400" b="0" i="0" dirty="0">
                        <a:solidFill>
                          <a:srgbClr val="000000"/>
                        </a:solidFill>
                        <a:effectLst/>
                        <a:latin typeface="Times New Roman" panose="02020603050405020304" pitchFamily="18" charset="0"/>
                      </a:endParaRPr>
                    </a:p>
                    <a:p>
                      <a:pPr algn="l">
                        <a:buNone/>
                      </a:pPr>
                      <a:r>
                        <a:rPr lang="en-US" sz="1200" b="0" i="0" dirty="0">
                          <a:solidFill>
                            <a:srgbClr val="000000"/>
                          </a:solidFill>
                          <a:effectLst/>
                          <a:latin typeface="Times New Roman" panose="02020603050405020304" pitchFamily="18" charset="0"/>
                        </a:rPr>
                        <a:t>Modern care emphasizes Early Intervention in Psychosis (EIP).</a:t>
                      </a:r>
                    </a:p>
                    <a:p>
                      <a:pPr lvl="0" algn="l">
                        <a:buNone/>
                      </a:pPr>
                      <a:endParaRPr lang="en-US" sz="1200" b="0" i="0" dirty="0">
                        <a:solidFill>
                          <a:srgbClr val="000000"/>
                        </a:solidFill>
                        <a:effectLst/>
                        <a:latin typeface="Times New Roman"/>
                      </a:endParaRPr>
                    </a:p>
                    <a:p>
                      <a:pPr algn="l">
                        <a:buNone/>
                      </a:pPr>
                      <a:r>
                        <a:rPr lang="en-US" sz="1200" b="0" i="0" dirty="0">
                          <a:solidFill>
                            <a:srgbClr val="000000"/>
                          </a:solidFill>
                          <a:effectLst/>
                          <a:latin typeface="Times New Roman" panose="02020603050405020304" pitchFamily="18" charset="0"/>
                        </a:rPr>
                        <a:t>• Legislation: The Mental Health Act 1983 (amended 2007) provides the legal framework for compulsory treatment but faces criticism for disproportionate application toward ethnic minorities (Department of Health and Social Care, 2018).</a:t>
                      </a:r>
                    </a:p>
                    <a:p>
                      <a:endParaRPr lang="en-GB" sz="14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extLst>
                  <a:ext uri="{0D108BD9-81ED-4DB2-BD59-A6C34878D82A}">
                    <a16:rowId xmlns:a16="http://schemas.microsoft.com/office/drawing/2014/main" val="3354415950"/>
                  </a:ext>
                </a:extLst>
              </a:tr>
            </a:tbl>
          </a:graphicData>
        </a:graphic>
      </p:graphicFrame>
      <p:graphicFrame>
        <p:nvGraphicFramePr>
          <p:cNvPr id="23" name="Table 22">
            <a:extLst>
              <a:ext uri="{FF2B5EF4-FFF2-40B4-BE49-F238E27FC236}">
                <a16:creationId xmlns:a16="http://schemas.microsoft.com/office/drawing/2014/main" id="{FE5E33BB-A40F-DB70-D0EB-B9D6D0B7FD39}"/>
              </a:ext>
            </a:extLst>
          </p:cNvPr>
          <p:cNvGraphicFramePr>
            <a:graphicFrameLocks noGrp="1"/>
          </p:cNvGraphicFramePr>
          <p:nvPr>
            <p:extLst>
              <p:ext uri="{D42A27DB-BD31-4B8C-83A1-F6EECF244321}">
                <p14:modId xmlns:p14="http://schemas.microsoft.com/office/powerpoint/2010/main" val="663081786"/>
              </p:ext>
            </p:extLst>
          </p:nvPr>
        </p:nvGraphicFramePr>
        <p:xfrm>
          <a:off x="4374342" y="2177933"/>
          <a:ext cx="3443317" cy="4289352"/>
        </p:xfrm>
        <a:graphic>
          <a:graphicData uri="http://schemas.openxmlformats.org/drawingml/2006/table">
            <a:tbl>
              <a:tblPr firstRow="1" bandRow="1">
                <a:tableStyleId>{5C22544A-7EE6-4342-B048-85BDC9FD1C3A}</a:tableStyleId>
              </a:tblPr>
              <a:tblGrid>
                <a:gridCol w="3443317">
                  <a:extLst>
                    <a:ext uri="{9D8B030D-6E8A-4147-A177-3AD203B41FA5}">
                      <a16:colId xmlns:a16="http://schemas.microsoft.com/office/drawing/2014/main" val="2281987782"/>
                    </a:ext>
                  </a:extLst>
                </a:gridCol>
              </a:tblGrid>
              <a:tr h="4289352">
                <a:tc>
                  <a:txBody>
                    <a:bodyPr/>
                    <a:lstStyle/>
                    <a:p>
                      <a:pPr algn="l">
                        <a:buNone/>
                      </a:pPr>
                      <a:endParaRPr lang="en-GB" sz="1400" b="0" i="0" dirty="0">
                        <a:solidFill>
                          <a:schemeClr val="tx1"/>
                        </a:solidFill>
                        <a:effectLst/>
                        <a:latin typeface="Times New Roman" panose="02020603050405020304" pitchFamily="18" charset="0"/>
                      </a:endParaRPr>
                    </a:p>
                    <a:p>
                      <a:pPr algn="l">
                        <a:buNone/>
                      </a:pPr>
                      <a:r>
                        <a:rPr lang="en-US" sz="1200" b="0" i="0" dirty="0">
                          <a:solidFill>
                            <a:srgbClr val="000000"/>
                          </a:solidFill>
                          <a:effectLst/>
                          <a:latin typeface="Times New Roman" panose="02020603050405020304" pitchFamily="18" charset="0"/>
                        </a:rPr>
                        <a:t>Structural Stigma: Discrimination within healthcare systems leads to shorter life expectancies for those with schizophrenia due to untreated physical comorbidities (Thornicroft et al., 2022).</a:t>
                      </a:r>
                    </a:p>
                    <a:p>
                      <a:pPr lvl="0" algn="l">
                        <a:buNone/>
                      </a:pPr>
                      <a:endParaRPr lang="en-US" sz="1200" b="0" i="0" dirty="0">
                        <a:solidFill>
                          <a:srgbClr val="000000"/>
                        </a:solidFill>
                        <a:effectLst/>
                        <a:latin typeface="Times New Roman"/>
                      </a:endParaRPr>
                    </a:p>
                    <a:p>
                      <a:pPr algn="l">
                        <a:buNone/>
                      </a:pPr>
                      <a:r>
                        <a:rPr lang="en-US" sz="1200" b="0" i="0" dirty="0">
                          <a:solidFill>
                            <a:srgbClr val="000000"/>
                          </a:solidFill>
                          <a:effectLst/>
                          <a:latin typeface="Times New Roman" panose="02020603050405020304" pitchFamily="18" charset="0"/>
                        </a:rPr>
                        <a:t>• Intersectionality and Inequality: In the UK, Black Caribbean men are significantly more likely to be diagnosed with schizophrenia and detained under the Mental Health Act than White counterparts, highlighting systemic institutional racism and diagnostic bias (Morgan et al., 2019).</a:t>
                      </a:r>
                    </a:p>
                    <a:p>
                      <a:pPr lvl="0" algn="l">
                        <a:buNone/>
                      </a:pPr>
                      <a:endParaRPr lang="en-US" sz="1200" b="0" i="0" dirty="0">
                        <a:solidFill>
                          <a:srgbClr val="000000"/>
                        </a:solidFill>
                        <a:effectLst/>
                        <a:latin typeface="Times New Roman"/>
                      </a:endParaRPr>
                    </a:p>
                    <a:p>
                      <a:pPr algn="l">
                        <a:buNone/>
                      </a:pPr>
                      <a:r>
                        <a:rPr lang="en-US" sz="1200" b="0" i="0" dirty="0">
                          <a:solidFill>
                            <a:srgbClr val="000000"/>
                          </a:solidFill>
                          <a:effectLst/>
                          <a:latin typeface="Times New Roman" panose="02020603050405020304" pitchFamily="18" charset="0"/>
                        </a:rPr>
                        <a:t>• Cultural Perspectives: In some non-Western contexts, auditory hallucinations are interpreted as spiritual experiences, which can lead to better recovery outcomes compared to the "broken brain" narrative of the West (Luhrmann et al., 2015</a:t>
                      </a:r>
                    </a:p>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354415950"/>
                  </a:ext>
                </a:extLst>
              </a:tr>
            </a:tbl>
          </a:graphicData>
        </a:graphic>
      </p:graphicFrame>
      <p:graphicFrame>
        <p:nvGraphicFramePr>
          <p:cNvPr id="24" name="Table 23">
            <a:extLst>
              <a:ext uri="{FF2B5EF4-FFF2-40B4-BE49-F238E27FC236}">
                <a16:creationId xmlns:a16="http://schemas.microsoft.com/office/drawing/2014/main" id="{BEB4F9FB-4C55-B9D2-CDA1-7F72FEEEC27C}"/>
              </a:ext>
            </a:extLst>
          </p:cNvPr>
          <p:cNvGraphicFramePr>
            <a:graphicFrameLocks noGrp="1"/>
          </p:cNvGraphicFramePr>
          <p:nvPr>
            <p:extLst>
              <p:ext uri="{D42A27DB-BD31-4B8C-83A1-F6EECF244321}">
                <p14:modId xmlns:p14="http://schemas.microsoft.com/office/powerpoint/2010/main" val="469922257"/>
              </p:ext>
            </p:extLst>
          </p:nvPr>
        </p:nvGraphicFramePr>
        <p:xfrm>
          <a:off x="8384770" y="2177933"/>
          <a:ext cx="3463871" cy="4320194"/>
        </p:xfrm>
        <a:graphic>
          <a:graphicData uri="http://schemas.openxmlformats.org/drawingml/2006/table">
            <a:tbl>
              <a:tblPr firstRow="1" bandRow="1">
                <a:tableStyleId>{5C22544A-7EE6-4342-B048-85BDC9FD1C3A}</a:tableStyleId>
              </a:tblPr>
              <a:tblGrid>
                <a:gridCol w="3463871">
                  <a:extLst>
                    <a:ext uri="{9D8B030D-6E8A-4147-A177-3AD203B41FA5}">
                      <a16:colId xmlns:a16="http://schemas.microsoft.com/office/drawing/2014/main" val="2281987782"/>
                    </a:ext>
                  </a:extLst>
                </a:gridCol>
              </a:tblGrid>
              <a:tr h="4320194">
                <a:tc>
                  <a:txBody>
                    <a:bodyPr/>
                    <a:lstStyle/>
                    <a:p>
                      <a:pPr algn="l">
                        <a:buNone/>
                      </a:pPr>
                      <a:r>
                        <a:rPr lang="en-US" sz="1400" b="0" i="0" dirty="0">
                          <a:solidFill>
                            <a:srgbClr val="000000"/>
                          </a:solidFill>
                          <a:effectLst/>
                          <a:latin typeface="Times New Roman"/>
                        </a:rPr>
                        <a:t> </a:t>
                      </a:r>
                      <a:endParaRPr lang="en-US">
                        <a:latin typeface="Times New Roman"/>
                      </a:endParaRPr>
                    </a:p>
                    <a:p>
                      <a:pPr lvl="0" algn="l">
                        <a:buNone/>
                      </a:pPr>
                      <a:r>
                        <a:rPr lang="en-US" sz="1400" b="0" i="0">
                          <a:solidFill>
                            <a:srgbClr val="000000"/>
                          </a:solidFill>
                          <a:effectLst/>
                          <a:latin typeface="Times New Roman"/>
                        </a:rPr>
                        <a:t>Policy: Mandate cultural competency </a:t>
                      </a:r>
                      <a:r>
                        <a:rPr lang="en-US" sz="1400" b="0" i="0" dirty="0">
                          <a:solidFill>
                            <a:srgbClr val="000000"/>
                          </a:solidFill>
                          <a:effectLst/>
                          <a:latin typeface="Times New Roman"/>
                        </a:rPr>
                        <a:t>training for clinicians to reduce diagnostic bias and ethnic inequalities in detention rates.</a:t>
                      </a:r>
                    </a:p>
                    <a:p>
                      <a:pPr lvl="0" algn="l">
                        <a:buNone/>
                      </a:pPr>
                      <a:endParaRPr lang="en-US" sz="1400" b="0" i="0" dirty="0">
                        <a:solidFill>
                          <a:srgbClr val="000000"/>
                        </a:solidFill>
                        <a:effectLst/>
                        <a:latin typeface="Times New Roman"/>
                      </a:endParaRPr>
                    </a:p>
                    <a:p>
                      <a:pPr algn="l">
                        <a:buNone/>
                      </a:pPr>
                      <a:r>
                        <a:rPr lang="en-US" sz="1400" b="0" i="0" dirty="0">
                          <a:solidFill>
                            <a:srgbClr val="000000"/>
                          </a:solidFill>
                          <a:effectLst/>
                          <a:latin typeface="Times New Roman" panose="02020603050405020304" pitchFamily="18" charset="0"/>
                        </a:rPr>
                        <a:t>• Practice: Transition from "clinical recovery" (symptom reduction) to "social recovery" (integration, employment, and housing).</a:t>
                      </a:r>
                    </a:p>
                    <a:p>
                      <a:pPr lvl="0" algn="l">
                        <a:buNone/>
                      </a:pPr>
                      <a:endParaRPr lang="en-US" sz="1400" b="0" i="0" dirty="0">
                        <a:solidFill>
                          <a:srgbClr val="000000"/>
                        </a:solidFill>
                        <a:effectLst/>
                        <a:latin typeface="Times New Roman"/>
                      </a:endParaRPr>
                    </a:p>
                    <a:p>
                      <a:pPr algn="l">
                        <a:buNone/>
                      </a:pPr>
                      <a:r>
                        <a:rPr lang="en-US" sz="1400" b="0" i="0" dirty="0">
                          <a:solidFill>
                            <a:srgbClr val="000000"/>
                          </a:solidFill>
                          <a:effectLst/>
                          <a:latin typeface="Times New Roman" panose="02020603050405020304" pitchFamily="18" charset="0"/>
                        </a:rPr>
                        <a:t>• Legislation: Reform the Mental Health Act to give patients greater "Advance Choice Documents" to empower autonomy during crises.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solidFill>
                          <a:schemeClr val="tx1"/>
                        </a:solidFill>
                      </a:endParaRPr>
                    </a:p>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354415950"/>
                  </a:ext>
                </a:extLst>
              </a:tr>
            </a:tbl>
          </a:graphicData>
        </a:graphic>
      </p:graphicFrame>
    </p:spTree>
    <p:extLst>
      <p:ext uri="{BB962C8B-B14F-4D97-AF65-F5344CB8AC3E}">
        <p14:creationId xmlns:p14="http://schemas.microsoft.com/office/powerpoint/2010/main" val="31898203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E8D49D-1F6E-F0FD-FCD7-89051D655141}"/>
              </a:ext>
            </a:extLst>
          </p:cNvPr>
          <p:cNvSpPr>
            <a:spLocks noGrp="1"/>
          </p:cNvSpPr>
          <p:nvPr>
            <p:ph type="title"/>
          </p:nvPr>
        </p:nvSpPr>
        <p:spPr>
          <a:xfrm>
            <a:off x="1484311" y="239752"/>
            <a:ext cx="10018713" cy="1594623"/>
          </a:xfrm>
        </p:spPr>
        <p:txBody>
          <a:bodyPr/>
          <a:lstStyle/>
          <a:p>
            <a:r>
              <a:rPr lang="en-GB" dirty="0"/>
              <a:t>Reference List </a:t>
            </a:r>
          </a:p>
        </p:txBody>
      </p:sp>
      <p:sp>
        <p:nvSpPr>
          <p:cNvPr id="3" name="Content Placeholder 2">
            <a:extLst>
              <a:ext uri="{FF2B5EF4-FFF2-40B4-BE49-F238E27FC236}">
                <a16:creationId xmlns:a16="http://schemas.microsoft.com/office/drawing/2014/main" id="{C44F92CA-6836-730C-0D3D-598D8BD1D512}"/>
              </a:ext>
            </a:extLst>
          </p:cNvPr>
          <p:cNvSpPr>
            <a:spLocks noGrp="1"/>
          </p:cNvSpPr>
          <p:nvPr>
            <p:ph idx="1"/>
          </p:nvPr>
        </p:nvSpPr>
        <p:spPr>
          <a:xfrm>
            <a:off x="1484310" y="1351934"/>
            <a:ext cx="10018713" cy="4990170"/>
          </a:xfrm>
          <a:solidFill>
            <a:schemeClr val="bg2"/>
          </a:solidFill>
        </p:spPr>
        <p:txBody>
          <a:bodyPr>
            <a:normAutofit fontScale="92500" lnSpcReduction="10000"/>
          </a:bodyPr>
          <a:lstStyle/>
          <a:p>
            <a:pPr marL="0" indent="0">
              <a:buClr>
                <a:srgbClr val="1287C3"/>
              </a:buClr>
              <a:buNone/>
            </a:pPr>
            <a:endParaRPr lang="en-GB" sz="1200" dirty="0">
              <a:highlight>
                <a:srgbClr val="FFFFFF"/>
              </a:highlight>
              <a:latin typeface="Times New Roman"/>
              <a:ea typeface="+mn-lt"/>
              <a:cs typeface="Times New Roman"/>
            </a:endParaRPr>
          </a:p>
          <a:p>
            <a:pPr marL="0" indent="0">
              <a:buNone/>
            </a:pPr>
            <a:endParaRPr lang="en-GB" sz="1200" dirty="0">
              <a:highlight>
                <a:srgbClr val="FFFFFF"/>
              </a:highlight>
              <a:latin typeface="Times New Roman"/>
              <a:ea typeface="+mn-lt"/>
              <a:cs typeface="Times New Roman"/>
            </a:endParaRPr>
          </a:p>
          <a:p>
            <a:pPr marL="0" indent="0">
              <a:buNone/>
            </a:pPr>
            <a:endParaRPr lang="en-GB" sz="1200" dirty="0">
              <a:highlight>
                <a:srgbClr val="FFFFFF"/>
              </a:highlight>
              <a:latin typeface="Times New Roman"/>
              <a:ea typeface="+mn-lt"/>
              <a:cs typeface="Times New Roman"/>
            </a:endParaRPr>
          </a:p>
          <a:p>
            <a:pPr marL="0" indent="0">
              <a:buNone/>
            </a:pPr>
            <a:endParaRPr lang="en-GB" sz="1200" dirty="0">
              <a:highlight>
                <a:srgbClr val="FFFFFF"/>
              </a:highlight>
              <a:latin typeface="Times New Roman"/>
              <a:ea typeface="+mn-lt"/>
              <a:cs typeface="Times New Roman"/>
            </a:endParaRPr>
          </a:p>
          <a:p>
            <a:pPr marL="0" indent="0">
              <a:buNone/>
            </a:pPr>
            <a:endParaRPr lang="en-GB" sz="1200" dirty="0">
              <a:highlight>
                <a:srgbClr val="FFFFFF"/>
              </a:highlight>
              <a:latin typeface="Times New Roman"/>
              <a:ea typeface="+mn-lt"/>
              <a:cs typeface="Times New Roman"/>
            </a:endParaRPr>
          </a:p>
          <a:p>
            <a:pPr marL="0" indent="0">
              <a:buNone/>
            </a:pPr>
            <a:endParaRPr lang="en-GB" sz="1100" dirty="0">
              <a:latin typeface="Times New Roman"/>
              <a:ea typeface="+mn-lt"/>
              <a:cs typeface="Times New Roman"/>
            </a:endParaRPr>
          </a:p>
          <a:p>
            <a:pPr marL="0" indent="0">
              <a:buNone/>
            </a:pPr>
            <a:r>
              <a:rPr lang="en-GB" sz="1100" dirty="0">
                <a:latin typeface="Times New Roman"/>
                <a:ea typeface="+mn-lt"/>
                <a:cs typeface="Times New Roman"/>
              </a:rPr>
              <a:t>     </a:t>
            </a:r>
            <a:r>
              <a:rPr lang="en-GB" sz="1100">
                <a:latin typeface="Times New Roman"/>
                <a:ea typeface="+mn-lt"/>
                <a:cs typeface="Times New Roman"/>
              </a:rPr>
              <a:t>  First, M.B. (2021) ‘The transition from ICD-10 to ICD-11’, World Psychiatry, 20(1), pp. 38-39.</a:t>
            </a:r>
            <a:endParaRPr lang="en-GB" sz="1100" dirty="0">
              <a:latin typeface="Times New Roman"/>
              <a:ea typeface="+mn-lt"/>
              <a:cs typeface="Times New Roman"/>
            </a:endParaRPr>
          </a:p>
          <a:p>
            <a:pPr>
              <a:buClr>
                <a:srgbClr val="1287C3"/>
              </a:buClr>
            </a:pPr>
            <a:r>
              <a:rPr lang="en-GB" sz="1100">
                <a:latin typeface="Times New Roman"/>
                <a:ea typeface="+mn-lt"/>
                <a:cs typeface="Times New Roman"/>
              </a:rPr>
              <a:t> Foucault, M. (1961) Madness and Civilization: A History of Insanity in the Age of Reason. London: Routledge.</a:t>
            </a:r>
            <a:endParaRPr lang="en-GB" sz="1100" dirty="0">
              <a:latin typeface="Times New Roman"/>
              <a:ea typeface="+mn-lt"/>
              <a:cs typeface="Times New Roman"/>
            </a:endParaRPr>
          </a:p>
          <a:p>
            <a:pPr>
              <a:buClr>
                <a:srgbClr val="1287C3"/>
              </a:buClr>
            </a:pPr>
            <a:r>
              <a:rPr lang="en-GB" sz="1100">
                <a:latin typeface="Times New Roman"/>
                <a:ea typeface="+mn-lt"/>
                <a:cs typeface="Times New Roman"/>
              </a:rPr>
              <a:t> Luhrmann, T.M., Padmavati, R., Tharoor, H. and Osei, A. (2015) ‘Differences in voice-hearing experiences of people with psychosis in the USA, India and Ghana: self-reports’, The British Journal of Psychiatry, 206(1), pp. 41-44.</a:t>
            </a:r>
            <a:endParaRPr lang="en-GB" sz="1100" dirty="0">
              <a:latin typeface="Times New Roman"/>
              <a:ea typeface="+mn-lt"/>
              <a:cs typeface="Times New Roman"/>
            </a:endParaRPr>
          </a:p>
          <a:p>
            <a:pPr>
              <a:buClr>
                <a:srgbClr val="1287C3"/>
              </a:buClr>
            </a:pPr>
            <a:r>
              <a:rPr lang="en-GB" sz="1100">
                <a:latin typeface="Times New Roman"/>
                <a:ea typeface="+mn-lt"/>
                <a:cs typeface="Times New Roman"/>
              </a:rPr>
              <a:t> Moon, G. (2000) ‘Risk and protection: the discourse of confinement in contemporary mental health policy’, Health &amp; Place, 6(4), pp. 239-250.</a:t>
            </a:r>
            <a:endParaRPr lang="en-GB" sz="1100" dirty="0">
              <a:latin typeface="Times New Roman"/>
              <a:ea typeface="+mn-lt"/>
              <a:cs typeface="Times New Roman"/>
            </a:endParaRPr>
          </a:p>
          <a:p>
            <a:pPr marL="0" indent="0">
              <a:buClr>
                <a:srgbClr val="1287C3"/>
              </a:buClr>
              <a:buNone/>
            </a:pPr>
            <a:endParaRPr lang="en-GB" sz="1100" dirty="0">
              <a:latin typeface="Times New Roman"/>
              <a:ea typeface="+mn-lt"/>
              <a:cs typeface="Times New Roman"/>
            </a:endParaRPr>
          </a:p>
          <a:p>
            <a:pPr>
              <a:buClr>
                <a:srgbClr val="1287C3"/>
              </a:buClr>
            </a:pPr>
            <a:r>
              <a:rPr lang="en-GB" sz="1100" dirty="0">
                <a:latin typeface="Times New Roman"/>
                <a:ea typeface="+mn-lt"/>
                <a:cs typeface="Times New Roman"/>
              </a:rPr>
              <a:t> Morgan, C., Knowles, G. and Hutchinson, G. (2019) ‘Migration, ethnicity and psychosis: toward a socio-developmental model’, World Psychiatry, 18(2), pp. 134-146.</a:t>
            </a:r>
          </a:p>
          <a:p>
            <a:pPr>
              <a:buClr>
                <a:srgbClr val="1287C3"/>
              </a:buClr>
            </a:pPr>
            <a:r>
              <a:rPr lang="en-GB" sz="1100">
                <a:latin typeface="Times New Roman"/>
                <a:ea typeface="+mn-lt"/>
                <a:cs typeface="Times New Roman"/>
              </a:rPr>
              <a:t> Shorter, E. (1997) A History of Psychiatry: From the Era of the Asylum to the Age of Prozac. New York: Wiley.</a:t>
            </a:r>
            <a:endParaRPr lang="en-GB" sz="1100" dirty="0">
              <a:latin typeface="Times New Roman"/>
              <a:ea typeface="+mn-lt"/>
              <a:cs typeface="Times New Roman"/>
            </a:endParaRPr>
          </a:p>
          <a:p>
            <a:pPr marL="0" indent="0">
              <a:buClr>
                <a:srgbClr val="1287C3"/>
              </a:buClr>
              <a:buNone/>
            </a:pPr>
            <a:endParaRPr lang="en-GB" sz="1100" dirty="0">
              <a:latin typeface="Times New Roman"/>
              <a:ea typeface="+mn-lt"/>
              <a:cs typeface="Times New Roman"/>
            </a:endParaRPr>
          </a:p>
          <a:p>
            <a:pPr>
              <a:buClr>
                <a:srgbClr val="1287C3"/>
              </a:buClr>
            </a:pPr>
            <a:r>
              <a:rPr lang="en-GB" sz="1100">
                <a:latin typeface="Times New Roman"/>
                <a:ea typeface="+mn-lt"/>
                <a:cs typeface="Times New Roman"/>
              </a:rPr>
              <a:t>Thornicroft, G., Sunkel, C., Alikhani, R. et al. (2022) ‘The Lancet Commission on ending stigma and discrimination in mental health’, The Lancet, 400(10361), pp. 1438-1480.</a:t>
            </a:r>
            <a:endParaRPr lang="en-GB" sz="1100" dirty="0">
              <a:latin typeface="Times New Roman"/>
              <a:ea typeface="+mn-lt"/>
              <a:cs typeface="Times New Roman"/>
            </a:endParaRPr>
          </a:p>
          <a:p>
            <a:pPr>
              <a:buClr>
                <a:srgbClr val="1287C3"/>
              </a:buClr>
            </a:pPr>
            <a:r>
              <a:rPr lang="en-GB" sz="1100">
                <a:latin typeface="Times New Roman"/>
                <a:cs typeface="Times New Roman"/>
              </a:rPr>
              <a:t>World Health Organization (2019) International Classification of Diseases 11th Revision (ICD-11). Geneva: WHO</a:t>
            </a:r>
          </a:p>
          <a:p>
            <a:pPr>
              <a:spcBef>
                <a:spcPts val="20"/>
              </a:spcBef>
              <a:buClr>
                <a:srgbClr val="1287C3"/>
              </a:buClr>
            </a:pPr>
            <a:r>
              <a:rPr lang="en-GB" sz="1100">
                <a:latin typeface="Times New Roman"/>
                <a:cs typeface="Times New Roman"/>
              </a:rPr>
              <a:t>NICE (2014) Psychosis and schizophrenia in adults: prevention and management. London: National Institute for Health and Care Excellence.</a:t>
            </a:r>
          </a:p>
          <a:p>
            <a:pPr>
              <a:buClr>
                <a:srgbClr val="1287C3"/>
              </a:buClr>
            </a:pPr>
            <a:r>
              <a:rPr lang="en-US" sz="1100">
                <a:latin typeface="Times New Roman"/>
                <a:ea typeface="+mn-lt"/>
                <a:cs typeface="Times New Roman"/>
              </a:rPr>
              <a:t>Corrigan, P.W. and Watson, A.C. (2002) ‘Understanding the impact of stigma on people with mental illness’, World Psychiatry, 1(1), pp. 16-20.</a:t>
            </a:r>
            <a:br>
              <a:rPr lang="en-US" dirty="0"/>
            </a:br>
            <a:endParaRPr lang="en-US" sz="1400">
              <a:latin typeface="Times New Roman"/>
              <a:cs typeface="Times New Roman"/>
            </a:endParaRPr>
          </a:p>
          <a:p>
            <a:pPr>
              <a:buClr>
                <a:srgbClr val="1287C3"/>
              </a:buClr>
            </a:pPr>
            <a:endParaRPr lang="en-GB" sz="1400" dirty="0">
              <a:highlight>
                <a:srgbClr val="FFFFFF"/>
              </a:highlight>
              <a:latin typeface="Times New Roman"/>
              <a:cs typeface="Times New Roman"/>
            </a:endParaRPr>
          </a:p>
          <a:p>
            <a:pPr>
              <a:buClr>
                <a:srgbClr val="1287C3"/>
              </a:buClr>
            </a:pPr>
            <a:endParaRPr lang="en-GB" sz="900" dirty="0">
              <a:highlight>
                <a:srgbClr val="FFFFFF"/>
              </a:highlight>
              <a:latin typeface="Corbel"/>
              <a:cs typeface="Arial"/>
            </a:endParaRPr>
          </a:p>
          <a:p>
            <a:pPr>
              <a:buClr>
                <a:srgbClr val="1287C3"/>
              </a:buClr>
            </a:pPr>
            <a:endParaRPr lang="en-GB" sz="900" dirty="0">
              <a:highlight>
                <a:srgbClr val="FFFFFF"/>
              </a:highlight>
              <a:latin typeface="Corbel"/>
              <a:cs typeface="Arial"/>
            </a:endParaRPr>
          </a:p>
          <a:p>
            <a:pPr>
              <a:buClr>
                <a:srgbClr val="1287C3"/>
              </a:buClr>
            </a:pPr>
            <a:endParaRPr lang="en-GB" sz="900" dirty="0">
              <a:highlight>
                <a:srgbClr val="FFFFFF"/>
              </a:highlight>
              <a:latin typeface="Corbel"/>
              <a:cs typeface="Arial"/>
            </a:endParaRPr>
          </a:p>
          <a:p>
            <a:pPr>
              <a:buClr>
                <a:srgbClr val="1287C3"/>
              </a:buClr>
            </a:pPr>
            <a:endParaRPr lang="en-GB" sz="900" dirty="0">
              <a:highlight>
                <a:srgbClr val="FFFFFF"/>
              </a:highlight>
              <a:latin typeface="Corbel"/>
              <a:cs typeface="Arial"/>
            </a:endParaRPr>
          </a:p>
          <a:p>
            <a:pPr>
              <a:buClr>
                <a:srgbClr val="1287C3"/>
              </a:buClr>
            </a:pPr>
            <a:endParaRPr lang="en-GB" sz="900" dirty="0">
              <a:highlight>
                <a:srgbClr val="FFFFFF"/>
              </a:highlight>
              <a:latin typeface="Corbel"/>
              <a:cs typeface="Arial"/>
            </a:endParaRPr>
          </a:p>
          <a:p>
            <a:pPr>
              <a:buClr>
                <a:srgbClr val="1287C3"/>
              </a:buClr>
            </a:pPr>
            <a:endParaRPr lang="en-GB" sz="900" dirty="0">
              <a:highlight>
                <a:srgbClr val="FFFFFF"/>
              </a:highlight>
              <a:latin typeface="Corbel"/>
              <a:cs typeface="Arial"/>
            </a:endParaRPr>
          </a:p>
          <a:p>
            <a:pPr>
              <a:buClr>
                <a:srgbClr val="1287C3"/>
              </a:buClr>
            </a:pPr>
            <a:endParaRPr lang="en-GB" sz="800" dirty="0">
              <a:highlight>
                <a:srgbClr val="FFFFFF"/>
              </a:highlight>
              <a:latin typeface="Arial"/>
              <a:cs typeface="Arial"/>
            </a:endParaRPr>
          </a:p>
        </p:txBody>
      </p:sp>
    </p:spTree>
    <p:extLst>
      <p:ext uri="{BB962C8B-B14F-4D97-AF65-F5344CB8AC3E}">
        <p14:creationId xmlns:p14="http://schemas.microsoft.com/office/powerpoint/2010/main" val="224573026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685D9A3F19FAA42827BE103508D067E" ma:contentTypeVersion="9" ma:contentTypeDescription="Create a new document." ma:contentTypeScope="" ma:versionID="8ad7d1750a5bf81584deef2b93fb9aed">
  <xsd:schema xmlns:xsd="http://www.w3.org/2001/XMLSchema" xmlns:xs="http://www.w3.org/2001/XMLSchema" xmlns:p="http://schemas.microsoft.com/office/2006/metadata/properties" xmlns:ns3="b6c735d2-3114-479d-9f38-f4e14bc16876" xmlns:ns4="bd58668a-75ed-4e88-8b6f-7357ab2eb406" targetNamespace="http://schemas.microsoft.com/office/2006/metadata/properties" ma:root="true" ma:fieldsID="3fe193fedcf301cfff3ec2042e2b0fe3" ns3:_="" ns4:_="">
    <xsd:import namespace="b6c735d2-3114-479d-9f38-f4e14bc16876"/>
    <xsd:import namespace="bd58668a-75ed-4e88-8b6f-7357ab2eb406"/>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4:SharedWithUsers" minOccurs="0"/>
                <xsd:element ref="ns4:SharedWithDetails" minOccurs="0"/>
                <xsd:element ref="ns4:SharingHintHash" minOccurs="0"/>
                <xsd:element ref="ns3:_activity"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6c735d2-3114-479d-9f38-f4e14bc1687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5"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d58668a-75ed-4e88-8b6f-7357ab2eb406"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b6c735d2-3114-479d-9f38-f4e14bc16876" xsi:nil="true"/>
  </documentManagement>
</p:properties>
</file>

<file path=customXml/itemProps1.xml><?xml version="1.0" encoding="utf-8"?>
<ds:datastoreItem xmlns:ds="http://schemas.openxmlformats.org/officeDocument/2006/customXml" ds:itemID="{01F646C1-6C24-4E53-A958-4DFC27EBD4C0}">
  <ds:schemaRefs>
    <ds:schemaRef ds:uri="http://schemas.microsoft.com/sharepoint/v3/contenttype/forms"/>
  </ds:schemaRefs>
</ds:datastoreItem>
</file>

<file path=customXml/itemProps2.xml><?xml version="1.0" encoding="utf-8"?>
<ds:datastoreItem xmlns:ds="http://schemas.openxmlformats.org/officeDocument/2006/customXml" ds:itemID="{6B345BCA-2A3A-4E30-8CE5-DBF0DCE00A5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6c735d2-3114-479d-9f38-f4e14bc16876"/>
    <ds:schemaRef ds:uri="bd58668a-75ed-4e88-8b6f-7357ab2eb40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ECCCE60-EEC3-455A-BC44-62B97A402C3F}">
  <ds:schemaRefs>
    <ds:schemaRef ds:uri="bd58668a-75ed-4e88-8b6f-7357ab2eb406"/>
    <ds:schemaRef ds:uri="http://schemas.microsoft.com/office/infopath/2007/PartnerControls"/>
    <ds:schemaRef ds:uri="http://schemas.microsoft.com/office/2006/metadata/properties"/>
    <ds:schemaRef ds:uri="http://purl.org/dc/dcmitype/"/>
    <ds:schemaRef ds:uri="http://schemas.microsoft.com/office/2006/documentManagement/types"/>
    <ds:schemaRef ds:uri="http://purl.org/dc/elements/1.1/"/>
    <ds:schemaRef ds:uri="http://schemas.openxmlformats.org/package/2006/metadata/core-properties"/>
    <ds:schemaRef ds:uri="b6c735d2-3114-479d-9f38-f4e14bc16876"/>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emplate>TM03457496[[fn=Parallax]]</Template>
  <TotalTime>1327</TotalTime>
  <Words>577</Words>
  <Application>Microsoft Office PowerPoint</Application>
  <PresentationFormat>Widescreen</PresentationFormat>
  <Paragraphs>46</Paragraphs>
  <Slides>4</Slides>
  <Notes>0</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Parallax</vt:lpstr>
      <vt:lpstr>PowerPoint Presentation</vt:lpstr>
      <vt:lpstr>PowerPoint Presentation</vt:lpstr>
      <vt:lpstr>PowerPoint Presentation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Beau Academic</dc:creator>
  <cp:lastModifiedBy>Carlington Swaby (2320978)</cp:lastModifiedBy>
  <cp:revision>132</cp:revision>
  <dcterms:created xsi:type="dcterms:W3CDTF">2024-12-04T18:07:56Z</dcterms:created>
  <dcterms:modified xsi:type="dcterms:W3CDTF">2026-03-08T14:14:20Z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0x0101006685D9A3F19FAA42827BE103508D067E</vt:lpwstr>
  </property>
</Properties>
</file>