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3" r:id="rId4"/>
    <p:sldId id="271" r:id="rId5"/>
    <p:sldId id="274" r:id="rId6"/>
    <p:sldId id="275" r:id="rId7"/>
    <p:sldId id="259" r:id="rId8"/>
    <p:sldId id="260" r:id="rId9"/>
    <p:sldId id="267" r:id="rId10"/>
    <p:sldId id="268" r:id="rId11"/>
    <p:sldId id="269" r:id="rId12"/>
    <p:sldId id="270" r:id="rId13"/>
    <p:sldId id="261" r:id="rId14"/>
    <p:sldId id="263" r:id="rId15"/>
    <p:sldId id="264" r:id="rId16"/>
    <p:sldId id="265" r:id="rId17"/>
    <p:sldId id="277" r:id="rId18"/>
    <p:sldId id="279" r:id="rId19"/>
    <p:sldId id="272" r:id="rId20"/>
    <p:sldId id="278" r:id="rId21"/>
    <p:sldId id="280" r:id="rId22"/>
    <p:sldId id="281" r:id="rId23"/>
    <p:sldId id="262" r:id="rId24"/>
    <p:sldId id="27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3F4AF-5D49-85EE-4D78-4404A1D115A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63B7352-A997-89EE-D1B8-41DCB0D856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4992155-32D1-4A00-3971-01C19D2BB3B5}"/>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5" name="Footer Placeholder 4">
            <a:extLst>
              <a:ext uri="{FF2B5EF4-FFF2-40B4-BE49-F238E27FC236}">
                <a16:creationId xmlns:a16="http://schemas.microsoft.com/office/drawing/2014/main" id="{B8E583F4-F6A4-A216-9E0E-1B958D50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20F6E5-9F24-58CE-DD75-5678E234A36A}"/>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28928877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293CA-39A4-CACD-4F54-2D05F9F28C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68DD43D-926F-FE3C-9734-A2F93B6C189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0AA644-2883-C748-98D2-793359A3882C}"/>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5" name="Footer Placeholder 4">
            <a:extLst>
              <a:ext uri="{FF2B5EF4-FFF2-40B4-BE49-F238E27FC236}">
                <a16:creationId xmlns:a16="http://schemas.microsoft.com/office/drawing/2014/main" id="{758E1656-DDCC-95D0-6A14-877CF04401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6EC794-1E15-71B4-A4A9-476BEC17EF8D}"/>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2800029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2F424-DCD0-C4C4-FA6D-A8088AA19DF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73823A-484E-DE54-19C8-1C412C82732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44D92BA-C88E-1963-DDFB-22EC9136749A}"/>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5" name="Footer Placeholder 4">
            <a:extLst>
              <a:ext uri="{FF2B5EF4-FFF2-40B4-BE49-F238E27FC236}">
                <a16:creationId xmlns:a16="http://schemas.microsoft.com/office/drawing/2014/main" id="{E07B2692-6C8A-F5B6-7222-6DA0B19203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A1DA0B-B301-D295-089B-D39EDFBA9882}"/>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1140695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6DC70-CEB6-489F-39EF-AB8D25F19BC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A1A2F41-FEBF-AA3C-11A4-8913B49CBEE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8400778-2436-1190-AD29-12038F553F3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264853A-96B5-DA1C-E0C8-AEFA33815D6C}"/>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6" name="Footer Placeholder 5">
            <a:extLst>
              <a:ext uri="{FF2B5EF4-FFF2-40B4-BE49-F238E27FC236}">
                <a16:creationId xmlns:a16="http://schemas.microsoft.com/office/drawing/2014/main" id="{52112979-8921-4B32-D546-BC6E2D2300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599B14-AA11-3D59-C7E8-E769D8C524D6}"/>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4245115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4E4A9-F1FA-A5A4-D67D-35C35FAABC2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C180ED2-3A2A-EAF7-D96E-AD76C8D28F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06B63F7-CCD9-B7AD-BEC9-2E376014918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67FB753-72E1-8317-852F-C8C675E7B3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EFE71B4-A6D5-23E4-DDE6-55EEEBD2764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AB98760-F400-524D-F0B2-94E40D594433}"/>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8" name="Footer Placeholder 7">
            <a:extLst>
              <a:ext uri="{FF2B5EF4-FFF2-40B4-BE49-F238E27FC236}">
                <a16:creationId xmlns:a16="http://schemas.microsoft.com/office/drawing/2014/main" id="{5AB5DC45-79F3-B8EB-A226-503A372C9D6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228DB64-C584-F642-036B-9D8D413B71C3}"/>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2774473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9EBB1-94C8-39E4-112D-48BAF3E3CD6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9A981E4-DE8A-230A-764C-4747B9E6B1CB}"/>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4" name="Footer Placeholder 3">
            <a:extLst>
              <a:ext uri="{FF2B5EF4-FFF2-40B4-BE49-F238E27FC236}">
                <a16:creationId xmlns:a16="http://schemas.microsoft.com/office/drawing/2014/main" id="{02CFE466-8750-965E-7E6A-A7051301AD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6A9A741-1CC4-3D90-98C3-C7C39F4AE12F}"/>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879317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9D7C39-8B04-464F-A850-AD6C23E3DF35}"/>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3" name="Footer Placeholder 2">
            <a:extLst>
              <a:ext uri="{FF2B5EF4-FFF2-40B4-BE49-F238E27FC236}">
                <a16:creationId xmlns:a16="http://schemas.microsoft.com/office/drawing/2014/main" id="{D15D5876-F1C7-588C-A116-F929347F44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26FE7C0-97A4-AAAF-21CF-58A1A8A802AA}"/>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3715360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7A4B9-4AB4-7F16-7A00-97991DFD88F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74DECA8-9377-8374-455B-81674C9BA6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9D40102-E9F3-B345-B17C-94FCE417A6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03B0BE-31D4-4B26-CA8C-89F726778229}"/>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6" name="Footer Placeholder 5">
            <a:extLst>
              <a:ext uri="{FF2B5EF4-FFF2-40B4-BE49-F238E27FC236}">
                <a16:creationId xmlns:a16="http://schemas.microsoft.com/office/drawing/2014/main" id="{F2F88CAC-E940-A879-73B4-51F3A0B1C3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07E73A-1591-622E-E1C4-645B9BD60717}"/>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25783348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93EFC-49A9-479E-301C-4581750243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DBE2ED6-1DAC-8888-5A28-A86EB2411C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A3329C6-77D2-D930-B647-5C927A2DAB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781CE35-FFD0-703B-3342-D47E55F17283}"/>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6" name="Footer Placeholder 5">
            <a:extLst>
              <a:ext uri="{FF2B5EF4-FFF2-40B4-BE49-F238E27FC236}">
                <a16:creationId xmlns:a16="http://schemas.microsoft.com/office/drawing/2014/main" id="{1AAE7C59-C6B9-364A-2DE5-6A633B0BBE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D6EFB0-E70A-858E-A7E8-EB3E95BCCB38}"/>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20345984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E6FD6-662D-C337-73AE-AAEAC7D109D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9EF9376-BDAA-2D20-D9E0-8372797C09C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C186C89-3FA4-CECA-8CCE-505035B8F1DB}"/>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5" name="Footer Placeholder 4">
            <a:extLst>
              <a:ext uri="{FF2B5EF4-FFF2-40B4-BE49-F238E27FC236}">
                <a16:creationId xmlns:a16="http://schemas.microsoft.com/office/drawing/2014/main" id="{FC9D878C-FE8D-62D8-F8C0-10ED0410BA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123C67-7EC3-C4A0-83C6-0CB3A86C5DD2}"/>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546123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EBE9E8-6F25-D711-7B59-E00F042739B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FC85D5-BE40-861A-A7D3-772F76170BA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24E044-84C3-3499-4C15-77A8FA36883E}"/>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5" name="Footer Placeholder 4">
            <a:extLst>
              <a:ext uri="{FF2B5EF4-FFF2-40B4-BE49-F238E27FC236}">
                <a16:creationId xmlns:a16="http://schemas.microsoft.com/office/drawing/2014/main" id="{2A607F81-5E7A-8610-C66A-D6F3E0A638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C23FFE-9068-8BCF-D44C-A47B01EE7653}"/>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3812801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326203-72CF-DF56-62C3-A5DF2D117D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BE28E3-1D4A-D4D8-E4C8-2DF02529D8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E3074A-6AAD-96FB-B109-66A13D8E8A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4CD1E93-016B-D445-A667-87647D65CFDF}" type="datetimeFigureOut">
              <a:rPr lang="en-US" smtClean="0"/>
              <a:t>5/12/26</a:t>
            </a:fld>
            <a:endParaRPr lang="en-US"/>
          </a:p>
        </p:txBody>
      </p:sp>
      <p:sp>
        <p:nvSpPr>
          <p:cNvPr id="5" name="Footer Placeholder 4">
            <a:extLst>
              <a:ext uri="{FF2B5EF4-FFF2-40B4-BE49-F238E27FC236}">
                <a16:creationId xmlns:a16="http://schemas.microsoft.com/office/drawing/2014/main" id="{326806E1-1952-E127-64F1-75CE707311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79D19D5-F058-0334-0305-FAD9D30914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D669DDE-0D44-6C43-B77B-4CB7F949FDDD}" type="slidenum">
              <a:rPr lang="en-US" smtClean="0"/>
              <a:t>‹#›</a:t>
            </a:fld>
            <a:endParaRPr lang="en-US"/>
          </a:p>
        </p:txBody>
      </p:sp>
    </p:spTree>
    <p:extLst>
      <p:ext uri="{BB962C8B-B14F-4D97-AF65-F5344CB8AC3E}">
        <p14:creationId xmlns:p14="http://schemas.microsoft.com/office/powerpoint/2010/main" val="37875510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utlins.com"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www.haven.com"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caravanindustryandparkoperator.co.uk/parks/staffing-challenges-in-caravan-holiday-parks-and-how-uk-operators-can-solve-them/" TargetMode="External"/><Relationship Id="rId3" Type="http://schemas.openxmlformats.org/officeDocument/2006/relationships/hyperlink" Target="https://mytravaly.com/blog/blog-read/?t=The+Importance+of+Strong+Leadership+in+the+Travel+Industry" TargetMode="External"/><Relationship Id="rId7" Type="http://schemas.openxmlformats.org/officeDocument/2006/relationships/hyperlink" Target="https://www.butlins.com/terms-and-conditions" TargetMode="External"/><Relationship Id="rId2" Type="http://schemas.openxmlformats.org/officeDocument/2006/relationships/hyperlink" Target="https://www.business.com/articles/management-theory-of-edgar-schein/" TargetMode="External"/><Relationship Id="rId1" Type="http://schemas.openxmlformats.org/officeDocument/2006/relationships/slideLayout" Target="../slideLayouts/slideLayout2.xml"/><Relationship Id="rId6" Type="http://schemas.openxmlformats.org/officeDocument/2006/relationships/hyperlink" Target="https://www.betterup.com/blog/situational-leadership-examples" TargetMode="External"/><Relationship Id="rId11" Type="http://schemas.openxmlformats.org/officeDocument/2006/relationships/hyperlink" Target="https://www.ukbusinesstimes.co.uk/butlins-boss-tourist-tax-warning/" TargetMode="External"/><Relationship Id="rId5" Type="http://schemas.openxmlformats.org/officeDocument/2006/relationships/hyperlink" Target="https://www.oakwoodinternational.com/blog/what-is-transactional-leadership" TargetMode="External"/><Relationship Id="rId10" Type="http://schemas.openxmlformats.org/officeDocument/2006/relationships/hyperlink" Target="https://www.reddit.com/r/awfuleverything/comments/mfleg3/4k_for_7_nights_in_butlins_for_those_no_uk_based/?solution=3415b59fec84e4413415b59fec84e441&amp;js_challenge=1&amp;token=bbbe4bf1c9a2b5160829c4be34da58612b67d198ecf41f19b3a2ac9384c33417&amp;jsc_orig_r=&amp;utm_source=chatgpt.com" TargetMode="External"/><Relationship Id="rId4" Type="http://schemas.openxmlformats.org/officeDocument/2006/relationships/hyperlink" Target="https://talents.studysmarter.co.uk/companies/butlins/" TargetMode="External"/><Relationship Id="rId9" Type="http://schemas.openxmlformats.org/officeDocument/2006/relationships/hyperlink" Target="https://uk.indeed.com/cmp/Butlins/reviews?fjobtitle=Safety+Offic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utlin's - Wikipedia">
            <a:extLst>
              <a:ext uri="{FF2B5EF4-FFF2-40B4-BE49-F238E27FC236}">
                <a16:creationId xmlns:a16="http://schemas.microsoft.com/office/drawing/2014/main" id="{8F04621B-BAE0-B7ED-0522-0DC67EC1C156}"/>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r="-1" b="6226"/>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DC5BD696-2E79-4375-F97B-0E56B0F52312}"/>
              </a:ext>
            </a:extLst>
          </p:cNvPr>
          <p:cNvSpPr>
            <a:spLocks noGrp="1"/>
          </p:cNvSpPr>
          <p:nvPr>
            <p:ph type="ctrTitle"/>
          </p:nvPr>
        </p:nvSpPr>
        <p:spPr>
          <a:xfrm>
            <a:off x="1524000" y="1122363"/>
            <a:ext cx="9144000" cy="3063240"/>
          </a:xfrm>
        </p:spPr>
        <p:txBody>
          <a:bodyPr>
            <a:normAutofit/>
          </a:bodyPr>
          <a:lstStyle/>
          <a:p>
            <a:r>
              <a:rPr lang="en-GB" sz="5100" err="1">
                <a:solidFill>
                  <a:schemeClr val="bg1"/>
                </a:solidFill>
              </a:rPr>
              <a:t>Butlin’s</a:t>
            </a:r>
            <a:r>
              <a:rPr lang="en-GB" sz="5100">
                <a:solidFill>
                  <a:schemeClr val="bg1"/>
                </a:solidFill>
              </a:rPr>
              <a:t> Post – Pandemic Repositioning: Managing Workforce and Experience Change </a:t>
            </a:r>
            <a:endParaRPr lang="en-US" sz="5100">
              <a:solidFill>
                <a:schemeClr val="bg1"/>
              </a:solidFill>
            </a:endParaRPr>
          </a:p>
        </p:txBody>
      </p:sp>
      <p:sp>
        <p:nvSpPr>
          <p:cNvPr id="3" name="Subtitle 2">
            <a:extLst>
              <a:ext uri="{FF2B5EF4-FFF2-40B4-BE49-F238E27FC236}">
                <a16:creationId xmlns:a16="http://schemas.microsoft.com/office/drawing/2014/main" id="{5BBF5E94-6D53-B430-D472-FBC1F6D03026}"/>
              </a:ext>
            </a:extLst>
          </p:cNvPr>
          <p:cNvSpPr>
            <a:spLocks noGrp="1"/>
          </p:cNvSpPr>
          <p:nvPr>
            <p:ph type="subTitle" idx="1"/>
          </p:nvPr>
        </p:nvSpPr>
        <p:spPr>
          <a:xfrm>
            <a:off x="1527048" y="4599432"/>
            <a:ext cx="9144000" cy="1536192"/>
          </a:xfrm>
        </p:spPr>
        <p:txBody>
          <a:bodyPr>
            <a:normAutofit/>
          </a:bodyPr>
          <a:lstStyle/>
          <a:p>
            <a:r>
              <a:rPr lang="en-GB">
                <a:solidFill>
                  <a:schemeClr val="bg1"/>
                </a:solidFill>
              </a:rPr>
              <a:t>By Leoni Shaw, Lowri Morris, Jess Moore &amp; Chloe Tozer</a:t>
            </a:r>
            <a:endParaRPr lang="en-US">
              <a:solidFill>
                <a:schemeClr val="bg1"/>
              </a:solidFill>
            </a:endParaRP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88775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D9D76-11E8-0A40-FB4D-B81B2CC2733A}"/>
              </a:ext>
            </a:extLst>
          </p:cNvPr>
          <p:cNvSpPr>
            <a:spLocks noGrp="1"/>
          </p:cNvSpPr>
          <p:nvPr>
            <p:ph type="title"/>
          </p:nvPr>
        </p:nvSpPr>
        <p:spPr/>
        <p:txBody>
          <a:bodyPr/>
          <a:lstStyle/>
          <a:p>
            <a:r>
              <a:rPr lang="en-GB"/>
              <a:t>Introduction - Lowri</a:t>
            </a:r>
            <a:endParaRPr lang="en-US"/>
          </a:p>
        </p:txBody>
      </p:sp>
      <p:sp>
        <p:nvSpPr>
          <p:cNvPr id="3" name="Content Placeholder 2">
            <a:extLst>
              <a:ext uri="{FF2B5EF4-FFF2-40B4-BE49-F238E27FC236}">
                <a16:creationId xmlns:a16="http://schemas.microsoft.com/office/drawing/2014/main" id="{2CF69748-07DD-450D-45B1-DA481FD50C2A}"/>
              </a:ext>
            </a:extLst>
          </p:cNvPr>
          <p:cNvSpPr>
            <a:spLocks noGrp="1"/>
          </p:cNvSpPr>
          <p:nvPr>
            <p:ph idx="1"/>
          </p:nvPr>
        </p:nvSpPr>
        <p:spPr/>
        <p:txBody>
          <a:bodyPr>
            <a:normAutofit/>
          </a:bodyPr>
          <a:lstStyle/>
          <a:p>
            <a:pPr marL="0" indent="0">
              <a:buNone/>
            </a:pPr>
            <a:r>
              <a:rPr lang="en-GB" sz="2600" b="1"/>
              <a:t>This presentation illustrates </a:t>
            </a:r>
            <a:r>
              <a:rPr lang="en-GB" sz="2600" b="1" err="1"/>
              <a:t>Butlin’s</a:t>
            </a:r>
            <a:r>
              <a:rPr lang="en-GB" sz="2600" b="1"/>
              <a:t> post – pandemic repositioning, focusing on how it has adapted its workforce and customer experience. </a:t>
            </a:r>
          </a:p>
          <a:p>
            <a:pPr marL="0" indent="0">
              <a:buNone/>
            </a:pPr>
            <a:r>
              <a:rPr lang="en-GB" sz="2500"/>
              <a:t>-The Covid – 19 pandemic severely disrupted the tourism and leisure industry, requiring organisations to rethink their strategies.</a:t>
            </a:r>
          </a:p>
          <a:p>
            <a:pPr marL="0" indent="0">
              <a:buNone/>
            </a:pPr>
            <a:r>
              <a:rPr lang="en-GB" sz="2500"/>
              <a:t>-</a:t>
            </a:r>
            <a:r>
              <a:rPr lang="en-GB" sz="2500" err="1"/>
              <a:t>Butlins</a:t>
            </a:r>
            <a:r>
              <a:rPr lang="en-GB" sz="2500"/>
              <a:t> has faced issues such as staff shortages and changing -customer expectations which led to a shift in organisational culture and </a:t>
            </a:r>
            <a:r>
              <a:rPr lang="en-GB" sz="2500" err="1"/>
              <a:t>opertaions</a:t>
            </a:r>
            <a:r>
              <a:rPr lang="en-GB" sz="2500"/>
              <a:t>. </a:t>
            </a:r>
          </a:p>
          <a:p>
            <a:pPr marL="0" indent="0">
              <a:buNone/>
            </a:pPr>
            <a:r>
              <a:rPr lang="en-GB" sz="2600" b="1"/>
              <a:t>This presentation will cover organisational culture, change management and response, the wider industry impact, and recommendations for future improvement.</a:t>
            </a:r>
            <a:endParaRPr lang="en-US" sz="2600" b="1"/>
          </a:p>
        </p:txBody>
      </p:sp>
    </p:spTree>
    <p:extLst>
      <p:ext uri="{BB962C8B-B14F-4D97-AF65-F5344CB8AC3E}">
        <p14:creationId xmlns:p14="http://schemas.microsoft.com/office/powerpoint/2010/main" val="7431797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664515F-EC5B-AA3E-2EFB-985B6C4B8A4A}"/>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3047" y="0"/>
            <a:ext cx="10213344" cy="6857990"/>
          </a:xfrm>
          <a:prstGeom prst="rect">
            <a:avLst/>
          </a:prstGeom>
          <a:blipFill dpi="0" rotWithShape="1">
            <a:blip r:embed="rId2">
              <a:alphaModFix amt="11000"/>
            </a:blip>
            <a:srcRect/>
            <a:tile tx="0" ty="0" sx="100000" sy="100000" flip="x" algn="tl"/>
          </a:blipFill>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D5CC4B-620A-A4B8-F74A-1FE683C37A80}"/>
              </a:ext>
            </a:extLst>
          </p:cNvPr>
          <p:cNvSpPr>
            <a:spLocks noGrp="1"/>
          </p:cNvSpPr>
          <p:nvPr>
            <p:ph type="title"/>
          </p:nvPr>
        </p:nvSpPr>
        <p:spPr>
          <a:xfrm>
            <a:off x="2800019" y="-482682"/>
            <a:ext cx="6588911" cy="1899912"/>
          </a:xfrm>
        </p:spPr>
        <p:txBody>
          <a:bodyPr vert="horz" lIns="91440" tIns="45720" rIns="91440" bIns="45720" rtlCol="0" anchor="ctr">
            <a:normAutofit/>
          </a:bodyPr>
          <a:lstStyle/>
          <a:p>
            <a:pPr algn="ctr"/>
            <a:r>
              <a:rPr lang="en-US" sz="3400" b="1"/>
              <a:t>Introduction</a:t>
            </a:r>
            <a:r>
              <a:rPr lang="en-US" sz="3400"/>
              <a:t> </a:t>
            </a:r>
            <a:br>
              <a:rPr lang="en-US" sz="3400"/>
            </a:br>
            <a:r>
              <a:rPr lang="en-US" sz="3400"/>
              <a:t>Post Pandemic Reposition at </a:t>
            </a:r>
            <a:r>
              <a:rPr lang="en-US" sz="3400" err="1"/>
              <a:t>Butlins</a:t>
            </a:r>
            <a:r>
              <a:rPr lang="en-US" sz="3400"/>
              <a:t> </a:t>
            </a:r>
          </a:p>
        </p:txBody>
      </p:sp>
      <p:sp>
        <p:nvSpPr>
          <p:cNvPr id="4" name="TextBox 3">
            <a:extLst>
              <a:ext uri="{FF2B5EF4-FFF2-40B4-BE49-F238E27FC236}">
                <a16:creationId xmlns:a16="http://schemas.microsoft.com/office/drawing/2014/main" id="{163CA324-36E1-7544-3766-7CE0C3A9B77E}"/>
              </a:ext>
            </a:extLst>
          </p:cNvPr>
          <p:cNvSpPr txBox="1"/>
          <p:nvPr/>
        </p:nvSpPr>
        <p:spPr>
          <a:xfrm>
            <a:off x="7685233" y="1557614"/>
            <a:ext cx="4317597" cy="3742762"/>
          </a:xfrm>
          <a:prstGeom prst="rect">
            <a:avLst/>
          </a:prstGeom>
        </p:spPr>
        <p:txBody>
          <a:bodyPr vert="horz" lIns="91440" tIns="45720" rIns="91440" bIns="45720" rtlCol="0">
            <a:normAutofit fontScale="62500" lnSpcReduction="20000"/>
          </a:bodyPr>
          <a:lstStyle/>
          <a:p>
            <a:pPr marL="285750" indent="-228600">
              <a:lnSpc>
                <a:spcPct val="90000"/>
              </a:lnSpc>
              <a:spcAft>
                <a:spcPts val="600"/>
              </a:spcAft>
              <a:buFont typeface="Arial" panose="020B0604020202020204" pitchFamily="34" charset="0"/>
              <a:buChar char="•"/>
            </a:pPr>
            <a:r>
              <a:rPr lang="en-GB" sz="2400">
                <a:latin typeface="Arial" panose="020B0604020202020204" pitchFamily="34" charset="0"/>
                <a:cs typeface="Arial" panose="020B0604020202020204" pitchFamily="34" charset="0"/>
              </a:rPr>
              <a:t>“</a:t>
            </a:r>
            <a:r>
              <a:rPr lang="en-GB" sz="3400">
                <a:latin typeface="Arial" panose="020B0604020202020204" pitchFamily="34" charset="0"/>
                <a:cs typeface="Arial" panose="020B0604020202020204" pitchFamily="34" charset="0"/>
              </a:rPr>
              <a:t>Butlins is a well-known holiday resort operator in the UK, offering family-friendly entertainment and accommodation options” (</a:t>
            </a:r>
            <a:r>
              <a:rPr lang="en-GB" sz="3400" err="1">
                <a:latin typeface="Arial" panose="020B0604020202020204" pitchFamily="34" charset="0"/>
                <a:cs typeface="Arial" panose="020B0604020202020204" pitchFamily="34" charset="0"/>
              </a:rPr>
              <a:t>Studysmarter</a:t>
            </a:r>
            <a:r>
              <a:rPr lang="en-GB" sz="3400">
                <a:latin typeface="Arial" panose="020B0604020202020204" pitchFamily="34" charset="0"/>
                <a:cs typeface="Arial" panose="020B0604020202020204" pitchFamily="34" charset="0"/>
              </a:rPr>
              <a:t>, no date)</a:t>
            </a:r>
            <a:endParaRPr lang="en-US" sz="34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3400">
                <a:latin typeface="Arial" panose="020B0604020202020204" pitchFamily="34" charset="0"/>
                <a:cs typeface="Arial" panose="020B0604020202020204" pitchFamily="34" charset="0"/>
              </a:rPr>
              <a:t>The pandemic changed the impact of the tourism and leisure industry</a:t>
            </a:r>
          </a:p>
          <a:p>
            <a:pPr marL="285750" indent="-228600">
              <a:lnSpc>
                <a:spcPct val="90000"/>
              </a:lnSpc>
              <a:spcAft>
                <a:spcPts val="600"/>
              </a:spcAft>
              <a:buFont typeface="Arial" panose="020B0604020202020204" pitchFamily="34" charset="0"/>
              <a:buChar char="•"/>
            </a:pPr>
            <a:r>
              <a:rPr lang="en-US" sz="3400">
                <a:latin typeface="Arial" panose="020B0604020202020204" pitchFamily="34" charset="0"/>
                <a:cs typeface="Arial" panose="020B0604020202020204" pitchFamily="34" charset="0"/>
              </a:rPr>
              <a:t>Faced heavy shortages and change to the customers expectations at the resort</a:t>
            </a:r>
          </a:p>
          <a:p>
            <a:pPr marL="285750" indent="-228600">
              <a:lnSpc>
                <a:spcPct val="90000"/>
              </a:lnSpc>
              <a:spcAft>
                <a:spcPts val="600"/>
              </a:spcAft>
              <a:buFont typeface="Arial" panose="020B0604020202020204" pitchFamily="34" charset="0"/>
              <a:buChar char="•"/>
            </a:pPr>
            <a:r>
              <a:rPr lang="en-US" sz="3400">
                <a:latin typeface="Arial" panose="020B0604020202020204" pitchFamily="34" charset="0"/>
                <a:cs typeface="Arial" panose="020B0604020202020204" pitchFamily="34" charset="0"/>
              </a:rPr>
              <a:t>Had to change to adapt to the operations and employee management</a:t>
            </a:r>
            <a:r>
              <a:rPr lang="en-US" sz="3400"/>
              <a:t> </a:t>
            </a:r>
          </a:p>
        </p:txBody>
      </p:sp>
      <p:sp>
        <p:nvSpPr>
          <p:cNvPr id="3" name="TextBox 2">
            <a:extLst>
              <a:ext uri="{FF2B5EF4-FFF2-40B4-BE49-F238E27FC236}">
                <a16:creationId xmlns:a16="http://schemas.microsoft.com/office/drawing/2014/main" id="{A169ABFD-4C66-5B39-5398-89D3BFF7DEAF}"/>
              </a:ext>
            </a:extLst>
          </p:cNvPr>
          <p:cNvSpPr txBox="1"/>
          <p:nvPr/>
        </p:nvSpPr>
        <p:spPr>
          <a:xfrm>
            <a:off x="3049" y="6488658"/>
            <a:ext cx="2562100" cy="369332"/>
          </a:xfrm>
          <a:prstGeom prst="rect">
            <a:avLst/>
          </a:prstGeom>
          <a:noFill/>
        </p:spPr>
        <p:txBody>
          <a:bodyPr wrap="square" rtlCol="0">
            <a:spAutoFit/>
          </a:bodyPr>
          <a:lstStyle/>
          <a:p>
            <a:pPr algn="l"/>
            <a:r>
              <a:rPr lang="en-GB" b="1"/>
              <a:t>Leoni and Chloe</a:t>
            </a:r>
            <a:endParaRPr lang="en-US" b="1"/>
          </a:p>
        </p:txBody>
      </p:sp>
    </p:spTree>
    <p:extLst>
      <p:ext uri="{BB962C8B-B14F-4D97-AF65-F5344CB8AC3E}">
        <p14:creationId xmlns:p14="http://schemas.microsoft.com/office/powerpoint/2010/main" val="155935184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alphaModFix amt="42711"/>
          </a:blip>
          <a:stretch>
            <a:fillRect t="-8000" b="-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C5FAA-A780-FB13-DB29-207678233C51}"/>
              </a:ext>
            </a:extLst>
          </p:cNvPr>
          <p:cNvSpPr>
            <a:spLocks noGrp="1"/>
          </p:cNvSpPr>
          <p:nvPr>
            <p:ph type="title"/>
          </p:nvPr>
        </p:nvSpPr>
        <p:spPr>
          <a:xfrm>
            <a:off x="1991950" y="124910"/>
            <a:ext cx="7828993" cy="1009651"/>
          </a:xfrm>
        </p:spPr>
        <p:txBody>
          <a:bodyPr>
            <a:normAutofit fontScale="90000"/>
          </a:bodyPr>
          <a:lstStyle/>
          <a:p>
            <a:pPr algn="ctr"/>
            <a:r>
              <a:rPr lang="en-GB" sz="4000" b="1">
                <a:latin typeface="Arial" panose="020B0604020202020204" pitchFamily="34" charset="0"/>
                <a:cs typeface="Arial" panose="020B0604020202020204" pitchFamily="34" charset="0"/>
              </a:rPr>
              <a:t>Organisational Culture Change</a:t>
            </a:r>
            <a:br>
              <a:rPr lang="en-GB" sz="4000" b="1">
                <a:latin typeface="Arial" panose="020B0604020202020204" pitchFamily="34" charset="0"/>
                <a:cs typeface="Arial" panose="020B0604020202020204" pitchFamily="34" charset="0"/>
              </a:rPr>
            </a:br>
            <a:r>
              <a:rPr lang="en-GB" sz="2400" b="1">
                <a:latin typeface="Arial" panose="020B0604020202020204" pitchFamily="34" charset="0"/>
                <a:cs typeface="Arial" panose="020B0604020202020204" pitchFamily="34" charset="0"/>
              </a:rPr>
              <a:t>Work and Cultural Changes </a:t>
            </a:r>
            <a:r>
              <a:rPr lang="en-GB" sz="4000" b="1">
                <a:latin typeface="Arial" panose="020B0604020202020204" pitchFamily="34" charset="0"/>
                <a:cs typeface="Arial" panose="020B0604020202020204" pitchFamily="34" charset="0"/>
              </a:rPr>
              <a:t> </a:t>
            </a:r>
            <a:endParaRPr lang="en-US" sz="4000" b="1">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CC4B79C-4601-B7AD-8257-7F16C47AF16F}"/>
              </a:ext>
            </a:extLst>
          </p:cNvPr>
          <p:cNvSpPr txBox="1"/>
          <p:nvPr/>
        </p:nvSpPr>
        <p:spPr>
          <a:xfrm>
            <a:off x="183369" y="1288450"/>
            <a:ext cx="11825261" cy="4939814"/>
          </a:xfrm>
          <a:prstGeom prst="rect">
            <a:avLst/>
          </a:prstGeom>
          <a:noFill/>
        </p:spPr>
        <p:txBody>
          <a:bodyPr wrap="square" rtlCol="0">
            <a:spAutoFit/>
          </a:bodyPr>
          <a:lstStyle/>
          <a:p>
            <a:pPr algn="l"/>
            <a:r>
              <a:rPr lang="en-GB" sz="2100" b="1">
                <a:latin typeface="Arial" panose="020B0604020202020204" pitchFamily="34" charset="0"/>
                <a:cs typeface="Arial" panose="020B0604020202020204" pitchFamily="34" charset="0"/>
              </a:rPr>
              <a:t>Changes that happened:</a:t>
            </a:r>
          </a:p>
          <a:p>
            <a:pPr marL="285750" indent="-285750" algn="l">
              <a:buFontTx/>
              <a:buChar char="-"/>
            </a:pPr>
            <a:r>
              <a:rPr lang="en-GB" sz="2100">
                <a:latin typeface="Arial" panose="020B0604020202020204" pitchFamily="34" charset="0"/>
                <a:cs typeface="Arial" panose="020B0604020202020204" pitchFamily="34" charset="0"/>
              </a:rPr>
              <a:t>Focus change on employee health and well-being</a:t>
            </a:r>
          </a:p>
          <a:p>
            <a:pPr marL="285750" indent="-285750" algn="l">
              <a:buFontTx/>
              <a:buChar char="-"/>
            </a:pPr>
            <a:r>
              <a:rPr lang="en-GB" sz="2100">
                <a:latin typeface="Arial" panose="020B0604020202020204" pitchFamily="34" charset="0"/>
                <a:cs typeface="Arial" panose="020B0604020202020204" pitchFamily="34" charset="0"/>
              </a:rPr>
              <a:t>More flexible working patterns</a:t>
            </a:r>
          </a:p>
          <a:p>
            <a:pPr marL="285750" indent="-285750" algn="l">
              <a:buFontTx/>
              <a:buChar char="-"/>
            </a:pPr>
            <a:r>
              <a:rPr lang="en-GB" sz="2100">
                <a:latin typeface="Arial" panose="020B0604020202020204" pitchFamily="34" charset="0"/>
                <a:cs typeface="Arial" panose="020B0604020202020204" pitchFamily="34" charset="0"/>
              </a:rPr>
              <a:t>Excessive training for post pandemic safety precautions</a:t>
            </a:r>
          </a:p>
          <a:p>
            <a:pPr marL="285750" indent="-285750" algn="l">
              <a:buFontTx/>
              <a:buChar char="-"/>
            </a:pPr>
            <a:r>
              <a:rPr lang="en-GB" sz="2100">
                <a:latin typeface="Arial" panose="020B0604020202020204" pitchFamily="34" charset="0"/>
                <a:cs typeface="Arial" panose="020B0604020202020204" pitchFamily="34" charset="0"/>
              </a:rPr>
              <a:t>Increased safety measures around the resort</a:t>
            </a:r>
          </a:p>
          <a:p>
            <a:pPr marL="285750" indent="-285750" algn="l">
              <a:buFontTx/>
              <a:buChar char="-"/>
            </a:pPr>
            <a:r>
              <a:rPr lang="en-GB" sz="2100">
                <a:latin typeface="Arial" panose="020B0604020202020204" pitchFamily="34" charset="0"/>
                <a:cs typeface="Arial" panose="020B0604020202020204" pitchFamily="34" charset="0"/>
              </a:rPr>
              <a:t>Heightened pressure to the working staff</a:t>
            </a:r>
          </a:p>
          <a:p>
            <a:pPr algn="l"/>
            <a:r>
              <a:rPr lang="en-GB" sz="2100" b="1">
                <a:latin typeface="Arial" panose="020B0604020202020204" pitchFamily="34" charset="0"/>
                <a:cs typeface="Arial" panose="020B0604020202020204" pitchFamily="34" charset="0"/>
              </a:rPr>
              <a:t>Theory- organisational culture </a:t>
            </a:r>
            <a:r>
              <a:rPr lang="en-GB" sz="2100" b="1" err="1">
                <a:latin typeface="Arial" panose="020B0604020202020204" pitchFamily="34" charset="0"/>
                <a:cs typeface="Arial" panose="020B0604020202020204" pitchFamily="34" charset="0"/>
              </a:rPr>
              <a:t>Schein</a:t>
            </a:r>
            <a:r>
              <a:rPr lang="en-GB" sz="2100" b="1">
                <a:latin typeface="Arial" panose="020B0604020202020204" pitchFamily="34" charset="0"/>
                <a:cs typeface="Arial" panose="020B0604020202020204" pitchFamily="34" charset="0"/>
              </a:rPr>
              <a:t> </a:t>
            </a:r>
          </a:p>
          <a:p>
            <a:pPr marL="285750" indent="-285750" algn="l">
              <a:buFontTx/>
              <a:buChar char="-"/>
            </a:pPr>
            <a:r>
              <a:rPr lang="en-GB" sz="2100">
                <a:latin typeface="Arial" panose="020B0604020202020204" pitchFamily="34" charset="0"/>
                <a:cs typeface="Arial" panose="020B0604020202020204" pitchFamily="34" charset="0"/>
              </a:rPr>
              <a:t>“</a:t>
            </a:r>
            <a:r>
              <a:rPr lang="en-GB" sz="2100" err="1">
                <a:latin typeface="Arial" panose="020B0604020202020204" pitchFamily="34" charset="0"/>
                <a:cs typeface="Arial" panose="020B0604020202020204" pitchFamily="34" charset="0"/>
              </a:rPr>
              <a:t>Schein’s</a:t>
            </a:r>
            <a:r>
              <a:rPr lang="en-GB" sz="2100">
                <a:latin typeface="Arial" panose="020B0604020202020204" pitchFamily="34" charset="0"/>
                <a:cs typeface="Arial" panose="020B0604020202020204" pitchFamily="34" charset="0"/>
              </a:rPr>
              <a:t> management theory explains that organisational culture operates beneath the surface, shaping how a company functions, makes decisions and responds to challenges” (freedman, 2026)</a:t>
            </a:r>
          </a:p>
          <a:p>
            <a:pPr marL="285750" indent="-285750" algn="l">
              <a:buFontTx/>
              <a:buChar char="-"/>
            </a:pPr>
            <a:r>
              <a:rPr lang="en-GB" sz="2100">
                <a:latin typeface="Arial" panose="020B0604020202020204" pitchFamily="34" charset="0"/>
                <a:cs typeface="Arial" panose="020B0604020202020204" pitchFamily="34" charset="0"/>
              </a:rPr>
              <a:t>Culture shapes many values, behaviours and employee experiences in a workforce</a:t>
            </a:r>
          </a:p>
          <a:p>
            <a:pPr algn="l"/>
            <a:r>
              <a:rPr lang="en-GB" sz="2100" b="1">
                <a:latin typeface="Arial" panose="020B0604020202020204" pitchFamily="34" charset="0"/>
                <a:cs typeface="Arial" panose="020B0604020202020204" pitchFamily="34" charset="0"/>
              </a:rPr>
              <a:t>Application to Butlins</a:t>
            </a:r>
          </a:p>
          <a:p>
            <a:pPr marL="285750" indent="-285750" algn="l">
              <a:buFontTx/>
              <a:buChar char="-"/>
            </a:pPr>
            <a:r>
              <a:rPr lang="en-GB" sz="2100">
                <a:latin typeface="Arial" panose="020B0604020202020204" pitchFamily="34" charset="0"/>
                <a:cs typeface="Arial" panose="020B0604020202020204" pitchFamily="34" charset="0"/>
              </a:rPr>
              <a:t>Introduced workplace changes, (shift patters, hygiene practices, safe driven workplace)</a:t>
            </a:r>
          </a:p>
          <a:p>
            <a:pPr marL="285750" indent="-285750" algn="l">
              <a:buFontTx/>
              <a:buChar char="-"/>
            </a:pPr>
            <a:r>
              <a:rPr lang="en-GB" sz="2100">
                <a:latin typeface="Arial" panose="020B0604020202020204" pitchFamily="34" charset="0"/>
                <a:cs typeface="Arial" panose="020B0604020202020204" pitchFamily="34" charset="0"/>
              </a:rPr>
              <a:t>Encouraged employees of safety, reassurance and adaptability </a:t>
            </a:r>
          </a:p>
          <a:p>
            <a:pPr marL="285750" indent="-285750" algn="l">
              <a:buFontTx/>
              <a:buChar char="-"/>
            </a:pPr>
            <a:r>
              <a:rPr lang="en-GB" sz="2100">
                <a:latin typeface="Arial" panose="020B0604020202020204" pitchFamily="34" charset="0"/>
                <a:cs typeface="Arial" panose="020B0604020202020204" pitchFamily="34" charset="0"/>
              </a:rPr>
              <a:t>Highlights artefacts, values and assumptions enabling Butlins embed a safer workplace culture</a:t>
            </a:r>
          </a:p>
        </p:txBody>
      </p:sp>
      <p:sp>
        <p:nvSpPr>
          <p:cNvPr id="3" name="TextBox 2">
            <a:extLst>
              <a:ext uri="{FF2B5EF4-FFF2-40B4-BE49-F238E27FC236}">
                <a16:creationId xmlns:a16="http://schemas.microsoft.com/office/drawing/2014/main" id="{2477E2AA-EC1D-1254-DCAB-2FE677BBD83A}"/>
              </a:ext>
            </a:extLst>
          </p:cNvPr>
          <p:cNvSpPr txBox="1"/>
          <p:nvPr/>
        </p:nvSpPr>
        <p:spPr>
          <a:xfrm>
            <a:off x="0" y="6488668"/>
            <a:ext cx="1828800" cy="369332"/>
          </a:xfrm>
          <a:prstGeom prst="rect">
            <a:avLst/>
          </a:prstGeom>
          <a:noFill/>
        </p:spPr>
        <p:txBody>
          <a:bodyPr wrap="square" rtlCol="0">
            <a:spAutoFit/>
          </a:bodyPr>
          <a:lstStyle/>
          <a:p>
            <a:pPr algn="l"/>
            <a:r>
              <a:rPr lang="en-GB" b="1"/>
              <a:t>Leoni</a:t>
            </a:r>
            <a:endParaRPr lang="en-US" b="1"/>
          </a:p>
        </p:txBody>
      </p:sp>
    </p:spTree>
    <p:extLst>
      <p:ext uri="{BB962C8B-B14F-4D97-AF65-F5344CB8AC3E}">
        <p14:creationId xmlns:p14="http://schemas.microsoft.com/office/powerpoint/2010/main" val="366057669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9FD4A06-2690-0D1D-07D9-CAA4D1B54369}"/>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D23FF-30A0-C883-70DC-782DE0B3297D}"/>
              </a:ext>
            </a:extLst>
          </p:cNvPr>
          <p:cNvSpPr>
            <a:spLocks noGrp="1"/>
          </p:cNvSpPr>
          <p:nvPr>
            <p:ph type="title"/>
          </p:nvPr>
        </p:nvSpPr>
        <p:spPr>
          <a:xfrm>
            <a:off x="5863913" y="0"/>
            <a:ext cx="6328087" cy="1111057"/>
          </a:xfrm>
        </p:spPr>
        <p:txBody>
          <a:bodyPr vert="horz" lIns="91440" tIns="45720" rIns="91440" bIns="45720" rtlCol="0" anchor="ctr">
            <a:normAutofit/>
          </a:bodyPr>
          <a:lstStyle/>
          <a:p>
            <a:pPr algn="ctr"/>
            <a:r>
              <a:rPr lang="en-US" sz="3100" b="1">
                <a:latin typeface="Arial" panose="020B0604020202020204" pitchFamily="34" charset="0"/>
                <a:cs typeface="Arial" panose="020B0604020202020204" pitchFamily="34" charset="0"/>
              </a:rPr>
              <a:t>Leadership During Change</a:t>
            </a:r>
            <a:br>
              <a:rPr lang="en-US" sz="3100" b="1">
                <a:latin typeface="Arial" panose="020B0604020202020204" pitchFamily="34" charset="0"/>
                <a:cs typeface="Arial" panose="020B0604020202020204" pitchFamily="34" charset="0"/>
              </a:rPr>
            </a:br>
            <a:r>
              <a:rPr lang="en-US" sz="2100">
                <a:latin typeface="Arial" panose="020B0604020202020204" pitchFamily="34" charset="0"/>
                <a:cs typeface="Arial" panose="020B0604020202020204" pitchFamily="34" charset="0"/>
              </a:rPr>
              <a:t>Leadership Response and Adaption</a:t>
            </a:r>
          </a:p>
        </p:txBody>
      </p:sp>
      <p:sp>
        <p:nvSpPr>
          <p:cNvPr id="4" name="TextBox 3">
            <a:extLst>
              <a:ext uri="{FF2B5EF4-FFF2-40B4-BE49-F238E27FC236}">
                <a16:creationId xmlns:a16="http://schemas.microsoft.com/office/drawing/2014/main" id="{6AE1BE74-E4FB-E862-4573-E17B18F7AC25}"/>
              </a:ext>
            </a:extLst>
          </p:cNvPr>
          <p:cNvSpPr txBox="1"/>
          <p:nvPr/>
        </p:nvSpPr>
        <p:spPr>
          <a:xfrm>
            <a:off x="6234266" y="1111056"/>
            <a:ext cx="5957734" cy="5746943"/>
          </a:xfrm>
          <a:prstGeom prst="rect">
            <a:avLst/>
          </a:prstGeom>
        </p:spPr>
        <p:txBody>
          <a:bodyPr vert="horz" lIns="91440" tIns="45720" rIns="91440" bIns="45720" rtlCol="0">
            <a:normAutofit/>
          </a:bodyPr>
          <a:lstStyle/>
          <a:p>
            <a:pPr>
              <a:lnSpc>
                <a:spcPct val="90000"/>
              </a:lnSpc>
              <a:spcAft>
                <a:spcPts val="600"/>
              </a:spcAft>
            </a:pPr>
            <a:r>
              <a:rPr lang="en-US" sz="1700" b="1">
                <a:latin typeface="Arial" panose="020B0604020202020204" pitchFamily="34" charset="0"/>
                <a:cs typeface="Arial" panose="020B0604020202020204" pitchFamily="34" charset="0"/>
              </a:rPr>
              <a:t>Leadership Styles at Butlins</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Customer focused (creating a good guest experience)</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High energy staff focusing on guest satisfaction/ quick problem solving</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Operational leadership in hospitality </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Situational leadership during Covid</a:t>
            </a:r>
          </a:p>
          <a:p>
            <a:pPr>
              <a:lnSpc>
                <a:spcPct val="90000"/>
              </a:lnSpc>
              <a:spcAft>
                <a:spcPts val="600"/>
              </a:spcAft>
            </a:pPr>
            <a:r>
              <a:rPr lang="en-US" sz="1700" b="1">
                <a:latin typeface="Arial" panose="020B0604020202020204" pitchFamily="34" charset="0"/>
                <a:cs typeface="Arial" panose="020B0604020202020204" pitchFamily="34" charset="0"/>
              </a:rPr>
              <a:t>Theory Application</a:t>
            </a:r>
          </a:p>
          <a:p>
            <a:pPr marL="285750" indent="-228600">
              <a:lnSpc>
                <a:spcPct val="90000"/>
              </a:lnSpc>
              <a:spcAft>
                <a:spcPts val="600"/>
              </a:spcAft>
              <a:buFont typeface="Arial" panose="020B0604020202020204" pitchFamily="34" charset="0"/>
              <a:buChar char="•"/>
            </a:pPr>
            <a:r>
              <a:rPr lang="en-US" sz="1700" b="1">
                <a:latin typeface="Arial" panose="020B0604020202020204" pitchFamily="34" charset="0"/>
                <a:cs typeface="Arial" panose="020B0604020202020204" pitchFamily="34" charset="0"/>
              </a:rPr>
              <a:t>Transactional leadership- </a:t>
            </a:r>
            <a:r>
              <a:rPr lang="en-US" sz="1700">
                <a:latin typeface="Arial" panose="020B0604020202020204" pitchFamily="34" charset="0"/>
                <a:cs typeface="Arial" panose="020B0604020202020204" pitchFamily="34" charset="0"/>
              </a:rPr>
              <a:t>“Transactional leadership is a management style that focuses on structure, rewards and risks. Leaders using this approach set clear goals and expectations for their team.” (Thompson, 2025)</a:t>
            </a:r>
          </a:p>
          <a:p>
            <a:pPr marL="285750" indent="-228600">
              <a:lnSpc>
                <a:spcPct val="90000"/>
              </a:lnSpc>
              <a:spcAft>
                <a:spcPts val="600"/>
              </a:spcAft>
              <a:buFont typeface="Arial" panose="020B0604020202020204" pitchFamily="34" charset="0"/>
              <a:buChar char="•"/>
            </a:pPr>
            <a:r>
              <a:rPr lang="en-US" sz="1700" b="1">
                <a:latin typeface="Arial" panose="020B0604020202020204" pitchFamily="34" charset="0"/>
                <a:cs typeface="Arial" panose="020B0604020202020204" pitchFamily="34" charset="0"/>
              </a:rPr>
              <a:t>Situational leadership</a:t>
            </a:r>
            <a:r>
              <a:rPr lang="en-US" sz="1700">
                <a:latin typeface="Arial" panose="020B0604020202020204" pitchFamily="34" charset="0"/>
                <a:cs typeface="Arial" panose="020B0604020202020204" pitchFamily="34" charset="0"/>
              </a:rPr>
              <a:t>- “Situational leadership means adapting your leadership style to each unique situation or task to meet the needs of the team or team members” (Wolf, 2022)</a:t>
            </a:r>
          </a:p>
          <a:p>
            <a:pPr>
              <a:lnSpc>
                <a:spcPct val="90000"/>
              </a:lnSpc>
              <a:spcAft>
                <a:spcPts val="600"/>
              </a:spcAft>
            </a:pPr>
            <a:r>
              <a:rPr lang="en-US" sz="1700" b="1">
                <a:latin typeface="Arial" panose="020B0604020202020204" pitchFamily="34" charset="0"/>
                <a:cs typeface="Arial" panose="020B0604020202020204" pitchFamily="34" charset="0"/>
              </a:rPr>
              <a:t>Application to Butlins</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Leaders adapt to the new lifestyle that’s been changed</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Guest satisfaction connected with problem-solving</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Staff responsibilities while maintaining a standard of working</a:t>
            </a:r>
            <a:r>
              <a:rPr lang="en-US" sz="1000"/>
              <a:t> </a:t>
            </a:r>
          </a:p>
        </p:txBody>
      </p:sp>
      <p:sp>
        <p:nvSpPr>
          <p:cNvPr id="3" name="TextBox 2">
            <a:extLst>
              <a:ext uri="{FF2B5EF4-FFF2-40B4-BE49-F238E27FC236}">
                <a16:creationId xmlns:a16="http://schemas.microsoft.com/office/drawing/2014/main" id="{E8AF8322-8DCC-BC4C-DC5B-F71407063009}"/>
              </a:ext>
            </a:extLst>
          </p:cNvPr>
          <p:cNvSpPr txBox="1"/>
          <p:nvPr/>
        </p:nvSpPr>
        <p:spPr>
          <a:xfrm>
            <a:off x="-3047" y="6488658"/>
            <a:ext cx="1828800" cy="369332"/>
          </a:xfrm>
          <a:prstGeom prst="rect">
            <a:avLst/>
          </a:prstGeom>
          <a:noFill/>
        </p:spPr>
        <p:txBody>
          <a:bodyPr wrap="square" rtlCol="0">
            <a:spAutoFit/>
          </a:bodyPr>
          <a:lstStyle/>
          <a:p>
            <a:pPr algn="l"/>
            <a:r>
              <a:rPr lang="en-GB" b="1"/>
              <a:t>Leoni</a:t>
            </a:r>
            <a:endParaRPr lang="en-US" b="1"/>
          </a:p>
        </p:txBody>
      </p:sp>
    </p:spTree>
    <p:extLst>
      <p:ext uri="{BB962C8B-B14F-4D97-AF65-F5344CB8AC3E}">
        <p14:creationId xmlns:p14="http://schemas.microsoft.com/office/powerpoint/2010/main" val="20294011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A4CCD41-D3A3-4E97-5FCB-09917705F9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748" y="-21681"/>
            <a:ext cx="12317748" cy="6901361"/>
          </a:xfrm>
          <a:prstGeom prst="rect">
            <a:avLst/>
          </a:prstGeom>
          <a:blipFill dpi="0" rotWithShape="1">
            <a:blip r:embed="rId3">
              <a:alphaModFix amt="59000"/>
            </a:blip>
            <a:srcRect/>
            <a:tile tx="0" ty="0" sx="100000" sy="100000" flip="none" algn="tl"/>
          </a:blipFill>
        </p:spPr>
      </p:pic>
      <p:sp>
        <p:nvSpPr>
          <p:cNvPr id="2" name="Title 1">
            <a:extLst>
              <a:ext uri="{FF2B5EF4-FFF2-40B4-BE49-F238E27FC236}">
                <a16:creationId xmlns:a16="http://schemas.microsoft.com/office/drawing/2014/main" id="{BBB5C170-2A82-1E77-9729-289CCBB81BEC}"/>
              </a:ext>
            </a:extLst>
          </p:cNvPr>
          <p:cNvSpPr>
            <a:spLocks noGrp="1"/>
          </p:cNvSpPr>
          <p:nvPr>
            <p:ph type="title"/>
          </p:nvPr>
        </p:nvSpPr>
        <p:spPr>
          <a:xfrm>
            <a:off x="1527018" y="35218"/>
            <a:ext cx="10357528" cy="753601"/>
          </a:xfrm>
        </p:spPr>
        <p:txBody>
          <a:bodyPr>
            <a:normAutofit/>
          </a:bodyPr>
          <a:lstStyle/>
          <a:p>
            <a:r>
              <a:rPr lang="en-GB" sz="3800" b="1">
                <a:latin typeface="Arial" panose="020B0604020202020204" pitchFamily="34" charset="0"/>
                <a:cs typeface="Arial" panose="020B0604020202020204" pitchFamily="34" charset="0"/>
              </a:rPr>
              <a:t>The impact and Evaluation of Butlins</a:t>
            </a:r>
            <a:endParaRPr lang="en-US" sz="3800" b="1">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65345C0B-4998-BCE1-7B66-6EDC37E4DD71}"/>
              </a:ext>
            </a:extLst>
          </p:cNvPr>
          <p:cNvSpPr/>
          <p:nvPr/>
        </p:nvSpPr>
        <p:spPr>
          <a:xfrm>
            <a:off x="2035840" y="889232"/>
            <a:ext cx="8120320" cy="5968768"/>
          </a:xfrm>
          <a:prstGeom prst="roundRect">
            <a:avLst/>
          </a:prstGeom>
          <a:blipFill dpi="0" rotWithShape="1">
            <a:blip r:embed="rId4">
              <a:alphaModFix amt="68000"/>
            </a:blip>
            <a:srcRect/>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8C39245-F276-DA18-B64C-D8FD3996A4A5}"/>
              </a:ext>
            </a:extLst>
          </p:cNvPr>
          <p:cNvSpPr txBox="1"/>
          <p:nvPr/>
        </p:nvSpPr>
        <p:spPr>
          <a:xfrm>
            <a:off x="2293583" y="1090058"/>
            <a:ext cx="7862578" cy="5924699"/>
          </a:xfrm>
          <a:prstGeom prst="rect">
            <a:avLst/>
          </a:prstGeom>
          <a:noFill/>
        </p:spPr>
        <p:txBody>
          <a:bodyPr wrap="square" rtlCol="0">
            <a:spAutoFit/>
          </a:bodyPr>
          <a:lstStyle/>
          <a:p>
            <a:pPr algn="l"/>
            <a:r>
              <a:rPr lang="en-GB" sz="1900" b="1">
                <a:latin typeface="Arial" panose="020B0604020202020204" pitchFamily="34" charset="0"/>
                <a:cs typeface="Arial" panose="020B0604020202020204" pitchFamily="34" charset="0"/>
              </a:rPr>
              <a:t>Did the change become effective in the end?</a:t>
            </a:r>
          </a:p>
          <a:p>
            <a:pPr algn="l"/>
            <a:r>
              <a:rPr lang="en-GB" sz="1900" b="1">
                <a:latin typeface="Arial" panose="020B0604020202020204" pitchFamily="34" charset="0"/>
                <a:cs typeface="Arial" panose="020B0604020202020204" pitchFamily="34" charset="0"/>
              </a:rPr>
              <a:t>Positive aspects gained after pandemic</a:t>
            </a:r>
          </a:p>
          <a:p>
            <a:pPr marL="285750" indent="-285750" algn="l">
              <a:buFontTx/>
              <a:buChar char="-"/>
            </a:pPr>
            <a:r>
              <a:rPr lang="en-GB" sz="1900">
                <a:latin typeface="Arial" panose="020B0604020202020204" pitchFamily="34" charset="0"/>
                <a:cs typeface="Arial" panose="020B0604020202020204" pitchFamily="34" charset="0"/>
              </a:rPr>
              <a:t>Gained a rising demand in domestic tourists arriving</a:t>
            </a:r>
          </a:p>
          <a:p>
            <a:pPr marL="285750" indent="-285750" algn="l">
              <a:buFontTx/>
              <a:buChar char="-"/>
            </a:pPr>
            <a:r>
              <a:rPr lang="en-GB" sz="1900">
                <a:latin typeface="Arial" panose="020B0604020202020204" pitchFamily="34" charset="0"/>
                <a:cs typeface="Arial" panose="020B0604020202020204" pitchFamily="34" charset="0"/>
              </a:rPr>
              <a:t>Positive change in customer expectations of the place </a:t>
            </a:r>
          </a:p>
          <a:p>
            <a:pPr marL="285750" indent="-285750" algn="l">
              <a:buFontTx/>
              <a:buChar char="-"/>
            </a:pPr>
            <a:r>
              <a:rPr lang="en-GB" sz="1900">
                <a:latin typeface="Arial" panose="020B0604020202020204" pitchFamily="34" charset="0"/>
                <a:cs typeface="Arial" panose="020B0604020202020204" pitchFamily="34" charset="0"/>
              </a:rPr>
              <a:t>More realisable and flexible working pattern shifts</a:t>
            </a:r>
          </a:p>
          <a:p>
            <a:pPr algn="l"/>
            <a:r>
              <a:rPr lang="en-GB" sz="1900" b="1">
                <a:latin typeface="Arial" panose="020B0604020202020204" pitchFamily="34" charset="0"/>
                <a:cs typeface="Arial" panose="020B0604020202020204" pitchFamily="34" charset="0"/>
              </a:rPr>
              <a:t>Challenges  their still facing</a:t>
            </a:r>
          </a:p>
          <a:p>
            <a:pPr marL="285750" indent="-285750" algn="l">
              <a:buFontTx/>
              <a:buChar char="-"/>
            </a:pPr>
            <a:r>
              <a:rPr lang="en-GB" sz="1900">
                <a:latin typeface="Arial" panose="020B0604020202020204" pitchFamily="34" charset="0"/>
                <a:cs typeface="Arial" panose="020B0604020202020204" pitchFamily="34" charset="0"/>
              </a:rPr>
              <a:t>On-going training of new skills which could come into affect at any point</a:t>
            </a:r>
          </a:p>
          <a:p>
            <a:pPr marL="285750" indent="-285750" algn="l">
              <a:buFontTx/>
              <a:buChar char="-"/>
            </a:pPr>
            <a:r>
              <a:rPr lang="en-GB" sz="1900">
                <a:latin typeface="Arial" panose="020B0604020202020204" pitchFamily="34" charset="0"/>
                <a:cs typeface="Arial" panose="020B0604020202020204" pitchFamily="34" charset="0"/>
              </a:rPr>
              <a:t>Consistent motivation to keep staff active during shifts</a:t>
            </a:r>
          </a:p>
          <a:p>
            <a:pPr marL="285750" indent="-285750" algn="l">
              <a:buFontTx/>
              <a:buChar char="-"/>
            </a:pPr>
            <a:r>
              <a:rPr lang="en-GB" sz="1900">
                <a:latin typeface="Arial" panose="020B0604020202020204" pitchFamily="34" charset="0"/>
                <a:cs typeface="Arial" panose="020B0604020202020204" pitchFamily="34" charset="0"/>
              </a:rPr>
              <a:t>Suffering from rising cost and proposed tourist tax</a:t>
            </a:r>
          </a:p>
          <a:p>
            <a:pPr algn="l"/>
            <a:r>
              <a:rPr lang="en-GB" sz="1900" b="1">
                <a:latin typeface="Arial" panose="020B0604020202020204" pitchFamily="34" charset="0"/>
                <a:cs typeface="Arial" panose="020B0604020202020204" pitchFamily="34" charset="0"/>
              </a:rPr>
              <a:t>Key suggestion </a:t>
            </a:r>
          </a:p>
          <a:p>
            <a:pPr marL="285750" indent="-285750" algn="l">
              <a:buFontTx/>
              <a:buChar char="-"/>
            </a:pPr>
            <a:r>
              <a:rPr lang="en-GB" sz="1900" b="1">
                <a:latin typeface="Arial" panose="020B0604020202020204" pitchFamily="34" charset="0"/>
                <a:cs typeface="Arial" panose="020B0604020202020204" pitchFamily="34" charset="0"/>
              </a:rPr>
              <a:t>“</a:t>
            </a:r>
            <a:r>
              <a:rPr lang="en-GB" sz="1900">
                <a:latin typeface="Arial" panose="020B0604020202020204" pitchFamily="34" charset="0"/>
                <a:cs typeface="Arial" panose="020B0604020202020204" pitchFamily="34" charset="0"/>
              </a:rPr>
              <a:t>A strong leader in the travel industry possesses a clear vision of the company’s goals and objectives.” (</a:t>
            </a:r>
            <a:r>
              <a:rPr lang="en-GB" sz="1900" err="1">
                <a:latin typeface="Arial" panose="020B0604020202020204" pitchFamily="34" charset="0"/>
                <a:cs typeface="Arial" panose="020B0604020202020204" pitchFamily="34" charset="0"/>
              </a:rPr>
              <a:t>Tulsyan</a:t>
            </a:r>
            <a:r>
              <a:rPr lang="en-GB" sz="1900">
                <a:latin typeface="Arial" panose="020B0604020202020204" pitchFamily="34" charset="0"/>
                <a:cs typeface="Arial" panose="020B0604020202020204" pitchFamily="34" charset="0"/>
              </a:rPr>
              <a:t>, 2024)</a:t>
            </a:r>
          </a:p>
          <a:p>
            <a:pPr algn="l"/>
            <a:r>
              <a:rPr lang="en-GB" sz="1900" b="1">
                <a:latin typeface="Arial" panose="020B0604020202020204" pitchFamily="34" charset="0"/>
                <a:cs typeface="Arial" panose="020B0604020202020204" pitchFamily="34" charset="0"/>
              </a:rPr>
              <a:t>Final thoughts</a:t>
            </a:r>
          </a:p>
          <a:p>
            <a:pPr marL="285750" indent="-285750" algn="l">
              <a:buFontTx/>
              <a:buChar char="-"/>
            </a:pPr>
            <a:r>
              <a:rPr lang="en-GB" sz="1900">
                <a:latin typeface="Arial" panose="020B0604020202020204" pitchFamily="34" charset="0"/>
                <a:cs typeface="Arial" panose="020B0604020202020204" pitchFamily="34" charset="0"/>
              </a:rPr>
              <a:t>Strong leadership and communication is a must</a:t>
            </a:r>
          </a:p>
          <a:p>
            <a:pPr marL="285750" indent="-285750" algn="l">
              <a:buFontTx/>
              <a:buChar char="-"/>
            </a:pPr>
            <a:r>
              <a:rPr lang="en-GB" sz="1900">
                <a:latin typeface="Arial" panose="020B0604020202020204" pitchFamily="34" charset="0"/>
                <a:cs typeface="Arial" panose="020B0604020202020204" pitchFamily="34" charset="0"/>
              </a:rPr>
              <a:t>Effective change management goes down to how trustworthy the managers can be</a:t>
            </a:r>
          </a:p>
          <a:p>
            <a:pPr marL="285750" indent="-285750" algn="l">
              <a:buFontTx/>
              <a:buChar char="-"/>
            </a:pPr>
            <a:r>
              <a:rPr lang="en-GB" sz="1900" err="1">
                <a:latin typeface="Arial" panose="020B0604020202020204" pitchFamily="34" charset="0"/>
                <a:cs typeface="Arial" panose="020B0604020202020204" pitchFamily="34" charset="0"/>
              </a:rPr>
              <a:t>Butlins</a:t>
            </a:r>
            <a:r>
              <a:rPr lang="en-GB" sz="1900">
                <a:latin typeface="Arial" panose="020B0604020202020204" pitchFamily="34" charset="0"/>
                <a:cs typeface="Arial" panose="020B0604020202020204" pitchFamily="34" charset="0"/>
              </a:rPr>
              <a:t> goes to show they they can keep a long term business a success during challenges and shutdowns</a:t>
            </a:r>
          </a:p>
          <a:p>
            <a:pPr marL="285750" indent="-285750" algn="l">
              <a:buFontTx/>
              <a:buChar char="-"/>
            </a:pPr>
            <a:endParaRPr lang="en-GB" b="1">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2824AD5-443B-F9FF-1944-14E6889E2E18}"/>
              </a:ext>
            </a:extLst>
          </p:cNvPr>
          <p:cNvSpPr txBox="1"/>
          <p:nvPr/>
        </p:nvSpPr>
        <p:spPr>
          <a:xfrm>
            <a:off x="-88225" y="6476302"/>
            <a:ext cx="1828800" cy="369332"/>
          </a:xfrm>
          <a:prstGeom prst="rect">
            <a:avLst/>
          </a:prstGeom>
          <a:noFill/>
        </p:spPr>
        <p:txBody>
          <a:bodyPr wrap="square" rtlCol="0">
            <a:spAutoFit/>
          </a:bodyPr>
          <a:lstStyle/>
          <a:p>
            <a:pPr algn="l"/>
            <a:r>
              <a:rPr lang="en-GB" b="1"/>
              <a:t>Leoni</a:t>
            </a:r>
            <a:endParaRPr lang="en-US" b="1"/>
          </a:p>
        </p:txBody>
      </p:sp>
    </p:spTree>
    <p:extLst>
      <p:ext uri="{BB962C8B-B14F-4D97-AF65-F5344CB8AC3E}">
        <p14:creationId xmlns:p14="http://schemas.microsoft.com/office/powerpoint/2010/main" val="318625984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3000" b="-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089CA-CDB6-B0E0-BC09-AD93F9599C5E}"/>
              </a:ext>
            </a:extLst>
          </p:cNvPr>
          <p:cNvSpPr>
            <a:spLocks noGrp="1"/>
          </p:cNvSpPr>
          <p:nvPr>
            <p:ph type="title"/>
          </p:nvPr>
        </p:nvSpPr>
        <p:spPr/>
        <p:txBody>
          <a:bodyPr/>
          <a:lstStyle/>
          <a:p>
            <a:r>
              <a:rPr lang="en-GB"/>
              <a:t>Change Management and Response – Lowri </a:t>
            </a:r>
            <a:endParaRPr lang="en-US"/>
          </a:p>
        </p:txBody>
      </p:sp>
      <p:sp>
        <p:nvSpPr>
          <p:cNvPr id="3" name="Content Placeholder 2">
            <a:extLst>
              <a:ext uri="{FF2B5EF4-FFF2-40B4-BE49-F238E27FC236}">
                <a16:creationId xmlns:a16="http://schemas.microsoft.com/office/drawing/2014/main" id="{8D457D92-6943-6094-7C4D-A5836F6FEB66}"/>
              </a:ext>
            </a:extLst>
          </p:cNvPr>
          <p:cNvSpPr>
            <a:spLocks noGrp="1"/>
          </p:cNvSpPr>
          <p:nvPr>
            <p:ph idx="1"/>
          </p:nvPr>
        </p:nvSpPr>
        <p:spPr/>
        <p:txBody>
          <a:bodyPr>
            <a:normAutofit/>
          </a:bodyPr>
          <a:lstStyle/>
          <a:p>
            <a:r>
              <a:rPr lang="en-GB" sz="2400" b="1">
                <a:latin typeface="Arial" panose="020B0604020202020204" pitchFamily="34" charset="0"/>
                <a:cs typeface="Arial" panose="020B0604020202020204" pitchFamily="34" charset="0"/>
              </a:rPr>
              <a:t>How </a:t>
            </a:r>
            <a:r>
              <a:rPr lang="en-GB" sz="2400" b="1" err="1">
                <a:latin typeface="Arial" panose="020B0604020202020204" pitchFamily="34" charset="0"/>
                <a:cs typeface="Arial" panose="020B0604020202020204" pitchFamily="34" charset="0"/>
              </a:rPr>
              <a:t>Butlins</a:t>
            </a:r>
            <a:r>
              <a:rPr lang="en-GB" sz="2400" b="1">
                <a:latin typeface="Arial" panose="020B0604020202020204" pitchFamily="34" charset="0"/>
                <a:cs typeface="Arial" panose="020B0604020202020204" pitchFamily="34" charset="0"/>
              </a:rPr>
              <a:t> managed change following the Covid – 19 pandemic.</a:t>
            </a:r>
            <a:r>
              <a:rPr lang="en-GB" sz="2400">
                <a:latin typeface="Arial" panose="020B0604020202020204" pitchFamily="34" charset="0"/>
                <a:cs typeface="Arial" panose="020B0604020202020204" pitchFamily="34" charset="0"/>
              </a:rPr>
              <a:t>                         I will be focusing on the change management and how HR, marketing and operations contributed.                                                                                                        </a:t>
            </a:r>
            <a:r>
              <a:rPr lang="en-GB" sz="2400" b="1">
                <a:latin typeface="Arial" panose="020B0604020202020204" pitchFamily="34" charset="0"/>
                <a:cs typeface="Arial" panose="020B0604020202020204" pitchFamily="34" charset="0"/>
              </a:rPr>
              <a:t>Why was change needed?                                                                                                         </a:t>
            </a:r>
          </a:p>
          <a:p>
            <a:r>
              <a:rPr lang="en-GB" sz="2400">
                <a:latin typeface="Arial" panose="020B0604020202020204" pitchFamily="34" charset="0"/>
                <a:cs typeface="Arial" panose="020B0604020202020204" pitchFamily="34" charset="0"/>
              </a:rPr>
              <a:t>The Covid – 19 pandemic impacted the leisure sector and Uk holiday severely. There was revenue loss, workforce disruption and temporary closures. </a:t>
            </a:r>
          </a:p>
          <a:p>
            <a:r>
              <a:rPr lang="en-GB" sz="2400">
                <a:latin typeface="Arial" panose="020B0604020202020204" pitchFamily="34" charset="0"/>
                <a:cs typeface="Arial" panose="020B0604020202020204" pitchFamily="34" charset="0"/>
              </a:rPr>
              <a:t>A shift in consumer expectations, for example….                                                             - Demand for flexible bookings, high hygiene standards and interest in domestic holidays increased.                                                                                                      Change was not optional, it was critical for survival and competitiveness for the </a:t>
            </a:r>
            <a:r>
              <a:rPr lang="en-GB" sz="2400" err="1">
                <a:latin typeface="Arial" panose="020B0604020202020204" pitchFamily="34" charset="0"/>
                <a:cs typeface="Arial" panose="020B0604020202020204" pitchFamily="34" charset="0"/>
              </a:rPr>
              <a:t>Butlins</a:t>
            </a:r>
            <a:r>
              <a:rPr lang="en-GB" sz="2400">
                <a:latin typeface="Arial" panose="020B0604020202020204" pitchFamily="34" charset="0"/>
                <a:cs typeface="Arial" panose="020B0604020202020204" pitchFamily="34" charset="0"/>
              </a:rPr>
              <a:t> resort. </a:t>
            </a:r>
          </a:p>
        </p:txBody>
      </p:sp>
    </p:spTree>
    <p:extLst>
      <p:ext uri="{BB962C8B-B14F-4D97-AF65-F5344CB8AC3E}">
        <p14:creationId xmlns:p14="http://schemas.microsoft.com/office/powerpoint/2010/main" val="4080053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E0632-917B-1AAB-9CA9-BB6685235E71}"/>
              </a:ext>
            </a:extLst>
          </p:cNvPr>
          <p:cNvSpPr>
            <a:spLocks noGrp="1"/>
          </p:cNvSpPr>
          <p:nvPr>
            <p:ph type="title"/>
          </p:nvPr>
        </p:nvSpPr>
        <p:spPr/>
        <p:txBody>
          <a:bodyPr/>
          <a:lstStyle/>
          <a:p>
            <a:r>
              <a:rPr lang="en-GB" err="1"/>
              <a:t>Butlin’s</a:t>
            </a:r>
            <a:r>
              <a:rPr lang="en-GB"/>
              <a:t> Change Strategy - Lowri</a:t>
            </a:r>
            <a:endParaRPr lang="en-US"/>
          </a:p>
        </p:txBody>
      </p:sp>
      <p:sp>
        <p:nvSpPr>
          <p:cNvPr id="3" name="Content Placeholder 2">
            <a:extLst>
              <a:ext uri="{FF2B5EF4-FFF2-40B4-BE49-F238E27FC236}">
                <a16:creationId xmlns:a16="http://schemas.microsoft.com/office/drawing/2014/main" id="{D145E750-8CE3-8EC0-CE0A-0282768E70F1}"/>
              </a:ext>
            </a:extLst>
          </p:cNvPr>
          <p:cNvSpPr>
            <a:spLocks noGrp="1"/>
          </p:cNvSpPr>
          <p:nvPr>
            <p:ph idx="1"/>
          </p:nvPr>
        </p:nvSpPr>
        <p:spPr/>
        <p:txBody>
          <a:bodyPr>
            <a:normAutofit lnSpcReduction="10000"/>
          </a:bodyPr>
          <a:lstStyle/>
          <a:p>
            <a:r>
              <a:rPr lang="en-GB" sz="2600" b="1">
                <a:latin typeface="Arial" panose="020B0604020202020204" pitchFamily="34" charset="0"/>
                <a:cs typeface="Arial" panose="020B0604020202020204" pitchFamily="34" charset="0"/>
              </a:rPr>
              <a:t>The </a:t>
            </a:r>
            <a:r>
              <a:rPr lang="en-GB" sz="2600" b="1" err="1">
                <a:latin typeface="Arial" panose="020B0604020202020204" pitchFamily="34" charset="0"/>
                <a:cs typeface="Arial" panose="020B0604020202020204" pitchFamily="34" charset="0"/>
              </a:rPr>
              <a:t>Butlin’s</a:t>
            </a:r>
            <a:r>
              <a:rPr lang="en-GB" sz="2600" b="1">
                <a:latin typeface="Arial" panose="020B0604020202020204" pitchFamily="34" charset="0"/>
                <a:cs typeface="Arial" panose="020B0604020202020204" pitchFamily="34" charset="0"/>
              </a:rPr>
              <a:t> resort is owned by Bourne Leisure. Bourne Leisure introduced a repositioning strategy which focused on, investment, digital transformation, and workforce changes. </a:t>
            </a:r>
            <a:r>
              <a:rPr lang="en-GB">
                <a:latin typeface="Arial" panose="020B0604020202020204" pitchFamily="34" charset="0"/>
                <a:cs typeface="Arial" panose="020B0604020202020204" pitchFamily="34" charset="0"/>
              </a:rPr>
              <a:t>              </a:t>
            </a:r>
          </a:p>
          <a:p>
            <a:r>
              <a:rPr lang="en-GB" sz="2500">
                <a:latin typeface="Arial" panose="020B0604020202020204" pitchFamily="34" charset="0"/>
                <a:cs typeface="Arial" panose="020B0604020202020204" pitchFamily="34" charset="0"/>
              </a:rPr>
              <a:t> Investment – The investment was upgrading accommodations and facilities. </a:t>
            </a:r>
          </a:p>
          <a:p>
            <a:r>
              <a:rPr lang="en-GB" sz="2500">
                <a:latin typeface="Arial" panose="020B0604020202020204" pitchFamily="34" charset="0"/>
                <a:cs typeface="Arial" panose="020B0604020202020204" pitchFamily="34" charset="0"/>
              </a:rPr>
              <a:t>Digital Transformation – The digital transformation was online booking and contactless services. </a:t>
            </a:r>
          </a:p>
          <a:p>
            <a:r>
              <a:rPr lang="en-GB" sz="2500">
                <a:latin typeface="Arial" panose="020B0604020202020204" pitchFamily="34" charset="0"/>
                <a:cs typeface="Arial" panose="020B0604020202020204" pitchFamily="34" charset="0"/>
              </a:rPr>
              <a:t>Workforce changes – Retraining and restructuring. </a:t>
            </a:r>
            <a:r>
              <a:rPr lang="en-GB">
                <a:latin typeface="Arial" panose="020B0604020202020204" pitchFamily="34" charset="0"/>
                <a:cs typeface="Arial" panose="020B0604020202020204" pitchFamily="34" charset="0"/>
              </a:rPr>
              <a:t>                                         </a:t>
            </a:r>
            <a:r>
              <a:rPr lang="en-GB" sz="2600" b="1">
                <a:latin typeface="Arial" panose="020B0604020202020204" pitchFamily="34" charset="0"/>
                <a:cs typeface="Arial" panose="020B0604020202020204" pitchFamily="34" charset="0"/>
              </a:rPr>
              <a:t>The overall aim was to shift from its traditional image as a budget holiday provider and instead position itself as a high quality and modern family resort. </a:t>
            </a:r>
          </a:p>
        </p:txBody>
      </p:sp>
    </p:spTree>
    <p:extLst>
      <p:ext uri="{BB962C8B-B14F-4D97-AF65-F5344CB8AC3E}">
        <p14:creationId xmlns:p14="http://schemas.microsoft.com/office/powerpoint/2010/main" val="956847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1E330-390F-2E52-2094-40D63E191840}"/>
              </a:ext>
            </a:extLst>
          </p:cNvPr>
          <p:cNvSpPr>
            <a:spLocks noGrp="1"/>
          </p:cNvSpPr>
          <p:nvPr>
            <p:ph type="title"/>
          </p:nvPr>
        </p:nvSpPr>
        <p:spPr/>
        <p:txBody>
          <a:bodyPr/>
          <a:lstStyle/>
          <a:p>
            <a:r>
              <a:rPr lang="en-GB"/>
              <a:t>HR Role and Maslow </a:t>
            </a:r>
            <a:r>
              <a:rPr lang="en-GB" err="1"/>
              <a:t>Hirerarchy</a:t>
            </a:r>
            <a:r>
              <a:rPr lang="en-GB"/>
              <a:t> of Needs - Lowri </a:t>
            </a:r>
            <a:endParaRPr lang="en-US"/>
          </a:p>
        </p:txBody>
      </p:sp>
      <p:sp>
        <p:nvSpPr>
          <p:cNvPr id="3" name="Content Placeholder 2">
            <a:extLst>
              <a:ext uri="{FF2B5EF4-FFF2-40B4-BE49-F238E27FC236}">
                <a16:creationId xmlns:a16="http://schemas.microsoft.com/office/drawing/2014/main" id="{EE0F0D91-51FE-CA5A-6438-A5343471FB9C}"/>
              </a:ext>
            </a:extLst>
          </p:cNvPr>
          <p:cNvSpPr>
            <a:spLocks noGrp="1"/>
          </p:cNvSpPr>
          <p:nvPr>
            <p:ph idx="1"/>
          </p:nvPr>
        </p:nvSpPr>
        <p:spPr/>
        <p:txBody>
          <a:bodyPr>
            <a:normAutofit/>
          </a:bodyPr>
          <a:lstStyle/>
          <a:p>
            <a:r>
              <a:rPr lang="en-GB" sz="2600"/>
              <a:t>“HR played a key role through restructuring, recruitment, and retraining staff” – Maslow, A.H. (1943) ‘A Theory of Human Motivation’. </a:t>
            </a:r>
          </a:p>
          <a:p>
            <a:r>
              <a:rPr lang="en-GB" sz="2600"/>
              <a:t> During Covid – 19, employees were focused on safety needs, such as job security and safe working conditions. </a:t>
            </a:r>
          </a:p>
          <a:p>
            <a:r>
              <a:rPr lang="en-GB" sz="2600"/>
              <a:t>Post – Pandemic, </a:t>
            </a:r>
            <a:r>
              <a:rPr lang="en-GB" sz="2600" err="1"/>
              <a:t>Butlin’s</a:t>
            </a:r>
            <a:r>
              <a:rPr lang="en-GB" sz="2600"/>
              <a:t> supported higher – level needs through offering training and development, helping employees achieve esteem. </a:t>
            </a:r>
          </a:p>
          <a:p>
            <a:r>
              <a:rPr lang="en-GB" sz="2600"/>
              <a:t> Ongoing issues – job insecurity and staff shortages suggest that not all basic needs have been fully addressed. </a:t>
            </a:r>
            <a:endParaRPr lang="en-US" sz="2600"/>
          </a:p>
        </p:txBody>
      </p:sp>
    </p:spTree>
    <p:extLst>
      <p:ext uri="{BB962C8B-B14F-4D97-AF65-F5344CB8AC3E}">
        <p14:creationId xmlns:p14="http://schemas.microsoft.com/office/powerpoint/2010/main" val="1653875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t="-2000" b="-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C515E-C464-C82A-B970-527871EF7D1A}"/>
              </a:ext>
            </a:extLst>
          </p:cNvPr>
          <p:cNvSpPr>
            <a:spLocks noGrp="1"/>
          </p:cNvSpPr>
          <p:nvPr>
            <p:ph type="title"/>
          </p:nvPr>
        </p:nvSpPr>
        <p:spPr/>
        <p:txBody>
          <a:bodyPr/>
          <a:lstStyle/>
          <a:p>
            <a:r>
              <a:rPr lang="en-GB"/>
              <a:t>Marketing and Operations Roles - Lowri</a:t>
            </a:r>
            <a:endParaRPr lang="en-US"/>
          </a:p>
        </p:txBody>
      </p:sp>
      <p:sp>
        <p:nvSpPr>
          <p:cNvPr id="3" name="Content Placeholder 2">
            <a:extLst>
              <a:ext uri="{FF2B5EF4-FFF2-40B4-BE49-F238E27FC236}">
                <a16:creationId xmlns:a16="http://schemas.microsoft.com/office/drawing/2014/main" id="{20F268CA-2196-4C12-8ADB-74E6A5B8E94F}"/>
              </a:ext>
            </a:extLst>
          </p:cNvPr>
          <p:cNvSpPr>
            <a:spLocks noGrp="1"/>
          </p:cNvSpPr>
          <p:nvPr>
            <p:ph idx="1"/>
          </p:nvPr>
        </p:nvSpPr>
        <p:spPr/>
        <p:txBody>
          <a:bodyPr>
            <a:normAutofit fontScale="85000" lnSpcReduction="20000"/>
          </a:bodyPr>
          <a:lstStyle/>
          <a:p>
            <a:r>
              <a:rPr lang="en-GB" sz="2700"/>
              <a:t> Marketing played an important role in the change process as it helped repositioned the brand. </a:t>
            </a:r>
          </a:p>
          <a:p>
            <a:r>
              <a:rPr lang="en-GB" sz="2700"/>
              <a:t> Campaigns focused on family experiences and improved domestic demand and facilities.  </a:t>
            </a:r>
            <a:r>
              <a:rPr lang="en-GB"/>
              <a:t>                                                                                                                                       </a:t>
            </a:r>
            <a:r>
              <a:rPr lang="en-GB" b="1"/>
              <a:t>This aligns with changing consumer needs, especially the desire of safety, again reflecting on Maslow’s Theory of Needs.</a:t>
            </a:r>
          </a:p>
          <a:p>
            <a:r>
              <a:rPr lang="en-GB"/>
              <a:t> Operations were in charge for delivering these changes in practice.                                                                                                                      </a:t>
            </a:r>
            <a:r>
              <a:rPr lang="en-GB" b="1"/>
              <a:t>This includes…</a:t>
            </a:r>
          </a:p>
          <a:p>
            <a:r>
              <a:rPr lang="en-GB"/>
              <a:t>Cleaning procedures,                                                                                             </a:t>
            </a:r>
          </a:p>
          <a:p>
            <a:r>
              <a:rPr lang="en-GB"/>
              <a:t>Digital check – in systems,</a:t>
            </a:r>
          </a:p>
          <a:p>
            <a:r>
              <a:rPr lang="en-GB"/>
              <a:t>Upgraded facilities.                                                                                                                   </a:t>
            </a:r>
            <a:r>
              <a:rPr lang="en-GB" b="1"/>
              <a:t>This enhanced the customer experience but also increased operational costs, creating a challenge for long - term sustainability.</a:t>
            </a:r>
          </a:p>
        </p:txBody>
      </p:sp>
    </p:spTree>
    <p:extLst>
      <p:ext uri="{BB962C8B-B14F-4D97-AF65-F5344CB8AC3E}">
        <p14:creationId xmlns:p14="http://schemas.microsoft.com/office/powerpoint/2010/main" val="3333244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B0918-E737-119A-ECFE-13280EFA1B50}"/>
              </a:ext>
            </a:extLst>
          </p:cNvPr>
          <p:cNvSpPr>
            <a:spLocks noGrp="1"/>
          </p:cNvSpPr>
          <p:nvPr>
            <p:ph type="title"/>
          </p:nvPr>
        </p:nvSpPr>
        <p:spPr/>
        <p:txBody>
          <a:bodyPr/>
          <a:lstStyle/>
          <a:p>
            <a:r>
              <a:rPr lang="en-GB"/>
              <a:t>Are these Strategies Working? - Lowri </a:t>
            </a:r>
            <a:endParaRPr lang="en-US"/>
          </a:p>
        </p:txBody>
      </p:sp>
      <p:sp>
        <p:nvSpPr>
          <p:cNvPr id="3" name="Content Placeholder 2">
            <a:extLst>
              <a:ext uri="{FF2B5EF4-FFF2-40B4-BE49-F238E27FC236}">
                <a16:creationId xmlns:a16="http://schemas.microsoft.com/office/drawing/2014/main" id="{08B8B938-DC5C-A984-A635-0A770FCB4C80}"/>
              </a:ext>
            </a:extLst>
          </p:cNvPr>
          <p:cNvSpPr>
            <a:spLocks noGrp="1"/>
          </p:cNvSpPr>
          <p:nvPr>
            <p:ph idx="1"/>
          </p:nvPr>
        </p:nvSpPr>
        <p:spPr/>
        <p:txBody>
          <a:bodyPr>
            <a:normAutofit fontScale="92500" lnSpcReduction="20000"/>
          </a:bodyPr>
          <a:lstStyle/>
          <a:p>
            <a:r>
              <a:rPr lang="en-GB"/>
              <a:t> The benefits for employees…                                                                            - Improved training and development opportunities.      </a:t>
            </a:r>
          </a:p>
          <a:p>
            <a:r>
              <a:rPr lang="en-GB"/>
              <a:t>The benefits for customers…                                                                               - Better facilities,                                                                                                        -Enhanced safety conditions. </a:t>
            </a:r>
          </a:p>
          <a:p>
            <a:r>
              <a:rPr lang="en-GB"/>
              <a:t> </a:t>
            </a:r>
            <a:r>
              <a:rPr lang="en-GB" err="1"/>
              <a:t>Butlins</a:t>
            </a:r>
            <a:r>
              <a:rPr lang="en-GB"/>
              <a:t> has strengthened it’s position in the Uk staycation market and recovered from the demand during the Covid – 19 pandemic.</a:t>
            </a:r>
          </a:p>
          <a:p>
            <a:r>
              <a:rPr lang="en-GB"/>
              <a:t> </a:t>
            </a:r>
            <a:r>
              <a:rPr lang="en-GB" err="1"/>
              <a:t>Butlins</a:t>
            </a:r>
            <a:r>
              <a:rPr lang="en-GB"/>
              <a:t> has portrayed effective change management through efforts across HR, marketing and </a:t>
            </a:r>
            <a:r>
              <a:rPr lang="en-GB" err="1"/>
              <a:t>opertations</a:t>
            </a:r>
            <a:r>
              <a:rPr lang="en-GB"/>
              <a:t>.</a:t>
            </a:r>
          </a:p>
          <a:p>
            <a:r>
              <a:rPr lang="en-GB"/>
              <a:t>The repositioning has been successful, ongoing issues such as staff shortage and increased prices suggests that managing change is an ongoing process. </a:t>
            </a:r>
          </a:p>
        </p:txBody>
      </p:sp>
    </p:spTree>
    <p:extLst>
      <p:ext uri="{BB962C8B-B14F-4D97-AF65-F5344CB8AC3E}">
        <p14:creationId xmlns:p14="http://schemas.microsoft.com/office/powerpoint/2010/main" val="817436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9EDB1-4949-EB1B-9398-E2082CD151C0}"/>
              </a:ext>
            </a:extLst>
          </p:cNvPr>
          <p:cNvSpPr>
            <a:spLocks noGrp="1"/>
          </p:cNvSpPr>
          <p:nvPr>
            <p:ph type="title"/>
          </p:nvPr>
        </p:nvSpPr>
        <p:spPr/>
        <p:txBody>
          <a:bodyPr/>
          <a:lstStyle/>
          <a:p>
            <a:r>
              <a:rPr lang="en-GB"/>
              <a:t>References - Lowri </a:t>
            </a:r>
            <a:endParaRPr lang="en-US"/>
          </a:p>
        </p:txBody>
      </p:sp>
      <p:sp>
        <p:nvSpPr>
          <p:cNvPr id="3" name="Content Placeholder 2">
            <a:extLst>
              <a:ext uri="{FF2B5EF4-FFF2-40B4-BE49-F238E27FC236}">
                <a16:creationId xmlns:a16="http://schemas.microsoft.com/office/drawing/2014/main" id="{AB67223C-5662-7C53-566D-B0B55B98F267}"/>
              </a:ext>
            </a:extLst>
          </p:cNvPr>
          <p:cNvSpPr>
            <a:spLocks noGrp="1"/>
          </p:cNvSpPr>
          <p:nvPr>
            <p:ph idx="1"/>
          </p:nvPr>
        </p:nvSpPr>
        <p:spPr/>
        <p:txBody>
          <a:bodyPr/>
          <a:lstStyle/>
          <a:p>
            <a:r>
              <a:rPr lang="en-GB" sz="2500"/>
              <a:t> </a:t>
            </a:r>
            <a:r>
              <a:rPr lang="en-GB" sz="2500" err="1"/>
              <a:t>Butlin’s</a:t>
            </a:r>
            <a:r>
              <a:rPr lang="en-GB" sz="2500"/>
              <a:t> (2023) </a:t>
            </a:r>
            <a:r>
              <a:rPr lang="en-GB" sz="2500">
                <a:hlinkClick r:id="rId3"/>
              </a:rPr>
              <a:t>https://</a:t>
            </a:r>
            <a:r>
              <a:rPr lang="en-GB" sz="2500" err="1">
                <a:hlinkClick r:id="rId3"/>
              </a:rPr>
              <a:t>www.butlins.com</a:t>
            </a:r>
            <a:r>
              <a:rPr lang="en-GB" sz="2500"/>
              <a:t> </a:t>
            </a:r>
          </a:p>
          <a:p>
            <a:r>
              <a:rPr lang="en-GB" sz="2500"/>
              <a:t> Bourne Leisure (2023) Company Overview, </a:t>
            </a:r>
            <a:r>
              <a:rPr lang="en-GB" sz="2500">
                <a:hlinkClick r:id="rId4"/>
              </a:rPr>
              <a:t>https://www.haven.com</a:t>
            </a:r>
            <a:r>
              <a:rPr lang="en-GB" sz="2500"/>
              <a:t> </a:t>
            </a:r>
          </a:p>
          <a:p>
            <a:r>
              <a:rPr lang="en-GB" sz="2500"/>
              <a:t> Maslow, A.H. (1943) ‘ A Theory of Human Motivation’, </a:t>
            </a:r>
            <a:r>
              <a:rPr lang="en-GB" sz="2500" err="1"/>
              <a:t>Psycholgical</a:t>
            </a:r>
            <a:r>
              <a:rPr lang="en-GB" sz="2500"/>
              <a:t> Review. </a:t>
            </a:r>
          </a:p>
          <a:p>
            <a:r>
              <a:rPr lang="en-GB" sz="2500"/>
              <a:t>Kotler, P. Et al. (2020) Principles of Marketing. Harlow: Pearson.</a:t>
            </a:r>
          </a:p>
          <a:p>
            <a:r>
              <a:rPr lang="en-GB" sz="2500"/>
              <a:t> CIPD (2021) Flexible working and employee wellbeing.</a:t>
            </a:r>
          </a:p>
          <a:p>
            <a:endParaRPr lang="en-US"/>
          </a:p>
        </p:txBody>
      </p:sp>
    </p:spTree>
    <p:extLst>
      <p:ext uri="{BB962C8B-B14F-4D97-AF65-F5344CB8AC3E}">
        <p14:creationId xmlns:p14="http://schemas.microsoft.com/office/powerpoint/2010/main" val="2226724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t="-8000" b="-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ED9CC-44EC-E447-B98F-5C1F558C9EEE}"/>
              </a:ext>
            </a:extLst>
          </p:cNvPr>
          <p:cNvSpPr>
            <a:spLocks noGrp="1"/>
          </p:cNvSpPr>
          <p:nvPr>
            <p:ph type="title"/>
          </p:nvPr>
        </p:nvSpPr>
        <p:spPr/>
        <p:txBody>
          <a:bodyPr>
            <a:normAutofit fontScale="90000"/>
          </a:bodyPr>
          <a:lstStyle/>
          <a:p>
            <a:r>
              <a:rPr lang="en-GB" sz="6000" b="1">
                <a:latin typeface="Aldhabi" panose="01000000000000000000" pitchFamily="2" charset="-78"/>
                <a:cs typeface="Aldhabi" panose="01000000000000000000" pitchFamily="2" charset="-78"/>
              </a:rPr>
              <a:t>Leisure and Events Transformation at </a:t>
            </a:r>
            <a:r>
              <a:rPr lang="en-GB" sz="6000" b="1" err="1">
                <a:latin typeface="Aldhabi" panose="01000000000000000000" pitchFamily="2" charset="-78"/>
                <a:cs typeface="Aldhabi" panose="01000000000000000000" pitchFamily="2" charset="-78"/>
              </a:rPr>
              <a:t>Butlins</a:t>
            </a:r>
            <a:r>
              <a:rPr lang="en-GB" sz="6000"/>
              <a:t>.</a:t>
            </a:r>
            <a:endParaRPr lang="en-US" sz="6000"/>
          </a:p>
        </p:txBody>
      </p:sp>
      <p:sp>
        <p:nvSpPr>
          <p:cNvPr id="3" name="Content Placeholder 2">
            <a:extLst>
              <a:ext uri="{FF2B5EF4-FFF2-40B4-BE49-F238E27FC236}">
                <a16:creationId xmlns:a16="http://schemas.microsoft.com/office/drawing/2014/main" id="{3C78930A-9281-1832-4468-0F1A9AB9AD67}"/>
              </a:ext>
            </a:extLst>
          </p:cNvPr>
          <p:cNvSpPr>
            <a:spLocks noGrp="1"/>
          </p:cNvSpPr>
          <p:nvPr>
            <p:ph idx="1"/>
          </p:nvPr>
        </p:nvSpPr>
        <p:spPr>
          <a:xfrm>
            <a:off x="838200" y="1355196"/>
            <a:ext cx="10515600" cy="4147608"/>
          </a:xfrm>
        </p:spPr>
        <p:txBody>
          <a:bodyPr>
            <a:normAutofit lnSpcReduction="10000"/>
          </a:bodyPr>
          <a:lstStyle/>
          <a:p>
            <a:r>
              <a:rPr lang="en-GB"/>
              <a:t>After the COVID-19 pandemic, </a:t>
            </a:r>
            <a:r>
              <a:rPr lang="en-GB" err="1"/>
              <a:t>Butlin’s</a:t>
            </a:r>
            <a:r>
              <a:rPr lang="en-GB"/>
              <a:t> repositioned its leisure and events , responding to changing customer expectations.</a:t>
            </a:r>
            <a:r>
              <a:rPr lang="en-GB" i="1"/>
              <a:t> (</a:t>
            </a:r>
            <a:r>
              <a:rPr lang="en-GB" i="1" err="1"/>
              <a:t>Butlin’s</a:t>
            </a:r>
            <a:r>
              <a:rPr lang="en-GB" i="1"/>
              <a:t>, 2024)</a:t>
            </a:r>
            <a:endParaRPr lang="en-GB"/>
          </a:p>
          <a:p>
            <a:r>
              <a:rPr lang="en-GB"/>
              <a:t>The organisation shifted from traditional entertainment to more experience led and immersive activities.</a:t>
            </a:r>
          </a:p>
          <a:p>
            <a:r>
              <a:rPr lang="en-GB"/>
              <a:t>Events and entertainment now play a massive role in attracting visitors and shaping the overall guest experience.</a:t>
            </a:r>
          </a:p>
          <a:p>
            <a:r>
              <a:rPr lang="en-GB"/>
              <a:t>This reflects the wider growth of the UK vacation market and demand for high quality domestic tourism experiences.</a:t>
            </a:r>
            <a:r>
              <a:rPr lang="en-GB" i="1"/>
              <a:t> (VisitBritain, 2023)</a:t>
            </a:r>
            <a:r>
              <a:rPr lang="en-GB"/>
              <a:t> </a:t>
            </a:r>
          </a:p>
        </p:txBody>
      </p:sp>
      <p:sp>
        <p:nvSpPr>
          <p:cNvPr id="4" name="TextBox 3">
            <a:extLst>
              <a:ext uri="{FF2B5EF4-FFF2-40B4-BE49-F238E27FC236}">
                <a16:creationId xmlns:a16="http://schemas.microsoft.com/office/drawing/2014/main" id="{584B5A89-CDC5-106A-36D9-8FE237E1AC3C}"/>
              </a:ext>
            </a:extLst>
          </p:cNvPr>
          <p:cNvSpPr txBox="1"/>
          <p:nvPr/>
        </p:nvSpPr>
        <p:spPr>
          <a:xfrm>
            <a:off x="5181600" y="2514600"/>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94D43127-4EC5-4A6D-696D-FE484291F242}"/>
              </a:ext>
            </a:extLst>
          </p:cNvPr>
          <p:cNvSpPr txBox="1"/>
          <p:nvPr/>
        </p:nvSpPr>
        <p:spPr>
          <a:xfrm>
            <a:off x="5181600" y="2514600"/>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E7B4C30A-1F47-02C4-62B5-78466B46C431}"/>
              </a:ext>
            </a:extLst>
          </p:cNvPr>
          <p:cNvSpPr txBox="1"/>
          <p:nvPr/>
        </p:nvSpPr>
        <p:spPr>
          <a:xfrm>
            <a:off x="10047111" y="6014155"/>
            <a:ext cx="4047067" cy="369332"/>
          </a:xfrm>
          <a:prstGeom prst="rect">
            <a:avLst/>
          </a:prstGeom>
          <a:noFill/>
        </p:spPr>
        <p:txBody>
          <a:bodyPr wrap="square" rtlCol="0">
            <a:spAutoFit/>
          </a:bodyPr>
          <a:lstStyle/>
          <a:p>
            <a:pPr algn="l"/>
            <a:r>
              <a:rPr lang="en-GB"/>
              <a:t>~Jessica Moore</a:t>
            </a:r>
            <a:endParaRPr lang="en-US"/>
          </a:p>
        </p:txBody>
      </p:sp>
    </p:spTree>
    <p:extLst>
      <p:ext uri="{BB962C8B-B14F-4D97-AF65-F5344CB8AC3E}">
        <p14:creationId xmlns:p14="http://schemas.microsoft.com/office/powerpoint/2010/main" val="28825917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F02CE-7B34-D733-22FB-2D8C2C068C75}"/>
              </a:ext>
            </a:extLst>
          </p:cNvPr>
          <p:cNvSpPr>
            <a:spLocks noGrp="1"/>
          </p:cNvSpPr>
          <p:nvPr>
            <p:ph type="title"/>
          </p:nvPr>
        </p:nvSpPr>
        <p:spPr>
          <a:xfrm>
            <a:off x="838200" y="978177"/>
            <a:ext cx="10515600" cy="1325563"/>
          </a:xfrm>
        </p:spPr>
        <p:txBody>
          <a:bodyPr>
            <a:noAutofit/>
          </a:bodyPr>
          <a:lstStyle/>
          <a:p>
            <a:r>
              <a:rPr lang="en-GB" sz="6600" b="1">
                <a:latin typeface="Aldhabi" pitchFamily="2" charset="-78"/>
                <a:cs typeface="Aldhabi" pitchFamily="2" charset="-78"/>
              </a:rPr>
              <a:t>Changes in Leisure and Events.</a:t>
            </a:r>
            <a:br>
              <a:rPr lang="en-GB" sz="6600" b="1">
                <a:latin typeface="Aldhabi" pitchFamily="2" charset="-78"/>
                <a:cs typeface="Aldhabi" pitchFamily="2" charset="-78"/>
              </a:rPr>
            </a:br>
            <a:endParaRPr lang="en-US" sz="6600" b="1">
              <a:latin typeface="Aldhabi" pitchFamily="2" charset="-78"/>
              <a:cs typeface="Aldhabi" pitchFamily="2" charset="-78"/>
            </a:endParaRPr>
          </a:p>
        </p:txBody>
      </p:sp>
      <p:sp>
        <p:nvSpPr>
          <p:cNvPr id="3" name="Content Placeholder 2">
            <a:extLst>
              <a:ext uri="{FF2B5EF4-FFF2-40B4-BE49-F238E27FC236}">
                <a16:creationId xmlns:a16="http://schemas.microsoft.com/office/drawing/2014/main" id="{F2880208-8B91-8DB9-5FE5-CC7D1B9D468B}"/>
              </a:ext>
            </a:extLst>
          </p:cNvPr>
          <p:cNvSpPr>
            <a:spLocks noGrp="1"/>
          </p:cNvSpPr>
          <p:nvPr>
            <p:ph idx="1"/>
          </p:nvPr>
        </p:nvSpPr>
        <p:spPr/>
        <p:txBody>
          <a:bodyPr>
            <a:normAutofit/>
          </a:bodyPr>
          <a:lstStyle/>
          <a:p>
            <a:r>
              <a:rPr lang="en-GB"/>
              <a:t>Before COVID-19 </a:t>
            </a:r>
            <a:r>
              <a:rPr lang="en-GB" err="1"/>
              <a:t>Butlins</a:t>
            </a:r>
            <a:r>
              <a:rPr lang="en-GB"/>
              <a:t> focused on traditional family entertainment, including standard shows and repeated activities.</a:t>
            </a:r>
          </a:p>
          <a:p>
            <a:r>
              <a:rPr lang="en-GB"/>
              <a:t>After the pandemic, the organisation introduced more diverse and engaging event formats to enhance customer experience.</a:t>
            </a:r>
          </a:p>
          <a:p>
            <a:r>
              <a:rPr lang="en-GB"/>
              <a:t>This includes live music performances, large scale productions and themed adult only weekends, such as Big Weekenders.  </a:t>
            </a:r>
            <a:r>
              <a:rPr lang="en-GB" i="1"/>
              <a:t>(</a:t>
            </a:r>
            <a:r>
              <a:rPr lang="en-GB" i="1" err="1"/>
              <a:t>Butlin’s</a:t>
            </a:r>
            <a:r>
              <a:rPr lang="en-GB" i="1"/>
              <a:t>, 2024).</a:t>
            </a:r>
            <a:r>
              <a:rPr lang="en-GB"/>
              <a:t> </a:t>
            </a:r>
          </a:p>
          <a:p>
            <a:r>
              <a:rPr lang="en-GB"/>
              <a:t>These changes show a clear shift towards creating memorable and unique experiences instead of basic entertainment.</a:t>
            </a:r>
          </a:p>
          <a:p>
            <a:endParaRPr lang="en-US"/>
          </a:p>
        </p:txBody>
      </p:sp>
      <p:sp>
        <p:nvSpPr>
          <p:cNvPr id="4" name="TextBox 3">
            <a:extLst>
              <a:ext uri="{FF2B5EF4-FFF2-40B4-BE49-F238E27FC236}">
                <a16:creationId xmlns:a16="http://schemas.microsoft.com/office/drawing/2014/main" id="{4B07DEA5-B33F-5558-D8E7-4EAF5CBEFD4D}"/>
              </a:ext>
            </a:extLst>
          </p:cNvPr>
          <p:cNvSpPr txBox="1"/>
          <p:nvPr/>
        </p:nvSpPr>
        <p:spPr>
          <a:xfrm>
            <a:off x="10078155" y="5992297"/>
            <a:ext cx="1828800" cy="369332"/>
          </a:xfrm>
          <a:prstGeom prst="rect">
            <a:avLst/>
          </a:prstGeom>
          <a:noFill/>
        </p:spPr>
        <p:txBody>
          <a:bodyPr wrap="square" rtlCol="0">
            <a:spAutoFit/>
          </a:bodyPr>
          <a:lstStyle/>
          <a:p>
            <a:pPr algn="l"/>
            <a:r>
              <a:rPr lang="en-GB"/>
              <a:t>~Jessica Moore</a:t>
            </a:r>
            <a:endParaRPr lang="en-US"/>
          </a:p>
        </p:txBody>
      </p:sp>
    </p:spTree>
    <p:extLst>
      <p:ext uri="{BB962C8B-B14F-4D97-AF65-F5344CB8AC3E}">
        <p14:creationId xmlns:p14="http://schemas.microsoft.com/office/powerpoint/2010/main" val="2184931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071AA-5BF7-05FA-4B90-253A713901EB}"/>
              </a:ext>
            </a:extLst>
          </p:cNvPr>
          <p:cNvSpPr>
            <a:spLocks noGrp="1"/>
          </p:cNvSpPr>
          <p:nvPr>
            <p:ph type="title"/>
          </p:nvPr>
        </p:nvSpPr>
        <p:spPr/>
        <p:txBody>
          <a:bodyPr>
            <a:normAutofit fontScale="90000"/>
          </a:bodyPr>
          <a:lstStyle/>
          <a:p>
            <a:r>
              <a:rPr lang="en-GB" sz="6600" b="1">
                <a:latin typeface="Aldhabi" pitchFamily="2" charset="-78"/>
                <a:cs typeface="Aldhabi" pitchFamily="2" charset="-78"/>
              </a:rPr>
              <a:t>Culture, Leadership and Change Management.</a:t>
            </a:r>
            <a:endParaRPr lang="en-US" sz="6600" b="1">
              <a:latin typeface="Aldhabi" pitchFamily="2" charset="-78"/>
              <a:cs typeface="Aldhabi" pitchFamily="2" charset="-78"/>
            </a:endParaRPr>
          </a:p>
        </p:txBody>
      </p:sp>
      <p:sp>
        <p:nvSpPr>
          <p:cNvPr id="3" name="Content Placeholder 2">
            <a:extLst>
              <a:ext uri="{FF2B5EF4-FFF2-40B4-BE49-F238E27FC236}">
                <a16:creationId xmlns:a16="http://schemas.microsoft.com/office/drawing/2014/main" id="{029AA696-1045-B668-C97F-EC25442863BF}"/>
              </a:ext>
            </a:extLst>
          </p:cNvPr>
          <p:cNvSpPr>
            <a:spLocks noGrp="1"/>
          </p:cNvSpPr>
          <p:nvPr>
            <p:ph idx="1"/>
          </p:nvPr>
        </p:nvSpPr>
        <p:spPr/>
        <p:txBody>
          <a:bodyPr>
            <a:normAutofit/>
          </a:bodyPr>
          <a:lstStyle/>
          <a:p>
            <a:r>
              <a:rPr lang="en-GB"/>
              <a:t>The transformation of leisure and events reflects a shift in organisational culture towards a stronger focus on customer experience.</a:t>
            </a:r>
            <a:r>
              <a:rPr lang="en-GB" i="1"/>
              <a:t> (CIPD, 2023).</a:t>
            </a:r>
            <a:endParaRPr lang="en-GB"/>
          </a:p>
          <a:p>
            <a:r>
              <a:rPr lang="en-GB"/>
              <a:t>Staff are now expected to deliver more engaging and high energy entertainment, increasing performance expectations.</a:t>
            </a:r>
            <a:r>
              <a:rPr lang="en-GB" sz="1800" b="0" i="0" u="none" strike="noStrike">
                <a:solidFill>
                  <a:srgbClr val="000000"/>
                </a:solidFill>
                <a:effectLst/>
                <a:latin typeface="Times New Roman" panose="02020603050405020304" pitchFamily="18" charset="0"/>
              </a:rPr>
              <a:t> </a:t>
            </a:r>
            <a:r>
              <a:rPr lang="en-GB" b="0" i="1" u="none" strike="noStrike">
                <a:solidFill>
                  <a:srgbClr val="000000"/>
                </a:solidFill>
                <a:effectLst/>
              </a:rPr>
              <a:t>(</a:t>
            </a:r>
            <a:r>
              <a:rPr lang="en-GB" b="0" i="1" u="none" strike="noStrike" err="1">
                <a:solidFill>
                  <a:srgbClr val="000000"/>
                </a:solidFill>
                <a:effectLst/>
              </a:rPr>
              <a:t>Depierraz</a:t>
            </a:r>
            <a:r>
              <a:rPr lang="en-GB" b="0" i="1" u="none" strike="noStrike">
                <a:solidFill>
                  <a:srgbClr val="000000"/>
                </a:solidFill>
                <a:effectLst/>
              </a:rPr>
              <a:t>) </a:t>
            </a:r>
            <a:endParaRPr lang="en-GB" i="1"/>
          </a:p>
          <a:p>
            <a:r>
              <a:rPr lang="en-GB" err="1"/>
              <a:t>Butlins</a:t>
            </a:r>
            <a:r>
              <a:rPr lang="en-GB"/>
              <a:t> has supported this change through staff training, investment in entertainment, and developing new event formats.</a:t>
            </a:r>
          </a:p>
          <a:p>
            <a:r>
              <a:rPr lang="en-GB"/>
              <a:t>The organisation has also used customer feedback to adapt its offerings, showing a flexible approach to change management.</a:t>
            </a:r>
            <a:endParaRPr lang="en-US"/>
          </a:p>
        </p:txBody>
      </p:sp>
      <p:sp>
        <p:nvSpPr>
          <p:cNvPr id="4" name="TextBox 3">
            <a:extLst>
              <a:ext uri="{FF2B5EF4-FFF2-40B4-BE49-F238E27FC236}">
                <a16:creationId xmlns:a16="http://schemas.microsoft.com/office/drawing/2014/main" id="{D05D1001-A651-8E72-132A-54998A2663CC}"/>
              </a:ext>
            </a:extLst>
          </p:cNvPr>
          <p:cNvSpPr txBox="1"/>
          <p:nvPr/>
        </p:nvSpPr>
        <p:spPr>
          <a:xfrm>
            <a:off x="9922933" y="5992297"/>
            <a:ext cx="1828800" cy="369332"/>
          </a:xfrm>
          <a:prstGeom prst="rect">
            <a:avLst/>
          </a:prstGeom>
          <a:noFill/>
        </p:spPr>
        <p:txBody>
          <a:bodyPr wrap="square" rtlCol="0">
            <a:spAutoFit/>
          </a:bodyPr>
          <a:lstStyle/>
          <a:p>
            <a:pPr algn="l"/>
            <a:r>
              <a:rPr lang="en-GB"/>
              <a:t>~Jessica Moore</a:t>
            </a:r>
            <a:endParaRPr lang="en-US"/>
          </a:p>
        </p:txBody>
      </p:sp>
    </p:spTree>
    <p:extLst>
      <p:ext uri="{BB962C8B-B14F-4D97-AF65-F5344CB8AC3E}">
        <p14:creationId xmlns:p14="http://schemas.microsoft.com/office/powerpoint/2010/main" val="2985955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EC5FE-01D0-7FF9-F157-802B53658F5E}"/>
              </a:ext>
            </a:extLst>
          </p:cNvPr>
          <p:cNvSpPr>
            <a:spLocks noGrp="1"/>
          </p:cNvSpPr>
          <p:nvPr>
            <p:ph type="title"/>
          </p:nvPr>
        </p:nvSpPr>
        <p:spPr/>
        <p:txBody>
          <a:bodyPr>
            <a:normAutofit/>
          </a:bodyPr>
          <a:lstStyle/>
          <a:p>
            <a:r>
              <a:rPr lang="en-GB" sz="6600" b="1">
                <a:latin typeface="Aldhabi" pitchFamily="2" charset="-78"/>
                <a:cs typeface="Aldhabi" pitchFamily="2" charset="-78"/>
              </a:rPr>
              <a:t>Impact and recommendations. </a:t>
            </a:r>
            <a:endParaRPr lang="en-US" sz="6600" b="1">
              <a:latin typeface="Aldhabi" pitchFamily="2" charset="-78"/>
              <a:cs typeface="Aldhabi" pitchFamily="2" charset="-78"/>
            </a:endParaRPr>
          </a:p>
        </p:txBody>
      </p:sp>
      <p:sp>
        <p:nvSpPr>
          <p:cNvPr id="3" name="Content Placeholder 2">
            <a:extLst>
              <a:ext uri="{FF2B5EF4-FFF2-40B4-BE49-F238E27FC236}">
                <a16:creationId xmlns:a16="http://schemas.microsoft.com/office/drawing/2014/main" id="{6586D88E-CC69-A9A4-5FFF-441CF8ECFC51}"/>
              </a:ext>
            </a:extLst>
          </p:cNvPr>
          <p:cNvSpPr>
            <a:spLocks noGrp="1"/>
          </p:cNvSpPr>
          <p:nvPr>
            <p:ph idx="1"/>
          </p:nvPr>
        </p:nvSpPr>
        <p:spPr/>
        <p:txBody>
          <a:bodyPr/>
          <a:lstStyle/>
          <a:p>
            <a:r>
              <a:rPr lang="en-GB"/>
              <a:t>These changes have increased competition within the UK tourism and events industry by raising customer expectations.</a:t>
            </a:r>
            <a:r>
              <a:rPr lang="en-GB" sz="1800" b="0" i="0" u="none" strike="noStrike">
                <a:solidFill>
                  <a:srgbClr val="000000"/>
                </a:solidFill>
                <a:effectLst/>
                <a:latin typeface="Times New Roman" panose="02020603050405020304" pitchFamily="18" charset="0"/>
              </a:rPr>
              <a:t> </a:t>
            </a:r>
            <a:r>
              <a:rPr lang="en-GB" b="0" i="1" u="none" strike="noStrike">
                <a:solidFill>
                  <a:srgbClr val="000000"/>
                </a:solidFill>
                <a:effectLst/>
              </a:rPr>
              <a:t>(World)</a:t>
            </a:r>
            <a:endParaRPr lang="en-GB" i="1"/>
          </a:p>
          <a:p>
            <a:r>
              <a:rPr lang="en-GB"/>
              <a:t>The focus on high quality events has improved guest satisfaction but also increased operational costs and staff pressure.</a:t>
            </a:r>
          </a:p>
          <a:p>
            <a:r>
              <a:rPr lang="en-GB" err="1"/>
              <a:t>Butlins</a:t>
            </a:r>
            <a:r>
              <a:rPr lang="en-GB"/>
              <a:t> should introduce more interactive and immersive events to further enhance the guest experience.</a:t>
            </a:r>
          </a:p>
          <a:p>
            <a:r>
              <a:rPr lang="en-GB"/>
              <a:t>The organisation should also expand niche themed weekends and invest in digital technology and staff development.</a:t>
            </a:r>
            <a:r>
              <a:rPr lang="en-GB" sz="1800" b="0" i="0" u="none" strike="noStrike">
                <a:solidFill>
                  <a:srgbClr val="000000"/>
                </a:solidFill>
                <a:effectLst/>
                <a:latin typeface="Times New Roman" panose="02020603050405020304" pitchFamily="18" charset="0"/>
              </a:rPr>
              <a:t> </a:t>
            </a:r>
            <a:r>
              <a:rPr lang="en-GB" b="0" i="1" u="none" strike="noStrike">
                <a:solidFill>
                  <a:srgbClr val="000000"/>
                </a:solidFill>
                <a:effectLst/>
              </a:rPr>
              <a:t>(</a:t>
            </a:r>
            <a:r>
              <a:rPr lang="en-GB" b="0" i="1" u="none" strike="noStrike" err="1">
                <a:solidFill>
                  <a:srgbClr val="000000"/>
                </a:solidFill>
                <a:effectLst/>
              </a:rPr>
              <a:t>Depierraz</a:t>
            </a:r>
            <a:r>
              <a:rPr lang="en-GB" b="0" i="1" u="none" strike="noStrike">
                <a:solidFill>
                  <a:srgbClr val="000000"/>
                </a:solidFill>
                <a:effectLst/>
              </a:rPr>
              <a:t>) </a:t>
            </a:r>
            <a:endParaRPr lang="en-GB" i="1"/>
          </a:p>
          <a:p>
            <a:endParaRPr lang="en-GB"/>
          </a:p>
          <a:p>
            <a:endParaRPr lang="en-US"/>
          </a:p>
        </p:txBody>
      </p:sp>
      <p:sp>
        <p:nvSpPr>
          <p:cNvPr id="4" name="TextBox 3">
            <a:extLst>
              <a:ext uri="{FF2B5EF4-FFF2-40B4-BE49-F238E27FC236}">
                <a16:creationId xmlns:a16="http://schemas.microsoft.com/office/drawing/2014/main" id="{B895CB51-B056-DD7A-F2C3-3754AF27C1FE}"/>
              </a:ext>
            </a:extLst>
          </p:cNvPr>
          <p:cNvSpPr txBox="1"/>
          <p:nvPr/>
        </p:nvSpPr>
        <p:spPr>
          <a:xfrm>
            <a:off x="9894711" y="5942568"/>
            <a:ext cx="1828800" cy="369332"/>
          </a:xfrm>
          <a:prstGeom prst="rect">
            <a:avLst/>
          </a:prstGeom>
          <a:noFill/>
        </p:spPr>
        <p:txBody>
          <a:bodyPr wrap="square" rtlCol="0">
            <a:spAutoFit/>
          </a:bodyPr>
          <a:lstStyle/>
          <a:p>
            <a:pPr algn="l"/>
            <a:r>
              <a:rPr lang="en-GB"/>
              <a:t>~Jessica Moore</a:t>
            </a:r>
            <a:endParaRPr lang="en-US"/>
          </a:p>
        </p:txBody>
      </p:sp>
    </p:spTree>
    <p:extLst>
      <p:ext uri="{BB962C8B-B14F-4D97-AF65-F5344CB8AC3E}">
        <p14:creationId xmlns:p14="http://schemas.microsoft.com/office/powerpoint/2010/main" val="2885945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7997E-BC58-FA85-E45F-1041F1184F32}"/>
              </a:ext>
            </a:extLst>
          </p:cNvPr>
          <p:cNvSpPr>
            <a:spLocks noGrp="1"/>
          </p:cNvSpPr>
          <p:nvPr>
            <p:ph type="title"/>
          </p:nvPr>
        </p:nvSpPr>
        <p:spPr/>
        <p:txBody>
          <a:bodyPr/>
          <a:lstStyle/>
          <a:p>
            <a:r>
              <a:rPr lang="en-GB"/>
              <a:t>What Went Wrong?</a:t>
            </a:r>
          </a:p>
        </p:txBody>
      </p:sp>
      <p:sp>
        <p:nvSpPr>
          <p:cNvPr id="3" name="Content Placeholder 2">
            <a:extLst>
              <a:ext uri="{FF2B5EF4-FFF2-40B4-BE49-F238E27FC236}">
                <a16:creationId xmlns:a16="http://schemas.microsoft.com/office/drawing/2014/main" id="{C19C5C1F-06AC-0FA1-1AA0-56CB14389B4D}"/>
              </a:ext>
            </a:extLst>
          </p:cNvPr>
          <p:cNvSpPr>
            <a:spLocks noGrp="1"/>
          </p:cNvSpPr>
          <p:nvPr>
            <p:ph idx="1"/>
          </p:nvPr>
        </p:nvSpPr>
        <p:spPr/>
        <p:txBody>
          <a:bodyPr vert="horz" lIns="91440" tIns="45720" rIns="91440" bIns="45720" rtlCol="0" anchor="t">
            <a:normAutofit fontScale="70000" lnSpcReduction="20000"/>
          </a:bodyPr>
          <a:lstStyle/>
          <a:p>
            <a:r>
              <a:rPr lang="en-GB"/>
              <a:t>Failure to adapt to the changing holiday trends. Cheaper flights made overseas holidays more attractive and British holidays declined in popularity</a:t>
            </a:r>
          </a:p>
          <a:p>
            <a:r>
              <a:rPr lang="en-GB"/>
              <a:t>They have an outdated image through things like basic accommodation and being old fashioned</a:t>
            </a:r>
          </a:p>
          <a:p>
            <a:r>
              <a:rPr lang="en-GB"/>
              <a:t>The service quality can dip at peak times due to lack of training as they have inconsistent staff </a:t>
            </a:r>
          </a:p>
          <a:p>
            <a:r>
              <a:rPr lang="en-GB"/>
              <a:t>They are in competition with air </a:t>
            </a:r>
            <a:r>
              <a:rPr lang="en-GB" err="1"/>
              <a:t>bnbs</a:t>
            </a:r>
          </a:p>
          <a:p>
            <a:r>
              <a:rPr lang="en-GB"/>
              <a:t>Covid 19 a statement from reddit says "they run promotions for £100 for 5 nights in the sun newspaper. Due to covid, they stopped those and jacked the prices way up as they know we won't be able to go on holidays abroad" this supports how they have failed to adapt since covid and they should change their prices to coincide with competition within the industry. </a:t>
            </a:r>
          </a:p>
          <a:p>
            <a:r>
              <a:rPr lang="en-GB"/>
              <a:t>Holiday taxes £2 per night "families could pay an extra £32 on a four-night break for four people and £100 extra on a two-week holiday break" this means they could lose visitors as some people cannot afford this on top of what they have already paid for the holiday</a:t>
            </a:r>
          </a:p>
        </p:txBody>
      </p:sp>
    </p:spTree>
    <p:extLst>
      <p:ext uri="{BB962C8B-B14F-4D97-AF65-F5344CB8AC3E}">
        <p14:creationId xmlns:p14="http://schemas.microsoft.com/office/powerpoint/2010/main" val="10881433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0DB65-E390-9750-B409-C4093F210E58}"/>
              </a:ext>
            </a:extLst>
          </p:cNvPr>
          <p:cNvSpPr>
            <a:spLocks noGrp="1"/>
          </p:cNvSpPr>
          <p:nvPr>
            <p:ph type="title"/>
          </p:nvPr>
        </p:nvSpPr>
        <p:spPr/>
        <p:txBody>
          <a:bodyPr/>
          <a:lstStyle/>
          <a:p>
            <a:r>
              <a:rPr lang="en-GB"/>
              <a:t>Recommendations for Leonis' Slides</a:t>
            </a:r>
          </a:p>
        </p:txBody>
      </p:sp>
      <p:sp>
        <p:nvSpPr>
          <p:cNvPr id="3" name="Content Placeholder 2">
            <a:extLst>
              <a:ext uri="{FF2B5EF4-FFF2-40B4-BE49-F238E27FC236}">
                <a16:creationId xmlns:a16="http://schemas.microsoft.com/office/drawing/2014/main" id="{991027D8-38E7-63AA-2244-3F21B920BE89}"/>
              </a:ext>
            </a:extLst>
          </p:cNvPr>
          <p:cNvSpPr>
            <a:spLocks noGrp="1"/>
          </p:cNvSpPr>
          <p:nvPr>
            <p:ph idx="1"/>
          </p:nvPr>
        </p:nvSpPr>
        <p:spPr/>
        <p:txBody>
          <a:bodyPr vert="horz" lIns="91440" tIns="45720" rIns="91440" bIns="45720" rtlCol="0" anchor="t">
            <a:normAutofit fontScale="62500" lnSpcReduction="20000"/>
          </a:bodyPr>
          <a:lstStyle/>
          <a:p>
            <a:pPr marL="0" indent="0">
              <a:buNone/>
            </a:pPr>
            <a:r>
              <a:rPr lang="en-GB"/>
              <a:t>Focusing on Leonis' slide (slide 4)</a:t>
            </a:r>
          </a:p>
          <a:p>
            <a:pPr marL="457200" indent="-457200"/>
            <a:r>
              <a:rPr lang="en-GB"/>
              <a:t>Continue to prioritise employee wellbeing by offering mental health support, wellbeing programmes and regular staff feedback sessions to improve work culture</a:t>
            </a:r>
          </a:p>
          <a:p>
            <a:pPr marL="457200" indent="-457200"/>
            <a:r>
              <a:rPr lang="en-GB"/>
              <a:t>Improve communication between leaders and employees to create a more supportive workplace</a:t>
            </a:r>
          </a:p>
          <a:p>
            <a:pPr marL="457200" indent="-457200"/>
            <a:r>
              <a:rPr lang="en-GB"/>
              <a:t>Butlins could introduce reward and recognition schemes to motivate staff and encourage positive behaviour</a:t>
            </a:r>
          </a:p>
          <a:p>
            <a:pPr marL="457200" indent="-457200"/>
            <a:r>
              <a:rPr lang="en-GB"/>
              <a:t>Flexible working arrangements and </a:t>
            </a:r>
            <a:r>
              <a:rPr lang="en-GB" err="1"/>
              <a:t>and</a:t>
            </a:r>
            <a:r>
              <a:rPr lang="en-GB"/>
              <a:t> fair shift patterns should stay in place where possible for a good work-life balance and employee satisfaction. Employee reviews from indeed highlight concerns about "long hours, inconsistent staffing and limited work-life balance" which is why organisational culture improvements are necessary. In 2020 a resort safety officer stated "I was there just under 5 years. Prepare to not see your family. No work-life balance"</a:t>
            </a:r>
          </a:p>
          <a:p>
            <a:pPr marL="457200" indent="-457200"/>
            <a:r>
              <a:rPr lang="en-GB"/>
              <a:t>Team-building </a:t>
            </a:r>
            <a:r>
              <a:rPr lang="en-GB" err="1"/>
              <a:t>activites</a:t>
            </a:r>
            <a:r>
              <a:rPr lang="en-GB"/>
              <a:t> would improve relationship with staff and create a more collaborative work </a:t>
            </a:r>
            <a:r>
              <a:rPr lang="en-GB" err="1"/>
              <a:t>enviroment</a:t>
            </a:r>
            <a:endParaRPr lang="en-GB"/>
          </a:p>
          <a:p>
            <a:pPr marL="457200" indent="-457200"/>
            <a:r>
              <a:rPr lang="en-GB"/>
              <a:t>Leadership should reinforce a culture of adaptability and resilience so employees are better prepared for future challenges and changes in the leisure industry</a:t>
            </a:r>
          </a:p>
          <a:p>
            <a:pPr marL="0" indent="0">
              <a:buNone/>
            </a:pPr>
            <a:endParaRPr lang="en-GB"/>
          </a:p>
        </p:txBody>
      </p:sp>
    </p:spTree>
    <p:extLst>
      <p:ext uri="{BB962C8B-B14F-4D97-AF65-F5344CB8AC3E}">
        <p14:creationId xmlns:p14="http://schemas.microsoft.com/office/powerpoint/2010/main" val="27272615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4AC49-DB13-A811-BA33-4633C2715570}"/>
              </a:ext>
            </a:extLst>
          </p:cNvPr>
          <p:cNvSpPr>
            <a:spLocks noGrp="1"/>
          </p:cNvSpPr>
          <p:nvPr>
            <p:ph type="title"/>
          </p:nvPr>
        </p:nvSpPr>
        <p:spPr/>
        <p:txBody>
          <a:bodyPr/>
          <a:lstStyle/>
          <a:p>
            <a:r>
              <a:rPr lang="en-GB"/>
              <a:t>Recommendations for Lowri's Slides </a:t>
            </a:r>
            <a:endParaRPr lang="en-US"/>
          </a:p>
        </p:txBody>
      </p:sp>
      <p:sp>
        <p:nvSpPr>
          <p:cNvPr id="3" name="Content Placeholder 2">
            <a:extLst>
              <a:ext uri="{FF2B5EF4-FFF2-40B4-BE49-F238E27FC236}">
                <a16:creationId xmlns:a16="http://schemas.microsoft.com/office/drawing/2014/main" id="{63B9C02F-E862-4B6D-38A9-4B2C06D25967}"/>
              </a:ext>
            </a:extLst>
          </p:cNvPr>
          <p:cNvSpPr>
            <a:spLocks noGrp="1"/>
          </p:cNvSpPr>
          <p:nvPr>
            <p:ph idx="1"/>
          </p:nvPr>
        </p:nvSpPr>
        <p:spPr/>
        <p:txBody>
          <a:bodyPr vert="horz" lIns="91440" tIns="45720" rIns="91440" bIns="45720" rtlCol="0" anchor="t">
            <a:normAutofit fontScale="55000" lnSpcReduction="20000"/>
          </a:bodyPr>
          <a:lstStyle/>
          <a:p>
            <a:pPr marL="0" indent="0">
              <a:buNone/>
            </a:pPr>
            <a:r>
              <a:rPr lang="en-US"/>
              <a:t>To support Lowri's slide(slide 7) "</a:t>
            </a:r>
            <a:r>
              <a:rPr lang="en-GB" sz="2400">
                <a:latin typeface="Arial"/>
                <a:cs typeface="Arial"/>
              </a:rPr>
              <a:t> Demand for flexible bookings, high hygiene standards and interest in domestic holidays increased." </a:t>
            </a:r>
          </a:p>
          <a:p>
            <a:r>
              <a:rPr lang="en-GB" sz="2400">
                <a:latin typeface="Arial"/>
                <a:cs typeface="Arial"/>
              </a:rPr>
              <a:t>Some investment could be put into digital transformation to upgrade online booking systems, mobile apps and contactless check-ins, this will meet new customer expectations</a:t>
            </a:r>
          </a:p>
          <a:p>
            <a:r>
              <a:rPr lang="en-GB" sz="2400">
                <a:latin typeface="Arial"/>
                <a:cs typeface="Arial"/>
              </a:rPr>
              <a:t>More flexible booking policies could be put in place as well as cancellation policies allowing guests to have more confidence when booking after the uncertainty cause by covid-19 Butlins website states "there is a £20 admin fee for any changes" this fee could be dropped or even put in place for cancellations only and not for changes.</a:t>
            </a:r>
          </a:p>
          <a:p>
            <a:r>
              <a:rPr lang="en-GB" sz="2400">
                <a:latin typeface="Arial"/>
                <a:cs typeface="Arial"/>
              </a:rPr>
              <a:t>Following the pandemic, Butlin's could maintain high </a:t>
            </a:r>
            <a:r>
              <a:rPr lang="en-GB" sz="2400" err="1">
                <a:latin typeface="Arial"/>
                <a:cs typeface="Arial"/>
              </a:rPr>
              <a:t>hygeine</a:t>
            </a:r>
            <a:r>
              <a:rPr lang="en-GB" sz="2400">
                <a:latin typeface="Arial"/>
                <a:cs typeface="Arial"/>
              </a:rPr>
              <a:t> and safety standards so that guest feel more confident and also to protect the company's reputation</a:t>
            </a:r>
          </a:p>
          <a:p>
            <a:r>
              <a:rPr lang="en-GB" sz="2400">
                <a:latin typeface="Arial"/>
                <a:cs typeface="Arial"/>
              </a:rPr>
              <a:t>Butlin's could provide staff with support or their wellbeing alongside additional training in order to help employees adapt to the new ways of working following covid-19 and to improve customer service</a:t>
            </a:r>
          </a:p>
          <a:p>
            <a:pPr marL="0" indent="0">
              <a:buNone/>
            </a:pPr>
            <a:r>
              <a:rPr lang="en-GB" sz="2400">
                <a:latin typeface="Arial"/>
                <a:cs typeface="Arial"/>
              </a:rPr>
              <a:t>More recommendations to support Lowri's slide (slide 10) "</a:t>
            </a:r>
            <a:r>
              <a:rPr lang="en-GB" sz="2600">
                <a:latin typeface="Aptos"/>
                <a:cs typeface="Arial"/>
              </a:rPr>
              <a:t>Cleaning procedures, digital check – in systems, upgraded facilities."</a:t>
            </a:r>
            <a:endParaRPr lang="en-GB"/>
          </a:p>
          <a:p>
            <a:r>
              <a:rPr lang="en-GB" sz="2600">
                <a:latin typeface="Aptos"/>
                <a:cs typeface="Arial"/>
              </a:rPr>
              <a:t>Cashless payments, online entertainment booking and mobile apps could be put into place to improve efficiency for customers</a:t>
            </a:r>
          </a:p>
          <a:p>
            <a:r>
              <a:rPr lang="en-GB" sz="2600">
                <a:latin typeface="Aptos"/>
                <a:cs typeface="Arial"/>
              </a:rPr>
              <a:t>The marketing team could use the feedback from social media to understand how the customer preferences are changing and personalise the experience to them</a:t>
            </a:r>
          </a:p>
          <a:p>
            <a:r>
              <a:rPr lang="en-GB" sz="2600">
                <a:latin typeface="Aptos"/>
                <a:cs typeface="Arial"/>
              </a:rPr>
              <a:t>Sustainability operations could be improved by reducing energy use and waste, this could also help with long-term operational costs and also improve the brand image</a:t>
            </a:r>
          </a:p>
          <a:p>
            <a:r>
              <a:rPr lang="en-GB" sz="2600">
                <a:latin typeface="Aptos"/>
                <a:cs typeface="Arial"/>
              </a:rPr>
              <a:t>Loyalty schemes and repeat-customer discounts could help maintain customers and increase future bookings</a:t>
            </a:r>
          </a:p>
          <a:p>
            <a:endParaRPr lang="en-GB" sz="2400">
              <a:latin typeface="Arial"/>
              <a:cs typeface="Arial"/>
            </a:endParaRPr>
          </a:p>
        </p:txBody>
      </p:sp>
    </p:spTree>
    <p:extLst>
      <p:ext uri="{BB962C8B-B14F-4D97-AF65-F5344CB8AC3E}">
        <p14:creationId xmlns:p14="http://schemas.microsoft.com/office/powerpoint/2010/main" val="13842191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C0A57-3F7F-AEEC-9388-982E6EF08F3F}"/>
              </a:ext>
            </a:extLst>
          </p:cNvPr>
          <p:cNvSpPr>
            <a:spLocks noGrp="1"/>
          </p:cNvSpPr>
          <p:nvPr>
            <p:ph type="title"/>
          </p:nvPr>
        </p:nvSpPr>
        <p:spPr/>
        <p:txBody>
          <a:bodyPr/>
          <a:lstStyle/>
          <a:p>
            <a:r>
              <a:rPr lang="en-GB"/>
              <a:t>Recommendations for Jess' Slides</a:t>
            </a:r>
          </a:p>
        </p:txBody>
      </p:sp>
      <p:sp>
        <p:nvSpPr>
          <p:cNvPr id="3" name="Content Placeholder 2">
            <a:extLst>
              <a:ext uri="{FF2B5EF4-FFF2-40B4-BE49-F238E27FC236}">
                <a16:creationId xmlns:a16="http://schemas.microsoft.com/office/drawing/2014/main" id="{AEC66D5F-E9F7-BE3C-5CBA-3D6358288DF7}"/>
              </a:ext>
            </a:extLst>
          </p:cNvPr>
          <p:cNvSpPr>
            <a:spLocks noGrp="1"/>
          </p:cNvSpPr>
          <p:nvPr>
            <p:ph idx="1"/>
          </p:nvPr>
        </p:nvSpPr>
        <p:spPr/>
        <p:txBody>
          <a:bodyPr vert="horz" lIns="91440" tIns="45720" rIns="91440" bIns="45720" rtlCol="0" anchor="t">
            <a:normAutofit fontScale="40000" lnSpcReduction="20000"/>
          </a:bodyPr>
          <a:lstStyle/>
          <a:p>
            <a:pPr marL="0" indent="0">
              <a:buNone/>
            </a:pPr>
            <a:r>
              <a:rPr lang="en-GB"/>
              <a:t>To expand on Jess' slide(slide 16) "Butlins should introduce more interactive and immersive events to further enhance the guest experience."</a:t>
            </a:r>
          </a:p>
          <a:p>
            <a:pPr marL="457200" indent="-457200"/>
            <a:r>
              <a:rPr lang="en-GB"/>
              <a:t>Themed entertainment weekends</a:t>
            </a:r>
          </a:p>
          <a:p>
            <a:pPr marL="457200" indent="-457200"/>
            <a:r>
              <a:rPr lang="en-GB"/>
              <a:t>Live interactive shows</a:t>
            </a:r>
          </a:p>
          <a:p>
            <a:pPr marL="457200" indent="-457200"/>
            <a:r>
              <a:rPr lang="en-GB"/>
              <a:t>Virtual reality attractions</a:t>
            </a:r>
          </a:p>
          <a:p>
            <a:pPr marL="457200" indent="-457200"/>
            <a:r>
              <a:rPr lang="en-GB"/>
              <a:t>Escape rooms</a:t>
            </a:r>
          </a:p>
          <a:p>
            <a:pPr marL="457200" indent="-457200"/>
            <a:r>
              <a:rPr lang="en-GB"/>
              <a:t>Family competitions which encourage guest participation</a:t>
            </a:r>
          </a:p>
          <a:p>
            <a:pPr marL="0" indent="0">
              <a:buNone/>
            </a:pPr>
            <a:r>
              <a:rPr lang="en-GB"/>
              <a:t>These additional experiences could help make the holiday more memorable and personal whilst also attracting a wider range of customers as well as encouraging repeat visits. Interactive events could also strengthen Butlins' competitive advantage within the industry by offering experiences which differ from other UK holiday resorts. Additionally immersive events would increase customer engagement on social media which will provide free promotion through online reviews, photos and shared experiences. </a:t>
            </a:r>
          </a:p>
          <a:p>
            <a:pPr marL="0" indent="0">
              <a:buNone/>
            </a:pPr>
            <a:endParaRPr lang="en-GB"/>
          </a:p>
          <a:p>
            <a:pPr marL="0" indent="0">
              <a:buNone/>
            </a:pPr>
            <a:r>
              <a:rPr lang="en-GB"/>
              <a:t>To expand more on Jess' slide(slide 16) "the organisation should also expand niche themed weekends and invest in digital technology and staff development" "</a:t>
            </a:r>
          </a:p>
          <a:p>
            <a:pPr marL="457200" indent="-457200"/>
            <a:r>
              <a:rPr lang="en-GB"/>
              <a:t>Niche themed weekends would attract a wider audience as well as increase bookings during the quieter periods this could be done through specialised events based on; music genres, fitness, gaming, nostalgia or cultural themes which would allow there to be something for all ages and interests. This would create unique experiences for customers, encourage repeat visits and help Butlins stand out from competitors.</a:t>
            </a:r>
          </a:p>
          <a:p>
            <a:pPr marL="457200" indent="-457200"/>
            <a:r>
              <a:rPr lang="en-GB"/>
              <a:t>Butlins should continue to invest In digital technology to improve convenience for the customers and make things more efficient. This could include faster online booking systems, improving the app, contactless services and personalised recommendations to suit the customers. This would improve the experience to customers by making the holiday easier to plan. </a:t>
            </a:r>
          </a:p>
          <a:p>
            <a:pPr marL="457200" indent="-457200"/>
            <a:r>
              <a:rPr lang="en-GB"/>
              <a:t>Investing in staff development would also be an important step to ensure that employees can effectively deliver these changes. Regular training in customer service, digital systems and health and safety procedures would benefit staff by allowing them to adapt to new technologies as well and maintain high service standards. Maslow says "people need to feel valued to perform well" so motivated and skilled employees would be  more likely to improve customer satisfaction. </a:t>
            </a:r>
          </a:p>
        </p:txBody>
      </p:sp>
    </p:spTree>
    <p:extLst>
      <p:ext uri="{BB962C8B-B14F-4D97-AF65-F5344CB8AC3E}">
        <p14:creationId xmlns:p14="http://schemas.microsoft.com/office/powerpoint/2010/main" val="9043778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0BA63-E90F-7434-7ECB-DC9FEFB1F84C}"/>
              </a:ext>
            </a:extLst>
          </p:cNvPr>
          <p:cNvSpPr>
            <a:spLocks noGrp="1"/>
          </p:cNvSpPr>
          <p:nvPr>
            <p:ph type="title"/>
          </p:nvPr>
        </p:nvSpPr>
        <p:spPr/>
        <p:txBody>
          <a:bodyPr/>
          <a:lstStyle/>
          <a:p>
            <a:r>
              <a:rPr lang="en-GB"/>
              <a:t>Risks for Recommendations</a:t>
            </a:r>
          </a:p>
        </p:txBody>
      </p:sp>
      <p:sp>
        <p:nvSpPr>
          <p:cNvPr id="3" name="Content Placeholder 2">
            <a:extLst>
              <a:ext uri="{FF2B5EF4-FFF2-40B4-BE49-F238E27FC236}">
                <a16:creationId xmlns:a16="http://schemas.microsoft.com/office/drawing/2014/main" id="{E19F29AC-2B11-A2DD-5E46-F6ABC4B5AC0F}"/>
              </a:ext>
            </a:extLst>
          </p:cNvPr>
          <p:cNvSpPr>
            <a:spLocks noGrp="1"/>
          </p:cNvSpPr>
          <p:nvPr>
            <p:ph idx="1"/>
          </p:nvPr>
        </p:nvSpPr>
        <p:spPr/>
        <p:txBody>
          <a:bodyPr vert="horz" lIns="91440" tIns="45720" rIns="91440" bIns="45720" rtlCol="0" anchor="t">
            <a:normAutofit fontScale="70000" lnSpcReduction="20000"/>
          </a:bodyPr>
          <a:lstStyle/>
          <a:p>
            <a:r>
              <a:rPr lang="en-GB"/>
              <a:t>Financial</a:t>
            </a:r>
            <a:endParaRPr lang="en-US"/>
          </a:p>
          <a:p>
            <a:r>
              <a:rPr lang="en-GB"/>
              <a:t>Implementation- relating to </a:t>
            </a:r>
            <a:r>
              <a:rPr lang="en-GB" err="1"/>
              <a:t>Herseys</a:t>
            </a:r>
            <a:r>
              <a:rPr lang="en-GB"/>
              <a:t> theory on situational leadership and how leaders should adapt based on staff ability and situation. Butlins may not have the staff to be able to apply this change due to them being seasonal. If managers fail to adapt it leads to poor training and inconsistent service.</a:t>
            </a:r>
          </a:p>
          <a:p>
            <a:r>
              <a:rPr lang="en-GB"/>
              <a:t>Resistance to change-  relating to Lewins theory </a:t>
            </a:r>
          </a:p>
          <a:p>
            <a:r>
              <a:rPr lang="en-GB"/>
              <a:t>Impact on staff morale- focusing on </a:t>
            </a:r>
            <a:r>
              <a:rPr lang="en-GB" err="1"/>
              <a:t>Maslows</a:t>
            </a:r>
            <a:r>
              <a:rPr lang="en-GB"/>
              <a:t> theory about people feeling valued. staff may not feel valued at Butlins due to lack of training and communication between leaders and employees. Seasonal staff may only meet basic needs and may lead to low motivation and inconsistent guest experience</a:t>
            </a:r>
          </a:p>
          <a:p>
            <a:r>
              <a:rPr lang="en-GB"/>
              <a:t>Brand risk</a:t>
            </a:r>
          </a:p>
          <a:p>
            <a:r>
              <a:rPr lang="en-GB"/>
              <a:t>Operational disruption</a:t>
            </a:r>
          </a:p>
          <a:p>
            <a:r>
              <a:rPr lang="en-GB"/>
              <a:t>External risks</a:t>
            </a:r>
          </a:p>
          <a:p>
            <a:r>
              <a:rPr lang="en-GB"/>
              <a:t>Seasonal </a:t>
            </a:r>
            <a:r>
              <a:rPr lang="en-GB" err="1"/>
              <a:t>staff"parks</a:t>
            </a:r>
            <a:r>
              <a:rPr lang="en-GB"/>
              <a:t> often struggle to recruit enough staff for peak season, especially in rural areas" says Caravan Industry and Park Operator</a:t>
            </a:r>
          </a:p>
          <a:p>
            <a:pPr marL="0" indent="0">
              <a:buNone/>
            </a:pPr>
            <a:endParaRPr lang="en-GB"/>
          </a:p>
        </p:txBody>
      </p:sp>
    </p:spTree>
    <p:extLst>
      <p:ext uri="{BB962C8B-B14F-4D97-AF65-F5344CB8AC3E}">
        <p14:creationId xmlns:p14="http://schemas.microsoft.com/office/powerpoint/2010/main" val="9881107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DF950-64F0-571F-3489-A9F249EE95D4}"/>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2C82952F-9940-ADE2-94A9-3DE4BF8496BE}"/>
              </a:ext>
            </a:extLst>
          </p:cNvPr>
          <p:cNvSpPr>
            <a:spLocks noGrp="1"/>
          </p:cNvSpPr>
          <p:nvPr>
            <p:ph idx="1"/>
          </p:nvPr>
        </p:nvSpPr>
        <p:spPr/>
        <p:txBody>
          <a:bodyPr vert="horz" lIns="91440" tIns="45720" rIns="91440" bIns="45720" rtlCol="0" anchor="t">
            <a:normAutofit/>
          </a:bodyPr>
          <a:lstStyle/>
          <a:p>
            <a:pPr marL="0" indent="0">
              <a:buNone/>
            </a:pPr>
            <a:r>
              <a:rPr lang="en-GB"/>
              <a:t>These risks show that although Butlins' recommendations</a:t>
            </a:r>
            <a:r>
              <a:rPr lang="en-GB">
                <a:solidFill>
                  <a:srgbClr val="000000"/>
                </a:solidFill>
                <a:latin typeface="Aptos"/>
              </a:rPr>
              <a:t> could improve customer experience and organisational performance, challengers linked to staffing, finance, leadership and employee morale may affect success of implementing change.</a:t>
            </a:r>
            <a:endParaRPr lang="en-GB"/>
          </a:p>
        </p:txBody>
      </p:sp>
    </p:spTree>
    <p:extLst>
      <p:ext uri="{BB962C8B-B14F-4D97-AF65-F5344CB8AC3E}">
        <p14:creationId xmlns:p14="http://schemas.microsoft.com/office/powerpoint/2010/main" val="6463617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fillRect l="-15000" r="-1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793A6-F0FB-8419-698C-1B4AB8C1E341}"/>
              </a:ext>
            </a:extLst>
          </p:cNvPr>
          <p:cNvSpPr>
            <a:spLocks noGrp="1"/>
          </p:cNvSpPr>
          <p:nvPr>
            <p:ph type="title"/>
          </p:nvPr>
        </p:nvSpPr>
        <p:spPr>
          <a:xfrm>
            <a:off x="146756" y="-128764"/>
            <a:ext cx="10515600" cy="1325563"/>
          </a:xfrm>
        </p:spPr>
        <p:txBody>
          <a:bodyPr>
            <a:normAutofit/>
          </a:bodyPr>
          <a:lstStyle/>
          <a:p>
            <a:r>
              <a:rPr lang="en-GB" sz="6600" b="1">
                <a:latin typeface="Aldhabi" pitchFamily="2" charset="-78"/>
                <a:cs typeface="Aldhabi" pitchFamily="2" charset="-78"/>
              </a:rPr>
              <a:t>Conclusion.</a:t>
            </a:r>
            <a:endParaRPr lang="en-US" sz="6600" b="1">
              <a:latin typeface="Aldhabi" pitchFamily="2" charset="-78"/>
              <a:cs typeface="Aldhabi" pitchFamily="2" charset="-78"/>
            </a:endParaRPr>
          </a:p>
        </p:txBody>
      </p:sp>
      <p:sp>
        <p:nvSpPr>
          <p:cNvPr id="3" name="Content Placeholder 2">
            <a:extLst>
              <a:ext uri="{FF2B5EF4-FFF2-40B4-BE49-F238E27FC236}">
                <a16:creationId xmlns:a16="http://schemas.microsoft.com/office/drawing/2014/main" id="{A8875657-FC14-3ED8-1DC4-1465899223BA}"/>
              </a:ext>
            </a:extLst>
          </p:cNvPr>
          <p:cNvSpPr>
            <a:spLocks noGrp="1"/>
          </p:cNvSpPr>
          <p:nvPr>
            <p:ph idx="1"/>
          </p:nvPr>
        </p:nvSpPr>
        <p:spPr>
          <a:xfrm>
            <a:off x="0" y="945443"/>
            <a:ext cx="7318022" cy="5799667"/>
          </a:xfrm>
        </p:spPr>
        <p:txBody>
          <a:bodyPr>
            <a:normAutofit fontScale="92500" lnSpcReduction="20000"/>
          </a:bodyPr>
          <a:lstStyle/>
          <a:p>
            <a:r>
              <a:rPr lang="en-GB" err="1"/>
              <a:t>Butlins</a:t>
            </a:r>
            <a:r>
              <a:rPr lang="en-GB"/>
              <a:t> has successfully adapted its business model in response to the COVID-19 pandemics impact.</a:t>
            </a:r>
          </a:p>
          <a:p>
            <a:r>
              <a:rPr lang="en-GB"/>
              <a:t>The organisation has shifted towards a stronger focus on customer experience, innovation and flexibility. </a:t>
            </a:r>
          </a:p>
          <a:p>
            <a:r>
              <a:rPr lang="en-GB"/>
              <a:t>Changes across areas like leisure and events, leadership, and operations show a clear response to evolving customer expectations.</a:t>
            </a:r>
          </a:p>
          <a:p>
            <a:r>
              <a:rPr lang="en-GB"/>
              <a:t>This has strengthened Butlins position within the UK staycation market. </a:t>
            </a:r>
          </a:p>
          <a:p>
            <a:r>
              <a:rPr lang="en-GB"/>
              <a:t>However, these changes also bring challenges, such as higher costs and increased customer expectations.</a:t>
            </a:r>
          </a:p>
          <a:p>
            <a:r>
              <a:rPr lang="en-GB"/>
              <a:t>Overall, continued adaptation and investment will be essential for maintaining competitiveness in the future.</a:t>
            </a:r>
            <a:endParaRPr lang="en-US"/>
          </a:p>
        </p:txBody>
      </p:sp>
      <p:sp>
        <p:nvSpPr>
          <p:cNvPr id="4" name="TextBox 3">
            <a:extLst>
              <a:ext uri="{FF2B5EF4-FFF2-40B4-BE49-F238E27FC236}">
                <a16:creationId xmlns:a16="http://schemas.microsoft.com/office/drawing/2014/main" id="{DC7614A6-7EB2-2235-BA15-4DDB114C6030}"/>
              </a:ext>
            </a:extLst>
          </p:cNvPr>
          <p:cNvSpPr txBox="1"/>
          <p:nvPr/>
        </p:nvSpPr>
        <p:spPr>
          <a:xfrm>
            <a:off x="10007601" y="6204655"/>
            <a:ext cx="1828800" cy="369332"/>
          </a:xfrm>
          <a:prstGeom prst="rect">
            <a:avLst/>
          </a:prstGeom>
          <a:noFill/>
        </p:spPr>
        <p:txBody>
          <a:bodyPr wrap="square" rtlCol="0">
            <a:spAutoFit/>
          </a:bodyPr>
          <a:lstStyle/>
          <a:p>
            <a:pPr algn="l"/>
            <a:r>
              <a:rPr lang="en-GB"/>
              <a:t>~Jessica Moore</a:t>
            </a:r>
            <a:endParaRPr lang="en-US"/>
          </a:p>
        </p:txBody>
      </p:sp>
    </p:spTree>
    <p:extLst>
      <p:ext uri="{BB962C8B-B14F-4D97-AF65-F5344CB8AC3E}">
        <p14:creationId xmlns:p14="http://schemas.microsoft.com/office/powerpoint/2010/main" val="18289621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41BC7-03A7-EDAB-E0F6-EDB505FA5EEB}"/>
              </a:ext>
            </a:extLst>
          </p:cNvPr>
          <p:cNvSpPr>
            <a:spLocks noGrp="1"/>
          </p:cNvSpPr>
          <p:nvPr>
            <p:ph type="title"/>
          </p:nvPr>
        </p:nvSpPr>
        <p:spPr>
          <a:xfrm>
            <a:off x="0" y="0"/>
            <a:ext cx="3091830" cy="645261"/>
          </a:xfrm>
        </p:spPr>
        <p:txBody>
          <a:bodyPr>
            <a:normAutofit/>
          </a:bodyPr>
          <a:lstStyle/>
          <a:p>
            <a:r>
              <a:rPr lang="en-GB" sz="3200" b="1">
                <a:latin typeface="Arial" panose="020B0604020202020204" pitchFamily="34" charset="0"/>
                <a:cs typeface="Arial" panose="020B0604020202020204" pitchFamily="34" charset="0"/>
              </a:rPr>
              <a:t>All References</a:t>
            </a:r>
            <a:endParaRPr lang="en-US" sz="3200" b="1">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BD3EF72-520F-0A73-4AE6-8E1BA3D8C55F}"/>
              </a:ext>
            </a:extLst>
          </p:cNvPr>
          <p:cNvSpPr txBox="1"/>
          <p:nvPr/>
        </p:nvSpPr>
        <p:spPr>
          <a:xfrm>
            <a:off x="0" y="481342"/>
            <a:ext cx="12192000" cy="7802136"/>
          </a:xfrm>
          <a:prstGeom prst="rect">
            <a:avLst/>
          </a:prstGeom>
          <a:noFill/>
        </p:spPr>
        <p:txBody>
          <a:bodyPr wrap="square" lIns="91440" tIns="45720" rIns="91440" bIns="45720" rtlCol="0" anchor="t">
            <a:spAutoFit/>
          </a:bodyPr>
          <a:lstStyle/>
          <a:p>
            <a:pPr algn="l"/>
            <a:r>
              <a:rPr lang="en-GB" sz="1300" b="1">
                <a:latin typeface="Arial" panose="020B0604020202020204" pitchFamily="34" charset="0"/>
                <a:cs typeface="Arial" panose="020B0604020202020204" pitchFamily="34" charset="0"/>
              </a:rPr>
              <a:t>Leoni</a:t>
            </a:r>
            <a:endParaRPr lang="en-GB" sz="1300" b="1" i="0">
              <a:solidFill>
                <a:srgbClr val="000000"/>
              </a:solidFill>
              <a:effectLst/>
              <a:latin typeface="Arial" panose="020B0604020202020204" pitchFamily="34" charset="0"/>
              <a:cs typeface="Arial" panose="020B0604020202020204" pitchFamily="34" charset="0"/>
            </a:endParaRPr>
          </a:p>
          <a:p>
            <a:r>
              <a:rPr lang="en-GB" sz="1800" b="0" i="0">
                <a:solidFill>
                  <a:srgbClr val="000000"/>
                </a:solidFill>
                <a:effectLst/>
                <a:latin typeface="Times New Roman"/>
                <a:cs typeface="Times New Roman"/>
              </a:rPr>
              <a:t>- </a:t>
            </a:r>
            <a:r>
              <a:rPr lang="en-GB" sz="1200" b="0" i="0">
                <a:solidFill>
                  <a:srgbClr val="000000"/>
                </a:solidFill>
                <a:effectLst/>
                <a:latin typeface="Arial"/>
                <a:cs typeface="Arial"/>
              </a:rPr>
              <a:t>Freedman, M. (2025). </a:t>
            </a:r>
            <a:r>
              <a:rPr lang="en-GB" sz="1200" b="0" i="1">
                <a:solidFill>
                  <a:srgbClr val="000000"/>
                </a:solidFill>
                <a:effectLst/>
                <a:latin typeface="Arial"/>
                <a:cs typeface="Arial"/>
              </a:rPr>
              <a:t>Management Theory of Edgar Schein</a:t>
            </a:r>
            <a:r>
              <a:rPr lang="en-GB" sz="1200" b="0" i="0">
                <a:solidFill>
                  <a:srgbClr val="000000"/>
                </a:solidFill>
                <a:effectLst/>
                <a:latin typeface="Arial"/>
                <a:cs typeface="Arial"/>
              </a:rPr>
              <a:t>. Available at: </a:t>
            </a:r>
            <a:r>
              <a:rPr lang="en-GB" sz="1200" b="0" i="0">
                <a:solidFill>
                  <a:srgbClr val="000000"/>
                </a:solidFill>
                <a:effectLst/>
                <a:latin typeface="Arial"/>
                <a:cs typeface="Arial"/>
                <a:hlinkClick r:id="rId2"/>
              </a:rPr>
              <a:t>https://www.business.com/articles/management-theory-of-edgar-schein/</a:t>
            </a:r>
            <a:r>
              <a:rPr lang="en-GB" sz="1200" b="0" i="0">
                <a:solidFill>
                  <a:srgbClr val="000000"/>
                </a:solidFill>
                <a:effectLst/>
                <a:latin typeface="Arial"/>
                <a:cs typeface="Arial"/>
              </a:rPr>
              <a:t> [Accessed 6 May 2026]</a:t>
            </a:r>
          </a:p>
          <a:p>
            <a:pPr marL="285750" indent="-285750">
              <a:buFontTx/>
              <a:buChar char="-"/>
            </a:pPr>
            <a:r>
              <a:rPr lang="en-GB" sz="1200" b="0" i="0">
                <a:solidFill>
                  <a:srgbClr val="000000"/>
                </a:solidFill>
                <a:effectLst/>
                <a:latin typeface="Arial"/>
                <a:cs typeface="Arial"/>
              </a:rPr>
              <a:t>Kanahiya Tulsyan (2024). </a:t>
            </a:r>
            <a:r>
              <a:rPr lang="en-GB" sz="1200" b="0" i="1">
                <a:solidFill>
                  <a:srgbClr val="000000"/>
                </a:solidFill>
                <a:effectLst/>
                <a:latin typeface="Arial"/>
                <a:cs typeface="Arial"/>
              </a:rPr>
              <a:t>The Importance of Strong Leadership in the Travel Industry | </a:t>
            </a:r>
            <a:r>
              <a:rPr lang="en-GB" sz="1200" b="0" i="1" err="1">
                <a:solidFill>
                  <a:srgbClr val="000000"/>
                </a:solidFill>
                <a:effectLst/>
                <a:latin typeface="Arial"/>
                <a:cs typeface="Arial"/>
              </a:rPr>
              <a:t>MyTravaly</a:t>
            </a:r>
            <a:r>
              <a:rPr lang="en-GB" sz="1200" b="0" i="0">
                <a:solidFill>
                  <a:srgbClr val="000000"/>
                </a:solidFill>
                <a:effectLst/>
                <a:latin typeface="Arial"/>
                <a:cs typeface="Arial"/>
              </a:rPr>
              <a:t>. Available at: </a:t>
            </a:r>
            <a:r>
              <a:rPr lang="en-GB" sz="1200" b="0" i="0">
                <a:solidFill>
                  <a:srgbClr val="000000"/>
                </a:solidFill>
                <a:effectLst/>
                <a:latin typeface="Arial"/>
                <a:cs typeface="Arial"/>
                <a:hlinkClick r:id="rId3"/>
              </a:rPr>
              <a:t>https://mytravaly.com/blog/blog-read/?t=The+Importance+of+Strong+Leadership+in+the+Travel+Industry</a:t>
            </a:r>
            <a:r>
              <a:rPr lang="en-GB" sz="1200" b="0" i="0">
                <a:solidFill>
                  <a:srgbClr val="000000"/>
                </a:solidFill>
                <a:effectLst/>
                <a:latin typeface="Arial"/>
                <a:cs typeface="Arial"/>
              </a:rPr>
              <a:t> [Accessed 5 May 2026]</a:t>
            </a:r>
          </a:p>
          <a:p>
            <a:pPr marL="285750" indent="-285750">
              <a:buFontTx/>
              <a:buChar char="-"/>
            </a:pPr>
            <a:r>
              <a:rPr lang="en-GB" sz="1200" b="0" i="0">
                <a:solidFill>
                  <a:srgbClr val="000000"/>
                </a:solidFill>
                <a:effectLst/>
                <a:latin typeface="Arial"/>
                <a:cs typeface="Arial"/>
              </a:rPr>
              <a:t>Studysmarter.co.uk. (2026). </a:t>
            </a:r>
            <a:r>
              <a:rPr lang="en-GB" sz="1200" b="0" i="1">
                <a:solidFill>
                  <a:srgbClr val="000000"/>
                </a:solidFill>
                <a:effectLst/>
                <a:latin typeface="Arial"/>
                <a:cs typeface="Arial"/>
              </a:rPr>
              <a:t>Butlins</a:t>
            </a:r>
            <a:r>
              <a:rPr lang="en-GB" sz="1200">
                <a:solidFill>
                  <a:srgbClr val="000000"/>
                </a:solidFill>
                <a:latin typeface="Arial"/>
                <a:cs typeface="Arial"/>
              </a:rPr>
              <a:t>. </a:t>
            </a:r>
            <a:r>
              <a:rPr lang="en-GB" sz="1200" b="0" i="0">
                <a:solidFill>
                  <a:srgbClr val="000000"/>
                </a:solidFill>
                <a:effectLst/>
                <a:latin typeface="Arial"/>
                <a:cs typeface="Arial"/>
              </a:rPr>
              <a:t>Available at: </a:t>
            </a:r>
            <a:r>
              <a:rPr lang="en-GB" sz="1200" b="0" i="0">
                <a:solidFill>
                  <a:srgbClr val="000000"/>
                </a:solidFill>
                <a:effectLst/>
                <a:latin typeface="Arial"/>
                <a:cs typeface="Arial"/>
                <a:hlinkClick r:id="rId4"/>
              </a:rPr>
              <a:t>https://talents.studysmarter.co.uk/companies/butlins/</a:t>
            </a:r>
            <a:r>
              <a:rPr lang="en-GB" sz="1200" b="0" i="0">
                <a:solidFill>
                  <a:srgbClr val="000000"/>
                </a:solidFill>
                <a:effectLst/>
                <a:latin typeface="Arial"/>
                <a:cs typeface="Arial"/>
              </a:rPr>
              <a:t> [Accessed 5 May 2026]</a:t>
            </a:r>
          </a:p>
          <a:p>
            <a:pPr marL="285750" indent="-285750">
              <a:buFontTx/>
              <a:buChar char="-"/>
            </a:pPr>
            <a:r>
              <a:rPr lang="en-GB" sz="1200" b="0" i="0">
                <a:solidFill>
                  <a:srgbClr val="000000"/>
                </a:solidFill>
                <a:effectLst/>
                <a:latin typeface="Arial"/>
                <a:cs typeface="Arial"/>
              </a:rPr>
              <a:t>Thompson, M. (2025). </a:t>
            </a:r>
            <a:r>
              <a:rPr lang="en-GB" sz="1200" b="0" i="1">
                <a:solidFill>
                  <a:srgbClr val="000000"/>
                </a:solidFill>
                <a:effectLst/>
                <a:latin typeface="Arial"/>
                <a:cs typeface="Arial"/>
              </a:rPr>
              <a:t>What is Transactional Leadership? Characteristics and Benefits</a:t>
            </a:r>
            <a:r>
              <a:rPr lang="en-GB" sz="1200" b="0" i="0">
                <a:solidFill>
                  <a:srgbClr val="000000"/>
                </a:solidFill>
                <a:effectLst/>
                <a:latin typeface="Arial"/>
                <a:cs typeface="Arial"/>
              </a:rPr>
              <a:t>. Available at: </a:t>
            </a:r>
            <a:r>
              <a:rPr lang="en-GB" sz="1200" b="0" i="0">
                <a:solidFill>
                  <a:srgbClr val="000000"/>
                </a:solidFill>
                <a:effectLst/>
                <a:latin typeface="Arial"/>
                <a:cs typeface="Arial"/>
                <a:hlinkClick r:id="rId5"/>
              </a:rPr>
              <a:t>https://www.oakwoodinternational.com/blog/what-is-transactional-leadership</a:t>
            </a:r>
            <a:r>
              <a:rPr lang="en-GB" sz="1200" b="0" i="0">
                <a:solidFill>
                  <a:srgbClr val="000000"/>
                </a:solidFill>
                <a:effectLst/>
                <a:latin typeface="Arial"/>
                <a:cs typeface="Arial"/>
              </a:rPr>
              <a:t> [Accessed 6 May 2026]</a:t>
            </a:r>
          </a:p>
          <a:p>
            <a:pPr marL="285750" indent="-285750">
              <a:buFontTx/>
              <a:buChar char="-"/>
            </a:pPr>
            <a:r>
              <a:rPr lang="en-GB" sz="1200" b="0" i="0">
                <a:solidFill>
                  <a:srgbClr val="000000"/>
                </a:solidFill>
                <a:effectLst/>
                <a:latin typeface="Arial"/>
                <a:cs typeface="Arial"/>
              </a:rPr>
              <a:t>Wolf, J. (2022). </a:t>
            </a:r>
            <a:r>
              <a:rPr lang="en-GB" sz="1200" b="0" i="1">
                <a:solidFill>
                  <a:srgbClr val="000000"/>
                </a:solidFill>
                <a:effectLst/>
                <a:latin typeface="Arial"/>
                <a:cs typeface="Arial"/>
              </a:rPr>
              <a:t>Situational leadership: Learn to develop it through examples</a:t>
            </a:r>
            <a:r>
              <a:rPr lang="en-GB" sz="1200" b="0" i="0">
                <a:solidFill>
                  <a:srgbClr val="000000"/>
                </a:solidFill>
                <a:effectLst/>
                <a:latin typeface="Arial"/>
                <a:cs typeface="Arial"/>
              </a:rPr>
              <a:t>. Available at: </a:t>
            </a:r>
            <a:r>
              <a:rPr lang="en-GB" sz="1200" b="0" i="0">
                <a:solidFill>
                  <a:srgbClr val="000000"/>
                </a:solidFill>
                <a:effectLst/>
                <a:latin typeface="Arial"/>
                <a:cs typeface="Arial"/>
                <a:hlinkClick r:id="rId6"/>
              </a:rPr>
              <a:t>https://www.betterup.com/blog/situational-leadership-examples</a:t>
            </a:r>
            <a:r>
              <a:rPr lang="en-GB" sz="1200" b="0" i="0">
                <a:solidFill>
                  <a:srgbClr val="000000"/>
                </a:solidFill>
                <a:effectLst/>
                <a:latin typeface="Arial"/>
                <a:cs typeface="Arial"/>
              </a:rPr>
              <a:t> [Accessed 4 May 2026]</a:t>
            </a:r>
          </a:p>
          <a:p>
            <a:pPr algn="l"/>
            <a:r>
              <a:rPr lang="en-GB"/>
              <a:t>Lowri</a:t>
            </a:r>
          </a:p>
          <a:p>
            <a:pPr algn="l"/>
            <a:r>
              <a:rPr lang="en-GB"/>
              <a:t>-</a:t>
            </a:r>
          </a:p>
          <a:p>
            <a:pPr algn="l"/>
            <a:r>
              <a:rPr lang="en-GB"/>
              <a:t>Jess</a:t>
            </a:r>
            <a:endParaRPr lang="en-GB" sz="1800" b="1" i="0" u="none" strike="noStrike">
              <a:solidFill>
                <a:srgbClr val="000000"/>
              </a:solidFill>
              <a:effectLst/>
              <a:latin typeface="Times New Roman" panose="02020603050405020304" pitchFamily="18" charset="0"/>
            </a:endParaRPr>
          </a:p>
          <a:p>
            <a:r>
              <a:rPr lang="en-GB" sz="1400" b="0" i="0" u="none" strike="noStrike">
                <a:solidFill>
                  <a:srgbClr val="000000"/>
                </a:solidFill>
                <a:effectLst/>
                <a:latin typeface="+mj-lt"/>
              </a:rPr>
              <a:t>CIPD. “Change Management.” </a:t>
            </a:r>
            <a:r>
              <a:rPr lang="en-GB" sz="1400" b="0" i="1" u="none" strike="noStrike">
                <a:solidFill>
                  <a:srgbClr val="000000"/>
                </a:solidFill>
                <a:effectLst/>
                <a:latin typeface="+mj-lt"/>
              </a:rPr>
              <a:t>CIPD</a:t>
            </a:r>
            <a:r>
              <a:rPr lang="en-GB" sz="1400" b="0" i="0" u="none" strike="noStrike">
                <a:solidFill>
                  <a:srgbClr val="000000"/>
                </a:solidFill>
                <a:effectLst/>
                <a:latin typeface="+mj-lt"/>
              </a:rPr>
              <a:t>, 17 June 2025, www.cipd.org/uk/knowledge/factsheets/change-management-factsheet/.</a:t>
            </a:r>
          </a:p>
          <a:p>
            <a:r>
              <a:rPr lang="en-GB" sz="1400" b="0" i="0" u="none" strike="noStrike" err="1">
                <a:solidFill>
                  <a:srgbClr val="000000"/>
                </a:solidFill>
                <a:effectLst/>
                <a:latin typeface="+mj-lt"/>
              </a:rPr>
              <a:t>Depierraz</a:t>
            </a:r>
            <a:r>
              <a:rPr lang="en-GB" sz="1400" b="0" i="0" u="none" strike="noStrike">
                <a:solidFill>
                  <a:srgbClr val="000000"/>
                </a:solidFill>
                <a:effectLst/>
                <a:latin typeface="+mj-lt"/>
              </a:rPr>
              <a:t>, Anne-Céline. “Hotel Employee Training Impacts Customer Experience and Happiness.” </a:t>
            </a:r>
            <a:r>
              <a:rPr lang="en-GB" sz="1400" b="0" i="1" u="none" strike="noStrike">
                <a:solidFill>
                  <a:srgbClr val="000000"/>
                </a:solidFill>
                <a:effectLst/>
                <a:latin typeface="+mj-lt"/>
              </a:rPr>
              <a:t>Ehl.edu</a:t>
            </a:r>
            <a:r>
              <a:rPr lang="en-GB" sz="1400" b="0" i="0" u="none" strike="noStrike">
                <a:solidFill>
                  <a:srgbClr val="000000"/>
                </a:solidFill>
                <a:effectLst/>
                <a:latin typeface="+mj-lt"/>
              </a:rPr>
              <a:t>, EHL Holding SA, 5 Sept. 2024, hospitalityinsights.ehl.edu/hotel-employee-training-impacts-customer-experience-and-happiness.</a:t>
            </a:r>
          </a:p>
          <a:p>
            <a:r>
              <a:rPr lang="en-GB" sz="1400" b="0" i="0" u="none" strike="noStrike">
                <a:solidFill>
                  <a:srgbClr val="000000"/>
                </a:solidFill>
                <a:effectLst/>
                <a:latin typeface="+mj-lt"/>
              </a:rPr>
              <a:t>“The inside Story.” </a:t>
            </a:r>
            <a:r>
              <a:rPr lang="en-GB" sz="1400" b="0" i="1" u="none" strike="noStrike">
                <a:solidFill>
                  <a:srgbClr val="000000"/>
                </a:solidFill>
                <a:effectLst/>
                <a:latin typeface="+mj-lt"/>
              </a:rPr>
              <a:t>The inside Story</a:t>
            </a:r>
            <a:r>
              <a:rPr lang="en-GB" sz="1400" b="0" i="0" u="none" strike="noStrike">
                <a:solidFill>
                  <a:srgbClr val="000000"/>
                </a:solidFill>
                <a:effectLst/>
                <a:latin typeface="+mj-lt"/>
              </a:rPr>
              <a:t>, 2026, www.butlins.com/bigweekenders/experience/the-inside-story. Accessed 11 May 2026.</a:t>
            </a:r>
          </a:p>
          <a:p>
            <a:r>
              <a:rPr lang="en-GB" sz="1400" b="0" i="0" u="none" strike="noStrike">
                <a:solidFill>
                  <a:srgbClr val="000000"/>
                </a:solidFill>
                <a:effectLst/>
                <a:latin typeface="+mj-lt"/>
              </a:rPr>
              <a:t>Visit Britain. “Tourism Recovery Plan.” </a:t>
            </a:r>
            <a:r>
              <a:rPr lang="en-GB" sz="1400" b="0" i="1" u="none" strike="noStrike">
                <a:solidFill>
                  <a:srgbClr val="000000"/>
                </a:solidFill>
                <a:effectLst/>
                <a:latin typeface="+mj-lt"/>
              </a:rPr>
              <a:t>VisitBritain.org</a:t>
            </a:r>
            <a:r>
              <a:rPr lang="en-GB" sz="1400" b="0" i="0" u="none" strike="noStrike">
                <a:solidFill>
                  <a:srgbClr val="000000"/>
                </a:solidFill>
                <a:effectLst/>
                <a:latin typeface="+mj-lt"/>
              </a:rPr>
              <a:t>, 2021, www.visitbritain.org/introduction-tourism-britain/tourism-recovery-plan.</a:t>
            </a:r>
          </a:p>
          <a:p>
            <a:r>
              <a:rPr lang="en-GB" sz="1400" b="0" i="0" u="none" strike="noStrike">
                <a:solidFill>
                  <a:srgbClr val="000000"/>
                </a:solidFill>
                <a:effectLst/>
                <a:latin typeface="+mj-lt"/>
              </a:rPr>
              <a:t>World. ““Travel &amp; Tourism Accelerates after Effective Recovery” Says WTTC in New Global Report Reinforcing Sector’s Proven Resilience after a Crisis.” </a:t>
            </a:r>
            <a:r>
              <a:rPr lang="en-GB" sz="1400" b="0" i="1" u="none" strike="noStrike">
                <a:solidFill>
                  <a:srgbClr val="000000"/>
                </a:solidFill>
                <a:effectLst/>
                <a:latin typeface="+mj-lt"/>
              </a:rPr>
              <a:t>Wttc.org</a:t>
            </a:r>
            <a:r>
              <a:rPr lang="en-GB" sz="1400" b="0" i="0" u="none" strike="noStrike">
                <a:solidFill>
                  <a:srgbClr val="000000"/>
                </a:solidFill>
                <a:effectLst/>
                <a:latin typeface="+mj-lt"/>
              </a:rPr>
              <a:t>, World Travel &amp; Tourism Council, 11 May 2026, wttc.org/news/travel-tourism-accelerates-after-effective-recovery. Accessed 11 May 2026.</a:t>
            </a:r>
          </a:p>
          <a:p>
            <a:pPr algn="l"/>
            <a:endParaRPr lang="en-GB"/>
          </a:p>
          <a:p>
            <a:pPr algn="l"/>
            <a:r>
              <a:rPr lang="en-GB"/>
              <a:t>Chloe</a:t>
            </a:r>
          </a:p>
          <a:p>
            <a:r>
              <a:rPr lang="en-GB"/>
              <a:t>-Butlins(2026) </a:t>
            </a:r>
            <a:r>
              <a:rPr lang="en-GB" i="1"/>
              <a:t>Terms and Conditions </a:t>
            </a:r>
            <a:r>
              <a:rPr lang="en-GB"/>
              <a:t>available </a:t>
            </a:r>
            <a:r>
              <a:rPr lang="en-GB" err="1"/>
              <a:t>at:</a:t>
            </a:r>
            <a:r>
              <a:rPr lang="en-GB" err="1">
                <a:ea typeface="+mn-lt"/>
                <a:cs typeface="+mn-lt"/>
                <a:hlinkClick r:id="rId7"/>
              </a:rPr>
              <a:t>Terms</a:t>
            </a:r>
            <a:r>
              <a:rPr lang="en-GB">
                <a:ea typeface="+mn-lt"/>
                <a:cs typeface="+mn-lt"/>
                <a:hlinkClick r:id="rId7"/>
              </a:rPr>
              <a:t> &amp; Conditions | Butlin's</a:t>
            </a:r>
            <a:r>
              <a:rPr lang="en-US">
                <a:ea typeface="+mn-lt"/>
                <a:cs typeface="+mn-lt"/>
              </a:rPr>
              <a:t> (accessed:12.05.2026)</a:t>
            </a:r>
          </a:p>
          <a:p>
            <a:r>
              <a:rPr lang="en-US">
                <a:ea typeface="+mn-lt"/>
                <a:cs typeface="+mn-lt"/>
              </a:rPr>
              <a:t>-</a:t>
            </a:r>
            <a:r>
              <a:rPr lang="en-US" err="1">
                <a:ea typeface="+mn-lt"/>
                <a:cs typeface="+mn-lt"/>
              </a:rPr>
              <a:t>Caravab</a:t>
            </a:r>
            <a:r>
              <a:rPr lang="en-US">
                <a:ea typeface="+mn-lt"/>
                <a:cs typeface="+mn-lt"/>
              </a:rPr>
              <a:t> Industry and Park Operator(2026) </a:t>
            </a:r>
            <a:r>
              <a:rPr lang="en-US" i="1">
                <a:ea typeface="+mn-lt"/>
                <a:cs typeface="+mn-lt"/>
              </a:rPr>
              <a:t>The voice of the UK Holiday Park Industry </a:t>
            </a:r>
            <a:r>
              <a:rPr lang="en-US">
                <a:ea typeface="+mn-lt"/>
                <a:cs typeface="+mn-lt"/>
              </a:rPr>
              <a:t>available </a:t>
            </a:r>
            <a:r>
              <a:rPr lang="en-US" err="1">
                <a:ea typeface="+mn-lt"/>
                <a:cs typeface="+mn-lt"/>
              </a:rPr>
              <a:t>at:</a:t>
            </a:r>
            <a:r>
              <a:rPr lang="en-US" err="1">
                <a:ea typeface="+mn-lt"/>
                <a:cs typeface="+mn-lt"/>
                <a:hlinkClick r:id="rId8"/>
              </a:rPr>
              <a:t>Overcoming</a:t>
            </a:r>
            <a:r>
              <a:rPr lang="en-US">
                <a:ea typeface="+mn-lt"/>
                <a:cs typeface="+mn-lt"/>
                <a:hlinkClick r:id="rId8"/>
              </a:rPr>
              <a:t> Staffing Challenges in UK Caravan &amp; Holiday Parks</a:t>
            </a:r>
            <a:r>
              <a:rPr lang="en-US">
                <a:ea typeface="+mn-lt"/>
                <a:cs typeface="+mn-lt"/>
              </a:rPr>
              <a:t> (accessed:12.05.2026)</a:t>
            </a:r>
          </a:p>
          <a:p>
            <a:r>
              <a:rPr lang="en-US">
                <a:ea typeface="+mn-lt"/>
                <a:cs typeface="+mn-lt"/>
              </a:rPr>
              <a:t>-Indeed(2020) </a:t>
            </a:r>
            <a:r>
              <a:rPr lang="en-US" i="1">
                <a:ea typeface="+mn-lt"/>
                <a:cs typeface="+mn-lt"/>
              </a:rPr>
              <a:t>Butlins Employee Reviews for Safety Officers </a:t>
            </a:r>
            <a:r>
              <a:rPr lang="en-US">
                <a:ea typeface="+mn-lt"/>
                <a:cs typeface="+mn-lt"/>
              </a:rPr>
              <a:t>available </a:t>
            </a:r>
            <a:r>
              <a:rPr lang="en-US" err="1">
                <a:ea typeface="+mn-lt"/>
                <a:cs typeface="+mn-lt"/>
              </a:rPr>
              <a:t>at:</a:t>
            </a:r>
            <a:r>
              <a:rPr lang="en-US" err="1">
                <a:ea typeface="+mn-lt"/>
                <a:cs typeface="+mn-lt"/>
                <a:hlinkClick r:id="rId9"/>
              </a:rPr>
              <a:t>Working</a:t>
            </a:r>
            <a:r>
              <a:rPr lang="en-US">
                <a:ea typeface="+mn-lt"/>
                <a:cs typeface="+mn-lt"/>
                <a:hlinkClick r:id="rId9"/>
              </a:rPr>
              <a:t> as a Safety Officer at Butlins: Employee Reviews | Indeed.com</a:t>
            </a:r>
            <a:r>
              <a:rPr lang="en-US">
                <a:ea typeface="+mn-lt"/>
                <a:cs typeface="+mn-lt"/>
              </a:rPr>
              <a:t> (accessed:12.05.2026)</a:t>
            </a:r>
          </a:p>
          <a:p>
            <a:r>
              <a:rPr lang="en-US">
                <a:ea typeface="+mn-lt"/>
                <a:cs typeface="+mn-lt"/>
              </a:rPr>
              <a:t>-Reddit(2021) </a:t>
            </a:r>
            <a:r>
              <a:rPr lang="en-US" i="1">
                <a:ea typeface="+mn-lt"/>
                <a:cs typeface="+mn-lt"/>
              </a:rPr>
              <a:t>Reddit </a:t>
            </a:r>
            <a:r>
              <a:rPr lang="en-US" err="1">
                <a:ea typeface="+mn-lt"/>
                <a:cs typeface="+mn-lt"/>
              </a:rPr>
              <a:t>availble</a:t>
            </a:r>
            <a:r>
              <a:rPr lang="en-US">
                <a:ea typeface="+mn-lt"/>
                <a:cs typeface="+mn-lt"/>
              </a:rPr>
              <a:t> at:</a:t>
            </a:r>
            <a:r>
              <a:rPr lang="en-US">
                <a:ea typeface="+mn-lt"/>
                <a:cs typeface="+mn-lt"/>
                <a:hlinkClick r:id="rId10"/>
              </a:rPr>
              <a:t>4k for 7 nights in Butlins..... For those no UK based, Butlins is a holiday park chain in the UK. They often run promotions for £100 for 5 nights in the sun newspaper. Due to covid, they stopped those and jacked the prices way up as they know we won't be able to go on holidays abroad : r/</a:t>
            </a:r>
            <a:r>
              <a:rPr lang="en-US" err="1">
                <a:ea typeface="+mn-lt"/>
                <a:cs typeface="+mn-lt"/>
                <a:hlinkClick r:id="rId10"/>
              </a:rPr>
              <a:t>awfuleverything</a:t>
            </a:r>
            <a:r>
              <a:rPr lang="en-US">
                <a:ea typeface="+mn-lt"/>
                <a:cs typeface="+mn-lt"/>
              </a:rPr>
              <a:t> (accessed:12.05.2026)</a:t>
            </a:r>
            <a:endParaRPr lang="en-US"/>
          </a:p>
          <a:p>
            <a:r>
              <a:rPr lang="en-US">
                <a:ea typeface="+mn-lt"/>
                <a:cs typeface="+mn-lt"/>
              </a:rPr>
              <a:t>-Steve(2026) </a:t>
            </a:r>
            <a:r>
              <a:rPr lang="en-US" i="1">
                <a:ea typeface="+mn-lt"/>
                <a:cs typeface="+mn-lt"/>
              </a:rPr>
              <a:t>Butlins Boss Tourist Tax warning on Uk Family Holidays </a:t>
            </a:r>
            <a:r>
              <a:rPr lang="en-US">
                <a:ea typeface="+mn-lt"/>
                <a:cs typeface="+mn-lt"/>
              </a:rPr>
              <a:t>available </a:t>
            </a:r>
            <a:r>
              <a:rPr lang="en-US" err="1">
                <a:ea typeface="+mn-lt"/>
                <a:cs typeface="+mn-lt"/>
              </a:rPr>
              <a:t>at:</a:t>
            </a:r>
            <a:r>
              <a:rPr lang="en-US" err="1">
                <a:ea typeface="+mn-lt"/>
                <a:cs typeface="+mn-lt"/>
                <a:hlinkClick r:id="rId11"/>
              </a:rPr>
              <a:t>Butlins</a:t>
            </a:r>
            <a:r>
              <a:rPr lang="en-US">
                <a:ea typeface="+mn-lt"/>
                <a:cs typeface="+mn-lt"/>
                <a:hlinkClick r:id="rId11"/>
              </a:rPr>
              <a:t> Boss Tourist Tax Warning on UK Family Holidays</a:t>
            </a:r>
            <a:r>
              <a:rPr lang="en-US">
                <a:ea typeface="+mn-lt"/>
                <a:cs typeface="+mn-lt"/>
              </a:rPr>
              <a:t> (accessed:12.05.2026)</a:t>
            </a:r>
          </a:p>
          <a:p>
            <a:endParaRPr lang="en-US">
              <a:ea typeface="+mn-lt"/>
              <a:cs typeface="+mn-lt"/>
            </a:endParaRPr>
          </a:p>
        </p:txBody>
      </p:sp>
    </p:spTree>
    <p:extLst>
      <p:ext uri="{BB962C8B-B14F-4D97-AF65-F5344CB8AC3E}">
        <p14:creationId xmlns:p14="http://schemas.microsoft.com/office/powerpoint/2010/main" val="35531309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24</Slides>
  <Notes>0</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Butlin’s Post – Pandemic Repositioning: Managing Workforce and Experience Change </vt:lpstr>
      <vt:lpstr>Introduction - Lowri</vt:lpstr>
      <vt:lpstr>Introduction  Post Pandemic Reposition at Butlins </vt:lpstr>
      <vt:lpstr>Organisational Culture Change Work and Cultural Changes  </vt:lpstr>
      <vt:lpstr>Leadership During Change Leadership Response and Adaption</vt:lpstr>
      <vt:lpstr>The impact and Evaluation of Butlins</vt:lpstr>
      <vt:lpstr>Change Management and Response – Lowri </vt:lpstr>
      <vt:lpstr>Butlin’s Change Strategy - Lowri</vt:lpstr>
      <vt:lpstr>HR Role and Maslow Hirerarchy of Needs - Lowri </vt:lpstr>
      <vt:lpstr>Marketing and Operations Roles - Lowri</vt:lpstr>
      <vt:lpstr>Are these Strategies Working? - Lowri </vt:lpstr>
      <vt:lpstr>References - Lowri </vt:lpstr>
      <vt:lpstr>Leisure and Events Transformation at Butlins.</vt:lpstr>
      <vt:lpstr>Changes in Leisure and Events. </vt:lpstr>
      <vt:lpstr>Culture, Leadership and Change Management.</vt:lpstr>
      <vt:lpstr>Impact and recommendations. </vt:lpstr>
      <vt:lpstr>What Went Wrong?</vt:lpstr>
      <vt:lpstr>Recommendations for Leonis' Slides</vt:lpstr>
      <vt:lpstr>Recommendations for Lowri's Slides </vt:lpstr>
      <vt:lpstr>Recommendations for Jess' Slides</vt:lpstr>
      <vt:lpstr>Risks for Recommendations</vt:lpstr>
      <vt:lpstr>Conclusion</vt:lpstr>
      <vt:lpstr>Conclusion.</vt:lpstr>
      <vt:lpstr>All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Butlin’s Post – Pandemic Repositioning: Managing Workforce and Experience Change </dc:title>
  <dc:creator>Lowri Morris (2502606)</dc:creator>
  <cp:lastModifiedBy>Leoni Shaw</cp:lastModifiedBy>
  <cp:revision>1</cp:revision>
  <dcterms:created xsi:type="dcterms:W3CDTF">2026-05-05T19:09:28Z</dcterms:created>
  <dcterms:modified xsi:type="dcterms:W3CDTF">2026-05-12T19:45:02Z</dcterms:modified>
</cp:coreProperties>
</file>