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6.xml" ContentType="application/vnd.openxmlformats-officedocument.presentationml.slide+xml"/>
  <Default Extension="jpeg" ContentType="image/jpeg"/>
  <Override PartName="/docProps/app.xml" ContentType="application/vnd.openxmlformats-officedocument.extended-properti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7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1" r:id="rId1"/>
  </p:sldMasterIdLst>
  <p:notesMasterIdLst>
    <p:notesMasterId r:id="rId29"/>
  </p:notesMasterIdLst>
  <p:sldIdLst>
    <p:sldId id="256" r:id="rId2"/>
    <p:sldId id="306" r:id="rId3"/>
    <p:sldId id="309" r:id="rId4"/>
    <p:sldId id="310" r:id="rId5"/>
    <p:sldId id="311" r:id="rId6"/>
    <p:sldId id="260" r:id="rId7"/>
    <p:sldId id="282" r:id="rId8"/>
    <p:sldId id="307" r:id="rId9"/>
    <p:sldId id="308" r:id="rId10"/>
    <p:sldId id="283" r:id="rId11"/>
    <p:sldId id="284" r:id="rId12"/>
    <p:sldId id="291" r:id="rId13"/>
    <p:sldId id="286" r:id="rId14"/>
    <p:sldId id="293" r:id="rId15"/>
    <p:sldId id="295" r:id="rId16"/>
    <p:sldId id="294" r:id="rId17"/>
    <p:sldId id="296" r:id="rId18"/>
    <p:sldId id="297" r:id="rId19"/>
    <p:sldId id="285" r:id="rId20"/>
    <p:sldId id="292" r:id="rId21"/>
    <p:sldId id="298" r:id="rId22"/>
    <p:sldId id="300" r:id="rId23"/>
    <p:sldId id="299" r:id="rId24"/>
    <p:sldId id="301" r:id="rId25"/>
    <p:sldId id="302" r:id="rId26"/>
    <p:sldId id="303" r:id="rId27"/>
    <p:sldId id="304" r:id="rId2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68" y="-3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interSettings" Target="printerSettings/printerSettings1.bin"/><Relationship Id="rId31" Type="http://schemas.openxmlformats.org/officeDocument/2006/relationships/presProps" Target="presProps.xml"/><Relationship Id="rId32" Type="http://schemas.openxmlformats.org/officeDocument/2006/relationships/viewProps" Target="viewProps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heme" Target="theme/theme1.xml"/><Relationship Id="rId3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6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46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46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546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46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A6BCEE3-F10D-E34A-B598-53F84F9302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463D49-524C-184A-AD4D-851FFC1320D0}" type="slidenum">
              <a:rPr lang="en-US"/>
              <a:pPr/>
              <a:t>1</a:t>
            </a:fld>
            <a:endParaRPr lang="en-US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B66D4B-A0D9-7E42-893B-45094FBCD81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3B80A2-742B-4045-8AFE-EAE99734301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68486E-283C-A946-AE1A-C9711D88FFE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0FFB11-13D6-1B43-94A6-7D006C63063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FEFB41-0F30-0A49-826C-C90EA490DDE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344997-5A10-1A42-92CF-83CCC03DCFA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FD5C1A-D227-DE47-A6E8-E94FD5DD5C3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660248-E335-334C-A6B9-C8FCB7E690C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165D8D-F6D2-0642-A194-2CA69E850F9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E69401-D933-6E40-9A10-5165C8B5643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FBC10F-6541-2C40-8385-62663F9792F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fld id="{50FD8118-2E71-DD44-B98A-90506F91AFA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png"/><Relationship Id="rId3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4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4" Type="http://schemas.openxmlformats.org/officeDocument/2006/relationships/image" Target="../media/image24.png"/><Relationship Id="rId5" Type="http://schemas.openxmlformats.org/officeDocument/2006/relationships/image" Target="../media/image25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6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9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0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1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2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066800"/>
            <a:ext cx="7772400" cy="2533650"/>
          </a:xfrm>
        </p:spPr>
        <p:txBody>
          <a:bodyPr/>
          <a:lstStyle/>
          <a:p>
            <a:pPr eaLnBrk="1" hangingPunct="1"/>
            <a:r>
              <a:rPr lang="en-US" dirty="0" smtClean="0"/>
              <a:t>Anthropology, Session 1</a:t>
            </a:r>
            <a:endParaRPr lang="en-US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600" y="3124200"/>
            <a:ext cx="3289300" cy="3352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800" y="3505200"/>
            <a:ext cx="4025900" cy="27051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Anthropology?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438400"/>
            <a:ext cx="7610476" cy="4114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Study of contemporary peoples</a:t>
            </a:r>
          </a:p>
          <a:p>
            <a:pPr lvl="1"/>
            <a:r>
              <a:rPr lang="en-GB" dirty="0" smtClean="0"/>
              <a:t>Society and Culture </a:t>
            </a:r>
          </a:p>
          <a:p>
            <a:r>
              <a:rPr lang="en-GB" dirty="0" smtClean="0"/>
              <a:t>Look to understand all aspects of social and cultural life </a:t>
            </a:r>
          </a:p>
          <a:p>
            <a:pPr lvl="1"/>
            <a:r>
              <a:rPr lang="en-GB" dirty="0" smtClean="0"/>
              <a:t>Full immersion </a:t>
            </a:r>
          </a:p>
          <a:p>
            <a:r>
              <a:rPr lang="en-GB" dirty="0" smtClean="0"/>
              <a:t>Approach </a:t>
            </a:r>
          </a:p>
          <a:p>
            <a:pPr lvl="1"/>
            <a:r>
              <a:rPr lang="en-GB" dirty="0" smtClean="0"/>
              <a:t>Question assumptions </a:t>
            </a:r>
          </a:p>
          <a:p>
            <a:r>
              <a:rPr lang="en-GB" dirty="0" smtClean="0"/>
              <a:t>Qualitative, interpretative and comparative</a:t>
            </a:r>
          </a:p>
          <a:p>
            <a:r>
              <a:rPr lang="en-GB" dirty="0" smtClean="0"/>
              <a:t>Produce ethnography </a:t>
            </a:r>
          </a:p>
          <a:p>
            <a:pPr lvl="1"/>
            <a:r>
              <a:rPr lang="en-GB" dirty="0" smtClean="0"/>
              <a:t>Experiment with writing</a:t>
            </a:r>
          </a:p>
          <a:p>
            <a:pPr lvl="1"/>
            <a:r>
              <a:rPr lang="en-GB" dirty="0" smtClean="0"/>
              <a:t>Reflexive and self-critical 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are things the way they are?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96894"/>
            <a:ext cx="7610476" cy="4180106"/>
          </a:xfrm>
        </p:spPr>
        <p:txBody>
          <a:bodyPr>
            <a:normAutofit/>
          </a:bodyPr>
          <a:lstStyle/>
          <a:p>
            <a:r>
              <a:rPr lang="en-GB" dirty="0" smtClean="0"/>
              <a:t>The answers are in social organisation and cultural life</a:t>
            </a:r>
          </a:p>
          <a:p>
            <a:pPr lvl="1"/>
            <a:r>
              <a:rPr lang="en-US" dirty="0" smtClean="0"/>
              <a:t>Class and social position</a:t>
            </a:r>
            <a:endParaRPr lang="en-GB" dirty="0" smtClean="0"/>
          </a:p>
          <a:p>
            <a:pPr lvl="1"/>
            <a:r>
              <a:rPr lang="en-US" dirty="0" smtClean="0"/>
              <a:t>Kinship and family relations</a:t>
            </a:r>
            <a:endParaRPr lang="en-GB" dirty="0" smtClean="0"/>
          </a:p>
          <a:p>
            <a:pPr lvl="1"/>
            <a:r>
              <a:rPr lang="en-US" dirty="0" smtClean="0"/>
              <a:t>Gender and generational relations</a:t>
            </a:r>
            <a:endParaRPr lang="en-GB" dirty="0" smtClean="0"/>
          </a:p>
          <a:p>
            <a:pPr lvl="1"/>
            <a:r>
              <a:rPr lang="en-GB" dirty="0" smtClean="0"/>
              <a:t>Political relations and power</a:t>
            </a:r>
          </a:p>
          <a:p>
            <a:pPr lvl="1"/>
            <a:r>
              <a:rPr lang="en-US" dirty="0" err="1" smtClean="0"/>
              <a:t>Labour</a:t>
            </a:r>
            <a:r>
              <a:rPr lang="en-US" dirty="0" smtClean="0"/>
              <a:t>,  work and economic relations</a:t>
            </a:r>
            <a:endParaRPr lang="en-GB" dirty="0" smtClean="0"/>
          </a:p>
          <a:p>
            <a:pPr lvl="1"/>
            <a:r>
              <a:rPr lang="en-US" dirty="0" smtClean="0"/>
              <a:t>Religious practices, beliefs and rituals</a:t>
            </a:r>
            <a:endParaRPr lang="en-GB" dirty="0" smtClean="0"/>
          </a:p>
          <a:p>
            <a:pPr lvl="1"/>
            <a:r>
              <a:rPr lang="en-US" dirty="0" smtClean="0"/>
              <a:t>Objects and  art </a:t>
            </a:r>
          </a:p>
          <a:p>
            <a:pPr lvl="1"/>
            <a:r>
              <a:rPr lang="en-US" dirty="0" smtClean="0"/>
              <a:t>The Body </a:t>
            </a:r>
          </a:p>
          <a:p>
            <a:pPr lvl="1"/>
            <a:r>
              <a:rPr lang="en-US" dirty="0" smtClean="0"/>
              <a:t>Environment, plant and animal relations</a:t>
            </a:r>
          </a:p>
          <a:p>
            <a:r>
              <a:rPr lang="en-US" dirty="0" smtClean="0"/>
              <a:t>Institutions and  individuals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Culture: Tricky to Define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8941" y="2278219"/>
            <a:ext cx="4104819" cy="3998756"/>
          </a:xfrm>
        </p:spPr>
        <p:txBody>
          <a:bodyPr>
            <a:normAutofit/>
          </a:bodyPr>
          <a:lstStyle/>
          <a:p>
            <a:r>
              <a:rPr lang="en-US" sz="2000" dirty="0" smtClean="0"/>
              <a:t>A system of meaning and values, which are produced and reproduced by social actors </a:t>
            </a:r>
          </a:p>
          <a:p>
            <a:r>
              <a:rPr lang="en-US" sz="2000" dirty="0" smtClean="0"/>
              <a:t>Culture is about how the world gets interpreted</a:t>
            </a:r>
          </a:p>
          <a:p>
            <a:r>
              <a:rPr lang="en-US" sz="2000" dirty="0" smtClean="0"/>
              <a:t>Anthropology is concerned with finding the meaning behind, quite often innocuous, activities, practices and/or events. </a:t>
            </a:r>
            <a:endParaRPr lang="en-GB" sz="200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660" y="2278219"/>
            <a:ext cx="3802033" cy="399875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Culture and Nature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62000" y="2334242"/>
            <a:ext cx="7962900" cy="3932088"/>
          </a:xfrm>
        </p:spPr>
        <p:txBody>
          <a:bodyPr>
            <a:normAutofit/>
          </a:bodyPr>
          <a:lstStyle/>
          <a:p>
            <a:r>
              <a:rPr lang="en-US" dirty="0" smtClean="0"/>
              <a:t>For  anthropologists, the answers for how things are can be found in culture and society, rather than in nature. </a:t>
            </a:r>
            <a:endParaRPr lang="en-GB" dirty="0" smtClean="0"/>
          </a:p>
          <a:p>
            <a:r>
              <a:rPr lang="en-US" dirty="0" smtClean="0"/>
              <a:t>This doesn’t mean that we ignore nature completely </a:t>
            </a:r>
          </a:p>
          <a:p>
            <a:r>
              <a:rPr lang="en-US" dirty="0" smtClean="0"/>
              <a:t>Rather we look at how meaning and social relations are created around and built upon natural differences e.g. women and men. </a:t>
            </a:r>
          </a:p>
          <a:p>
            <a:r>
              <a:rPr lang="en-US" dirty="0" smtClean="0"/>
              <a:t>We’re interested in how relations, which are socially and culturally constructed, become </a:t>
            </a:r>
            <a:r>
              <a:rPr lang="en-US" dirty="0" err="1" smtClean="0"/>
              <a:t>naturalised</a:t>
            </a:r>
            <a:endParaRPr lang="en-US" dirty="0" smtClean="0"/>
          </a:p>
          <a:p>
            <a:r>
              <a:rPr lang="en-US" dirty="0" smtClean="0"/>
              <a:t>And one of our jobs is unpacking these </a:t>
            </a:r>
            <a:r>
              <a:rPr lang="en-US" dirty="0" err="1" smtClean="0"/>
              <a:t>naturalisations</a:t>
            </a:r>
            <a:r>
              <a:rPr lang="en-US" dirty="0" smtClean="0"/>
              <a:t>. </a:t>
            </a:r>
            <a:endParaRPr lang="en-GB" dirty="0" smtClean="0"/>
          </a:p>
          <a:p>
            <a:endParaRPr lang="en-GB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Anthropology’s Interest in Death 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1114424" y="2286000"/>
            <a:ext cx="7610476" cy="42672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dirty="0" smtClean="0"/>
              <a:t>Ways the living remember the dead </a:t>
            </a:r>
          </a:p>
          <a:p>
            <a:pPr lvl="1"/>
            <a:r>
              <a:rPr lang="en-GB" dirty="0" smtClean="0"/>
              <a:t>Through land,  memorials and objects</a:t>
            </a:r>
          </a:p>
          <a:p>
            <a:pPr lvl="1"/>
            <a:r>
              <a:rPr lang="en-GB" dirty="0" smtClean="0"/>
              <a:t>Through ritual practices</a:t>
            </a:r>
          </a:p>
          <a:p>
            <a:pPr lvl="1"/>
            <a:r>
              <a:rPr lang="en-GB" dirty="0" smtClean="0"/>
              <a:t>Food</a:t>
            </a:r>
          </a:p>
          <a:p>
            <a:pPr eaLnBrk="1" hangingPunct="1"/>
            <a:r>
              <a:rPr lang="en-GB" dirty="0" smtClean="0"/>
              <a:t>Maintain family relations between the living and the dead</a:t>
            </a:r>
          </a:p>
          <a:p>
            <a:pPr lvl="1"/>
            <a:r>
              <a:rPr lang="en-GB" dirty="0" smtClean="0"/>
              <a:t>How the identities of the living are constructed through death rituals</a:t>
            </a:r>
          </a:p>
          <a:p>
            <a:r>
              <a:rPr lang="en-GB" dirty="0" smtClean="0"/>
              <a:t>Spiritual beliefs</a:t>
            </a:r>
          </a:p>
          <a:p>
            <a:r>
              <a:rPr lang="en-GB" dirty="0" smtClean="0"/>
              <a:t>How the dead are constructed as dead</a:t>
            </a:r>
          </a:p>
          <a:p>
            <a:pPr lvl="1"/>
            <a:r>
              <a:rPr lang="en-GB" dirty="0" smtClean="0"/>
              <a:t>Distinctions are made between living and dead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Day of the Dead in Latin America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2362200"/>
            <a:ext cx="3921760" cy="391477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and 2</a:t>
            </a:r>
            <a:r>
              <a:rPr lang="en-GB" baseline="30000" dirty="0" smtClean="0"/>
              <a:t>nd</a:t>
            </a:r>
            <a:r>
              <a:rPr lang="en-GB" dirty="0" smtClean="0"/>
              <a:t> November  </a:t>
            </a:r>
          </a:p>
          <a:p>
            <a:r>
              <a:rPr lang="en-GB" dirty="0" smtClean="0"/>
              <a:t>Celebration and remembrance of the dead</a:t>
            </a:r>
          </a:p>
          <a:p>
            <a:r>
              <a:rPr lang="en-GB" dirty="0" smtClean="0"/>
              <a:t>Alters at home </a:t>
            </a:r>
          </a:p>
          <a:p>
            <a:r>
              <a:rPr lang="en-GB" dirty="0" smtClean="0"/>
              <a:t>Special food (</a:t>
            </a:r>
            <a:r>
              <a:rPr lang="en-GB" i="1" dirty="0" err="1" smtClean="0"/>
              <a:t>ofrendas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Bread skulls, babies and sweets</a:t>
            </a:r>
          </a:p>
          <a:p>
            <a:r>
              <a:rPr lang="en-GB" dirty="0" smtClean="0"/>
              <a:t>“Hang out’ and spending time with your ancestors in the cemetery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0" y="2514600"/>
            <a:ext cx="3810000" cy="37338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NV0002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8685" y="434975"/>
            <a:ext cx="8529638" cy="6423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NV0000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854" y="602557"/>
            <a:ext cx="8529638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Ecuadorian Andes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85800" y="2595563"/>
            <a:ext cx="3997960" cy="3500437"/>
          </a:xfrm>
        </p:spPr>
        <p:txBody>
          <a:bodyPr>
            <a:normAutofit/>
          </a:bodyPr>
          <a:lstStyle/>
          <a:p>
            <a:r>
              <a:rPr lang="en-GB" dirty="0" smtClean="0"/>
              <a:t>Rather low key celebrations</a:t>
            </a:r>
          </a:p>
          <a:p>
            <a:r>
              <a:rPr lang="en-GB" dirty="0" smtClean="0"/>
              <a:t>Bread babies and </a:t>
            </a:r>
            <a:r>
              <a:rPr lang="en-GB" i="1" dirty="0" smtClean="0"/>
              <a:t>colada </a:t>
            </a:r>
            <a:r>
              <a:rPr lang="en-GB" i="1" dirty="0" err="1" smtClean="0"/>
              <a:t>morada</a:t>
            </a:r>
            <a:endParaRPr lang="en-GB" i="1" dirty="0" smtClean="0"/>
          </a:p>
          <a:p>
            <a:r>
              <a:rPr lang="en-GB" dirty="0" smtClean="0"/>
              <a:t>Sit in the cemetery with family </a:t>
            </a:r>
          </a:p>
          <a:p>
            <a:r>
              <a:rPr lang="en-GB" dirty="0" smtClean="0"/>
              <a:t>Catholic mass </a:t>
            </a:r>
          </a:p>
          <a:p>
            <a:r>
              <a:rPr lang="en-GB" dirty="0" smtClean="0"/>
              <a:t>“it helps us remember people”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0" y="2514600"/>
            <a:ext cx="3276600" cy="36703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Mexico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200400"/>
            <a:ext cx="3187700" cy="2324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514600"/>
            <a:ext cx="4038600" cy="381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905000"/>
            <a:ext cx="4127500" cy="3810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6800" y="3657600"/>
            <a:ext cx="3568700" cy="2806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800" y="1066800"/>
            <a:ext cx="3492500" cy="23241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Fiesta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2546350"/>
            <a:ext cx="6934200" cy="37020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Ofrenda</a:t>
            </a:r>
            <a:r>
              <a:rPr lang="en-GB" dirty="0" smtClean="0"/>
              <a:t> (Offerings)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0" y="2362200"/>
            <a:ext cx="3733800" cy="3733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400" y="2514600"/>
            <a:ext cx="3200400" cy="3581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3810000"/>
            <a:ext cx="3441700" cy="2463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" y="1143000"/>
            <a:ext cx="3429000" cy="25019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0" y="1295400"/>
            <a:ext cx="3657600" cy="4953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600" y="1219200"/>
            <a:ext cx="3492500" cy="2336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0" y="1574800"/>
            <a:ext cx="3505200" cy="4368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000" y="3733800"/>
            <a:ext cx="3289300" cy="24638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800" y="3962400"/>
            <a:ext cx="3644900" cy="20574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0" y="1066800"/>
            <a:ext cx="2178418" cy="29083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1600" y="1143000"/>
            <a:ext cx="3441700" cy="2476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0200" y="4343400"/>
            <a:ext cx="3048000" cy="19685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ay of the Dea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685800"/>
            <a:ext cx="7957957" cy="59436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Brandes</a:t>
            </a:r>
            <a:r>
              <a:rPr lang="en-GB" dirty="0" smtClean="0"/>
              <a:t> (1997, 1998, 2006)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Has written extensively about Day of the Dead </a:t>
            </a:r>
          </a:p>
          <a:p>
            <a:r>
              <a:rPr lang="en-GB" dirty="0" smtClean="0"/>
              <a:t>Origins of the fiesta in Mexico (1997)</a:t>
            </a:r>
          </a:p>
          <a:p>
            <a:pPr lvl="1"/>
            <a:r>
              <a:rPr lang="en-GB" dirty="0" smtClean="0"/>
              <a:t>Interplay of colonial and Aztec influences</a:t>
            </a:r>
          </a:p>
          <a:p>
            <a:r>
              <a:rPr lang="en-GB" dirty="0" smtClean="0"/>
              <a:t>Mexican identity (1998)</a:t>
            </a:r>
          </a:p>
          <a:p>
            <a:pPr lvl="1"/>
            <a:r>
              <a:rPr lang="en-GB" dirty="0" smtClean="0"/>
              <a:t>Symbol of the nation </a:t>
            </a:r>
          </a:p>
          <a:p>
            <a:pPr lvl="1"/>
            <a:r>
              <a:rPr lang="en-GB" dirty="0" smtClean="0"/>
              <a:t>Mesoamerican legacy </a:t>
            </a:r>
          </a:p>
          <a:p>
            <a:pPr lvl="1"/>
            <a:r>
              <a:rPr lang="en-GB" dirty="0" smtClean="0"/>
              <a:t>Influence of tourism and interplay with Halloween</a:t>
            </a:r>
          </a:p>
          <a:p>
            <a:r>
              <a:rPr lang="en-GB" dirty="0" smtClean="0"/>
              <a:t>Situates Day of the Dead within broader historical and global relations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Historical Continuities?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62000" y="2595563"/>
            <a:ext cx="3921760" cy="3681412"/>
          </a:xfrm>
        </p:spPr>
        <p:txBody>
          <a:bodyPr>
            <a:normAutofit/>
          </a:bodyPr>
          <a:lstStyle/>
          <a:p>
            <a:r>
              <a:rPr lang="en-GB" dirty="0" smtClean="0"/>
              <a:t>Mexican relationship with death seen as ‘distinct’</a:t>
            </a:r>
          </a:p>
          <a:p>
            <a:r>
              <a:rPr lang="en-GB" dirty="0" smtClean="0"/>
              <a:t>A remnant from pre-colonial, Aztec era </a:t>
            </a:r>
          </a:p>
          <a:p>
            <a:r>
              <a:rPr lang="en-GB" dirty="0" smtClean="0"/>
              <a:t>Make dough images of bodies and eat them </a:t>
            </a:r>
          </a:p>
          <a:p>
            <a:pPr lvl="1"/>
            <a:r>
              <a:rPr lang="en-GB" dirty="0" smtClean="0"/>
              <a:t>Specific classes of the deceased</a:t>
            </a:r>
          </a:p>
          <a:p>
            <a:r>
              <a:rPr lang="en-GB" dirty="0" smtClean="0"/>
              <a:t>Anthropomorphic foods 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0" y="2743200"/>
            <a:ext cx="3505200" cy="2628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400" y="2209800"/>
            <a:ext cx="5257800" cy="4206240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Templo</a:t>
            </a:r>
            <a:r>
              <a:rPr lang="en-GB" sz="2800" dirty="0" smtClean="0"/>
              <a:t> Mayor, </a:t>
            </a:r>
            <a:r>
              <a:rPr lang="en-US" sz="2800" dirty="0" smtClean="0"/>
              <a:t>Tenochtitlan (Mexico City)</a:t>
            </a:r>
            <a:endParaRPr lang="en-GB" sz="28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117600" y="1524000"/>
            <a:ext cx="3566160" cy="4752975"/>
          </a:xfrm>
        </p:spPr>
        <p:txBody>
          <a:bodyPr>
            <a:normAutofit/>
          </a:bodyPr>
          <a:lstStyle/>
          <a:p>
            <a:r>
              <a:rPr lang="en-GB" sz="2400" dirty="0" smtClean="0"/>
              <a:t>“There can be no doubt that anthropomorphic foods were a significant part of pre-Columbian sacred traditions in the Valley of Mexico” (</a:t>
            </a:r>
            <a:r>
              <a:rPr lang="en-GB" sz="2400" dirty="0" err="1" smtClean="0"/>
              <a:t>Brandes</a:t>
            </a:r>
            <a:r>
              <a:rPr lang="en-GB" sz="2400" dirty="0" smtClean="0"/>
              <a:t> 1997: 280)</a:t>
            </a:r>
            <a:endParaRPr lang="en-GB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400" y="1295400"/>
            <a:ext cx="3505200" cy="45720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Colonial Europe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595563"/>
            <a:ext cx="3845560" cy="368141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Bread played a significant role in funeral rituals in Spain (and beyond)</a:t>
            </a:r>
          </a:p>
          <a:p>
            <a:r>
              <a:rPr lang="en-GB" sz="2000" dirty="0" smtClean="0"/>
              <a:t>Particularly during All Saints’ and All Souls’ Days</a:t>
            </a:r>
          </a:p>
          <a:p>
            <a:r>
              <a:rPr lang="en-GB" sz="2000" dirty="0" smtClean="0"/>
              <a:t>Bread was carried to tombs</a:t>
            </a:r>
          </a:p>
          <a:p>
            <a:r>
              <a:rPr lang="en-GB" sz="2000" dirty="0" smtClean="0"/>
              <a:t>Sweets were also sold </a:t>
            </a:r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400" y="2590800"/>
            <a:ext cx="3492500" cy="35814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762000"/>
            <a:ext cx="4064000" cy="5003800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5147534" y="609600"/>
            <a:ext cx="3463066" cy="5667375"/>
          </a:xfrm>
        </p:spPr>
        <p:txBody>
          <a:bodyPr>
            <a:normAutofit/>
          </a:bodyPr>
          <a:lstStyle/>
          <a:p>
            <a:r>
              <a:rPr lang="en-GB" sz="2000" dirty="0" smtClean="0"/>
              <a:t>“The presence of European analogues casts doubt on pre-Columbia roots to the Day of the Dead in Mexico” (</a:t>
            </a:r>
            <a:r>
              <a:rPr lang="en-GB" sz="2000" dirty="0" err="1" smtClean="0"/>
              <a:t>Brandes</a:t>
            </a:r>
            <a:r>
              <a:rPr lang="en-GB" sz="2000" dirty="0" smtClean="0"/>
              <a:t> 1997: 285) </a:t>
            </a:r>
          </a:p>
          <a:p>
            <a:r>
              <a:rPr lang="en-GB" sz="2000" dirty="0" smtClean="0"/>
              <a:t>“So, too, does the presence of Mexican-like celebrations in other parts of Latin America, most notably the Andean region” (ibid)</a:t>
            </a:r>
            <a:endParaRPr lang="en-GB" sz="20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why so elaborate in Mexico?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Relationship between sugar, colonialism and death </a:t>
            </a:r>
          </a:p>
          <a:p>
            <a:r>
              <a:rPr lang="en-GB" dirty="0" smtClean="0"/>
              <a:t>Sugar as a colonial product </a:t>
            </a:r>
          </a:p>
          <a:p>
            <a:r>
              <a:rPr lang="en-GB" dirty="0" smtClean="0"/>
              <a:t>The colonial encounter led to a massive loss of life </a:t>
            </a:r>
          </a:p>
          <a:p>
            <a:pPr lvl="1"/>
            <a:r>
              <a:rPr lang="en-GB" dirty="0" smtClean="0"/>
              <a:t>Demographic catastrophe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400" y="2590800"/>
            <a:ext cx="3657600" cy="31242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Brandes</a:t>
            </a:r>
            <a:r>
              <a:rPr lang="en-GB" dirty="0" smtClean="0"/>
              <a:t>’ Conclusions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“Under the circumstances, it seems realistic to posit tat the Day of the Dead became ritualistically elaborate in Mexico as a by-product of the enormous loss of life during the sixteenth and seventeenth centuries” (1997: 289) </a:t>
            </a:r>
          </a:p>
          <a:p>
            <a:r>
              <a:rPr lang="en-GB" dirty="0" smtClean="0"/>
              <a:t>“The evidence indicates that the Mexican Day of the Dead is neither Spanish nor Indian but, rather, a colonial invention, a unique product of colonial demographic and economic processes” (ibid).  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38200"/>
            <a:ext cx="8913813" cy="1200056"/>
          </a:xfrm>
        </p:spPr>
        <p:txBody>
          <a:bodyPr>
            <a:normAutofit/>
          </a:bodyPr>
          <a:lstStyle/>
          <a:p>
            <a:r>
              <a:rPr lang="en-GB" dirty="0" smtClean="0"/>
              <a:t>These processes continue today (</a:t>
            </a:r>
            <a:r>
              <a:rPr lang="en-GB" dirty="0" err="1" smtClean="0"/>
              <a:t>Brandes</a:t>
            </a:r>
            <a:r>
              <a:rPr lang="en-GB" dirty="0" smtClean="0"/>
              <a:t> 1998, 2006)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85800" y="2595563"/>
            <a:ext cx="3997960" cy="36814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Day of the Dead transformed and changed by, local and global, economic and political relations</a:t>
            </a:r>
          </a:p>
          <a:p>
            <a:r>
              <a:rPr lang="en-GB" dirty="0" smtClean="0"/>
              <a:t>Celebrated ‘at home’ and amongst migrant communities</a:t>
            </a:r>
          </a:p>
          <a:p>
            <a:pPr lvl="1"/>
            <a:r>
              <a:rPr lang="en-GB" dirty="0" smtClean="0"/>
              <a:t>Symbol of ‘ethnic’ identity</a:t>
            </a:r>
          </a:p>
          <a:p>
            <a:r>
              <a:rPr lang="en-GB" dirty="0" smtClean="0"/>
              <a:t>Influence of tourism </a:t>
            </a:r>
          </a:p>
          <a:p>
            <a:r>
              <a:rPr lang="en-GB" dirty="0" smtClean="0"/>
              <a:t>Resistance to, and the interplay between, Day of the Dead and Halloween 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0" y="2362200"/>
            <a:ext cx="3352800" cy="38862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3733</TotalTime>
  <Words>770</Words>
  <Application>Microsoft Macintosh PowerPoint</Application>
  <PresentationFormat>On-screen Show (4:3)</PresentationFormat>
  <Paragraphs>99</Paragraphs>
  <Slides>27</Slides>
  <Notes>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Perspective</vt:lpstr>
      <vt:lpstr>Anthropology, Session 1</vt:lpstr>
      <vt:lpstr>What is Anthropology?</vt:lpstr>
      <vt:lpstr>Why are things the way they are?</vt:lpstr>
      <vt:lpstr>Culture: Tricky to Define</vt:lpstr>
      <vt:lpstr>Culture and Nature</vt:lpstr>
      <vt:lpstr>Anthropology’s Interest in Death </vt:lpstr>
      <vt:lpstr>Day of the Dead in Latin America</vt:lpstr>
      <vt:lpstr>Slide 8</vt:lpstr>
      <vt:lpstr>Slide 9</vt:lpstr>
      <vt:lpstr>Ecuadorian Andes</vt:lpstr>
      <vt:lpstr>Mexico</vt:lpstr>
      <vt:lpstr>Slide 12</vt:lpstr>
      <vt:lpstr>Fiesta</vt:lpstr>
      <vt:lpstr>Ofrenda (Offerings) </vt:lpstr>
      <vt:lpstr>Slide 15</vt:lpstr>
      <vt:lpstr>Slide 16</vt:lpstr>
      <vt:lpstr>Slide 17</vt:lpstr>
      <vt:lpstr>Slide 18</vt:lpstr>
      <vt:lpstr>Brandes (1997, 1998, 2006)</vt:lpstr>
      <vt:lpstr>Historical Continuities?</vt:lpstr>
      <vt:lpstr>Templo Mayor, Tenochtitlan (Mexico City)</vt:lpstr>
      <vt:lpstr>Slide 22</vt:lpstr>
      <vt:lpstr>Colonial Europe </vt:lpstr>
      <vt:lpstr>Slide 24</vt:lpstr>
      <vt:lpstr>But why so elaborate in Mexico?</vt:lpstr>
      <vt:lpstr>Brandes’ Conclusions</vt:lpstr>
      <vt:lpstr>These processes continue today (Brandes 1998, 2006)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End of the Spear: re-imagining Amazonian anthropology and history through film</dc:title>
  <dc:creator>Casey High</dc:creator>
  <cp:lastModifiedBy>Emma-Jayne Abbots</cp:lastModifiedBy>
  <cp:revision>321</cp:revision>
  <dcterms:created xsi:type="dcterms:W3CDTF">2013-04-30T16:15:02Z</dcterms:created>
  <dcterms:modified xsi:type="dcterms:W3CDTF">2013-04-30T16:16:46Z</dcterms:modified>
</cp:coreProperties>
</file>