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7" r:id="rId3"/>
    <p:sldId id="280" r:id="rId4"/>
    <p:sldId id="282" r:id="rId5"/>
    <p:sldId id="283" r:id="rId6"/>
    <p:sldId id="285" r:id="rId7"/>
    <p:sldId id="284" r:id="rId8"/>
    <p:sldId id="290" r:id="rId9"/>
    <p:sldId id="299" r:id="rId10"/>
    <p:sldId id="300" r:id="rId11"/>
    <p:sldId id="301" r:id="rId12"/>
    <p:sldId id="306" r:id="rId13"/>
    <p:sldId id="303" r:id="rId14"/>
    <p:sldId id="276" r:id="rId15"/>
    <p:sldId id="291" r:id="rId16"/>
    <p:sldId id="305" r:id="rId17"/>
    <p:sldId id="258" r:id="rId18"/>
    <p:sldId id="297" r:id="rId19"/>
    <p:sldId id="286" r:id="rId20"/>
    <p:sldId id="268" r:id="rId21"/>
    <p:sldId id="259" r:id="rId22"/>
    <p:sldId id="267" r:id="rId23"/>
    <p:sldId id="287" r:id="rId24"/>
    <p:sldId id="292" r:id="rId25"/>
    <p:sldId id="293" r:id="rId26"/>
    <p:sldId id="295" r:id="rId27"/>
    <p:sldId id="296" r:id="rId28"/>
    <p:sldId id="28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110" d="100"/>
          <a:sy n="110" d="100"/>
        </p:scale>
        <p:origin x="49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49802-80A4-4CC0-8885-B62938B2D6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F0AAAD4-FD02-4025-AEE6-3EDC424EEF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28C61A-A7D9-4A25-B1F1-A47DA1058C7E}"/>
              </a:ext>
            </a:extLst>
          </p:cNvPr>
          <p:cNvSpPr>
            <a:spLocks noGrp="1"/>
          </p:cNvSpPr>
          <p:nvPr>
            <p:ph type="dt" sz="half" idx="10"/>
          </p:nvPr>
        </p:nvSpPr>
        <p:spPr/>
        <p:txBody>
          <a:bodyPr/>
          <a:lstStyle/>
          <a:p>
            <a:fld id="{D7248B19-FC98-4E1B-9020-F58F37D07A62}" type="datetimeFigureOut">
              <a:rPr lang="en-GB" smtClean="0"/>
              <a:t>04/07/2022</a:t>
            </a:fld>
            <a:endParaRPr lang="en-GB"/>
          </a:p>
        </p:txBody>
      </p:sp>
      <p:sp>
        <p:nvSpPr>
          <p:cNvPr id="5" name="Footer Placeholder 4">
            <a:extLst>
              <a:ext uri="{FF2B5EF4-FFF2-40B4-BE49-F238E27FC236}">
                <a16:creationId xmlns:a16="http://schemas.microsoft.com/office/drawing/2014/main" id="{C37F518B-26D0-43E0-8944-1AC7FCABAF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703EA8-2109-4A45-8D69-87B4C8E94A83}"/>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3602939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29BE5-04C6-4237-A67A-7DFDCAAA3F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FA735B-BFCC-40A7-AB65-214067A92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BF747A-7A76-400E-8654-540BC3A9BF48}"/>
              </a:ext>
            </a:extLst>
          </p:cNvPr>
          <p:cNvSpPr>
            <a:spLocks noGrp="1"/>
          </p:cNvSpPr>
          <p:nvPr>
            <p:ph type="dt" sz="half" idx="10"/>
          </p:nvPr>
        </p:nvSpPr>
        <p:spPr/>
        <p:txBody>
          <a:bodyPr/>
          <a:lstStyle/>
          <a:p>
            <a:fld id="{D7248B19-FC98-4E1B-9020-F58F37D07A62}" type="datetimeFigureOut">
              <a:rPr lang="en-GB" smtClean="0"/>
              <a:t>04/07/2022</a:t>
            </a:fld>
            <a:endParaRPr lang="en-GB"/>
          </a:p>
        </p:txBody>
      </p:sp>
      <p:sp>
        <p:nvSpPr>
          <p:cNvPr id="5" name="Footer Placeholder 4">
            <a:extLst>
              <a:ext uri="{FF2B5EF4-FFF2-40B4-BE49-F238E27FC236}">
                <a16:creationId xmlns:a16="http://schemas.microsoft.com/office/drawing/2014/main" id="{A913811D-7E42-4D2B-AB91-46F8B731E1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AB9989-AF23-4196-8D7B-F6395BFE59B8}"/>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4247965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132E4-B0AE-49D6-BF8D-6E41E6B85B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5B8374-24E9-476B-9E62-524B8029CC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AFA4A40-2362-4340-A5B8-696ED2FB2C5F}"/>
              </a:ext>
            </a:extLst>
          </p:cNvPr>
          <p:cNvSpPr>
            <a:spLocks noGrp="1"/>
          </p:cNvSpPr>
          <p:nvPr>
            <p:ph type="dt" sz="half" idx="10"/>
          </p:nvPr>
        </p:nvSpPr>
        <p:spPr/>
        <p:txBody>
          <a:bodyPr/>
          <a:lstStyle/>
          <a:p>
            <a:fld id="{D7248B19-FC98-4E1B-9020-F58F37D07A62}" type="datetimeFigureOut">
              <a:rPr lang="en-GB" smtClean="0"/>
              <a:t>04/07/2022</a:t>
            </a:fld>
            <a:endParaRPr lang="en-GB"/>
          </a:p>
        </p:txBody>
      </p:sp>
      <p:sp>
        <p:nvSpPr>
          <p:cNvPr id="5" name="Footer Placeholder 4">
            <a:extLst>
              <a:ext uri="{FF2B5EF4-FFF2-40B4-BE49-F238E27FC236}">
                <a16:creationId xmlns:a16="http://schemas.microsoft.com/office/drawing/2014/main" id="{249A4B3E-862A-486B-B09A-4B955CC7CE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1F18A0-A6B5-47F1-9660-722359CF9576}"/>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3092818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043B7-1ECE-41C9-8B97-95FEF5AE10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BBE10D-04E3-40CC-8462-0B2362A0654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4395503-38A6-47CA-8D1E-A04F66D442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117882-3C64-4551-BEA2-36715D82A700}"/>
              </a:ext>
            </a:extLst>
          </p:cNvPr>
          <p:cNvSpPr>
            <a:spLocks noGrp="1"/>
          </p:cNvSpPr>
          <p:nvPr>
            <p:ph type="dt" sz="half" idx="10"/>
          </p:nvPr>
        </p:nvSpPr>
        <p:spPr/>
        <p:txBody>
          <a:bodyPr/>
          <a:lstStyle/>
          <a:p>
            <a:fld id="{D7248B19-FC98-4E1B-9020-F58F37D07A62}" type="datetimeFigureOut">
              <a:rPr lang="en-GB" smtClean="0"/>
              <a:t>04/07/2022</a:t>
            </a:fld>
            <a:endParaRPr lang="en-GB"/>
          </a:p>
        </p:txBody>
      </p:sp>
      <p:sp>
        <p:nvSpPr>
          <p:cNvPr id="6" name="Footer Placeholder 5">
            <a:extLst>
              <a:ext uri="{FF2B5EF4-FFF2-40B4-BE49-F238E27FC236}">
                <a16:creationId xmlns:a16="http://schemas.microsoft.com/office/drawing/2014/main" id="{7C6AB1CE-D0F2-497A-8DB2-947676D623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B095CB-46DF-4B9F-B174-00713A4C7CE1}"/>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2319283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5D11B-665A-499D-947D-F8C276DB54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1D28F0-FAAE-4CA8-A270-3A876C8B58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B9201F-AFC6-40A5-A3C2-0DEB542F9C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74697B-2BCF-46F1-8504-4C7AD1F913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63354B5-0A6D-418A-9579-3A4E69DD9DE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F3212BA-2488-41BC-A037-07792D9BD90F}"/>
              </a:ext>
            </a:extLst>
          </p:cNvPr>
          <p:cNvSpPr>
            <a:spLocks noGrp="1"/>
          </p:cNvSpPr>
          <p:nvPr>
            <p:ph type="dt" sz="half" idx="10"/>
          </p:nvPr>
        </p:nvSpPr>
        <p:spPr/>
        <p:txBody>
          <a:bodyPr/>
          <a:lstStyle/>
          <a:p>
            <a:fld id="{D7248B19-FC98-4E1B-9020-F58F37D07A62}" type="datetimeFigureOut">
              <a:rPr lang="en-GB" smtClean="0"/>
              <a:t>04/07/2022</a:t>
            </a:fld>
            <a:endParaRPr lang="en-GB"/>
          </a:p>
        </p:txBody>
      </p:sp>
      <p:sp>
        <p:nvSpPr>
          <p:cNvPr id="8" name="Footer Placeholder 7">
            <a:extLst>
              <a:ext uri="{FF2B5EF4-FFF2-40B4-BE49-F238E27FC236}">
                <a16:creationId xmlns:a16="http://schemas.microsoft.com/office/drawing/2014/main" id="{709EE0B8-9487-4728-86B8-AB7D7EC172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10422B-AE72-4B3F-933D-CB44E5C8CCD1}"/>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13983305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DDCB2-8A63-468C-9C2D-0648E4E184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B135831-04A7-43B1-ABE6-73ACD36FAAC4}"/>
              </a:ext>
            </a:extLst>
          </p:cNvPr>
          <p:cNvSpPr>
            <a:spLocks noGrp="1"/>
          </p:cNvSpPr>
          <p:nvPr>
            <p:ph type="dt" sz="half" idx="10"/>
          </p:nvPr>
        </p:nvSpPr>
        <p:spPr/>
        <p:txBody>
          <a:bodyPr/>
          <a:lstStyle/>
          <a:p>
            <a:fld id="{D7248B19-FC98-4E1B-9020-F58F37D07A62}" type="datetimeFigureOut">
              <a:rPr lang="en-GB" smtClean="0"/>
              <a:t>04/07/2022</a:t>
            </a:fld>
            <a:endParaRPr lang="en-GB"/>
          </a:p>
        </p:txBody>
      </p:sp>
      <p:sp>
        <p:nvSpPr>
          <p:cNvPr id="4" name="Footer Placeholder 3">
            <a:extLst>
              <a:ext uri="{FF2B5EF4-FFF2-40B4-BE49-F238E27FC236}">
                <a16:creationId xmlns:a16="http://schemas.microsoft.com/office/drawing/2014/main" id="{71558EEF-32F4-4BA2-A73F-BE648D0FA6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43C193-9E93-462F-8A6C-FF3960D69013}"/>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4134657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08FFD6-3CA3-48C7-8452-F23EA2063A48}"/>
              </a:ext>
            </a:extLst>
          </p:cNvPr>
          <p:cNvSpPr>
            <a:spLocks noGrp="1"/>
          </p:cNvSpPr>
          <p:nvPr>
            <p:ph type="dt" sz="half" idx="10"/>
          </p:nvPr>
        </p:nvSpPr>
        <p:spPr/>
        <p:txBody>
          <a:bodyPr/>
          <a:lstStyle/>
          <a:p>
            <a:fld id="{D7248B19-FC98-4E1B-9020-F58F37D07A62}" type="datetimeFigureOut">
              <a:rPr lang="en-GB" smtClean="0"/>
              <a:t>04/07/2022</a:t>
            </a:fld>
            <a:endParaRPr lang="en-GB"/>
          </a:p>
        </p:txBody>
      </p:sp>
      <p:sp>
        <p:nvSpPr>
          <p:cNvPr id="3" name="Footer Placeholder 2">
            <a:extLst>
              <a:ext uri="{FF2B5EF4-FFF2-40B4-BE49-F238E27FC236}">
                <a16:creationId xmlns:a16="http://schemas.microsoft.com/office/drawing/2014/main" id="{03BB9006-2CBE-42EA-8CE9-EABB063B8E0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5F778F-3B5E-4FD6-8F00-3C84BF9AE42C}"/>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2087476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FDE7C-5A65-4876-9801-A38D2ED0FB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795C45-D42A-485F-8CA2-E766FEF7A3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122224-9982-4387-B2BC-991504F0B0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B605AD-5D48-4AA9-8BE6-8D0156911D75}"/>
              </a:ext>
            </a:extLst>
          </p:cNvPr>
          <p:cNvSpPr>
            <a:spLocks noGrp="1"/>
          </p:cNvSpPr>
          <p:nvPr>
            <p:ph type="dt" sz="half" idx="10"/>
          </p:nvPr>
        </p:nvSpPr>
        <p:spPr/>
        <p:txBody>
          <a:bodyPr/>
          <a:lstStyle/>
          <a:p>
            <a:fld id="{D7248B19-FC98-4E1B-9020-F58F37D07A62}" type="datetimeFigureOut">
              <a:rPr lang="en-GB" smtClean="0"/>
              <a:t>04/07/2022</a:t>
            </a:fld>
            <a:endParaRPr lang="en-GB"/>
          </a:p>
        </p:txBody>
      </p:sp>
      <p:sp>
        <p:nvSpPr>
          <p:cNvPr id="6" name="Footer Placeholder 5">
            <a:extLst>
              <a:ext uri="{FF2B5EF4-FFF2-40B4-BE49-F238E27FC236}">
                <a16:creationId xmlns:a16="http://schemas.microsoft.com/office/drawing/2014/main" id="{29DD1FE1-5210-482A-BBDF-14071672AF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A36A98-70D0-4386-8C26-709AF1BD4CBF}"/>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2731008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F1FB6-8134-4783-AB9C-7B0E682D05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4EC090-61FF-4877-ADD1-5482870F43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15D4608-0587-49B9-B0DF-9AAEF2C419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D26C27-3816-4066-AA9F-5B5FFD83E08E}"/>
              </a:ext>
            </a:extLst>
          </p:cNvPr>
          <p:cNvSpPr>
            <a:spLocks noGrp="1"/>
          </p:cNvSpPr>
          <p:nvPr>
            <p:ph type="dt" sz="half" idx="10"/>
          </p:nvPr>
        </p:nvSpPr>
        <p:spPr/>
        <p:txBody>
          <a:bodyPr/>
          <a:lstStyle/>
          <a:p>
            <a:fld id="{D7248B19-FC98-4E1B-9020-F58F37D07A62}" type="datetimeFigureOut">
              <a:rPr lang="en-GB" smtClean="0"/>
              <a:t>04/07/2022</a:t>
            </a:fld>
            <a:endParaRPr lang="en-GB"/>
          </a:p>
        </p:txBody>
      </p:sp>
      <p:sp>
        <p:nvSpPr>
          <p:cNvPr id="6" name="Footer Placeholder 5">
            <a:extLst>
              <a:ext uri="{FF2B5EF4-FFF2-40B4-BE49-F238E27FC236}">
                <a16:creationId xmlns:a16="http://schemas.microsoft.com/office/drawing/2014/main" id="{FF3DB2FB-9682-4397-A674-39E36A136E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577EF6-9940-48C2-BADB-EC271FC48A9D}"/>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2450589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EC2F-D5FB-4E28-A66A-8C7FB9DD31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FE1FBD-84BC-4FC7-BF80-65847CD4DD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A9FACD-4F90-4867-B586-903FD10DE9C0}"/>
              </a:ext>
            </a:extLst>
          </p:cNvPr>
          <p:cNvSpPr>
            <a:spLocks noGrp="1"/>
          </p:cNvSpPr>
          <p:nvPr>
            <p:ph type="dt" sz="half" idx="10"/>
          </p:nvPr>
        </p:nvSpPr>
        <p:spPr/>
        <p:txBody>
          <a:bodyPr/>
          <a:lstStyle/>
          <a:p>
            <a:fld id="{D7248B19-FC98-4E1B-9020-F58F37D07A62}" type="datetimeFigureOut">
              <a:rPr lang="en-GB" smtClean="0"/>
              <a:t>04/07/2022</a:t>
            </a:fld>
            <a:endParaRPr lang="en-GB"/>
          </a:p>
        </p:txBody>
      </p:sp>
      <p:sp>
        <p:nvSpPr>
          <p:cNvPr id="5" name="Footer Placeholder 4">
            <a:extLst>
              <a:ext uri="{FF2B5EF4-FFF2-40B4-BE49-F238E27FC236}">
                <a16:creationId xmlns:a16="http://schemas.microsoft.com/office/drawing/2014/main" id="{BE02C7F6-13AB-46B0-8122-9FC9138E8A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8640FF-81C0-48CE-9D82-7AA7A88F7B83}"/>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2732748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5E2030-EFBF-4F4E-A5FA-2D6788C3574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403627-BB7B-47B9-8834-AA85B27925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BCB5CB-7186-4369-AF12-3FE55A1CC9B4}"/>
              </a:ext>
            </a:extLst>
          </p:cNvPr>
          <p:cNvSpPr>
            <a:spLocks noGrp="1"/>
          </p:cNvSpPr>
          <p:nvPr>
            <p:ph type="dt" sz="half" idx="10"/>
          </p:nvPr>
        </p:nvSpPr>
        <p:spPr/>
        <p:txBody>
          <a:bodyPr/>
          <a:lstStyle/>
          <a:p>
            <a:fld id="{D7248B19-FC98-4E1B-9020-F58F37D07A62}" type="datetimeFigureOut">
              <a:rPr lang="en-GB" smtClean="0"/>
              <a:t>04/07/2022</a:t>
            </a:fld>
            <a:endParaRPr lang="en-GB"/>
          </a:p>
        </p:txBody>
      </p:sp>
      <p:sp>
        <p:nvSpPr>
          <p:cNvPr id="5" name="Footer Placeholder 4">
            <a:extLst>
              <a:ext uri="{FF2B5EF4-FFF2-40B4-BE49-F238E27FC236}">
                <a16:creationId xmlns:a16="http://schemas.microsoft.com/office/drawing/2014/main" id="{CD641707-938E-47CB-9678-FAA253AFE0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664444-7DD4-428D-844A-0938C8A87A91}"/>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1250651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7E3F43-8458-4068-B894-282376643E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2328E4-BF3C-4E8D-A92F-8529587FA5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7CD71F-8DE9-492B-B548-0360CEECB0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248B19-FC98-4E1B-9020-F58F37D07A62}" type="datetimeFigureOut">
              <a:rPr lang="en-GB" smtClean="0"/>
              <a:t>04/07/2022</a:t>
            </a:fld>
            <a:endParaRPr lang="en-GB"/>
          </a:p>
        </p:txBody>
      </p:sp>
      <p:sp>
        <p:nvSpPr>
          <p:cNvPr id="5" name="Footer Placeholder 4">
            <a:extLst>
              <a:ext uri="{FF2B5EF4-FFF2-40B4-BE49-F238E27FC236}">
                <a16:creationId xmlns:a16="http://schemas.microsoft.com/office/drawing/2014/main" id="{DF5A09E3-94C7-4C66-B7A6-EE5FF6D40D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8022DC6-0E8D-403B-BB38-138808382C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9ED127-820F-401D-9028-09EA97CB3816}" type="slidenum">
              <a:rPr lang="en-GB" smtClean="0"/>
              <a:t>‹#›</a:t>
            </a:fld>
            <a:endParaRPr lang="en-GB"/>
          </a:p>
        </p:txBody>
      </p:sp>
    </p:spTree>
    <p:extLst>
      <p:ext uri="{BB962C8B-B14F-4D97-AF65-F5344CB8AC3E}">
        <p14:creationId xmlns:p14="http://schemas.microsoft.com/office/powerpoint/2010/main" val="15858542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video" Target="https://www.youtube.com/embed/pP3kTmsnbnY?feature=oembed" TargetMode="External"/><Relationship Id="rId5" Type="http://schemas.openxmlformats.org/officeDocument/2006/relationships/image" Target="../media/image3.png"/><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E42565C-E3CC-4EF0-8093-88FCC788A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8027347"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D70C7E-88E3-4C3E-874C-6E93D6C9A294}"/>
              </a:ext>
            </a:extLst>
          </p:cNvPr>
          <p:cNvSpPr>
            <a:spLocks noGrp="1"/>
          </p:cNvSpPr>
          <p:nvPr>
            <p:ph type="ctrTitle"/>
          </p:nvPr>
        </p:nvSpPr>
        <p:spPr>
          <a:xfrm>
            <a:off x="879620" y="1471351"/>
            <a:ext cx="7285812" cy="4016621"/>
          </a:xfrm>
        </p:spPr>
        <p:txBody>
          <a:bodyPr anchor="ctr">
            <a:normAutofit/>
          </a:bodyPr>
          <a:lstStyle/>
          <a:p>
            <a:r>
              <a:rPr lang="en-GB" sz="4000" b="1" dirty="0"/>
              <a:t>Strategic Management for SMEs (BMSW6104)</a:t>
            </a:r>
            <a:br>
              <a:rPr lang="en-GB" sz="3600" b="1" u="sng" dirty="0"/>
            </a:br>
            <a:r>
              <a:rPr lang="en-GB" sz="3600" b="1" u="sng" dirty="0"/>
              <a:t> </a:t>
            </a:r>
            <a:br>
              <a:rPr lang="en-GB" sz="3600" b="1" u="sng" dirty="0"/>
            </a:br>
            <a:r>
              <a:rPr lang="en-GB" sz="3600" b="1" u="sng" dirty="0"/>
              <a:t>Final Assessment Guidance</a:t>
            </a:r>
            <a:br>
              <a:rPr lang="en-GB" sz="5100" dirty="0"/>
            </a:br>
            <a:endParaRPr lang="en-GB" sz="5100" dirty="0"/>
          </a:p>
        </p:txBody>
      </p:sp>
      <p:sp>
        <p:nvSpPr>
          <p:cNvPr id="29" name="Rectangle 22">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Text&#10;&#10;Description automatically generated">
            <a:extLst>
              <a:ext uri="{FF2B5EF4-FFF2-40B4-BE49-F238E27FC236}">
                <a16:creationId xmlns:a16="http://schemas.microsoft.com/office/drawing/2014/main" id="{3F02BCF5-C742-4D11-8EB9-311ED370BE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Tree>
    <p:extLst>
      <p:ext uri="{BB962C8B-B14F-4D97-AF65-F5344CB8AC3E}">
        <p14:creationId xmlns:p14="http://schemas.microsoft.com/office/powerpoint/2010/main" val="3058149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Assessment Tasks</a:t>
            </a:r>
          </a:p>
        </p:txBody>
      </p:sp>
      <p:sp>
        <p:nvSpPr>
          <p:cNvPr id="3" name="Content Placeholder 2">
            <a:extLst>
              <a:ext uri="{FF2B5EF4-FFF2-40B4-BE49-F238E27FC236}">
                <a16:creationId xmlns:a16="http://schemas.microsoft.com/office/drawing/2014/main" id="{C306CD14-81FF-4A89-89FB-FFA1827E8A9F}"/>
              </a:ext>
            </a:extLst>
          </p:cNvPr>
          <p:cNvSpPr>
            <a:spLocks noGrp="1"/>
          </p:cNvSpPr>
          <p:nvPr>
            <p:ph idx="1"/>
          </p:nvPr>
        </p:nvSpPr>
        <p:spPr>
          <a:xfrm>
            <a:off x="640080" y="3017522"/>
            <a:ext cx="10907486" cy="3124658"/>
          </a:xfrm>
        </p:spPr>
        <p:txBody>
          <a:bodyPr anchor="ctr">
            <a:normAutofit lnSpcReduction="10000"/>
          </a:bodyPr>
          <a:lstStyle/>
          <a:p>
            <a:pPr marL="0" indent="0" algn="just">
              <a:lnSpc>
                <a:spcPct val="150000"/>
              </a:lnSpc>
              <a:buNone/>
            </a:pPr>
            <a:r>
              <a:rPr lang="en-GB" sz="2600" b="1" dirty="0"/>
              <a:t>Task 1 – Individual Presentation with Voice-Over (40% of the overall mark)</a:t>
            </a:r>
          </a:p>
          <a:p>
            <a:pPr marL="0" indent="0" algn="just">
              <a:lnSpc>
                <a:spcPct val="150000"/>
              </a:lnSpc>
              <a:buNone/>
            </a:pPr>
            <a:r>
              <a:rPr lang="en-GB" sz="2600" b="1" dirty="0"/>
              <a:t>Task 2 - Individual Report – 2,500 words (60% of the overall mark)</a:t>
            </a:r>
          </a:p>
          <a:p>
            <a:pPr marL="0" indent="0" algn="just">
              <a:lnSpc>
                <a:spcPct val="150000"/>
              </a:lnSpc>
              <a:buNone/>
            </a:pPr>
            <a:endParaRPr lang="en-GB" sz="2600" dirty="0"/>
          </a:p>
          <a:p>
            <a:pPr marL="0" indent="0" algn="just">
              <a:lnSpc>
                <a:spcPct val="150000"/>
              </a:lnSpc>
              <a:buNone/>
            </a:pPr>
            <a:r>
              <a:rPr lang="en-GB" sz="2400" b="1" dirty="0">
                <a:solidFill>
                  <a:srgbClr val="7030A0"/>
                </a:solidFill>
                <a:latin typeface="Comic Sans MS" panose="030F0702030302020204" pitchFamily="66" charset="0"/>
              </a:rPr>
              <a:t>These assignments are specifically designed for students to exercise the applicability of theories and concepts discussed in this module. </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Tree>
    <p:extLst>
      <p:ext uri="{BB962C8B-B14F-4D97-AF65-F5344CB8AC3E}">
        <p14:creationId xmlns:p14="http://schemas.microsoft.com/office/powerpoint/2010/main" val="3134958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0" y="809898"/>
            <a:ext cx="10503935" cy="1554480"/>
          </a:xfrm>
        </p:spPr>
        <p:txBody>
          <a:bodyPr anchor="ctr">
            <a:normAutofit/>
          </a:bodyPr>
          <a:lstStyle/>
          <a:p>
            <a:r>
              <a:rPr lang="en-GB" sz="4800" b="1" u="sng" dirty="0"/>
              <a:t>Six Steps to produce a high-quality work</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640079" y="4458789"/>
            <a:ext cx="10907487" cy="1683390"/>
          </a:xfrm>
        </p:spPr>
        <p:txBody>
          <a:bodyPr anchor="ctr">
            <a:normAutofit fontScale="92500" lnSpcReduction="20000"/>
          </a:bodyPr>
          <a:lstStyle/>
          <a:p>
            <a:pPr marL="0" indent="0" algn="just">
              <a:lnSpc>
                <a:spcPct val="150000"/>
              </a:lnSpc>
              <a:buNone/>
            </a:pPr>
            <a:r>
              <a:rPr lang="en-GB" dirty="0"/>
              <a:t>Read the task description/scenario several times in order to have a good understanding of the task/scenario. Highlight the key words and make sure you keep your focus on those concepts through your assignment writing. </a:t>
            </a:r>
          </a:p>
        </p:txBody>
      </p:sp>
      <p:sp>
        <p:nvSpPr>
          <p:cNvPr id="15" name="Content Placeholder 2">
            <a:extLst>
              <a:ext uri="{FF2B5EF4-FFF2-40B4-BE49-F238E27FC236}">
                <a16:creationId xmlns:a16="http://schemas.microsoft.com/office/drawing/2014/main" id="{3EBB4D2A-2870-43D6-979A-6645DAFB8EAA}"/>
              </a:ext>
            </a:extLst>
          </p:cNvPr>
          <p:cNvSpPr txBox="1">
            <a:spLocks/>
          </p:cNvSpPr>
          <p:nvPr/>
        </p:nvSpPr>
        <p:spPr>
          <a:xfrm>
            <a:off x="640079" y="2626260"/>
            <a:ext cx="10907487" cy="201540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dirty="0">
                <a:latin typeface="Arial Black" panose="020B0A04020102020204" pitchFamily="34" charset="0"/>
              </a:rPr>
              <a:t>Step 1: Read the task description/scenario</a:t>
            </a:r>
          </a:p>
          <a:p>
            <a:pPr marL="0" indent="0" algn="just">
              <a:lnSpc>
                <a:spcPct val="150000"/>
              </a:lnSpc>
              <a:buNone/>
            </a:pPr>
            <a:r>
              <a:rPr lang="en-GB" dirty="0">
                <a:latin typeface="Arial Black" panose="020B0A04020102020204" pitchFamily="34" charset="0"/>
              </a:rPr>
              <a:t>Step 2: Understand the assignment requirements </a:t>
            </a:r>
          </a:p>
          <a:p>
            <a:pPr marL="0" indent="0" algn="just">
              <a:lnSpc>
                <a:spcPct val="150000"/>
              </a:lnSpc>
              <a:buFont typeface="Arial" panose="020B0604020202020204" pitchFamily="34" charset="0"/>
              <a:buNone/>
            </a:pPr>
            <a:endParaRPr lang="en-GB" dirty="0">
              <a:latin typeface="Arial Black" panose="020B0A04020102020204" pitchFamily="34" charset="0"/>
            </a:endParaRPr>
          </a:p>
        </p:txBody>
      </p:sp>
      <p:sp>
        <p:nvSpPr>
          <p:cNvPr id="3" name="Arrow: Down 2">
            <a:extLst>
              <a:ext uri="{FF2B5EF4-FFF2-40B4-BE49-F238E27FC236}">
                <a16:creationId xmlns:a16="http://schemas.microsoft.com/office/drawing/2014/main" id="{C97B3650-539C-6899-AA9E-BE670E4361CC}"/>
              </a:ext>
            </a:extLst>
          </p:cNvPr>
          <p:cNvSpPr/>
          <p:nvPr/>
        </p:nvSpPr>
        <p:spPr>
          <a:xfrm>
            <a:off x="10367553" y="1038"/>
            <a:ext cx="1001486" cy="809898"/>
          </a:xfrm>
          <a:prstGeom prst="down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3200" dirty="0">
                <a:latin typeface="20th Century Font" panose="00000400000000000000" pitchFamily="2" charset="0"/>
              </a:rPr>
              <a:t>1</a:t>
            </a:r>
          </a:p>
        </p:txBody>
      </p:sp>
    </p:spTree>
    <p:extLst>
      <p:ext uri="{BB962C8B-B14F-4D97-AF65-F5344CB8AC3E}">
        <p14:creationId xmlns:p14="http://schemas.microsoft.com/office/powerpoint/2010/main" val="3265537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10434266" cy="1554480"/>
          </a:xfrm>
        </p:spPr>
        <p:txBody>
          <a:bodyPr anchor="ctr">
            <a:normAutofit/>
          </a:bodyPr>
          <a:lstStyle/>
          <a:p>
            <a:r>
              <a:rPr lang="en-GB" sz="4800" b="1" u="sng" dirty="0"/>
              <a:t>Six Steps to produce a high-quality work</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640079" y="3790604"/>
            <a:ext cx="10907487" cy="2351575"/>
          </a:xfrm>
        </p:spPr>
        <p:txBody>
          <a:bodyPr anchor="ctr">
            <a:normAutofit fontScale="92500"/>
          </a:bodyPr>
          <a:lstStyle/>
          <a:p>
            <a:pPr marL="0" indent="0" algn="just">
              <a:lnSpc>
                <a:spcPct val="150000"/>
              </a:lnSpc>
              <a:buNone/>
            </a:pPr>
            <a:r>
              <a:rPr lang="en-GB" dirty="0"/>
              <a:t>Read the module’s weekly slides and select sections, theories, frameworks, models that can be used to answer the assignment task. For example, Porter’s Generic Strategies (week 5) or Ansoff’s product/market growth matrix (week 6). </a:t>
            </a:r>
          </a:p>
        </p:txBody>
      </p:sp>
      <p:sp>
        <p:nvSpPr>
          <p:cNvPr id="15" name="Content Placeholder 2">
            <a:extLst>
              <a:ext uri="{FF2B5EF4-FFF2-40B4-BE49-F238E27FC236}">
                <a16:creationId xmlns:a16="http://schemas.microsoft.com/office/drawing/2014/main" id="{3EBB4D2A-2870-43D6-979A-6645DAFB8EAA}"/>
              </a:ext>
            </a:extLst>
          </p:cNvPr>
          <p:cNvSpPr txBox="1">
            <a:spLocks/>
          </p:cNvSpPr>
          <p:nvPr/>
        </p:nvSpPr>
        <p:spPr>
          <a:xfrm>
            <a:off x="640079" y="2626260"/>
            <a:ext cx="10907487" cy="104615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dirty="0">
                <a:latin typeface="Arial Black" panose="020B0A04020102020204" pitchFamily="34" charset="0"/>
              </a:rPr>
              <a:t>Step 3: Read the weekly slides on Moodle</a:t>
            </a:r>
          </a:p>
        </p:txBody>
      </p:sp>
      <p:sp>
        <p:nvSpPr>
          <p:cNvPr id="16" name="Arrow: Down 15">
            <a:extLst>
              <a:ext uri="{FF2B5EF4-FFF2-40B4-BE49-F238E27FC236}">
                <a16:creationId xmlns:a16="http://schemas.microsoft.com/office/drawing/2014/main" id="{BBDDBA9D-99F4-616C-A3C7-F36EA3F05665}"/>
              </a:ext>
            </a:extLst>
          </p:cNvPr>
          <p:cNvSpPr/>
          <p:nvPr/>
        </p:nvSpPr>
        <p:spPr>
          <a:xfrm>
            <a:off x="10367553" y="1038"/>
            <a:ext cx="1001486" cy="809898"/>
          </a:xfrm>
          <a:prstGeom prst="down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3200" dirty="0">
                <a:latin typeface="20th Century Font" panose="00000400000000000000" pitchFamily="2" charset="0"/>
              </a:rPr>
              <a:t>2</a:t>
            </a:r>
          </a:p>
        </p:txBody>
      </p:sp>
    </p:spTree>
    <p:extLst>
      <p:ext uri="{BB962C8B-B14F-4D97-AF65-F5344CB8AC3E}">
        <p14:creationId xmlns:p14="http://schemas.microsoft.com/office/powerpoint/2010/main" val="1726478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10425558" cy="1554480"/>
          </a:xfrm>
        </p:spPr>
        <p:txBody>
          <a:bodyPr anchor="ctr">
            <a:normAutofit/>
          </a:bodyPr>
          <a:lstStyle/>
          <a:p>
            <a:r>
              <a:rPr lang="en-GB" sz="4800" b="1" u="sng" dirty="0"/>
              <a:t>Six Steps to produce a high-quality work</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640079" y="3662288"/>
            <a:ext cx="10907487" cy="2812897"/>
          </a:xfrm>
        </p:spPr>
        <p:txBody>
          <a:bodyPr anchor="ctr">
            <a:noAutofit/>
          </a:bodyPr>
          <a:lstStyle/>
          <a:p>
            <a:pPr marL="0" indent="0" algn="just">
              <a:lnSpc>
                <a:spcPct val="100000"/>
              </a:lnSpc>
              <a:buNone/>
            </a:pPr>
            <a:r>
              <a:rPr lang="en-GB" sz="1800" dirty="0"/>
              <a:t>In light to the given scenario above, you will need to identify </a:t>
            </a:r>
            <a:r>
              <a:rPr lang="en-GB" sz="1800" u="sng" dirty="0">
                <a:solidFill>
                  <a:srgbClr val="FF0000"/>
                </a:solidFill>
              </a:rPr>
              <a:t>an SME</a:t>
            </a:r>
            <a:r>
              <a:rPr lang="en-GB" sz="1800" dirty="0">
                <a:solidFill>
                  <a:srgbClr val="FF0000"/>
                </a:solidFill>
              </a:rPr>
              <a:t> </a:t>
            </a:r>
            <a:r>
              <a:rPr lang="en-GB" sz="1800" dirty="0"/>
              <a:t>that you either work for at the moment or have worked for in the past. If you have never worked for an SME, then you will need to choose an extracurricular organisation you are involved in, or an alternative organisation that you know a lot about, in terms of what happens within the internal organisation environment (e.g. an organisation your parent/partner works for). If you are having problems choosing an SME, please select one company from recommended SMEs list that you can find in the module page. </a:t>
            </a:r>
          </a:p>
          <a:p>
            <a:pPr marL="0" indent="0" algn="just">
              <a:lnSpc>
                <a:spcPct val="150000"/>
              </a:lnSpc>
              <a:buNone/>
            </a:pPr>
            <a:r>
              <a:rPr lang="en-GB" sz="1600" b="1" dirty="0">
                <a:solidFill>
                  <a:srgbClr val="7030A0"/>
                </a:solidFill>
                <a:latin typeface="Comic Sans MS" panose="030F0702030302020204" pitchFamily="66" charset="0"/>
              </a:rPr>
              <a:t>Make sure you select any SME that you have enough information about it and can make a thorough strategic analysis using theories and frameworks discussed in this course.</a:t>
            </a:r>
          </a:p>
        </p:txBody>
      </p:sp>
      <p:sp>
        <p:nvSpPr>
          <p:cNvPr id="15" name="Content Placeholder 2">
            <a:extLst>
              <a:ext uri="{FF2B5EF4-FFF2-40B4-BE49-F238E27FC236}">
                <a16:creationId xmlns:a16="http://schemas.microsoft.com/office/drawing/2014/main" id="{3EBB4D2A-2870-43D6-979A-6645DAFB8EAA}"/>
              </a:ext>
            </a:extLst>
          </p:cNvPr>
          <p:cNvSpPr txBox="1">
            <a:spLocks/>
          </p:cNvSpPr>
          <p:nvPr/>
        </p:nvSpPr>
        <p:spPr>
          <a:xfrm>
            <a:off x="640079" y="2626260"/>
            <a:ext cx="10907487" cy="104615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dirty="0">
                <a:latin typeface="Arial Black" panose="020B0A04020102020204" pitchFamily="34" charset="0"/>
              </a:rPr>
              <a:t>Step 4: Select a right organisation as case study</a:t>
            </a:r>
          </a:p>
        </p:txBody>
      </p:sp>
      <p:sp>
        <p:nvSpPr>
          <p:cNvPr id="16" name="Arrow: Down 15">
            <a:extLst>
              <a:ext uri="{FF2B5EF4-FFF2-40B4-BE49-F238E27FC236}">
                <a16:creationId xmlns:a16="http://schemas.microsoft.com/office/drawing/2014/main" id="{B4937C01-1BF2-BE97-5C91-F4D79FD8C2CF}"/>
              </a:ext>
            </a:extLst>
          </p:cNvPr>
          <p:cNvSpPr/>
          <p:nvPr/>
        </p:nvSpPr>
        <p:spPr>
          <a:xfrm>
            <a:off x="10367553" y="1038"/>
            <a:ext cx="1001486" cy="809898"/>
          </a:xfrm>
          <a:prstGeom prst="down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3200" dirty="0">
                <a:latin typeface="20th Century Font" panose="00000400000000000000" pitchFamily="2" charset="0"/>
              </a:rPr>
              <a:t>3</a:t>
            </a:r>
          </a:p>
        </p:txBody>
      </p:sp>
    </p:spTree>
    <p:extLst>
      <p:ext uri="{BB962C8B-B14F-4D97-AF65-F5344CB8AC3E}">
        <p14:creationId xmlns:p14="http://schemas.microsoft.com/office/powerpoint/2010/main" val="2533185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Six Steps to produce a high-quality work</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640079" y="3429000"/>
            <a:ext cx="10907487" cy="3056310"/>
          </a:xfrm>
        </p:spPr>
        <p:txBody>
          <a:bodyPr anchor="ctr">
            <a:normAutofit fontScale="92500" lnSpcReduction="20000"/>
          </a:bodyPr>
          <a:lstStyle/>
          <a:p>
            <a:pPr marL="0" indent="0" algn="ctr">
              <a:lnSpc>
                <a:spcPct val="150000"/>
              </a:lnSpc>
              <a:spcBef>
                <a:spcPts val="0"/>
              </a:spcBef>
              <a:buNone/>
            </a:pPr>
            <a:r>
              <a:rPr lang="en-GB" sz="2200" b="1" dirty="0"/>
              <a:t>Use Credible Sources</a:t>
            </a:r>
          </a:p>
          <a:p>
            <a:pPr marL="0" indent="0" algn="ctr">
              <a:lnSpc>
                <a:spcPct val="150000"/>
              </a:lnSpc>
              <a:spcBef>
                <a:spcPts val="0"/>
              </a:spcBef>
              <a:buNone/>
            </a:pPr>
            <a:r>
              <a:rPr lang="en-GB" sz="1800" b="1" dirty="0"/>
              <a:t>Academic resources</a:t>
            </a:r>
            <a:r>
              <a:rPr lang="en-GB" sz="1800" dirty="0"/>
              <a:t>: books, academic journals, peer-reviewed articles, …</a:t>
            </a:r>
          </a:p>
          <a:p>
            <a:pPr marL="0" indent="0" algn="ctr">
              <a:lnSpc>
                <a:spcPct val="150000"/>
              </a:lnSpc>
              <a:spcBef>
                <a:spcPts val="0"/>
              </a:spcBef>
              <a:buNone/>
            </a:pPr>
            <a:r>
              <a:rPr lang="en-GB" sz="2200" b="1" dirty="0"/>
              <a:t>Case study related resources</a:t>
            </a:r>
            <a:r>
              <a:rPr lang="en-GB" sz="2200" dirty="0"/>
              <a:t>: company’s website</a:t>
            </a:r>
          </a:p>
          <a:p>
            <a:pPr marL="0" indent="0" algn="ctr">
              <a:lnSpc>
                <a:spcPct val="150000"/>
              </a:lnSpc>
              <a:spcBef>
                <a:spcPts val="0"/>
              </a:spcBef>
              <a:buNone/>
            </a:pPr>
            <a:r>
              <a:rPr lang="en-GB" sz="1600" b="1" dirty="0">
                <a:solidFill>
                  <a:srgbClr val="7030A0"/>
                </a:solidFill>
                <a:latin typeface="Comic Sans MS" panose="030F0702030302020204" pitchFamily="66" charset="0"/>
              </a:rPr>
              <a:t>It is expected that the Reference List will contain between </a:t>
            </a:r>
            <a:r>
              <a:rPr lang="en-GB" sz="1600" b="1" u="sng" dirty="0">
                <a:solidFill>
                  <a:srgbClr val="7030A0"/>
                </a:solidFill>
                <a:latin typeface="Comic Sans MS" panose="030F0702030302020204" pitchFamily="66" charset="0"/>
              </a:rPr>
              <a:t>ten to fifteen sources</a:t>
            </a:r>
            <a:r>
              <a:rPr lang="en-GB" sz="1600" b="1" dirty="0">
                <a:solidFill>
                  <a:srgbClr val="7030A0"/>
                </a:solidFill>
                <a:latin typeface="Comic Sans MS" panose="030F0702030302020204" pitchFamily="66" charset="0"/>
              </a:rPr>
              <a:t>. As a MINIMUM, the Reference List should include </a:t>
            </a:r>
            <a:r>
              <a:rPr lang="en-GB" sz="1600" b="1" u="sng" dirty="0">
                <a:solidFill>
                  <a:srgbClr val="7030A0"/>
                </a:solidFill>
                <a:latin typeface="Comic Sans MS" panose="030F0702030302020204" pitchFamily="66" charset="0"/>
              </a:rPr>
              <a:t>three refereed academic journals</a:t>
            </a:r>
            <a:r>
              <a:rPr lang="en-GB" sz="1600" b="1" dirty="0">
                <a:solidFill>
                  <a:srgbClr val="7030A0"/>
                </a:solidFill>
                <a:latin typeface="Comic Sans MS" panose="030F0702030302020204" pitchFamily="66" charset="0"/>
              </a:rPr>
              <a:t> and </a:t>
            </a:r>
            <a:r>
              <a:rPr lang="en-GB" sz="1600" b="1" u="sng" dirty="0">
                <a:solidFill>
                  <a:srgbClr val="7030A0"/>
                </a:solidFill>
                <a:latin typeface="Comic Sans MS" panose="030F0702030302020204" pitchFamily="66" charset="0"/>
              </a:rPr>
              <a:t>three academic books </a:t>
            </a:r>
            <a:r>
              <a:rPr lang="en-GB" sz="1600" b="1" dirty="0">
                <a:solidFill>
                  <a:srgbClr val="7030A0"/>
                </a:solidFill>
                <a:latin typeface="Comic Sans MS" panose="030F0702030302020204" pitchFamily="66" charset="0"/>
              </a:rPr>
              <a:t>related to strategic management.</a:t>
            </a:r>
          </a:p>
          <a:p>
            <a:pPr marL="0" indent="0" algn="ctr">
              <a:lnSpc>
                <a:spcPct val="150000"/>
              </a:lnSpc>
              <a:spcBef>
                <a:spcPts val="0"/>
              </a:spcBef>
              <a:buNone/>
            </a:pPr>
            <a:r>
              <a:rPr lang="en-GB" sz="2200" b="1" dirty="0"/>
              <a:t>Have a clear structure</a:t>
            </a:r>
          </a:p>
          <a:p>
            <a:pPr marL="0" indent="0" algn="ctr">
              <a:lnSpc>
                <a:spcPct val="150000"/>
              </a:lnSpc>
              <a:spcBef>
                <a:spcPts val="0"/>
              </a:spcBef>
              <a:buNone/>
            </a:pPr>
            <a:r>
              <a:rPr lang="en-GB" sz="1400" b="1" dirty="0">
                <a:solidFill>
                  <a:srgbClr val="7030A0"/>
                </a:solidFill>
                <a:latin typeface="Comic Sans MS" panose="030F0702030302020204" pitchFamily="66" charset="0"/>
              </a:rPr>
              <a:t>Having a clear and logical structure will help ensure that your essay stays focused, and doesn’t stray from the question being answered.</a:t>
            </a:r>
          </a:p>
        </p:txBody>
      </p:sp>
      <p:sp>
        <p:nvSpPr>
          <p:cNvPr id="15" name="Content Placeholder 2">
            <a:extLst>
              <a:ext uri="{FF2B5EF4-FFF2-40B4-BE49-F238E27FC236}">
                <a16:creationId xmlns:a16="http://schemas.microsoft.com/office/drawing/2014/main" id="{3EBB4D2A-2870-43D6-979A-6645DAFB8EAA}"/>
              </a:ext>
            </a:extLst>
          </p:cNvPr>
          <p:cNvSpPr txBox="1">
            <a:spLocks/>
          </p:cNvSpPr>
          <p:nvPr/>
        </p:nvSpPr>
        <p:spPr>
          <a:xfrm>
            <a:off x="640078" y="2626260"/>
            <a:ext cx="10907487" cy="104615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sz="2300" dirty="0">
                <a:latin typeface="Arial Black" panose="020B0A04020102020204" pitchFamily="34" charset="0"/>
              </a:rPr>
              <a:t>Step 5: Start your writing and properly reference your sources</a:t>
            </a:r>
          </a:p>
        </p:txBody>
      </p:sp>
      <p:sp>
        <p:nvSpPr>
          <p:cNvPr id="16" name="Arrow: Down 15">
            <a:extLst>
              <a:ext uri="{FF2B5EF4-FFF2-40B4-BE49-F238E27FC236}">
                <a16:creationId xmlns:a16="http://schemas.microsoft.com/office/drawing/2014/main" id="{7EB14C9F-0CE6-94C7-C1E4-A8471300FA92}"/>
              </a:ext>
            </a:extLst>
          </p:cNvPr>
          <p:cNvSpPr/>
          <p:nvPr/>
        </p:nvSpPr>
        <p:spPr>
          <a:xfrm>
            <a:off x="10367553" y="1038"/>
            <a:ext cx="1001486" cy="809898"/>
          </a:xfrm>
          <a:prstGeom prst="down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3200" dirty="0">
                <a:latin typeface="20th Century Font" panose="00000400000000000000" pitchFamily="2" charset="0"/>
              </a:rPr>
              <a:t>4</a:t>
            </a:r>
          </a:p>
        </p:txBody>
      </p:sp>
    </p:spTree>
    <p:extLst>
      <p:ext uri="{BB962C8B-B14F-4D97-AF65-F5344CB8AC3E}">
        <p14:creationId xmlns:p14="http://schemas.microsoft.com/office/powerpoint/2010/main" val="120173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Six Steps to produce a high-quality work</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640078" y="3790604"/>
            <a:ext cx="10907487" cy="2694706"/>
          </a:xfrm>
        </p:spPr>
        <p:txBody>
          <a:bodyPr anchor="ctr">
            <a:normAutofit/>
          </a:bodyPr>
          <a:lstStyle/>
          <a:p>
            <a:pPr marL="0" indent="0" algn="just">
              <a:lnSpc>
                <a:spcPct val="150000"/>
              </a:lnSpc>
              <a:buNone/>
            </a:pPr>
            <a:r>
              <a:rPr lang="en-GB" sz="2400" dirty="0"/>
              <a:t>Read and reread your paper to ensure the sentences are sensible and paragraphs flow into each other smoothly. Check the grammar, spelling, and punctuation make necessary corrections. Delete any irrelevant sections; improve expressions by changing the vocabulary. Ensure you meet the word count. </a:t>
            </a:r>
          </a:p>
        </p:txBody>
      </p:sp>
      <p:sp>
        <p:nvSpPr>
          <p:cNvPr id="15" name="Content Placeholder 2">
            <a:extLst>
              <a:ext uri="{FF2B5EF4-FFF2-40B4-BE49-F238E27FC236}">
                <a16:creationId xmlns:a16="http://schemas.microsoft.com/office/drawing/2014/main" id="{3EBB4D2A-2870-43D6-979A-6645DAFB8EAA}"/>
              </a:ext>
            </a:extLst>
          </p:cNvPr>
          <p:cNvSpPr txBox="1">
            <a:spLocks/>
          </p:cNvSpPr>
          <p:nvPr/>
        </p:nvSpPr>
        <p:spPr>
          <a:xfrm>
            <a:off x="640079" y="2626260"/>
            <a:ext cx="10907487" cy="104615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GB" dirty="0">
                <a:latin typeface="Arial Black" panose="020B0A04020102020204" pitchFamily="34" charset="0"/>
              </a:rPr>
              <a:t>Step 6: Review, edit, proofread, submit </a:t>
            </a:r>
          </a:p>
        </p:txBody>
      </p:sp>
      <p:sp>
        <p:nvSpPr>
          <p:cNvPr id="16" name="Arrow: Down 15">
            <a:extLst>
              <a:ext uri="{FF2B5EF4-FFF2-40B4-BE49-F238E27FC236}">
                <a16:creationId xmlns:a16="http://schemas.microsoft.com/office/drawing/2014/main" id="{68486AE0-B224-B2E8-BB0D-A6DCCFB50394}"/>
              </a:ext>
            </a:extLst>
          </p:cNvPr>
          <p:cNvSpPr/>
          <p:nvPr/>
        </p:nvSpPr>
        <p:spPr>
          <a:xfrm>
            <a:off x="10367553" y="1038"/>
            <a:ext cx="1001486" cy="809898"/>
          </a:xfrm>
          <a:prstGeom prst="down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3200" dirty="0">
                <a:latin typeface="20th Century Font" panose="00000400000000000000" pitchFamily="2" charset="0"/>
              </a:rPr>
              <a:t>5</a:t>
            </a:r>
          </a:p>
        </p:txBody>
      </p:sp>
    </p:spTree>
    <p:extLst>
      <p:ext uri="{BB962C8B-B14F-4D97-AF65-F5344CB8AC3E}">
        <p14:creationId xmlns:p14="http://schemas.microsoft.com/office/powerpoint/2010/main" val="5765547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Assignment Task 1</a:t>
            </a:r>
          </a:p>
        </p:txBody>
      </p:sp>
      <p:sp>
        <p:nvSpPr>
          <p:cNvPr id="3" name="Content Placeholder 2">
            <a:extLst>
              <a:ext uri="{FF2B5EF4-FFF2-40B4-BE49-F238E27FC236}">
                <a16:creationId xmlns:a16="http://schemas.microsoft.com/office/drawing/2014/main" id="{C306CD14-81FF-4A89-89FB-FFA1827E8A9F}"/>
              </a:ext>
            </a:extLst>
          </p:cNvPr>
          <p:cNvSpPr>
            <a:spLocks noGrp="1"/>
          </p:cNvSpPr>
          <p:nvPr>
            <p:ph idx="1"/>
          </p:nvPr>
        </p:nvSpPr>
        <p:spPr>
          <a:xfrm>
            <a:off x="640079" y="2704015"/>
            <a:ext cx="10907487" cy="3637600"/>
          </a:xfrm>
        </p:spPr>
        <p:txBody>
          <a:bodyPr anchor="ctr">
            <a:normAutofit fontScale="25000" lnSpcReduction="20000"/>
          </a:bodyPr>
          <a:lstStyle/>
          <a:p>
            <a:pPr marL="0" indent="0" algn="just">
              <a:lnSpc>
                <a:spcPct val="150000"/>
              </a:lnSpc>
              <a:spcBef>
                <a:spcPts val="0"/>
              </a:spcBef>
              <a:buNone/>
            </a:pPr>
            <a:r>
              <a:rPr lang="en-GB" sz="9600" b="1" dirty="0"/>
              <a:t>Individual Presentation with Voice-Over (40% of the overall mark)</a:t>
            </a:r>
          </a:p>
          <a:p>
            <a:pPr marL="0" indent="0" algn="just">
              <a:lnSpc>
                <a:spcPct val="150000"/>
              </a:lnSpc>
              <a:buNone/>
            </a:pPr>
            <a:endParaRPr lang="en-GB" dirty="0"/>
          </a:p>
          <a:p>
            <a:pPr marL="0" indent="0" algn="just">
              <a:lnSpc>
                <a:spcPct val="150000"/>
              </a:lnSpc>
              <a:buNone/>
            </a:pPr>
            <a:r>
              <a:rPr lang="en-GB" sz="9600" dirty="0"/>
              <a:t>Identify a </a:t>
            </a:r>
            <a:r>
              <a:rPr lang="en-GB" sz="9600" b="1" u="sng" dirty="0">
                <a:solidFill>
                  <a:srgbClr val="FF0000"/>
                </a:solidFill>
              </a:rPr>
              <a:t>small and medium-sized business enterprise (SME)</a:t>
            </a:r>
            <a:r>
              <a:rPr lang="en-GB" sz="9600" b="1" dirty="0">
                <a:solidFill>
                  <a:srgbClr val="FF0000"/>
                </a:solidFill>
              </a:rPr>
              <a:t> </a:t>
            </a:r>
            <a:r>
              <a:rPr lang="en-GB" sz="9600" dirty="0"/>
              <a:t>that you are familiar with (it may be your previous employers, but this is not compulsory) and provide a critical evaluation of external and internal environmental factors that impact the SME’s strategy.</a:t>
            </a:r>
          </a:p>
          <a:p>
            <a:pPr marL="0" indent="0" algn="just">
              <a:lnSpc>
                <a:spcPct val="150000"/>
              </a:lnSpc>
              <a:buNone/>
            </a:pPr>
            <a:r>
              <a:rPr lang="en-GB" sz="6400" b="1" dirty="0">
                <a:solidFill>
                  <a:srgbClr val="7030A0"/>
                </a:solidFill>
                <a:latin typeface="Comic Sans MS" panose="030F0702030302020204" pitchFamily="66" charset="0"/>
              </a:rPr>
              <a:t>This assignment is specifically designed for students to exercise the applicability of theories and concepts discussed in this module. </a:t>
            </a:r>
            <a:endParaRPr lang="en-GB" sz="6400" dirty="0"/>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2" name="Arrow: Down 11">
            <a:extLst>
              <a:ext uri="{FF2B5EF4-FFF2-40B4-BE49-F238E27FC236}">
                <a16:creationId xmlns:a16="http://schemas.microsoft.com/office/drawing/2014/main" id="{EA7561AC-5ACF-F651-4BC0-06DF61B18E11}"/>
              </a:ext>
            </a:extLst>
          </p:cNvPr>
          <p:cNvSpPr/>
          <p:nvPr/>
        </p:nvSpPr>
        <p:spPr>
          <a:xfrm>
            <a:off x="10367553" y="1038"/>
            <a:ext cx="1001486" cy="809898"/>
          </a:xfrm>
          <a:prstGeom prst="down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3200" dirty="0">
                <a:latin typeface="20th Century Font" panose="00000400000000000000" pitchFamily="2" charset="0"/>
              </a:rPr>
              <a:t>1</a:t>
            </a:r>
          </a:p>
        </p:txBody>
      </p:sp>
    </p:spTree>
    <p:extLst>
      <p:ext uri="{BB962C8B-B14F-4D97-AF65-F5344CB8AC3E}">
        <p14:creationId xmlns:p14="http://schemas.microsoft.com/office/powerpoint/2010/main" val="785649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Assignment Task 1</a:t>
            </a:r>
          </a:p>
        </p:txBody>
      </p:sp>
      <p:sp>
        <p:nvSpPr>
          <p:cNvPr id="3" name="Content Placeholder 2">
            <a:extLst>
              <a:ext uri="{FF2B5EF4-FFF2-40B4-BE49-F238E27FC236}">
                <a16:creationId xmlns:a16="http://schemas.microsoft.com/office/drawing/2014/main" id="{C306CD14-81FF-4A89-89FB-FFA1827E8A9F}"/>
              </a:ext>
            </a:extLst>
          </p:cNvPr>
          <p:cNvSpPr>
            <a:spLocks noGrp="1"/>
          </p:cNvSpPr>
          <p:nvPr>
            <p:ph idx="1"/>
          </p:nvPr>
        </p:nvSpPr>
        <p:spPr>
          <a:xfrm>
            <a:off x="640080" y="2788197"/>
            <a:ext cx="10907486" cy="3553422"/>
          </a:xfrm>
        </p:spPr>
        <p:txBody>
          <a:bodyPr anchor="ctr">
            <a:normAutofit/>
          </a:bodyPr>
          <a:lstStyle/>
          <a:p>
            <a:pPr marL="0" indent="0" algn="just">
              <a:lnSpc>
                <a:spcPct val="100000"/>
              </a:lnSpc>
              <a:buNone/>
            </a:pPr>
            <a:r>
              <a:rPr lang="en-GB" sz="2400" b="1" dirty="0"/>
              <a:t>Your PowerPoint presentations should address the following:</a:t>
            </a:r>
          </a:p>
          <a:p>
            <a:pPr marL="714375" indent="-444500" algn="just">
              <a:lnSpc>
                <a:spcPct val="100000"/>
              </a:lnSpc>
            </a:pPr>
            <a:r>
              <a:rPr lang="en-GB" sz="2000" dirty="0"/>
              <a:t>An introduction to the selected SME</a:t>
            </a:r>
          </a:p>
          <a:p>
            <a:pPr marL="714375" indent="-444500" algn="just">
              <a:lnSpc>
                <a:spcPct val="100000"/>
              </a:lnSpc>
            </a:pPr>
            <a:r>
              <a:rPr lang="en-GB" sz="2000" dirty="0"/>
              <a:t>A definition of strategic management</a:t>
            </a:r>
          </a:p>
          <a:p>
            <a:pPr marL="714375" indent="-444500" algn="just">
              <a:lnSpc>
                <a:spcPct val="100000"/>
              </a:lnSpc>
            </a:pPr>
            <a:r>
              <a:rPr lang="en-GB" sz="2000" dirty="0"/>
              <a:t>An explanation of the importance of analysing the business environment</a:t>
            </a:r>
          </a:p>
          <a:p>
            <a:pPr marL="714375" indent="-444500" algn="just">
              <a:lnSpc>
                <a:spcPct val="100000"/>
              </a:lnSpc>
            </a:pPr>
            <a:r>
              <a:rPr lang="en-GB" sz="2000" dirty="0"/>
              <a:t>A critical evaluation of the impact of internal and external environmental variation on business operations and organisational strategy using business environmental scanning tools, models, and methods discussed in this module from week one to week 7</a:t>
            </a:r>
            <a:endParaRPr lang="en-GB" sz="3200" b="1" dirty="0">
              <a:solidFill>
                <a:srgbClr val="7030A0"/>
              </a:solidFill>
              <a:latin typeface="Comic Sans MS" panose="030F0702030302020204" pitchFamily="66" charset="0"/>
            </a:endParaRP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2" name="Arrow: Down 11">
            <a:extLst>
              <a:ext uri="{FF2B5EF4-FFF2-40B4-BE49-F238E27FC236}">
                <a16:creationId xmlns:a16="http://schemas.microsoft.com/office/drawing/2014/main" id="{14229B42-D78D-5679-964E-603014E45E66}"/>
              </a:ext>
            </a:extLst>
          </p:cNvPr>
          <p:cNvSpPr/>
          <p:nvPr/>
        </p:nvSpPr>
        <p:spPr>
          <a:xfrm>
            <a:off x="10367553" y="1038"/>
            <a:ext cx="1001486" cy="809898"/>
          </a:xfrm>
          <a:prstGeom prst="down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3200" dirty="0">
                <a:latin typeface="20th Century Font" panose="00000400000000000000" pitchFamily="2" charset="0"/>
              </a:rPr>
              <a:t>2</a:t>
            </a:r>
          </a:p>
        </p:txBody>
      </p:sp>
    </p:spTree>
    <p:extLst>
      <p:ext uri="{BB962C8B-B14F-4D97-AF65-F5344CB8AC3E}">
        <p14:creationId xmlns:p14="http://schemas.microsoft.com/office/powerpoint/2010/main" val="327539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Assignment Task 1</a:t>
            </a:r>
          </a:p>
        </p:txBody>
      </p:sp>
      <p:sp>
        <p:nvSpPr>
          <p:cNvPr id="3" name="Content Placeholder 2">
            <a:extLst>
              <a:ext uri="{FF2B5EF4-FFF2-40B4-BE49-F238E27FC236}">
                <a16:creationId xmlns:a16="http://schemas.microsoft.com/office/drawing/2014/main" id="{C306CD14-81FF-4A89-89FB-FFA1827E8A9F}"/>
              </a:ext>
            </a:extLst>
          </p:cNvPr>
          <p:cNvSpPr>
            <a:spLocks noGrp="1"/>
          </p:cNvSpPr>
          <p:nvPr>
            <p:ph idx="1"/>
          </p:nvPr>
        </p:nvSpPr>
        <p:spPr>
          <a:xfrm>
            <a:off x="640080" y="2788197"/>
            <a:ext cx="10907486" cy="3553422"/>
          </a:xfrm>
        </p:spPr>
        <p:txBody>
          <a:bodyPr anchor="ctr">
            <a:normAutofit lnSpcReduction="10000"/>
          </a:bodyPr>
          <a:lstStyle/>
          <a:p>
            <a:pPr marL="0" indent="0" algn="just">
              <a:lnSpc>
                <a:spcPct val="100000"/>
              </a:lnSpc>
              <a:buNone/>
            </a:pPr>
            <a:r>
              <a:rPr lang="en-GB" sz="2400" b="1" dirty="0"/>
              <a:t>Ensure that your individual presentation:</a:t>
            </a:r>
          </a:p>
          <a:p>
            <a:pPr marL="714375" indent="-444500" algn="just">
              <a:lnSpc>
                <a:spcPct val="100000"/>
              </a:lnSpc>
            </a:pPr>
            <a:r>
              <a:rPr lang="en-GB" sz="2000" dirty="0"/>
              <a:t>Is within the requested slide limit (minimum 8 slides and maximum 12 slides including cover and reference list slides)</a:t>
            </a:r>
          </a:p>
          <a:p>
            <a:pPr marL="714375" indent="-444500" algn="just">
              <a:lnSpc>
                <a:spcPct val="100000"/>
              </a:lnSpc>
            </a:pPr>
            <a:r>
              <a:rPr lang="en-GB" sz="2000" dirty="0"/>
              <a:t>Has in-text citations and reference list based on Harvard referencing style</a:t>
            </a:r>
          </a:p>
          <a:p>
            <a:pPr marL="714375" indent="-444500" algn="just">
              <a:lnSpc>
                <a:spcPct val="100000"/>
              </a:lnSpc>
            </a:pPr>
            <a:r>
              <a:rPr lang="en-GB" sz="2000" dirty="0"/>
              <a:t>Uses a suitable presentation structure based on the assignment requirements</a:t>
            </a:r>
          </a:p>
          <a:p>
            <a:pPr marL="714375" indent="-444500" algn="just">
              <a:lnSpc>
                <a:spcPct val="100000"/>
              </a:lnSpc>
            </a:pPr>
            <a:r>
              <a:rPr lang="en-GB" sz="2000" dirty="0"/>
              <a:t>Is presented in a professional way (e.g. has appropriate layouts, fonts, colour, and quality images)</a:t>
            </a:r>
          </a:p>
          <a:p>
            <a:pPr marL="714375" indent="-444500" algn="just">
              <a:lnSpc>
                <a:spcPct val="100000"/>
              </a:lnSpc>
            </a:pPr>
            <a:r>
              <a:rPr lang="en-GB" sz="2000" dirty="0"/>
              <a:t>Uses good grammar, spelling, and punctuation</a:t>
            </a:r>
          </a:p>
          <a:p>
            <a:pPr marL="714375" indent="-444500" algn="just">
              <a:lnSpc>
                <a:spcPct val="100000"/>
              </a:lnSpc>
            </a:pPr>
            <a:r>
              <a:rPr lang="en-GB" sz="2000" dirty="0"/>
              <a:t>Is not too wordy or too descriptive</a:t>
            </a:r>
          </a:p>
          <a:p>
            <a:pPr marL="714375" indent="-444500" algn="just">
              <a:lnSpc>
                <a:spcPct val="100000"/>
              </a:lnSpc>
            </a:pPr>
            <a:r>
              <a:rPr lang="en-GB" sz="2000" dirty="0"/>
              <a:t>Has voice-over audio for each slide</a:t>
            </a:r>
            <a:endParaRPr lang="en-GB" sz="3200" b="1" dirty="0">
              <a:solidFill>
                <a:srgbClr val="7030A0"/>
              </a:solidFill>
              <a:latin typeface="Comic Sans MS" panose="030F0702030302020204" pitchFamily="66" charset="0"/>
            </a:endParaRP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2" name="Arrow: Down 11">
            <a:extLst>
              <a:ext uri="{FF2B5EF4-FFF2-40B4-BE49-F238E27FC236}">
                <a16:creationId xmlns:a16="http://schemas.microsoft.com/office/drawing/2014/main" id="{14229B42-D78D-5679-964E-603014E45E66}"/>
              </a:ext>
            </a:extLst>
          </p:cNvPr>
          <p:cNvSpPr/>
          <p:nvPr/>
        </p:nvSpPr>
        <p:spPr>
          <a:xfrm>
            <a:off x="10367553" y="1038"/>
            <a:ext cx="1001486" cy="809898"/>
          </a:xfrm>
          <a:prstGeom prst="down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3200" dirty="0">
                <a:latin typeface="20th Century Font" panose="00000400000000000000" pitchFamily="2" charset="0"/>
              </a:rPr>
              <a:t>3</a:t>
            </a:r>
          </a:p>
        </p:txBody>
      </p:sp>
    </p:spTree>
    <p:extLst>
      <p:ext uri="{BB962C8B-B14F-4D97-AF65-F5344CB8AC3E}">
        <p14:creationId xmlns:p14="http://schemas.microsoft.com/office/powerpoint/2010/main" val="36244191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Assignment Task 1</a:t>
            </a:r>
          </a:p>
        </p:txBody>
      </p:sp>
      <p:sp>
        <p:nvSpPr>
          <p:cNvPr id="3" name="Content Placeholder 2">
            <a:extLst>
              <a:ext uri="{FF2B5EF4-FFF2-40B4-BE49-F238E27FC236}">
                <a16:creationId xmlns:a16="http://schemas.microsoft.com/office/drawing/2014/main" id="{C306CD14-81FF-4A89-89FB-FFA1827E8A9F}"/>
              </a:ext>
            </a:extLst>
          </p:cNvPr>
          <p:cNvSpPr>
            <a:spLocks noGrp="1"/>
          </p:cNvSpPr>
          <p:nvPr>
            <p:ph idx="1"/>
          </p:nvPr>
        </p:nvSpPr>
        <p:spPr>
          <a:xfrm>
            <a:off x="640080" y="2788197"/>
            <a:ext cx="4611189" cy="640803"/>
          </a:xfrm>
        </p:spPr>
        <p:txBody>
          <a:bodyPr anchor="ctr">
            <a:normAutofit/>
          </a:bodyPr>
          <a:lstStyle/>
          <a:p>
            <a:pPr marL="0" indent="0" algn="just">
              <a:lnSpc>
                <a:spcPct val="100000"/>
              </a:lnSpc>
              <a:buNone/>
            </a:pPr>
            <a:r>
              <a:rPr lang="en-GB" sz="2400" b="1" dirty="0"/>
              <a:t>Create a voice-over presentation:</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2" name="Arrow: Down 11">
            <a:extLst>
              <a:ext uri="{FF2B5EF4-FFF2-40B4-BE49-F238E27FC236}">
                <a16:creationId xmlns:a16="http://schemas.microsoft.com/office/drawing/2014/main" id="{14229B42-D78D-5679-964E-603014E45E66}"/>
              </a:ext>
            </a:extLst>
          </p:cNvPr>
          <p:cNvSpPr/>
          <p:nvPr/>
        </p:nvSpPr>
        <p:spPr>
          <a:xfrm>
            <a:off x="10367553" y="1038"/>
            <a:ext cx="1001486" cy="809898"/>
          </a:xfrm>
          <a:prstGeom prst="down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3200" dirty="0">
                <a:latin typeface="20th Century Font" panose="00000400000000000000" pitchFamily="2" charset="0"/>
              </a:rPr>
              <a:t>4</a:t>
            </a:r>
          </a:p>
        </p:txBody>
      </p:sp>
      <p:pic>
        <p:nvPicPr>
          <p:cNvPr id="4" name="Online Media 3" title="PowerPoint: Inserting Audio">
            <a:hlinkClick r:id="" action="ppaction://media"/>
            <a:extLst>
              <a:ext uri="{FF2B5EF4-FFF2-40B4-BE49-F238E27FC236}">
                <a16:creationId xmlns:a16="http://schemas.microsoft.com/office/drawing/2014/main" id="{3028AFAC-64DB-2B25-2A3E-2DA39074BD93}"/>
              </a:ext>
            </a:extLst>
          </p:cNvPr>
          <p:cNvPicPr>
            <a:picLocks noRot="1" noChangeAspect="1"/>
          </p:cNvPicPr>
          <p:nvPr>
            <a:videoFile r:link="rId1"/>
          </p:nvPr>
        </p:nvPicPr>
        <p:blipFill>
          <a:blip r:embed="rId4"/>
          <a:stretch>
            <a:fillRect/>
          </a:stretch>
        </p:blipFill>
        <p:spPr>
          <a:xfrm>
            <a:off x="731525" y="3571222"/>
            <a:ext cx="4915990" cy="2719421"/>
          </a:xfrm>
          <a:prstGeom prst="rect">
            <a:avLst/>
          </a:prstGeom>
        </p:spPr>
      </p:pic>
      <p:pic>
        <p:nvPicPr>
          <p:cNvPr id="6" name="Picture 5">
            <a:extLst>
              <a:ext uri="{FF2B5EF4-FFF2-40B4-BE49-F238E27FC236}">
                <a16:creationId xmlns:a16="http://schemas.microsoft.com/office/drawing/2014/main" id="{1AE41474-332B-B06C-ADC0-F8980D956F41}"/>
              </a:ext>
            </a:extLst>
          </p:cNvPr>
          <p:cNvPicPr>
            <a:picLocks noChangeAspect="1"/>
          </p:cNvPicPr>
          <p:nvPr/>
        </p:nvPicPr>
        <p:blipFill>
          <a:blip r:embed="rId5"/>
          <a:stretch>
            <a:fillRect/>
          </a:stretch>
        </p:blipFill>
        <p:spPr>
          <a:xfrm>
            <a:off x="6466131" y="2702740"/>
            <a:ext cx="5081435" cy="3694538"/>
          </a:xfrm>
          <a:prstGeom prst="rect">
            <a:avLst/>
          </a:prstGeom>
        </p:spPr>
      </p:pic>
    </p:spTree>
    <p:extLst>
      <p:ext uri="{BB962C8B-B14F-4D97-AF65-F5344CB8AC3E}">
        <p14:creationId xmlns:p14="http://schemas.microsoft.com/office/powerpoint/2010/main" val="761344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Assignment Task 1</a:t>
            </a:r>
          </a:p>
        </p:txBody>
      </p:sp>
      <p:sp>
        <p:nvSpPr>
          <p:cNvPr id="3" name="Content Placeholder 2">
            <a:extLst>
              <a:ext uri="{FF2B5EF4-FFF2-40B4-BE49-F238E27FC236}">
                <a16:creationId xmlns:a16="http://schemas.microsoft.com/office/drawing/2014/main" id="{C306CD14-81FF-4A89-89FB-FFA1827E8A9F}"/>
              </a:ext>
            </a:extLst>
          </p:cNvPr>
          <p:cNvSpPr>
            <a:spLocks noGrp="1"/>
          </p:cNvSpPr>
          <p:nvPr>
            <p:ph idx="1"/>
          </p:nvPr>
        </p:nvSpPr>
        <p:spPr>
          <a:xfrm>
            <a:off x="640080" y="2560322"/>
            <a:ext cx="10907486" cy="3924988"/>
          </a:xfrm>
        </p:spPr>
        <p:txBody>
          <a:bodyPr anchor="ctr">
            <a:normAutofit lnSpcReduction="10000"/>
          </a:bodyPr>
          <a:lstStyle/>
          <a:p>
            <a:pPr marL="357188" indent="-174625" algn="just">
              <a:lnSpc>
                <a:spcPct val="100000"/>
              </a:lnSpc>
              <a:spcBef>
                <a:spcPts val="0"/>
              </a:spcBef>
            </a:pPr>
            <a:r>
              <a:rPr lang="en-GB" sz="2400" dirty="0"/>
              <a:t>Make sure your case study is an SME. </a:t>
            </a:r>
          </a:p>
          <a:p>
            <a:pPr marL="357188" indent="-174625" algn="just">
              <a:lnSpc>
                <a:spcPct val="100000"/>
              </a:lnSpc>
              <a:spcBef>
                <a:spcPts val="0"/>
              </a:spcBef>
            </a:pPr>
            <a:r>
              <a:rPr lang="en-GB" sz="2400" dirty="0"/>
              <a:t>For your convenience, we created a list of SMEs in different industries that you can select as your case studies. You can access the list on the module page</a:t>
            </a:r>
          </a:p>
          <a:p>
            <a:pPr marL="357188" indent="-174625" algn="just">
              <a:lnSpc>
                <a:spcPct val="100000"/>
              </a:lnSpc>
              <a:spcBef>
                <a:spcPts val="0"/>
              </a:spcBef>
            </a:pPr>
            <a:r>
              <a:rPr lang="en-GB" sz="2400" dirty="0"/>
              <a:t>There is no in-class presentation. You only submit your PowerPoint slides, including voice-over, via Turnitin.</a:t>
            </a:r>
          </a:p>
          <a:p>
            <a:pPr marL="357188" indent="-174625" algn="just">
              <a:lnSpc>
                <a:spcPct val="100000"/>
              </a:lnSpc>
              <a:spcBef>
                <a:spcPts val="0"/>
              </a:spcBef>
            </a:pPr>
            <a:r>
              <a:rPr lang="en-GB" sz="2400" dirty="0"/>
              <a:t>You don’t need to submit the speaker note.</a:t>
            </a:r>
          </a:p>
          <a:p>
            <a:pPr marL="357188" indent="-174625" algn="just">
              <a:lnSpc>
                <a:spcPct val="100000"/>
              </a:lnSpc>
              <a:spcBef>
                <a:spcPts val="0"/>
              </a:spcBef>
            </a:pPr>
            <a:r>
              <a:rPr lang="en-GB" sz="2400" dirty="0"/>
              <a:t>Your PowerPoint slides should include in-text citations and a reference list at the end.</a:t>
            </a:r>
          </a:p>
          <a:p>
            <a:pPr marL="357188" indent="-174625" algn="just">
              <a:lnSpc>
                <a:spcPct val="100000"/>
              </a:lnSpc>
              <a:spcBef>
                <a:spcPts val="0"/>
              </a:spcBef>
            </a:pPr>
            <a:r>
              <a:rPr lang="en-GB" sz="2400" dirty="0"/>
              <a:t>Possibly, some students select the same SME. There is no problem with it, and we will check the originality of students’ submitted work by comparing different variables of the submitted presentations and using the Turnitin report.</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2" name="Arrow: Down 11">
            <a:extLst>
              <a:ext uri="{FF2B5EF4-FFF2-40B4-BE49-F238E27FC236}">
                <a16:creationId xmlns:a16="http://schemas.microsoft.com/office/drawing/2014/main" id="{14229B42-D78D-5679-964E-603014E45E66}"/>
              </a:ext>
            </a:extLst>
          </p:cNvPr>
          <p:cNvSpPr/>
          <p:nvPr/>
        </p:nvSpPr>
        <p:spPr>
          <a:xfrm>
            <a:off x="10367553" y="1038"/>
            <a:ext cx="1001486" cy="809898"/>
          </a:xfrm>
          <a:prstGeom prst="down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3200" dirty="0">
                <a:latin typeface="20th Century Font" panose="00000400000000000000" pitchFamily="2" charset="0"/>
              </a:rPr>
              <a:t>5</a:t>
            </a:r>
          </a:p>
        </p:txBody>
      </p:sp>
    </p:spTree>
    <p:extLst>
      <p:ext uri="{BB962C8B-B14F-4D97-AF65-F5344CB8AC3E}">
        <p14:creationId xmlns:p14="http://schemas.microsoft.com/office/powerpoint/2010/main" val="28629786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Assignment Task 1</a:t>
            </a:r>
          </a:p>
        </p:txBody>
      </p:sp>
      <p:sp>
        <p:nvSpPr>
          <p:cNvPr id="3" name="Content Placeholder 2">
            <a:extLst>
              <a:ext uri="{FF2B5EF4-FFF2-40B4-BE49-F238E27FC236}">
                <a16:creationId xmlns:a16="http://schemas.microsoft.com/office/drawing/2014/main" id="{C306CD14-81FF-4A89-89FB-FFA1827E8A9F}"/>
              </a:ext>
            </a:extLst>
          </p:cNvPr>
          <p:cNvSpPr>
            <a:spLocks noGrp="1"/>
          </p:cNvSpPr>
          <p:nvPr>
            <p:ph idx="1"/>
          </p:nvPr>
        </p:nvSpPr>
        <p:spPr>
          <a:xfrm>
            <a:off x="640080" y="2560322"/>
            <a:ext cx="10907486" cy="3924988"/>
          </a:xfrm>
        </p:spPr>
        <p:txBody>
          <a:bodyPr anchor="ctr">
            <a:normAutofit lnSpcReduction="10000"/>
          </a:bodyPr>
          <a:lstStyle/>
          <a:p>
            <a:pPr marL="357188" indent="-174625" algn="just">
              <a:lnSpc>
                <a:spcPct val="100000"/>
              </a:lnSpc>
              <a:spcBef>
                <a:spcPts val="0"/>
              </a:spcBef>
            </a:pPr>
            <a:r>
              <a:rPr lang="en-GB" sz="2400" dirty="0"/>
              <a:t>Task 1 is in line with task 2 (individual report). It means you will focus on the same case study and use the outcome of your strategic analysis in task 1 in writing your end-of-module individual report. Although these two tasks are connected, you do not need to repeat the same frameworks related to task 1 in your individual report. You will only use the outcomes of your strategic analysis based on the requirements of task 1 to critically appraise the organisation’s current strategic direction and provide key strategic recommendations for the SME for future developments and implementation.</a:t>
            </a:r>
          </a:p>
          <a:p>
            <a:pPr marL="357188" indent="-174625" algn="just">
              <a:lnSpc>
                <a:spcPct val="100000"/>
              </a:lnSpc>
              <a:spcBef>
                <a:spcPts val="0"/>
              </a:spcBef>
            </a:pPr>
            <a:r>
              <a:rPr lang="en-GB" sz="2400" dirty="0"/>
              <a:t>You can use other strategic management tools in your analysis; however, it is compulsory to use some of the main strategic analysis tools discussed in this module. </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2" name="Arrow: Down 11">
            <a:extLst>
              <a:ext uri="{FF2B5EF4-FFF2-40B4-BE49-F238E27FC236}">
                <a16:creationId xmlns:a16="http://schemas.microsoft.com/office/drawing/2014/main" id="{14229B42-D78D-5679-964E-603014E45E66}"/>
              </a:ext>
            </a:extLst>
          </p:cNvPr>
          <p:cNvSpPr/>
          <p:nvPr/>
        </p:nvSpPr>
        <p:spPr>
          <a:xfrm>
            <a:off x="10367553" y="1038"/>
            <a:ext cx="1001486" cy="809898"/>
          </a:xfrm>
          <a:prstGeom prst="down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3200" dirty="0">
                <a:latin typeface="20th Century Font" panose="00000400000000000000" pitchFamily="2" charset="0"/>
              </a:rPr>
              <a:t>6</a:t>
            </a:r>
          </a:p>
        </p:txBody>
      </p:sp>
    </p:spTree>
    <p:extLst>
      <p:ext uri="{BB962C8B-B14F-4D97-AF65-F5344CB8AC3E}">
        <p14:creationId xmlns:p14="http://schemas.microsoft.com/office/powerpoint/2010/main" val="27714731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Assignment Task 2</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Arrow: Down 13">
            <a:extLst>
              <a:ext uri="{FF2B5EF4-FFF2-40B4-BE49-F238E27FC236}">
                <a16:creationId xmlns:a16="http://schemas.microsoft.com/office/drawing/2014/main" id="{C9A52062-FC96-BAA9-59FB-5E90B507C03B}"/>
              </a:ext>
            </a:extLst>
          </p:cNvPr>
          <p:cNvSpPr/>
          <p:nvPr/>
        </p:nvSpPr>
        <p:spPr>
          <a:xfrm>
            <a:off x="10367553" y="1038"/>
            <a:ext cx="1001486" cy="809898"/>
          </a:xfrm>
          <a:prstGeom prst="downArrow">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GB" sz="3200" dirty="0">
                <a:latin typeface="20th Century Font" panose="00000400000000000000" pitchFamily="2" charset="0"/>
              </a:rPr>
              <a:t>1</a:t>
            </a:r>
          </a:p>
        </p:txBody>
      </p:sp>
      <p:sp>
        <p:nvSpPr>
          <p:cNvPr id="16" name="Content Placeholder 2">
            <a:extLst>
              <a:ext uri="{FF2B5EF4-FFF2-40B4-BE49-F238E27FC236}">
                <a16:creationId xmlns:a16="http://schemas.microsoft.com/office/drawing/2014/main" id="{B06423BE-7E36-374D-BE30-04EDAB0D17E8}"/>
              </a:ext>
            </a:extLst>
          </p:cNvPr>
          <p:cNvSpPr>
            <a:spLocks noGrp="1"/>
          </p:cNvSpPr>
          <p:nvPr>
            <p:ph idx="1"/>
          </p:nvPr>
        </p:nvSpPr>
        <p:spPr>
          <a:xfrm>
            <a:off x="640079" y="2704015"/>
            <a:ext cx="10907487" cy="3781298"/>
          </a:xfrm>
        </p:spPr>
        <p:txBody>
          <a:bodyPr anchor="ctr">
            <a:normAutofit fontScale="25000" lnSpcReduction="20000"/>
          </a:bodyPr>
          <a:lstStyle/>
          <a:p>
            <a:pPr marL="0" indent="0" algn="just">
              <a:lnSpc>
                <a:spcPct val="150000"/>
              </a:lnSpc>
              <a:spcBef>
                <a:spcPts val="0"/>
              </a:spcBef>
              <a:buNone/>
            </a:pPr>
            <a:r>
              <a:rPr lang="en-GB" sz="9600" b="1" dirty="0"/>
              <a:t>Individual Report – 2,500 words (60% of the overall mark)</a:t>
            </a:r>
          </a:p>
          <a:p>
            <a:pPr marL="0" indent="0" algn="just">
              <a:lnSpc>
                <a:spcPct val="150000"/>
              </a:lnSpc>
              <a:spcBef>
                <a:spcPts val="0"/>
              </a:spcBef>
              <a:buNone/>
            </a:pPr>
            <a:endParaRPr lang="en-GB" dirty="0"/>
          </a:p>
          <a:p>
            <a:pPr marL="0" indent="0" algn="just">
              <a:lnSpc>
                <a:spcPct val="150000"/>
              </a:lnSpc>
              <a:spcBef>
                <a:spcPts val="0"/>
              </a:spcBef>
              <a:buNone/>
            </a:pPr>
            <a:r>
              <a:rPr lang="en-GB" sz="8000" dirty="0"/>
              <a:t>Write an academic report of 2,500 words (+/- 10%), employing academic models, methods, and theories to develop a sustainable business strategy for the chosen SME in task one. Based on your analysis of the SME’s internal and external environment in task one, you need to provide key strategic recommendations for the SME for future developments and implementation, considering the challenges SMEs encounter in implementing strategic direction.</a:t>
            </a:r>
          </a:p>
          <a:p>
            <a:pPr marL="0" indent="0" algn="just">
              <a:lnSpc>
                <a:spcPct val="150000"/>
              </a:lnSpc>
              <a:buNone/>
            </a:pPr>
            <a:r>
              <a:rPr lang="en-GB" sz="6400" b="1" dirty="0">
                <a:solidFill>
                  <a:srgbClr val="7030A0"/>
                </a:solidFill>
                <a:latin typeface="Comic Sans MS" panose="030F0702030302020204" pitchFamily="66" charset="0"/>
              </a:rPr>
              <a:t>This assignment is specifically designed for students to exercise the applicability of theories and concepts discussed in this module. </a:t>
            </a:r>
            <a:endParaRPr lang="en-GB" sz="6400" dirty="0"/>
          </a:p>
        </p:txBody>
      </p:sp>
    </p:spTree>
    <p:extLst>
      <p:ext uri="{BB962C8B-B14F-4D97-AF65-F5344CB8AC3E}">
        <p14:creationId xmlns:p14="http://schemas.microsoft.com/office/powerpoint/2010/main" val="19498655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06CD14-81FF-4A89-89FB-FFA1827E8A9F}"/>
              </a:ext>
            </a:extLst>
          </p:cNvPr>
          <p:cNvSpPr>
            <a:spLocks noGrp="1"/>
          </p:cNvSpPr>
          <p:nvPr>
            <p:ph idx="1"/>
          </p:nvPr>
        </p:nvSpPr>
        <p:spPr>
          <a:xfrm>
            <a:off x="640079" y="2712330"/>
            <a:ext cx="10907487" cy="731160"/>
          </a:xfrm>
        </p:spPr>
        <p:txBody>
          <a:bodyPr anchor="ctr">
            <a:normAutofit lnSpcReduction="10000"/>
          </a:bodyPr>
          <a:lstStyle/>
          <a:p>
            <a:pPr marL="0" indent="0" algn="just">
              <a:lnSpc>
                <a:spcPct val="100000"/>
              </a:lnSpc>
              <a:spcBef>
                <a:spcPts val="0"/>
              </a:spcBef>
              <a:buNone/>
            </a:pPr>
            <a:r>
              <a:rPr lang="en-GB" sz="2200" b="1" dirty="0"/>
              <a:t>Your report should demonstrate an understanding of strategic management by including following criteria:</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2" name="Content Placeholder 2">
            <a:extLst>
              <a:ext uri="{FF2B5EF4-FFF2-40B4-BE49-F238E27FC236}">
                <a16:creationId xmlns:a16="http://schemas.microsoft.com/office/drawing/2014/main" id="{76CBDF92-0493-4D9A-8E36-DBE12C993129}"/>
              </a:ext>
            </a:extLst>
          </p:cNvPr>
          <p:cNvSpPr txBox="1">
            <a:spLocks/>
          </p:cNvSpPr>
          <p:nvPr/>
        </p:nvSpPr>
        <p:spPr>
          <a:xfrm>
            <a:off x="633596" y="3361509"/>
            <a:ext cx="10907487" cy="312380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10000"/>
              </a:lnSpc>
            </a:pPr>
            <a:r>
              <a:rPr lang="en-GB" sz="1600" dirty="0"/>
              <a:t>Critically appraise the organisation’s current strategic direction and discuss its sustainability-based on changes and macro-trends over time</a:t>
            </a:r>
          </a:p>
          <a:p>
            <a:pPr algn="just">
              <a:lnSpc>
                <a:spcPct val="110000"/>
              </a:lnSpc>
            </a:pPr>
            <a:r>
              <a:rPr lang="en-GB" sz="1600" dirty="0"/>
              <a:t>A stakeholder analysis with a critical evaluation of the expectations of the different stakeholders and their relative power</a:t>
            </a:r>
          </a:p>
          <a:p>
            <a:pPr algn="just">
              <a:lnSpc>
                <a:spcPct val="110000"/>
              </a:lnSpc>
            </a:pPr>
            <a:r>
              <a:rPr lang="en-GB" sz="1600" dirty="0"/>
              <a:t>Based on the critical evaluation of the impact of internal and external environmental variation on business operations and organisational strategy in task 1 and stakeholders’ power and interest, identify available strategic growth choices for your chosen SME organisation in markets</a:t>
            </a:r>
          </a:p>
          <a:p>
            <a:pPr algn="just">
              <a:lnSpc>
                <a:spcPct val="110000"/>
              </a:lnSpc>
            </a:pPr>
            <a:r>
              <a:rPr lang="en-GB" sz="1600" dirty="0"/>
              <a:t>A critical evaluation of strategic growth choices to assess their feasibility, suitability, and acceptability</a:t>
            </a:r>
          </a:p>
          <a:p>
            <a:pPr algn="just">
              <a:lnSpc>
                <a:spcPct val="110000"/>
              </a:lnSpc>
            </a:pPr>
            <a:r>
              <a:rPr lang="en-GB" sz="1600" dirty="0"/>
              <a:t>Provide key strategic recommendations for the organisation for future developments and implementation, considering the challenges SMEs encounter in implementing the strategic direction</a:t>
            </a:r>
          </a:p>
        </p:txBody>
      </p:sp>
      <p:sp>
        <p:nvSpPr>
          <p:cNvPr id="15" name="Title 1">
            <a:extLst>
              <a:ext uri="{FF2B5EF4-FFF2-40B4-BE49-F238E27FC236}">
                <a16:creationId xmlns:a16="http://schemas.microsoft.com/office/drawing/2014/main" id="{C15A89B4-FF66-081C-5B5E-B973DCEF55ED}"/>
              </a:ext>
            </a:extLst>
          </p:cNvPr>
          <p:cNvSpPr>
            <a:spLocks noGrp="1"/>
          </p:cNvSpPr>
          <p:nvPr>
            <p:ph type="title"/>
          </p:nvPr>
        </p:nvSpPr>
        <p:spPr>
          <a:xfrm>
            <a:off x="1043631" y="809898"/>
            <a:ext cx="9942716" cy="1554480"/>
          </a:xfrm>
        </p:spPr>
        <p:txBody>
          <a:bodyPr anchor="ctr">
            <a:normAutofit/>
          </a:bodyPr>
          <a:lstStyle/>
          <a:p>
            <a:r>
              <a:rPr lang="en-GB" sz="4800" b="1" u="sng" dirty="0"/>
              <a:t>Assignment Task 2</a:t>
            </a:r>
          </a:p>
        </p:txBody>
      </p:sp>
      <p:sp>
        <p:nvSpPr>
          <p:cNvPr id="16" name="Arrow: Down 15">
            <a:extLst>
              <a:ext uri="{FF2B5EF4-FFF2-40B4-BE49-F238E27FC236}">
                <a16:creationId xmlns:a16="http://schemas.microsoft.com/office/drawing/2014/main" id="{67D4DED5-DB48-BFAE-6353-6C3626FC4610}"/>
              </a:ext>
            </a:extLst>
          </p:cNvPr>
          <p:cNvSpPr/>
          <p:nvPr/>
        </p:nvSpPr>
        <p:spPr>
          <a:xfrm>
            <a:off x="10367553" y="1038"/>
            <a:ext cx="1001486" cy="809898"/>
          </a:xfrm>
          <a:prstGeom prst="downArrow">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GB" sz="3200" dirty="0">
                <a:latin typeface="20th Century Font" panose="00000400000000000000" pitchFamily="2" charset="0"/>
              </a:rPr>
              <a:t>2</a:t>
            </a:r>
          </a:p>
        </p:txBody>
      </p:sp>
    </p:spTree>
    <p:extLst>
      <p:ext uri="{BB962C8B-B14F-4D97-AF65-F5344CB8AC3E}">
        <p14:creationId xmlns:p14="http://schemas.microsoft.com/office/powerpoint/2010/main" val="614352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Assignment Task 2</a:t>
            </a:r>
          </a:p>
        </p:txBody>
      </p:sp>
      <p:sp>
        <p:nvSpPr>
          <p:cNvPr id="3" name="Content Placeholder 2">
            <a:extLst>
              <a:ext uri="{FF2B5EF4-FFF2-40B4-BE49-F238E27FC236}">
                <a16:creationId xmlns:a16="http://schemas.microsoft.com/office/drawing/2014/main" id="{C306CD14-81FF-4A89-89FB-FFA1827E8A9F}"/>
              </a:ext>
            </a:extLst>
          </p:cNvPr>
          <p:cNvSpPr>
            <a:spLocks noGrp="1"/>
          </p:cNvSpPr>
          <p:nvPr>
            <p:ph idx="1"/>
          </p:nvPr>
        </p:nvSpPr>
        <p:spPr>
          <a:xfrm>
            <a:off x="640080" y="2788197"/>
            <a:ext cx="10907486" cy="3553422"/>
          </a:xfrm>
        </p:spPr>
        <p:txBody>
          <a:bodyPr anchor="ctr">
            <a:normAutofit/>
          </a:bodyPr>
          <a:lstStyle/>
          <a:p>
            <a:pPr marL="0" indent="0" algn="just">
              <a:lnSpc>
                <a:spcPct val="100000"/>
              </a:lnSpc>
              <a:buNone/>
            </a:pPr>
            <a:r>
              <a:rPr lang="en-GB" b="1" dirty="0"/>
              <a:t>Ensure that your individual report:</a:t>
            </a:r>
          </a:p>
          <a:p>
            <a:pPr marL="714375" indent="-444500" algn="just">
              <a:lnSpc>
                <a:spcPct val="100000"/>
              </a:lnSpc>
            </a:pPr>
            <a:r>
              <a:rPr lang="en-GB" sz="2400" dirty="0"/>
              <a:t>Is within the requested word limit of 2,500 (+/- 10% words)</a:t>
            </a:r>
          </a:p>
          <a:p>
            <a:pPr marL="714375" indent="-444500" algn="just">
              <a:lnSpc>
                <a:spcPct val="100000"/>
              </a:lnSpc>
            </a:pPr>
            <a:r>
              <a:rPr lang="en-GB" sz="2400" dirty="0"/>
              <a:t>Uses a suitable report structure</a:t>
            </a:r>
          </a:p>
          <a:p>
            <a:pPr marL="714375" indent="-444500" algn="just">
              <a:lnSpc>
                <a:spcPct val="100000"/>
              </a:lnSpc>
            </a:pPr>
            <a:r>
              <a:rPr lang="en-GB" sz="2400" dirty="0"/>
              <a:t>Is presented in a professional way</a:t>
            </a:r>
          </a:p>
          <a:p>
            <a:pPr marL="714375" indent="-444500" algn="just">
              <a:lnSpc>
                <a:spcPct val="100000"/>
              </a:lnSpc>
            </a:pPr>
            <a:r>
              <a:rPr lang="en-GB" sz="2400" dirty="0"/>
              <a:t>Uses good grammar, spelling, and punctuation</a:t>
            </a:r>
          </a:p>
          <a:p>
            <a:pPr marL="714375" indent="-444500" algn="just">
              <a:lnSpc>
                <a:spcPct val="100000"/>
              </a:lnSpc>
            </a:pPr>
            <a:r>
              <a:rPr lang="en-GB" sz="2400" dirty="0"/>
              <a:t>Complies with University guidance on referencing: UWTSD Harvard Referencing Guide</a:t>
            </a:r>
            <a:endParaRPr lang="en-GB" sz="3600" b="1" dirty="0">
              <a:solidFill>
                <a:srgbClr val="7030A0"/>
              </a:solidFill>
              <a:latin typeface="Comic Sans MS" panose="030F0702030302020204" pitchFamily="66" charset="0"/>
            </a:endParaRP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2" name="Arrow: Down 11">
            <a:extLst>
              <a:ext uri="{FF2B5EF4-FFF2-40B4-BE49-F238E27FC236}">
                <a16:creationId xmlns:a16="http://schemas.microsoft.com/office/drawing/2014/main" id="{14229B42-D78D-5679-964E-603014E45E66}"/>
              </a:ext>
            </a:extLst>
          </p:cNvPr>
          <p:cNvSpPr/>
          <p:nvPr/>
        </p:nvSpPr>
        <p:spPr>
          <a:xfrm>
            <a:off x="10367553" y="1038"/>
            <a:ext cx="1001486" cy="809898"/>
          </a:xfrm>
          <a:prstGeom prst="down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3200" dirty="0">
                <a:latin typeface="20th Century Font" panose="00000400000000000000" pitchFamily="2" charset="0"/>
              </a:rPr>
              <a:t>3</a:t>
            </a:r>
          </a:p>
        </p:txBody>
      </p:sp>
    </p:spTree>
    <p:extLst>
      <p:ext uri="{BB962C8B-B14F-4D97-AF65-F5344CB8AC3E}">
        <p14:creationId xmlns:p14="http://schemas.microsoft.com/office/powerpoint/2010/main" val="5959947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1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31" name="Rectangle 2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2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4" name="Rectangle 2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2E1FB-BBA4-4EF2-A492-01F943E33B33}"/>
              </a:ext>
            </a:extLst>
          </p:cNvPr>
          <p:cNvSpPr>
            <a:spLocks noGrp="1"/>
          </p:cNvSpPr>
          <p:nvPr>
            <p:ph type="title"/>
          </p:nvPr>
        </p:nvSpPr>
        <p:spPr>
          <a:xfrm>
            <a:off x="1153618" y="1239927"/>
            <a:ext cx="4008586" cy="4680583"/>
          </a:xfrm>
        </p:spPr>
        <p:txBody>
          <a:bodyPr anchor="ctr">
            <a:normAutofit/>
          </a:bodyPr>
          <a:lstStyle/>
          <a:p>
            <a:r>
              <a:rPr lang="en-GB" sz="5200" b="1"/>
              <a:t>Assignment Guidance</a:t>
            </a:r>
          </a:p>
        </p:txBody>
      </p:sp>
      <p:sp>
        <p:nvSpPr>
          <p:cNvPr id="3" name="Content Placeholder 2">
            <a:extLst>
              <a:ext uri="{FF2B5EF4-FFF2-40B4-BE49-F238E27FC236}">
                <a16:creationId xmlns:a16="http://schemas.microsoft.com/office/drawing/2014/main" id="{63CC6D8F-73F0-49CD-9E3A-97EF481FC259}"/>
              </a:ext>
            </a:extLst>
          </p:cNvPr>
          <p:cNvSpPr>
            <a:spLocks noGrp="1"/>
          </p:cNvSpPr>
          <p:nvPr>
            <p:ph idx="1"/>
          </p:nvPr>
        </p:nvSpPr>
        <p:spPr>
          <a:xfrm>
            <a:off x="4553339" y="937491"/>
            <a:ext cx="6867330" cy="4983020"/>
          </a:xfrm>
        </p:spPr>
        <p:txBody>
          <a:bodyPr anchor="ctr">
            <a:normAutofit/>
          </a:bodyPr>
          <a:lstStyle/>
          <a:p>
            <a:pPr marL="0" indent="0" algn="just">
              <a:buNone/>
            </a:pPr>
            <a:r>
              <a:rPr lang="en-GB" sz="2000" b="1" dirty="0">
                <a:latin typeface="Arial" panose="020B0604020202020204" pitchFamily="34" charset="0"/>
                <a:cs typeface="Arial" panose="020B0604020202020204" pitchFamily="34" charset="0"/>
              </a:rPr>
              <a:t>Please note the following when completing your written assignment: </a:t>
            </a:r>
          </a:p>
          <a:p>
            <a:pPr algn="just"/>
            <a:r>
              <a:rPr lang="en-GB" sz="1600" b="1" dirty="0">
                <a:solidFill>
                  <a:schemeClr val="accent2">
                    <a:lumMod val="75000"/>
                  </a:schemeClr>
                </a:solidFill>
                <a:latin typeface="Arial" panose="020B0604020202020204" pitchFamily="34" charset="0"/>
                <a:cs typeface="Arial" panose="020B0604020202020204" pitchFamily="34" charset="0"/>
              </a:rPr>
              <a:t>Writing</a:t>
            </a:r>
            <a:r>
              <a:rPr lang="en-GB" sz="1600" dirty="0">
                <a:latin typeface="Arial" panose="020B0604020202020204" pitchFamily="34" charset="0"/>
                <a:cs typeface="Arial" panose="020B0604020202020204" pitchFamily="34" charset="0"/>
              </a:rPr>
              <a:t>: written in English in an appropriate business/academic style </a:t>
            </a:r>
          </a:p>
          <a:p>
            <a:pPr algn="just"/>
            <a:r>
              <a:rPr lang="en-GB" sz="1600" b="1" dirty="0">
                <a:solidFill>
                  <a:schemeClr val="accent1">
                    <a:lumMod val="75000"/>
                  </a:schemeClr>
                </a:solidFill>
                <a:latin typeface="Arial" panose="020B0604020202020204" pitchFamily="34" charset="0"/>
                <a:cs typeface="Arial" panose="020B0604020202020204" pitchFamily="34" charset="0"/>
              </a:rPr>
              <a:t>Focus</a:t>
            </a:r>
            <a:r>
              <a:rPr lang="en-GB" sz="1600" dirty="0">
                <a:latin typeface="Arial" panose="020B0604020202020204" pitchFamily="34" charset="0"/>
                <a:cs typeface="Arial" panose="020B0604020202020204" pitchFamily="34" charset="0"/>
              </a:rPr>
              <a:t>: Focus only on the tasks set in the assignment </a:t>
            </a:r>
          </a:p>
          <a:p>
            <a:pPr algn="just"/>
            <a:r>
              <a:rPr lang="en-GB" sz="1600" b="1" dirty="0">
                <a:solidFill>
                  <a:srgbClr val="00B0F0"/>
                </a:solidFill>
                <a:latin typeface="Arial" panose="020B0604020202020204" pitchFamily="34" charset="0"/>
                <a:cs typeface="Arial" panose="020B0604020202020204" pitchFamily="34" charset="0"/>
              </a:rPr>
              <a:t>Document format</a:t>
            </a:r>
            <a:r>
              <a:rPr lang="en-GB" sz="1600" dirty="0">
                <a:latin typeface="Arial" panose="020B0604020202020204" pitchFamily="34" charset="0"/>
                <a:cs typeface="Arial" panose="020B0604020202020204" pitchFamily="34" charset="0"/>
              </a:rPr>
              <a:t>: in business report format or any other suitable format appropriate to the context. The total word count should be equivalent to a total word count of 2,500 words (-/+ 10%). Ensure a clear assignment title, course name, and student name or ID number are on the cover sheet and a reference list using Harvard referencing throughout is also provided.</a:t>
            </a:r>
          </a:p>
          <a:p>
            <a:pPr algn="just"/>
            <a:r>
              <a:rPr lang="en-GB" sz="1600" b="1" dirty="0">
                <a:solidFill>
                  <a:srgbClr val="7030A0"/>
                </a:solidFill>
                <a:latin typeface="Arial" panose="020B0604020202020204" pitchFamily="34" charset="0"/>
                <a:cs typeface="Arial" panose="020B0604020202020204" pitchFamily="34" charset="0"/>
              </a:rPr>
              <a:t>Research</a:t>
            </a:r>
            <a:r>
              <a:rPr lang="en-GB" sz="1600" dirty="0">
                <a:latin typeface="Arial" panose="020B0604020202020204" pitchFamily="34" charset="0"/>
                <a:cs typeface="Arial" panose="020B0604020202020204" pitchFamily="34" charset="0"/>
              </a:rPr>
              <a:t>: should use reliable and relevant sources of information e.g. academic books and journals that have been peer reviewed. The research should be extensive. The use of a range of information sources is expected – academic books, peer reviewed journal articles, professional articles, press releases and newspaper articles, reliable statistics, company website and other company information.</a:t>
            </a:r>
            <a:br>
              <a:rPr lang="en-GB" sz="1600" dirty="0">
                <a:latin typeface="Arial" panose="020B0604020202020204" pitchFamily="34" charset="0"/>
                <a:cs typeface="Arial" panose="020B0604020202020204" pitchFamily="34" charset="0"/>
              </a:rPr>
            </a:br>
            <a:endParaRPr lang="en-GB" sz="1600" dirty="0"/>
          </a:p>
        </p:txBody>
      </p:sp>
      <p:pic>
        <p:nvPicPr>
          <p:cNvPr id="10" name="Picture 9" descr="Text&#10;&#10;Description automatically generated">
            <a:extLst>
              <a:ext uri="{FF2B5EF4-FFF2-40B4-BE49-F238E27FC236}">
                <a16:creationId xmlns:a16="http://schemas.microsoft.com/office/drawing/2014/main" id="{CE2442E9-238A-4568-BC6D-3C82D08189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1366" y="248270"/>
            <a:ext cx="2037510" cy="675774"/>
          </a:xfrm>
          <a:prstGeom prst="rect">
            <a:avLst/>
          </a:prstGeom>
        </p:spPr>
      </p:pic>
    </p:spTree>
    <p:extLst>
      <p:ext uri="{BB962C8B-B14F-4D97-AF65-F5344CB8AC3E}">
        <p14:creationId xmlns:p14="http://schemas.microsoft.com/office/powerpoint/2010/main" val="6762038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Suggested Structure / Contents</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838200" y="2861327"/>
            <a:ext cx="10515600" cy="3623983"/>
          </a:xfrm>
        </p:spPr>
        <p:txBody>
          <a:bodyPr anchor="ctr">
            <a:noAutofit/>
          </a:bodyPr>
          <a:lstStyle/>
          <a:p>
            <a:pPr lvl="0" algn="just">
              <a:lnSpc>
                <a:spcPct val="100000"/>
              </a:lnSpc>
            </a:pPr>
            <a:r>
              <a:rPr lang="en-GB" sz="2000" b="1" dirty="0">
                <a:solidFill>
                  <a:schemeClr val="accent2">
                    <a:lumMod val="50000"/>
                  </a:schemeClr>
                </a:solidFill>
                <a:latin typeface="Arial" panose="020B0604020202020204" pitchFamily="34" charset="0"/>
                <a:cs typeface="Arial" panose="020B0604020202020204" pitchFamily="34" charset="0"/>
              </a:rPr>
              <a:t>Cover page</a:t>
            </a:r>
          </a:p>
          <a:p>
            <a:pPr lvl="0" algn="just">
              <a:lnSpc>
                <a:spcPct val="100000"/>
              </a:lnSpc>
            </a:pPr>
            <a:r>
              <a:rPr lang="en-GB" sz="2000" b="1" dirty="0">
                <a:solidFill>
                  <a:schemeClr val="accent2">
                    <a:lumMod val="50000"/>
                  </a:schemeClr>
                </a:solidFill>
                <a:latin typeface="Arial" panose="020B0604020202020204" pitchFamily="34" charset="0"/>
                <a:cs typeface="Arial" panose="020B0604020202020204" pitchFamily="34" charset="0"/>
              </a:rPr>
              <a:t>Table of contents </a:t>
            </a:r>
          </a:p>
          <a:p>
            <a:pPr lvl="0" algn="just">
              <a:lnSpc>
                <a:spcPct val="100000"/>
              </a:lnSpc>
            </a:pPr>
            <a:r>
              <a:rPr lang="en-GB" sz="2000" b="1" dirty="0">
                <a:solidFill>
                  <a:schemeClr val="accent2">
                    <a:lumMod val="50000"/>
                  </a:schemeClr>
                </a:solidFill>
                <a:latin typeface="Arial" panose="020B0604020202020204" pitchFamily="34" charset="0"/>
                <a:cs typeface="Arial" panose="020B0604020202020204" pitchFamily="34" charset="0"/>
              </a:rPr>
              <a:t>Introduction: </a:t>
            </a:r>
            <a:r>
              <a:rPr lang="en-GB" sz="2000" dirty="0">
                <a:latin typeface="Arial" panose="020B0604020202020204" pitchFamily="34" charset="0"/>
                <a:cs typeface="Arial" panose="020B0604020202020204" pitchFamily="34" charset="0"/>
              </a:rPr>
              <a:t>give your reader a clear idea of what your essay/report will cover and what is the main purpose of writing this report. You present a general overview of the work you did and your findings (how many sections will be in this report)</a:t>
            </a:r>
          </a:p>
          <a:p>
            <a:pPr algn="just">
              <a:lnSpc>
                <a:spcPct val="100000"/>
              </a:lnSpc>
            </a:pPr>
            <a:r>
              <a:rPr lang="en-GB" sz="2000" b="1" dirty="0">
                <a:solidFill>
                  <a:schemeClr val="accent2">
                    <a:lumMod val="50000"/>
                  </a:schemeClr>
                </a:solidFill>
                <a:latin typeface="Arial" panose="020B0604020202020204" pitchFamily="34" charset="0"/>
                <a:cs typeface="Arial" panose="020B0604020202020204" pitchFamily="34" charset="0"/>
              </a:rPr>
              <a:t>Main body</a:t>
            </a:r>
            <a:r>
              <a:rPr lang="en-GB" sz="2000" dirty="0">
                <a:solidFill>
                  <a:schemeClr val="accent2">
                    <a:lumMod val="50000"/>
                  </a:schemeClr>
                </a:solidFill>
                <a:latin typeface="Arial" panose="020B0604020202020204" pitchFamily="34" charset="0"/>
                <a:cs typeface="Arial" panose="020B0604020202020204" pitchFamily="34" charset="0"/>
              </a:rPr>
              <a:t>: </a:t>
            </a:r>
          </a:p>
          <a:p>
            <a:pPr marL="0" indent="0" algn="just">
              <a:lnSpc>
                <a:spcPct val="100000"/>
              </a:lnSpc>
              <a:buNone/>
            </a:pPr>
            <a:r>
              <a:rPr lang="en-GB" sz="2000" b="1" dirty="0">
                <a:latin typeface="Arial" panose="020B0604020202020204" pitchFamily="34" charset="0"/>
                <a:cs typeface="Arial" panose="020B0604020202020204" pitchFamily="34" charset="0"/>
              </a:rPr>
              <a:t>Step 1: company’s background </a:t>
            </a:r>
            <a:r>
              <a:rPr lang="en-GB" sz="2000" dirty="0">
                <a:latin typeface="Arial" panose="020B0604020202020204" pitchFamily="34" charset="0"/>
                <a:cs typeface="Arial" panose="020B0604020202020204" pitchFamily="34" charset="0"/>
              </a:rPr>
              <a:t>(selected SME), provide necessary information about the SME (e.g. company’s brief history, age, number of employees, operating markets, etc)</a:t>
            </a:r>
          </a:p>
        </p:txBody>
      </p:sp>
      <p:sp>
        <p:nvSpPr>
          <p:cNvPr id="12" name="Arrow: Down 11">
            <a:extLst>
              <a:ext uri="{FF2B5EF4-FFF2-40B4-BE49-F238E27FC236}">
                <a16:creationId xmlns:a16="http://schemas.microsoft.com/office/drawing/2014/main" id="{934DC00D-D67F-5143-DC9C-B43A00299AEC}"/>
              </a:ext>
            </a:extLst>
          </p:cNvPr>
          <p:cNvSpPr/>
          <p:nvPr/>
        </p:nvSpPr>
        <p:spPr>
          <a:xfrm>
            <a:off x="10367553" y="1038"/>
            <a:ext cx="1001486" cy="809898"/>
          </a:xfrm>
          <a:prstGeom prst="downArrow">
            <a:avLst/>
          </a:prstGeom>
          <a:solidFill>
            <a:srgbClr val="7030A0"/>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3200" dirty="0">
                <a:latin typeface="20th Century Font" panose="00000400000000000000" pitchFamily="2" charset="0"/>
              </a:rPr>
              <a:t>1</a:t>
            </a:r>
          </a:p>
        </p:txBody>
      </p:sp>
    </p:spTree>
    <p:extLst>
      <p:ext uri="{BB962C8B-B14F-4D97-AF65-F5344CB8AC3E}">
        <p14:creationId xmlns:p14="http://schemas.microsoft.com/office/powerpoint/2010/main" val="35900032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Suggested Structure / Contents</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838200" y="2704015"/>
            <a:ext cx="10515600" cy="3781296"/>
          </a:xfrm>
        </p:spPr>
        <p:txBody>
          <a:bodyPr anchor="ctr">
            <a:noAutofit/>
          </a:bodyPr>
          <a:lstStyle/>
          <a:p>
            <a:pPr marL="0" indent="0" algn="just">
              <a:lnSpc>
                <a:spcPct val="100000"/>
              </a:lnSpc>
              <a:spcBef>
                <a:spcPts val="0"/>
              </a:spcBef>
              <a:buNone/>
            </a:pPr>
            <a:r>
              <a:rPr lang="en-GB" sz="2000" b="1" dirty="0">
                <a:latin typeface="Arial" panose="020B0604020202020204" pitchFamily="34" charset="0"/>
                <a:cs typeface="Arial" panose="020B0604020202020204" pitchFamily="34" charset="0"/>
              </a:rPr>
              <a:t>Step 2: Strategic Choices </a:t>
            </a:r>
          </a:p>
          <a:p>
            <a:pPr lvl="1" algn="just">
              <a:lnSpc>
                <a:spcPct val="100000"/>
              </a:lnSpc>
              <a:spcBef>
                <a:spcPts val="0"/>
              </a:spcBef>
            </a:pPr>
            <a:r>
              <a:rPr lang="en-GB" sz="1600" dirty="0">
                <a:latin typeface="Arial" panose="020B0604020202020204" pitchFamily="34" charset="0"/>
                <a:cs typeface="Arial" panose="020B0604020202020204" pitchFamily="34" charset="0"/>
              </a:rPr>
              <a:t>Stakeholder Analysis</a:t>
            </a:r>
          </a:p>
          <a:p>
            <a:pPr lvl="1" algn="just">
              <a:lnSpc>
                <a:spcPct val="100000"/>
              </a:lnSpc>
              <a:spcBef>
                <a:spcPts val="0"/>
              </a:spcBef>
            </a:pPr>
            <a:r>
              <a:rPr lang="en-GB" sz="1600" dirty="0">
                <a:latin typeface="Arial" panose="020B0604020202020204" pitchFamily="34" charset="0"/>
                <a:cs typeface="Arial" panose="020B0604020202020204" pitchFamily="34" charset="0"/>
              </a:rPr>
              <a:t>Competitive Strategies - Porter's Generic Strategies</a:t>
            </a:r>
          </a:p>
          <a:p>
            <a:pPr lvl="1" algn="just">
              <a:lnSpc>
                <a:spcPct val="100000"/>
              </a:lnSpc>
              <a:spcBef>
                <a:spcPts val="0"/>
              </a:spcBef>
            </a:pPr>
            <a:r>
              <a:rPr lang="en-GB" sz="1600" dirty="0">
                <a:latin typeface="Arial" panose="020B0604020202020204" pitchFamily="34" charset="0"/>
                <a:cs typeface="Arial" panose="020B0604020202020204" pitchFamily="34" charset="0"/>
              </a:rPr>
              <a:t>Different Strategic Direction - Ansoff's Matrix </a:t>
            </a:r>
          </a:p>
          <a:p>
            <a:pPr lvl="1" algn="just">
              <a:lnSpc>
                <a:spcPct val="100000"/>
              </a:lnSpc>
              <a:spcBef>
                <a:spcPts val="0"/>
              </a:spcBef>
            </a:pPr>
            <a:r>
              <a:rPr lang="en-GB" sz="1600" dirty="0">
                <a:latin typeface="Arial" panose="020B0604020202020204" pitchFamily="34" charset="0"/>
                <a:cs typeface="Arial" panose="020B0604020202020204" pitchFamily="34" charset="0"/>
              </a:rPr>
              <a:t>Students can try to use any one of them from 2 strategic directions to find out the suitable strategy while higher marks will be awarded if they can do SFA (Suitability, Feasibility and Acceptability) test</a:t>
            </a:r>
          </a:p>
          <a:p>
            <a:pPr marL="0" indent="0" algn="just">
              <a:lnSpc>
                <a:spcPct val="100000"/>
              </a:lnSpc>
              <a:spcBef>
                <a:spcPts val="0"/>
              </a:spcBef>
              <a:buNone/>
            </a:pPr>
            <a:r>
              <a:rPr lang="en-GB" sz="2000" b="1" dirty="0">
                <a:latin typeface="Arial" panose="020B0604020202020204" pitchFamily="34" charset="0"/>
                <a:cs typeface="Arial" panose="020B0604020202020204" pitchFamily="34" charset="0"/>
              </a:rPr>
              <a:t>Step 3: Strategic Action (recommendations with implementation techniques)</a:t>
            </a:r>
          </a:p>
          <a:p>
            <a:pPr lvl="1" algn="just">
              <a:lnSpc>
                <a:spcPct val="100000"/>
              </a:lnSpc>
              <a:spcBef>
                <a:spcPts val="0"/>
              </a:spcBef>
            </a:pPr>
            <a:r>
              <a:rPr lang="en-GB" sz="1600" dirty="0">
                <a:latin typeface="Arial" panose="020B0604020202020204" pitchFamily="34" charset="0"/>
                <a:cs typeface="Arial" panose="020B0604020202020204" pitchFamily="34" charset="0"/>
              </a:rPr>
              <a:t>How best suitable strategy can be implemented </a:t>
            </a:r>
          </a:p>
          <a:p>
            <a:pPr lvl="1" algn="just">
              <a:lnSpc>
                <a:spcPct val="100000"/>
              </a:lnSpc>
              <a:spcBef>
                <a:spcPts val="0"/>
              </a:spcBef>
            </a:pPr>
            <a:r>
              <a:rPr lang="en-GB" sz="1600" dirty="0">
                <a:latin typeface="Arial" panose="020B0604020202020204" pitchFamily="34" charset="0"/>
                <a:cs typeface="Arial" panose="020B0604020202020204" pitchFamily="34" charset="0"/>
              </a:rPr>
              <a:t>time frame/scale with actions </a:t>
            </a:r>
          </a:p>
          <a:p>
            <a:pPr lvl="1" algn="just">
              <a:lnSpc>
                <a:spcPct val="100000"/>
              </a:lnSpc>
              <a:spcBef>
                <a:spcPts val="0"/>
              </a:spcBef>
            </a:pPr>
            <a:r>
              <a:rPr lang="en-GB" sz="1600" dirty="0">
                <a:latin typeface="Arial" panose="020B0604020202020204" pitchFamily="34" charset="0"/>
                <a:cs typeface="Arial" panose="020B0604020202020204" pitchFamily="34" charset="0"/>
              </a:rPr>
              <a:t>possible benefits/outcomes from the strategic implementation </a:t>
            </a:r>
          </a:p>
          <a:p>
            <a:pPr algn="just">
              <a:lnSpc>
                <a:spcPct val="100000"/>
              </a:lnSpc>
              <a:spcBef>
                <a:spcPts val="0"/>
              </a:spcBef>
            </a:pPr>
            <a:r>
              <a:rPr lang="en-GB" sz="2000" b="1" dirty="0">
                <a:solidFill>
                  <a:schemeClr val="accent2">
                    <a:lumMod val="50000"/>
                  </a:schemeClr>
                </a:solidFill>
                <a:latin typeface="Arial" panose="020B0604020202020204" pitchFamily="34" charset="0"/>
                <a:cs typeface="Arial" panose="020B0604020202020204" pitchFamily="34" charset="0"/>
              </a:rPr>
              <a:t>Conclusion </a:t>
            </a:r>
          </a:p>
          <a:p>
            <a:pPr algn="just">
              <a:lnSpc>
                <a:spcPct val="100000"/>
              </a:lnSpc>
              <a:spcBef>
                <a:spcPts val="0"/>
              </a:spcBef>
            </a:pPr>
            <a:r>
              <a:rPr lang="en-GB" sz="2000" b="1" dirty="0">
                <a:solidFill>
                  <a:schemeClr val="accent2">
                    <a:lumMod val="50000"/>
                  </a:schemeClr>
                </a:solidFill>
                <a:latin typeface="Arial" panose="020B0604020202020204" pitchFamily="34" charset="0"/>
                <a:cs typeface="Arial" panose="020B0604020202020204" pitchFamily="34" charset="0"/>
              </a:rPr>
              <a:t>References</a:t>
            </a:r>
          </a:p>
          <a:p>
            <a:pPr algn="just">
              <a:lnSpc>
                <a:spcPct val="100000"/>
              </a:lnSpc>
              <a:spcBef>
                <a:spcPts val="0"/>
              </a:spcBef>
            </a:pPr>
            <a:r>
              <a:rPr lang="en-GB" sz="2000" b="1" dirty="0">
                <a:solidFill>
                  <a:schemeClr val="accent2">
                    <a:lumMod val="50000"/>
                  </a:schemeClr>
                </a:solidFill>
                <a:latin typeface="Arial" panose="020B0604020202020204" pitchFamily="34" charset="0"/>
                <a:cs typeface="Arial" panose="020B0604020202020204" pitchFamily="34" charset="0"/>
              </a:rPr>
              <a:t>Appendices (if any) </a:t>
            </a:r>
            <a:endParaRPr lang="en-GB" sz="2000" dirty="0">
              <a:latin typeface="Arial" panose="020B0604020202020204" pitchFamily="34" charset="0"/>
              <a:cs typeface="Arial" panose="020B0604020202020204" pitchFamily="34" charset="0"/>
            </a:endParaRPr>
          </a:p>
        </p:txBody>
      </p:sp>
      <p:sp>
        <p:nvSpPr>
          <p:cNvPr id="12" name="Arrow: Down 11">
            <a:extLst>
              <a:ext uri="{FF2B5EF4-FFF2-40B4-BE49-F238E27FC236}">
                <a16:creationId xmlns:a16="http://schemas.microsoft.com/office/drawing/2014/main" id="{808476B3-DC7B-E4BC-A872-87A98BECC5F1}"/>
              </a:ext>
            </a:extLst>
          </p:cNvPr>
          <p:cNvSpPr/>
          <p:nvPr/>
        </p:nvSpPr>
        <p:spPr>
          <a:xfrm>
            <a:off x="10367553" y="1038"/>
            <a:ext cx="1001486" cy="809898"/>
          </a:xfrm>
          <a:prstGeom prst="downArrow">
            <a:avLst/>
          </a:prstGeom>
          <a:solidFill>
            <a:srgbClr val="7030A0"/>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3200" dirty="0">
                <a:latin typeface="20th Century Font" panose="00000400000000000000" pitchFamily="2" charset="0"/>
              </a:rPr>
              <a:t>2</a:t>
            </a:r>
          </a:p>
        </p:txBody>
      </p:sp>
    </p:spTree>
    <p:extLst>
      <p:ext uri="{BB962C8B-B14F-4D97-AF65-F5344CB8AC3E}">
        <p14:creationId xmlns:p14="http://schemas.microsoft.com/office/powerpoint/2010/main" val="10324439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2E1FB-BBA4-4EF2-A492-01F943E33B33}"/>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b="1" dirty="0"/>
              <a:t>Assignment Assessment Criteria</a:t>
            </a:r>
          </a:p>
        </p:txBody>
      </p:sp>
      <p:sp>
        <p:nvSpPr>
          <p:cNvPr id="20" name="Rectangle 19">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Text&#10;&#10;Description automatically generated">
            <a:extLst>
              <a:ext uri="{FF2B5EF4-FFF2-40B4-BE49-F238E27FC236}">
                <a16:creationId xmlns:a16="http://schemas.microsoft.com/office/drawing/2014/main" id="{E6C0D059-7836-461C-A69F-136A4C8B4B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52405" y="326421"/>
            <a:ext cx="2037510" cy="675774"/>
          </a:xfrm>
          <a:prstGeom prst="rect">
            <a:avLst/>
          </a:prstGeom>
        </p:spPr>
      </p:pic>
      <p:graphicFrame>
        <p:nvGraphicFramePr>
          <p:cNvPr id="4" name="Table 4">
            <a:extLst>
              <a:ext uri="{FF2B5EF4-FFF2-40B4-BE49-F238E27FC236}">
                <a16:creationId xmlns:a16="http://schemas.microsoft.com/office/drawing/2014/main" id="{4C616CCB-10D5-4410-A99D-229B70E33B19}"/>
              </a:ext>
            </a:extLst>
          </p:cNvPr>
          <p:cNvGraphicFramePr>
            <a:graphicFrameLocks noGrp="1"/>
          </p:cNvGraphicFramePr>
          <p:nvPr>
            <p:extLst>
              <p:ext uri="{D42A27DB-BD31-4B8C-83A1-F6EECF244321}">
                <p14:modId xmlns:p14="http://schemas.microsoft.com/office/powerpoint/2010/main" val="4010559454"/>
              </p:ext>
            </p:extLst>
          </p:nvPr>
        </p:nvGraphicFramePr>
        <p:xfrm>
          <a:off x="558801" y="1717192"/>
          <a:ext cx="7512857" cy="3649470"/>
        </p:xfrm>
        <a:graphic>
          <a:graphicData uri="http://schemas.openxmlformats.org/drawingml/2006/table">
            <a:tbl>
              <a:tblPr firstRow="1" bandRow="1">
                <a:tableStyleId>{5C22544A-7EE6-4342-B048-85BDC9FD1C3A}</a:tableStyleId>
              </a:tblPr>
              <a:tblGrid>
                <a:gridCol w="5592617">
                  <a:extLst>
                    <a:ext uri="{9D8B030D-6E8A-4147-A177-3AD203B41FA5}">
                      <a16:colId xmlns:a16="http://schemas.microsoft.com/office/drawing/2014/main" val="2436455974"/>
                    </a:ext>
                  </a:extLst>
                </a:gridCol>
                <a:gridCol w="1920240">
                  <a:extLst>
                    <a:ext uri="{9D8B030D-6E8A-4147-A177-3AD203B41FA5}">
                      <a16:colId xmlns:a16="http://schemas.microsoft.com/office/drawing/2014/main" val="254564580"/>
                    </a:ext>
                  </a:extLst>
                </a:gridCol>
              </a:tblGrid>
              <a:tr h="601878">
                <a:tc>
                  <a:txBody>
                    <a:bodyPr/>
                    <a:lstStyle/>
                    <a:p>
                      <a:pPr algn="ctr"/>
                      <a:r>
                        <a:rPr lang="en-GB" dirty="0"/>
                        <a:t>Generic Assessment Criteria</a:t>
                      </a:r>
                    </a:p>
                  </a:txBody>
                  <a:tcPr anchor="ctr"/>
                </a:tc>
                <a:tc>
                  <a:txBody>
                    <a:bodyPr/>
                    <a:lstStyle/>
                    <a:p>
                      <a:pPr algn="ctr"/>
                      <a:r>
                        <a:rPr lang="en-GB" dirty="0"/>
                        <a:t>Available Marks</a:t>
                      </a:r>
                    </a:p>
                  </a:txBody>
                  <a:tcPr anchor="ctr"/>
                </a:tc>
                <a:extLst>
                  <a:ext uri="{0D108BD9-81ED-4DB2-BD59-A6C34878D82A}">
                    <a16:rowId xmlns:a16="http://schemas.microsoft.com/office/drawing/2014/main" val="4227380389"/>
                  </a:ext>
                </a:extLst>
              </a:tr>
              <a:tr h="601878">
                <a:tc>
                  <a:txBody>
                    <a:bodyPr/>
                    <a:lstStyle/>
                    <a:p>
                      <a:r>
                        <a:rPr lang="en-GB" dirty="0"/>
                        <a:t>1. Engagement with Literature Skills</a:t>
                      </a:r>
                    </a:p>
                  </a:txBody>
                  <a:tcPr anchor="ctr"/>
                </a:tc>
                <a:tc>
                  <a:txBody>
                    <a:bodyPr/>
                    <a:lstStyle/>
                    <a:p>
                      <a:pPr algn="ctr"/>
                      <a:r>
                        <a:rPr lang="en-GB" dirty="0"/>
                        <a:t>10</a:t>
                      </a:r>
                    </a:p>
                  </a:txBody>
                  <a:tcPr anchor="ctr"/>
                </a:tc>
                <a:extLst>
                  <a:ext uri="{0D108BD9-81ED-4DB2-BD59-A6C34878D82A}">
                    <a16:rowId xmlns:a16="http://schemas.microsoft.com/office/drawing/2014/main" val="963888537"/>
                  </a:ext>
                </a:extLst>
              </a:tr>
              <a:tr h="601878">
                <a:tc>
                  <a:txBody>
                    <a:bodyPr/>
                    <a:lstStyle/>
                    <a:p>
                      <a:r>
                        <a:rPr lang="en-GB" dirty="0"/>
                        <a:t>2. Knowledge and Understanding Skills</a:t>
                      </a:r>
                    </a:p>
                  </a:txBody>
                  <a:tcPr anchor="ctr"/>
                </a:tc>
                <a:tc>
                  <a:txBody>
                    <a:bodyPr/>
                    <a:lstStyle/>
                    <a:p>
                      <a:pPr algn="ctr"/>
                      <a:r>
                        <a:rPr lang="en-GB" dirty="0"/>
                        <a:t>20</a:t>
                      </a:r>
                    </a:p>
                  </a:txBody>
                  <a:tcPr anchor="ctr"/>
                </a:tc>
                <a:extLst>
                  <a:ext uri="{0D108BD9-81ED-4DB2-BD59-A6C34878D82A}">
                    <a16:rowId xmlns:a16="http://schemas.microsoft.com/office/drawing/2014/main" val="958135153"/>
                  </a:ext>
                </a:extLst>
              </a:tr>
              <a:tr h="601878">
                <a:tc>
                  <a:txBody>
                    <a:bodyPr/>
                    <a:lstStyle/>
                    <a:p>
                      <a:r>
                        <a:rPr lang="en-GB" dirty="0"/>
                        <a:t>3. Analysis and Critical Thinking</a:t>
                      </a:r>
                    </a:p>
                  </a:txBody>
                  <a:tcPr anchor="ctr"/>
                </a:tc>
                <a:tc>
                  <a:txBody>
                    <a:bodyPr/>
                    <a:lstStyle/>
                    <a:p>
                      <a:pPr algn="ctr"/>
                      <a:r>
                        <a:rPr lang="en-GB" dirty="0"/>
                        <a:t>20</a:t>
                      </a:r>
                    </a:p>
                  </a:txBody>
                  <a:tcPr anchor="ctr"/>
                </a:tc>
                <a:extLst>
                  <a:ext uri="{0D108BD9-81ED-4DB2-BD59-A6C34878D82A}">
                    <a16:rowId xmlns:a16="http://schemas.microsoft.com/office/drawing/2014/main" val="2548939599"/>
                  </a:ext>
                </a:extLst>
              </a:tr>
              <a:tr h="601878">
                <a:tc>
                  <a:txBody>
                    <a:bodyPr/>
                    <a:lstStyle/>
                    <a:p>
                      <a:r>
                        <a:rPr lang="en-GB" dirty="0"/>
                        <a:t>4. Practical Application Skills (Individual Presentation with Voice-Over)</a:t>
                      </a:r>
                    </a:p>
                  </a:txBody>
                  <a:tcPr anchor="ctr"/>
                </a:tc>
                <a:tc>
                  <a:txBody>
                    <a:bodyPr/>
                    <a:lstStyle/>
                    <a:p>
                      <a:pPr algn="ctr"/>
                      <a:r>
                        <a:rPr lang="en-GB" dirty="0"/>
                        <a:t>40</a:t>
                      </a:r>
                    </a:p>
                  </a:txBody>
                  <a:tcPr anchor="ctr"/>
                </a:tc>
                <a:extLst>
                  <a:ext uri="{0D108BD9-81ED-4DB2-BD59-A6C34878D82A}">
                    <a16:rowId xmlns:a16="http://schemas.microsoft.com/office/drawing/2014/main" val="875283898"/>
                  </a:ext>
                </a:extLst>
              </a:tr>
              <a:tr h="601878">
                <a:tc>
                  <a:txBody>
                    <a:bodyPr/>
                    <a:lstStyle/>
                    <a:p>
                      <a:r>
                        <a:rPr lang="en-GB" dirty="0"/>
                        <a:t>5. Transferable Skills for Life and Professional Practice</a:t>
                      </a:r>
                    </a:p>
                  </a:txBody>
                  <a:tcPr anchor="ctr"/>
                </a:tc>
                <a:tc>
                  <a:txBody>
                    <a:bodyPr/>
                    <a:lstStyle/>
                    <a:p>
                      <a:pPr algn="ctr"/>
                      <a:r>
                        <a:rPr lang="en-GB" dirty="0"/>
                        <a:t>10</a:t>
                      </a:r>
                    </a:p>
                  </a:txBody>
                  <a:tcPr anchor="ctr"/>
                </a:tc>
                <a:extLst>
                  <a:ext uri="{0D108BD9-81ED-4DB2-BD59-A6C34878D82A}">
                    <a16:rowId xmlns:a16="http://schemas.microsoft.com/office/drawing/2014/main" val="1974034553"/>
                  </a:ext>
                </a:extLst>
              </a:tr>
            </a:tbl>
          </a:graphicData>
        </a:graphic>
      </p:graphicFrame>
    </p:spTree>
    <p:extLst>
      <p:ext uri="{BB962C8B-B14F-4D97-AF65-F5344CB8AC3E}">
        <p14:creationId xmlns:p14="http://schemas.microsoft.com/office/powerpoint/2010/main" val="20772825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561046" y="802105"/>
            <a:ext cx="5637560" cy="4961382"/>
          </a:xfrm>
        </p:spPr>
        <p:txBody>
          <a:bodyPr anchor="t">
            <a:normAutofit fontScale="92500" lnSpcReduction="10000"/>
          </a:bodyPr>
          <a:lstStyle/>
          <a:p>
            <a:pPr marL="0" lvl="0" indent="0" algn="just">
              <a:buNone/>
            </a:pPr>
            <a:r>
              <a:rPr lang="en-GB" sz="2400" b="1" dirty="0">
                <a:latin typeface="Arial" panose="020B0604020202020204" pitchFamily="34" charset="0"/>
                <a:cs typeface="Arial" panose="020B0604020202020204" pitchFamily="34" charset="0"/>
              </a:rPr>
              <a:t>Research-informed Literature </a:t>
            </a:r>
          </a:p>
          <a:p>
            <a:pPr lvl="0" algn="just"/>
            <a:r>
              <a:rPr lang="en-GB" sz="2400" dirty="0">
                <a:latin typeface="Arial" panose="020B0604020202020204" pitchFamily="34" charset="0"/>
                <a:cs typeface="Arial" panose="020B0604020202020204" pitchFamily="34" charset="0"/>
              </a:rPr>
              <a:t>Extent of research and/or own reading, selection of credible sources, application of appropriate referencing conventions. 	</a:t>
            </a:r>
          </a:p>
          <a:p>
            <a:pPr marL="0" lvl="0" indent="0" algn="just">
              <a:buNone/>
            </a:pPr>
            <a:r>
              <a:rPr lang="en-GB" sz="2400" b="1" dirty="0">
                <a:latin typeface="Arial" panose="020B0604020202020204" pitchFamily="34" charset="0"/>
                <a:cs typeface="Arial" panose="020B0604020202020204" pitchFamily="34" charset="0"/>
              </a:rPr>
              <a:t>Knowledge and Understanding of Subject </a:t>
            </a:r>
          </a:p>
          <a:p>
            <a:pPr lvl="0" algn="just"/>
            <a:r>
              <a:rPr lang="en-GB" sz="2400" dirty="0">
                <a:latin typeface="Arial" panose="020B0604020202020204" pitchFamily="34" charset="0"/>
                <a:cs typeface="Arial" panose="020B0604020202020204" pitchFamily="34" charset="0"/>
              </a:rPr>
              <a:t>Extent of knowledge and understanding of concepts and underlying principles associated with the discipline. 	</a:t>
            </a:r>
          </a:p>
          <a:p>
            <a:pPr marL="0" lvl="0" indent="0" algn="just">
              <a:buNone/>
            </a:pPr>
            <a:r>
              <a:rPr lang="en-GB" sz="2400" b="1" dirty="0">
                <a:latin typeface="Arial" panose="020B0604020202020204" pitchFamily="34" charset="0"/>
                <a:cs typeface="Arial" panose="020B0604020202020204" pitchFamily="34" charset="0"/>
              </a:rPr>
              <a:t>Analysis </a:t>
            </a:r>
          </a:p>
          <a:p>
            <a:pPr lvl="0" algn="just"/>
            <a:r>
              <a:rPr lang="en-GB" sz="2400" dirty="0">
                <a:latin typeface="Arial" panose="020B0604020202020204" pitchFamily="34" charset="0"/>
                <a:cs typeface="Arial" panose="020B0604020202020204" pitchFamily="34" charset="0"/>
              </a:rPr>
              <a:t>Analysis, evaluation and synthesis; logic, argument and judgement; analytical reflection; organisation of ideas and evidence. </a:t>
            </a:r>
          </a:p>
        </p:txBody>
      </p:sp>
      <p:pic>
        <p:nvPicPr>
          <p:cNvPr id="9" name="Picture 8" descr="Text&#10;&#10;Description automatically generated">
            <a:extLst>
              <a:ext uri="{FF2B5EF4-FFF2-40B4-BE49-F238E27FC236}">
                <a16:creationId xmlns:a16="http://schemas.microsoft.com/office/drawing/2014/main" id="{DF657264-F4BC-4108-975A-E29E43B5CD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48" y="354959"/>
            <a:ext cx="2037510" cy="675774"/>
          </a:xfrm>
          <a:prstGeom prst="rect">
            <a:avLst/>
          </a:prstGeom>
        </p:spPr>
      </p:pic>
      <p:sp>
        <p:nvSpPr>
          <p:cNvPr id="12" name="Title 1">
            <a:extLst>
              <a:ext uri="{FF2B5EF4-FFF2-40B4-BE49-F238E27FC236}">
                <a16:creationId xmlns:a16="http://schemas.microsoft.com/office/drawing/2014/main" id="{0E6E9F32-3509-48CD-9379-FDF0EB6CC578}"/>
              </a:ext>
            </a:extLst>
          </p:cNvPr>
          <p:cNvSpPr>
            <a:spLocks noGrp="1"/>
          </p:cNvSpPr>
          <p:nvPr>
            <p:ph type="title"/>
          </p:nvPr>
        </p:nvSpPr>
        <p:spPr>
          <a:xfrm>
            <a:off x="1154687" y="1385692"/>
            <a:ext cx="2469624" cy="2846070"/>
          </a:xfrm>
        </p:spPr>
        <p:txBody>
          <a:bodyPr vert="horz" lIns="91440" tIns="45720" rIns="91440" bIns="45720" rtlCol="0" anchor="ctr">
            <a:normAutofit/>
          </a:bodyPr>
          <a:lstStyle/>
          <a:p>
            <a:r>
              <a:rPr lang="en-US" sz="3700" b="1" dirty="0"/>
              <a:t>Assignment Assessment Criteria</a:t>
            </a:r>
          </a:p>
        </p:txBody>
      </p:sp>
      <p:sp>
        <p:nvSpPr>
          <p:cNvPr id="10" name="Arrow: Down 9">
            <a:extLst>
              <a:ext uri="{FF2B5EF4-FFF2-40B4-BE49-F238E27FC236}">
                <a16:creationId xmlns:a16="http://schemas.microsoft.com/office/drawing/2014/main" id="{1E653388-97AC-E4D1-A16C-EED3A10A6EA8}"/>
              </a:ext>
            </a:extLst>
          </p:cNvPr>
          <p:cNvSpPr/>
          <p:nvPr/>
        </p:nvSpPr>
        <p:spPr>
          <a:xfrm>
            <a:off x="10367553" y="1038"/>
            <a:ext cx="1001486" cy="809898"/>
          </a:xfrm>
          <a:prstGeom prst="downArrow">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3200" dirty="0">
                <a:latin typeface="20th Century Font" panose="00000400000000000000" pitchFamily="2" charset="0"/>
              </a:rPr>
              <a:t>1</a:t>
            </a:r>
          </a:p>
        </p:txBody>
      </p:sp>
    </p:spTree>
    <p:extLst>
      <p:ext uri="{BB962C8B-B14F-4D97-AF65-F5344CB8AC3E}">
        <p14:creationId xmlns:p14="http://schemas.microsoft.com/office/powerpoint/2010/main" val="2533547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656218" y="1026367"/>
            <a:ext cx="5542387" cy="4737119"/>
          </a:xfrm>
        </p:spPr>
        <p:txBody>
          <a:bodyPr anchor="t">
            <a:normAutofit/>
          </a:bodyPr>
          <a:lstStyle/>
          <a:p>
            <a:pPr marL="0" indent="0">
              <a:buNone/>
              <a:defRPr/>
            </a:pPr>
            <a:r>
              <a:rPr lang="en-GB" sz="2400" b="1" dirty="0"/>
              <a:t>Practical Application and Deployment </a:t>
            </a:r>
            <a:endParaRPr lang="en-GB" sz="2400" dirty="0"/>
          </a:p>
          <a:p>
            <a:pPr>
              <a:defRPr/>
            </a:pPr>
            <a:r>
              <a:rPr lang="en-GB" sz="2400" dirty="0"/>
              <a:t>Deployment of methods, materials, tools and techniques; application of concepts; formulation of innovative and creative solutions to solve problems. </a:t>
            </a:r>
          </a:p>
          <a:p>
            <a:pPr marL="0" indent="0">
              <a:buNone/>
              <a:defRPr/>
            </a:pPr>
            <a:r>
              <a:rPr lang="en-GB" sz="2400" b="1" dirty="0"/>
              <a:t>Skills for Professional Practice </a:t>
            </a:r>
            <a:endParaRPr lang="en-GB" sz="2400" dirty="0"/>
          </a:p>
          <a:p>
            <a:pPr>
              <a:defRPr/>
            </a:pPr>
            <a:r>
              <a:rPr lang="en-GB" sz="2400" dirty="0"/>
              <a:t>Attributes in professional practice: individual and collaborative working; deployment of appropriate media; presentation and organisation.</a:t>
            </a:r>
          </a:p>
        </p:txBody>
      </p:sp>
      <p:pic>
        <p:nvPicPr>
          <p:cNvPr id="9" name="Picture 8" descr="Text&#10;&#10;Description automatically generated">
            <a:extLst>
              <a:ext uri="{FF2B5EF4-FFF2-40B4-BE49-F238E27FC236}">
                <a16:creationId xmlns:a16="http://schemas.microsoft.com/office/drawing/2014/main" id="{EF8C4363-6083-4D79-9852-6DFF29A95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48" y="354959"/>
            <a:ext cx="2037510" cy="675774"/>
          </a:xfrm>
          <a:prstGeom prst="rect">
            <a:avLst/>
          </a:prstGeom>
        </p:spPr>
      </p:pic>
      <p:sp>
        <p:nvSpPr>
          <p:cNvPr id="12" name="Title 1">
            <a:extLst>
              <a:ext uri="{FF2B5EF4-FFF2-40B4-BE49-F238E27FC236}">
                <a16:creationId xmlns:a16="http://schemas.microsoft.com/office/drawing/2014/main" id="{DA81FE2E-1334-44FF-A0D8-842E652087EC}"/>
              </a:ext>
            </a:extLst>
          </p:cNvPr>
          <p:cNvSpPr>
            <a:spLocks noGrp="1"/>
          </p:cNvSpPr>
          <p:nvPr>
            <p:ph type="title"/>
          </p:nvPr>
        </p:nvSpPr>
        <p:spPr>
          <a:xfrm>
            <a:off x="1226646" y="1297772"/>
            <a:ext cx="2469624" cy="2846070"/>
          </a:xfrm>
        </p:spPr>
        <p:txBody>
          <a:bodyPr vert="horz" lIns="91440" tIns="45720" rIns="91440" bIns="45720" rtlCol="0" anchor="ctr">
            <a:normAutofit/>
          </a:bodyPr>
          <a:lstStyle/>
          <a:p>
            <a:r>
              <a:rPr lang="en-US" sz="3700" b="1" dirty="0"/>
              <a:t>Assignment Assessment Criteria</a:t>
            </a:r>
          </a:p>
        </p:txBody>
      </p:sp>
      <p:sp>
        <p:nvSpPr>
          <p:cNvPr id="10" name="Arrow: Down 9">
            <a:extLst>
              <a:ext uri="{FF2B5EF4-FFF2-40B4-BE49-F238E27FC236}">
                <a16:creationId xmlns:a16="http://schemas.microsoft.com/office/drawing/2014/main" id="{EC8B8571-5448-0183-3C40-9EEA5DDF5075}"/>
              </a:ext>
            </a:extLst>
          </p:cNvPr>
          <p:cNvSpPr/>
          <p:nvPr/>
        </p:nvSpPr>
        <p:spPr>
          <a:xfrm>
            <a:off x="10367553" y="1038"/>
            <a:ext cx="1001486" cy="809898"/>
          </a:xfrm>
          <a:prstGeom prst="downArrow">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3200" dirty="0">
                <a:latin typeface="20th Century Font" panose="00000400000000000000" pitchFamily="2" charset="0"/>
              </a:rPr>
              <a:t>2</a:t>
            </a:r>
          </a:p>
        </p:txBody>
      </p:sp>
    </p:spTree>
    <p:extLst>
      <p:ext uri="{BB962C8B-B14F-4D97-AF65-F5344CB8AC3E}">
        <p14:creationId xmlns:p14="http://schemas.microsoft.com/office/powerpoint/2010/main" val="503167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656218" y="1026367"/>
            <a:ext cx="5542387" cy="4737119"/>
          </a:xfrm>
        </p:spPr>
        <p:txBody>
          <a:bodyPr anchor="t">
            <a:normAutofit/>
          </a:bodyPr>
          <a:lstStyle/>
          <a:p>
            <a:pPr>
              <a:defRPr/>
            </a:pPr>
            <a:r>
              <a:rPr lang="en-GB" sz="3500" dirty="0"/>
              <a:t>Preparation</a:t>
            </a:r>
          </a:p>
          <a:p>
            <a:pPr>
              <a:defRPr/>
            </a:pPr>
            <a:r>
              <a:rPr lang="en-GB" sz="3500" dirty="0"/>
              <a:t>Planning</a:t>
            </a:r>
          </a:p>
          <a:p>
            <a:pPr>
              <a:defRPr/>
            </a:pPr>
            <a:r>
              <a:rPr lang="en-GB" sz="3500" dirty="0"/>
              <a:t>Assignment Key Words</a:t>
            </a:r>
          </a:p>
          <a:p>
            <a:pPr>
              <a:defRPr/>
            </a:pPr>
            <a:r>
              <a:rPr lang="en-GB" sz="3500" dirty="0"/>
              <a:t>Academic Writing</a:t>
            </a:r>
          </a:p>
          <a:p>
            <a:pPr>
              <a:defRPr/>
            </a:pPr>
            <a:r>
              <a:rPr lang="en-GB" sz="3500" dirty="0"/>
              <a:t>Paraphrasing</a:t>
            </a:r>
          </a:p>
          <a:p>
            <a:pPr>
              <a:defRPr/>
            </a:pPr>
            <a:r>
              <a:rPr lang="en-GB" sz="3500" dirty="0"/>
              <a:t>Harvard Referencing</a:t>
            </a:r>
          </a:p>
        </p:txBody>
      </p:sp>
      <p:pic>
        <p:nvPicPr>
          <p:cNvPr id="9" name="Picture 8" descr="Text&#10;&#10;Description automatically generated">
            <a:extLst>
              <a:ext uri="{FF2B5EF4-FFF2-40B4-BE49-F238E27FC236}">
                <a16:creationId xmlns:a16="http://schemas.microsoft.com/office/drawing/2014/main" id="{EF8C4363-6083-4D79-9852-6DFF29A95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48" y="354959"/>
            <a:ext cx="2037510" cy="675774"/>
          </a:xfrm>
          <a:prstGeom prst="rect">
            <a:avLst/>
          </a:prstGeom>
        </p:spPr>
      </p:pic>
      <p:sp>
        <p:nvSpPr>
          <p:cNvPr id="12" name="Title 1">
            <a:extLst>
              <a:ext uri="{FF2B5EF4-FFF2-40B4-BE49-F238E27FC236}">
                <a16:creationId xmlns:a16="http://schemas.microsoft.com/office/drawing/2014/main" id="{DA81FE2E-1334-44FF-A0D8-842E652087EC}"/>
              </a:ext>
            </a:extLst>
          </p:cNvPr>
          <p:cNvSpPr>
            <a:spLocks noGrp="1"/>
          </p:cNvSpPr>
          <p:nvPr>
            <p:ph type="title"/>
          </p:nvPr>
        </p:nvSpPr>
        <p:spPr>
          <a:xfrm>
            <a:off x="1226645" y="1297772"/>
            <a:ext cx="3104285" cy="2846070"/>
          </a:xfrm>
        </p:spPr>
        <p:txBody>
          <a:bodyPr vert="horz" lIns="91440" tIns="45720" rIns="91440" bIns="45720" rtlCol="0" anchor="ctr">
            <a:normAutofit/>
          </a:bodyPr>
          <a:lstStyle/>
          <a:p>
            <a:r>
              <a:rPr lang="en-US" sz="3700" b="1" dirty="0"/>
              <a:t>General guidelines </a:t>
            </a:r>
            <a:br>
              <a:rPr lang="en-US" sz="3700" b="1" dirty="0"/>
            </a:br>
            <a:r>
              <a:rPr lang="en-US" sz="3700" b="1" dirty="0"/>
              <a:t>for assessment</a:t>
            </a:r>
          </a:p>
        </p:txBody>
      </p:sp>
    </p:spTree>
    <p:extLst>
      <p:ext uri="{BB962C8B-B14F-4D97-AF65-F5344CB8AC3E}">
        <p14:creationId xmlns:p14="http://schemas.microsoft.com/office/powerpoint/2010/main" val="479125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nodeType="after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656218" y="1026367"/>
            <a:ext cx="5542387" cy="5025298"/>
          </a:xfrm>
        </p:spPr>
        <p:txBody>
          <a:bodyPr anchor="t">
            <a:noAutofit/>
          </a:bodyPr>
          <a:lstStyle/>
          <a:p>
            <a:pPr algn="just">
              <a:defRPr/>
            </a:pPr>
            <a:r>
              <a:rPr lang="en-GB" sz="1700" dirty="0"/>
              <a:t>Assignments need a front cover page stating: Module number, Module name, Title of the assignment, Your name and student number, Submission date, Word count</a:t>
            </a:r>
          </a:p>
          <a:p>
            <a:pPr algn="just">
              <a:defRPr/>
            </a:pPr>
            <a:r>
              <a:rPr lang="en-GB" sz="1700" dirty="0"/>
              <a:t>It is mandatory that learners adhere to the specified word count given in the assignment brief within a margin of -/+10%.</a:t>
            </a:r>
          </a:p>
          <a:p>
            <a:pPr algn="just">
              <a:defRPr/>
            </a:pPr>
            <a:r>
              <a:rPr lang="en-GB" sz="1700" dirty="0"/>
              <a:t>Your assignments should be written in a report/essay style with an introduction, body of the essay (broken down into sub-sections), and conclusion.</a:t>
            </a:r>
          </a:p>
          <a:p>
            <a:pPr algn="just">
              <a:defRPr/>
            </a:pPr>
            <a:r>
              <a:rPr lang="en-GB" sz="1700" dirty="0"/>
              <a:t>Assignments must be word-processed in 11 font Arial and double spaced</a:t>
            </a:r>
          </a:p>
          <a:p>
            <a:pPr algn="just">
              <a:defRPr/>
            </a:pPr>
            <a:r>
              <a:rPr lang="en-GB" sz="1700" dirty="0"/>
              <a:t>All pages must be numbered</a:t>
            </a:r>
          </a:p>
          <a:p>
            <a:pPr algn="just">
              <a:defRPr/>
            </a:pPr>
            <a:r>
              <a:rPr lang="en-GB" sz="1700" dirty="0"/>
              <a:t>Margins must be as follows: Top: 1 inch, Bottom: 1 inch (2.5 cm), Left: 1.25 inches, Right: 1.25 inches (3.2 cm)</a:t>
            </a:r>
          </a:p>
          <a:p>
            <a:pPr algn="just">
              <a:defRPr/>
            </a:pPr>
            <a:r>
              <a:rPr lang="en-GB" sz="1700" dirty="0"/>
              <a:t>The assignment word limit does not include the cover page, reference list or appendices.</a:t>
            </a:r>
          </a:p>
        </p:txBody>
      </p:sp>
      <p:pic>
        <p:nvPicPr>
          <p:cNvPr id="9" name="Picture 8" descr="Text&#10;&#10;Description automatically generated">
            <a:extLst>
              <a:ext uri="{FF2B5EF4-FFF2-40B4-BE49-F238E27FC236}">
                <a16:creationId xmlns:a16="http://schemas.microsoft.com/office/drawing/2014/main" id="{EF8C4363-6083-4D79-9852-6DFF29A95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48" y="354959"/>
            <a:ext cx="2037510" cy="675774"/>
          </a:xfrm>
          <a:prstGeom prst="rect">
            <a:avLst/>
          </a:prstGeom>
        </p:spPr>
      </p:pic>
      <p:sp>
        <p:nvSpPr>
          <p:cNvPr id="12" name="Title 1">
            <a:extLst>
              <a:ext uri="{FF2B5EF4-FFF2-40B4-BE49-F238E27FC236}">
                <a16:creationId xmlns:a16="http://schemas.microsoft.com/office/drawing/2014/main" id="{DA81FE2E-1334-44FF-A0D8-842E652087EC}"/>
              </a:ext>
            </a:extLst>
          </p:cNvPr>
          <p:cNvSpPr>
            <a:spLocks noGrp="1"/>
          </p:cNvSpPr>
          <p:nvPr>
            <p:ph type="title"/>
          </p:nvPr>
        </p:nvSpPr>
        <p:spPr>
          <a:xfrm>
            <a:off x="1226645" y="1297772"/>
            <a:ext cx="3354068" cy="2846070"/>
          </a:xfrm>
        </p:spPr>
        <p:txBody>
          <a:bodyPr vert="horz" lIns="91440" tIns="45720" rIns="91440" bIns="45720" rtlCol="0" anchor="ctr">
            <a:normAutofit/>
          </a:bodyPr>
          <a:lstStyle/>
          <a:p>
            <a:r>
              <a:rPr lang="en-US" sz="3700" b="1" dirty="0"/>
              <a:t>Presenting Coursework For Assessment 2</a:t>
            </a:r>
            <a:br>
              <a:rPr lang="en-US" sz="3700" b="1" dirty="0"/>
            </a:br>
            <a:endParaRPr lang="en-US" sz="3700" b="1" dirty="0"/>
          </a:p>
        </p:txBody>
      </p:sp>
      <p:sp>
        <p:nvSpPr>
          <p:cNvPr id="10" name="Arrow: Down 9">
            <a:extLst>
              <a:ext uri="{FF2B5EF4-FFF2-40B4-BE49-F238E27FC236}">
                <a16:creationId xmlns:a16="http://schemas.microsoft.com/office/drawing/2014/main" id="{BC4D470E-0436-7300-DCFA-C0FAA65C96F9}"/>
              </a:ext>
            </a:extLst>
          </p:cNvPr>
          <p:cNvSpPr/>
          <p:nvPr/>
        </p:nvSpPr>
        <p:spPr>
          <a:xfrm>
            <a:off x="10367553" y="1038"/>
            <a:ext cx="1001486" cy="809898"/>
          </a:xfrm>
          <a:prstGeom prst="downArrow">
            <a:avLst/>
          </a:prstGeom>
          <a:solidFill>
            <a:srgbClr val="92D050"/>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3200" dirty="0">
                <a:latin typeface="20th Century Font" panose="00000400000000000000" pitchFamily="2" charset="0"/>
              </a:rPr>
              <a:t>1</a:t>
            </a:r>
          </a:p>
        </p:txBody>
      </p:sp>
    </p:spTree>
    <p:extLst>
      <p:ext uri="{BB962C8B-B14F-4D97-AF65-F5344CB8AC3E}">
        <p14:creationId xmlns:p14="http://schemas.microsoft.com/office/powerpoint/2010/main" val="2844666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444836" y="839585"/>
            <a:ext cx="5753769" cy="5353397"/>
          </a:xfrm>
        </p:spPr>
        <p:txBody>
          <a:bodyPr anchor="t">
            <a:noAutofit/>
          </a:bodyPr>
          <a:lstStyle/>
          <a:p>
            <a:pPr algn="just">
              <a:defRPr/>
            </a:pPr>
            <a:r>
              <a:rPr lang="en-GB" sz="1500" dirty="0"/>
              <a:t>The length of an assignment is limited by a set number of words to contribute towards the development of writing skills and to ensure all work is assessed equitably. We, therefore, require you to complete your assignments within the number of words specified in the assignment brief. If you write more than required words, the extra words will not be marked to ensure equality of marking.</a:t>
            </a:r>
          </a:p>
          <a:p>
            <a:pPr algn="just">
              <a:defRPr/>
            </a:pPr>
            <a:r>
              <a:rPr lang="en-GB" sz="1500" dirty="0"/>
              <a:t>Your report will be assessed based on the content within the main body of your report (within the word limit). However, you are encouraged to use appendices for the presentation of the detailed research which supports your discussion, and for the detailed analysis using course models. Please ensure, however, that your main argument and key findings are included in the body of your report.</a:t>
            </a:r>
          </a:p>
          <a:p>
            <a:pPr algn="just">
              <a:defRPr/>
            </a:pPr>
            <a:r>
              <a:rPr lang="en-GB" sz="1500" dirty="0"/>
              <a:t>Please also remember that a report can be enhanced or damaged through layout, for example, placing all tables and drawings in appendices can hamper the flow of discussion. Decisions, therefore, need to be made about the most appropriate place to use tables etc. to support your case.</a:t>
            </a:r>
          </a:p>
          <a:p>
            <a:pPr algn="just">
              <a:defRPr/>
            </a:pPr>
            <a:r>
              <a:rPr lang="en-GB" sz="1500" dirty="0"/>
              <a:t>Appendices themselves will not be marked. However, inappropriate use of appendices will be taken into consideration when awarding the final mark.</a:t>
            </a:r>
          </a:p>
          <a:p>
            <a:pPr algn="just">
              <a:defRPr/>
            </a:pPr>
            <a:r>
              <a:rPr lang="en-GB" sz="1500" dirty="0"/>
              <a:t>Assignments not complying with this format might be returned to students unmarked.</a:t>
            </a:r>
          </a:p>
        </p:txBody>
      </p:sp>
      <p:pic>
        <p:nvPicPr>
          <p:cNvPr id="9" name="Picture 8" descr="Text&#10;&#10;Description automatically generated">
            <a:extLst>
              <a:ext uri="{FF2B5EF4-FFF2-40B4-BE49-F238E27FC236}">
                <a16:creationId xmlns:a16="http://schemas.microsoft.com/office/drawing/2014/main" id="{EF8C4363-6083-4D79-9852-6DFF29A95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48" y="354959"/>
            <a:ext cx="2037510" cy="675774"/>
          </a:xfrm>
          <a:prstGeom prst="rect">
            <a:avLst/>
          </a:prstGeom>
        </p:spPr>
      </p:pic>
      <p:sp>
        <p:nvSpPr>
          <p:cNvPr id="12" name="Title 1">
            <a:extLst>
              <a:ext uri="{FF2B5EF4-FFF2-40B4-BE49-F238E27FC236}">
                <a16:creationId xmlns:a16="http://schemas.microsoft.com/office/drawing/2014/main" id="{DA81FE2E-1334-44FF-A0D8-842E652087EC}"/>
              </a:ext>
            </a:extLst>
          </p:cNvPr>
          <p:cNvSpPr>
            <a:spLocks noGrp="1"/>
          </p:cNvSpPr>
          <p:nvPr>
            <p:ph type="title"/>
          </p:nvPr>
        </p:nvSpPr>
        <p:spPr>
          <a:xfrm>
            <a:off x="1226645" y="1297772"/>
            <a:ext cx="3354068" cy="2846070"/>
          </a:xfrm>
        </p:spPr>
        <p:txBody>
          <a:bodyPr vert="horz" lIns="91440" tIns="45720" rIns="91440" bIns="45720" rtlCol="0" anchor="ctr">
            <a:normAutofit/>
          </a:bodyPr>
          <a:lstStyle/>
          <a:p>
            <a:r>
              <a:rPr lang="en-US" sz="3700" b="1" dirty="0"/>
              <a:t>Presenting Coursework For Assessment 2</a:t>
            </a:r>
            <a:br>
              <a:rPr lang="en-US" sz="3700" b="1" dirty="0"/>
            </a:br>
            <a:endParaRPr lang="en-US" sz="3700" b="1" dirty="0"/>
          </a:p>
        </p:txBody>
      </p:sp>
      <p:sp>
        <p:nvSpPr>
          <p:cNvPr id="10" name="Arrow: Down 9">
            <a:extLst>
              <a:ext uri="{FF2B5EF4-FFF2-40B4-BE49-F238E27FC236}">
                <a16:creationId xmlns:a16="http://schemas.microsoft.com/office/drawing/2014/main" id="{4E624C53-0A49-94AA-AC1F-0FFC5ED6F92D}"/>
              </a:ext>
            </a:extLst>
          </p:cNvPr>
          <p:cNvSpPr/>
          <p:nvPr/>
        </p:nvSpPr>
        <p:spPr>
          <a:xfrm>
            <a:off x="10367553" y="1038"/>
            <a:ext cx="1001486" cy="809898"/>
          </a:xfrm>
          <a:prstGeom prst="downArrow">
            <a:avLst/>
          </a:prstGeom>
          <a:solidFill>
            <a:srgbClr val="92D050"/>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3200" dirty="0">
                <a:latin typeface="20th Century Font" panose="00000400000000000000" pitchFamily="2" charset="0"/>
              </a:rPr>
              <a:t>2</a:t>
            </a:r>
          </a:p>
        </p:txBody>
      </p:sp>
    </p:spTree>
    <p:extLst>
      <p:ext uri="{BB962C8B-B14F-4D97-AF65-F5344CB8AC3E}">
        <p14:creationId xmlns:p14="http://schemas.microsoft.com/office/powerpoint/2010/main" val="3386576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444836" y="1026367"/>
            <a:ext cx="5753769" cy="5166615"/>
          </a:xfrm>
        </p:spPr>
        <p:txBody>
          <a:bodyPr anchor="t">
            <a:noAutofit/>
          </a:bodyPr>
          <a:lstStyle/>
          <a:p>
            <a:pPr algn="just">
              <a:defRPr/>
            </a:pPr>
            <a:r>
              <a:rPr lang="en-GB" sz="1400" b="1" dirty="0">
                <a:solidFill>
                  <a:srgbClr val="7030A0"/>
                </a:solidFill>
              </a:rPr>
              <a:t>Submitting other people's work as your own </a:t>
            </a:r>
            <a:r>
              <a:rPr lang="en-GB" sz="1400" dirty="0"/>
              <a:t>– either with or without their knowledge. This includes copying in examinations; using notes or unauthorised materials in examinations; submitting work you have paid for as your own; impersonation – taking an assessment on behalf of or pretending to be another student, or allowing another person to take an assessment on your behalf or pretend to be you.</a:t>
            </a:r>
          </a:p>
          <a:p>
            <a:pPr algn="just">
              <a:defRPr/>
            </a:pPr>
            <a:r>
              <a:rPr lang="en-GB" sz="1400" b="1" dirty="0">
                <a:solidFill>
                  <a:srgbClr val="7030A0"/>
                </a:solidFill>
              </a:rPr>
              <a:t>Plagiarism</a:t>
            </a:r>
            <a:r>
              <a:rPr lang="en-GB" sz="1400" dirty="0"/>
              <a:t> – taking or using another person's thoughts, writings or inventions as your own. To avoid plagiarism you must make sure that quotations from whatever source are clearly identified and attributed at the point where they occur in the text of your work by using one of the standard conventions for referencing. The Library has a leaflet about how to reference your work correctly and your tutor can also help you. It is not enough just to list sources in a bibliography at the end of your essay or dissertation if you do not acknowledge the actual quotations in the text. Neither is it acceptable to change some of the words or the order of sentences if, by failing to acknowledge the source properly, you give the impression that it is your own work.</a:t>
            </a:r>
          </a:p>
          <a:p>
            <a:pPr algn="just">
              <a:defRPr/>
            </a:pPr>
            <a:r>
              <a:rPr lang="en-GB" sz="1400" b="1" dirty="0">
                <a:solidFill>
                  <a:srgbClr val="7030A0"/>
                </a:solidFill>
              </a:rPr>
              <a:t>Collusion</a:t>
            </a:r>
            <a:r>
              <a:rPr lang="en-GB" sz="1400" dirty="0"/>
              <a:t> – except where written instructions specify that work for assessment may be produced jointly and submitted as the work of more than one student, you must not collude with others to produce a piece of work jointly, copy or share another student's work or lend your work to another student in the reasonable knowledge that some or all of it will be copied.</a:t>
            </a:r>
          </a:p>
        </p:txBody>
      </p:sp>
      <p:pic>
        <p:nvPicPr>
          <p:cNvPr id="9" name="Picture 8" descr="Text&#10;&#10;Description automatically generated">
            <a:extLst>
              <a:ext uri="{FF2B5EF4-FFF2-40B4-BE49-F238E27FC236}">
                <a16:creationId xmlns:a16="http://schemas.microsoft.com/office/drawing/2014/main" id="{EF8C4363-6083-4D79-9852-6DFF29A95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48" y="354959"/>
            <a:ext cx="2037510" cy="675774"/>
          </a:xfrm>
          <a:prstGeom prst="rect">
            <a:avLst/>
          </a:prstGeom>
        </p:spPr>
      </p:pic>
      <p:sp>
        <p:nvSpPr>
          <p:cNvPr id="12" name="Title 1">
            <a:extLst>
              <a:ext uri="{FF2B5EF4-FFF2-40B4-BE49-F238E27FC236}">
                <a16:creationId xmlns:a16="http://schemas.microsoft.com/office/drawing/2014/main" id="{DA81FE2E-1334-44FF-A0D8-842E652087EC}"/>
              </a:ext>
            </a:extLst>
          </p:cNvPr>
          <p:cNvSpPr>
            <a:spLocks noGrp="1"/>
          </p:cNvSpPr>
          <p:nvPr>
            <p:ph type="title"/>
          </p:nvPr>
        </p:nvSpPr>
        <p:spPr>
          <a:xfrm>
            <a:off x="1226645" y="1297772"/>
            <a:ext cx="3079347" cy="2846070"/>
          </a:xfrm>
        </p:spPr>
        <p:txBody>
          <a:bodyPr vert="horz" lIns="91440" tIns="45720" rIns="91440" bIns="45720" rtlCol="0" anchor="ctr">
            <a:normAutofit/>
          </a:bodyPr>
          <a:lstStyle/>
          <a:p>
            <a:r>
              <a:rPr lang="en-US" sz="3700" b="1" dirty="0"/>
              <a:t>Cheating</a:t>
            </a:r>
            <a:br>
              <a:rPr lang="en-US" sz="3700" b="1" dirty="0"/>
            </a:br>
            <a:endParaRPr lang="en-US" sz="3700" b="1" dirty="0"/>
          </a:p>
        </p:txBody>
      </p:sp>
      <p:sp>
        <p:nvSpPr>
          <p:cNvPr id="10" name="Arrow: Down 9">
            <a:extLst>
              <a:ext uri="{FF2B5EF4-FFF2-40B4-BE49-F238E27FC236}">
                <a16:creationId xmlns:a16="http://schemas.microsoft.com/office/drawing/2014/main" id="{3ECD8952-382D-D438-BAC0-FAACEE34EB4C}"/>
              </a:ext>
            </a:extLst>
          </p:cNvPr>
          <p:cNvSpPr/>
          <p:nvPr/>
        </p:nvSpPr>
        <p:spPr>
          <a:xfrm>
            <a:off x="10367553" y="1038"/>
            <a:ext cx="1001486" cy="809898"/>
          </a:xfrm>
          <a:prstGeom prst="downArrow">
            <a:avLst/>
          </a:prstGeom>
          <a:solidFill>
            <a:srgbClr val="FF0000"/>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3200" dirty="0">
                <a:latin typeface="20th Century Font" panose="00000400000000000000" pitchFamily="2" charset="0"/>
              </a:rPr>
              <a:t>1</a:t>
            </a:r>
          </a:p>
        </p:txBody>
      </p:sp>
    </p:spTree>
    <p:extLst>
      <p:ext uri="{BB962C8B-B14F-4D97-AF65-F5344CB8AC3E}">
        <p14:creationId xmlns:p14="http://schemas.microsoft.com/office/powerpoint/2010/main" val="641561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444836" y="1026367"/>
            <a:ext cx="5753769" cy="5166615"/>
          </a:xfrm>
        </p:spPr>
        <p:txBody>
          <a:bodyPr anchor="t">
            <a:noAutofit/>
          </a:bodyPr>
          <a:lstStyle/>
          <a:p>
            <a:pPr algn="just">
              <a:defRPr/>
            </a:pPr>
            <a:r>
              <a:rPr lang="en-GB" sz="1600" b="1" dirty="0">
                <a:solidFill>
                  <a:srgbClr val="7030A0"/>
                </a:solidFill>
              </a:rPr>
              <a:t>Duplication</a:t>
            </a:r>
            <a:r>
              <a:rPr lang="en-GB" sz="1600" dirty="0"/>
              <a:t> – submitting work for assessment that is the same as, or broadly similar to, work submitted earlier for academic credit, without acknowledgement of the previous submission.</a:t>
            </a:r>
          </a:p>
          <a:p>
            <a:pPr algn="just">
              <a:defRPr/>
            </a:pPr>
            <a:r>
              <a:rPr lang="en-GB" sz="1600" b="1" dirty="0">
                <a:solidFill>
                  <a:srgbClr val="7030A0"/>
                </a:solidFill>
              </a:rPr>
              <a:t>Falsification</a:t>
            </a:r>
            <a:r>
              <a:rPr lang="en-GB" sz="1600" dirty="0"/>
              <a:t> – the invention of data, its alteration, its copying from any other source, or otherwise obtaining it by unfair means, or inventing quotations and/or references.</a:t>
            </a:r>
          </a:p>
          <a:p>
            <a:pPr algn="just">
              <a:defRPr/>
            </a:pPr>
            <a:r>
              <a:rPr lang="en-GB" sz="1600" b="1" dirty="0">
                <a:solidFill>
                  <a:srgbClr val="7030A0"/>
                </a:solidFill>
              </a:rPr>
              <a:t>Custom Writing Services </a:t>
            </a:r>
            <a:r>
              <a:rPr lang="en-GB" sz="1600" dirty="0"/>
              <a:t>– this includes the use of any service which produces custom materials for a fee or other benefit. The University may consider any request placed with any form of custom writing service to be a form of cheating, whatever use is then made of the material produced, and therefore to be an offence under the Student Conduct Regulations. This extends to include any request for any piece of work (either formative or summative assessment or work which is not linked to any form of assessment or credit-bearing element of your programme) including, but not limited to, essays and dissertations (including outlines and guides), reports, exam notes, proposals, posters, presentations, the editing or improvement of existing work, statistical services and computing services including programme and code development.</a:t>
            </a:r>
          </a:p>
        </p:txBody>
      </p:sp>
      <p:pic>
        <p:nvPicPr>
          <p:cNvPr id="9" name="Picture 8" descr="Text&#10;&#10;Description automatically generated">
            <a:extLst>
              <a:ext uri="{FF2B5EF4-FFF2-40B4-BE49-F238E27FC236}">
                <a16:creationId xmlns:a16="http://schemas.microsoft.com/office/drawing/2014/main" id="{EF8C4363-6083-4D79-9852-6DFF29A95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48" y="354959"/>
            <a:ext cx="2037510" cy="675774"/>
          </a:xfrm>
          <a:prstGeom prst="rect">
            <a:avLst/>
          </a:prstGeom>
        </p:spPr>
      </p:pic>
      <p:sp>
        <p:nvSpPr>
          <p:cNvPr id="12" name="Title 1">
            <a:extLst>
              <a:ext uri="{FF2B5EF4-FFF2-40B4-BE49-F238E27FC236}">
                <a16:creationId xmlns:a16="http://schemas.microsoft.com/office/drawing/2014/main" id="{DA81FE2E-1334-44FF-A0D8-842E652087EC}"/>
              </a:ext>
            </a:extLst>
          </p:cNvPr>
          <p:cNvSpPr>
            <a:spLocks noGrp="1"/>
          </p:cNvSpPr>
          <p:nvPr>
            <p:ph type="title"/>
          </p:nvPr>
        </p:nvSpPr>
        <p:spPr>
          <a:xfrm>
            <a:off x="1226645" y="1297772"/>
            <a:ext cx="3079347" cy="2846070"/>
          </a:xfrm>
        </p:spPr>
        <p:txBody>
          <a:bodyPr vert="horz" lIns="91440" tIns="45720" rIns="91440" bIns="45720" rtlCol="0" anchor="ctr">
            <a:normAutofit/>
          </a:bodyPr>
          <a:lstStyle/>
          <a:p>
            <a:r>
              <a:rPr lang="en-US" sz="3700" b="1" dirty="0"/>
              <a:t>Cheating</a:t>
            </a:r>
            <a:br>
              <a:rPr lang="en-US" sz="3700" b="1" dirty="0"/>
            </a:br>
            <a:endParaRPr lang="en-US" sz="3700" b="1" dirty="0"/>
          </a:p>
        </p:txBody>
      </p:sp>
      <p:sp>
        <p:nvSpPr>
          <p:cNvPr id="10" name="Arrow: Down 9">
            <a:extLst>
              <a:ext uri="{FF2B5EF4-FFF2-40B4-BE49-F238E27FC236}">
                <a16:creationId xmlns:a16="http://schemas.microsoft.com/office/drawing/2014/main" id="{BAC32EB9-A670-C179-A574-F445528C3563}"/>
              </a:ext>
            </a:extLst>
          </p:cNvPr>
          <p:cNvSpPr/>
          <p:nvPr/>
        </p:nvSpPr>
        <p:spPr>
          <a:xfrm>
            <a:off x="10367553" y="1038"/>
            <a:ext cx="1001486" cy="809898"/>
          </a:xfrm>
          <a:prstGeom prst="downArrow">
            <a:avLst/>
          </a:prstGeom>
          <a:solidFill>
            <a:srgbClr val="FF0000"/>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3200" dirty="0">
                <a:latin typeface="20th Century Font" panose="00000400000000000000" pitchFamily="2" charset="0"/>
              </a:rPr>
              <a:t>2</a:t>
            </a:r>
          </a:p>
        </p:txBody>
      </p:sp>
    </p:spTree>
    <p:extLst>
      <p:ext uri="{BB962C8B-B14F-4D97-AF65-F5344CB8AC3E}">
        <p14:creationId xmlns:p14="http://schemas.microsoft.com/office/powerpoint/2010/main" val="873883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656218" y="2576946"/>
            <a:ext cx="5542387" cy="2003368"/>
          </a:xfrm>
        </p:spPr>
        <p:txBody>
          <a:bodyPr anchor="t">
            <a:normAutofit/>
          </a:bodyPr>
          <a:lstStyle/>
          <a:p>
            <a:pPr marL="0" indent="0">
              <a:buNone/>
              <a:defRPr/>
            </a:pPr>
            <a:r>
              <a:rPr lang="en-GB" sz="6000" dirty="0"/>
              <a:t>Good Luck </a:t>
            </a:r>
            <a:r>
              <a:rPr lang="en-GB" sz="6000" dirty="0">
                <a:sym typeface="Wingdings" panose="05000000000000000000" pitchFamily="2" charset="2"/>
              </a:rPr>
              <a:t></a:t>
            </a:r>
            <a:endParaRPr lang="en-GB" sz="6000" dirty="0"/>
          </a:p>
        </p:txBody>
      </p:sp>
      <p:pic>
        <p:nvPicPr>
          <p:cNvPr id="9" name="Picture 8" descr="Text&#10;&#10;Description automatically generated">
            <a:extLst>
              <a:ext uri="{FF2B5EF4-FFF2-40B4-BE49-F238E27FC236}">
                <a16:creationId xmlns:a16="http://schemas.microsoft.com/office/drawing/2014/main" id="{EF8C4363-6083-4D79-9852-6DFF29A95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48" y="354959"/>
            <a:ext cx="2037510" cy="675774"/>
          </a:xfrm>
          <a:prstGeom prst="rect">
            <a:avLst/>
          </a:prstGeom>
        </p:spPr>
      </p:pic>
    </p:spTree>
    <p:extLst>
      <p:ext uri="{BB962C8B-B14F-4D97-AF65-F5344CB8AC3E}">
        <p14:creationId xmlns:p14="http://schemas.microsoft.com/office/powerpoint/2010/main" val="1915143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6174</TotalTime>
  <Words>2804</Words>
  <Application>Microsoft Office PowerPoint</Application>
  <PresentationFormat>Widescreen</PresentationFormat>
  <Paragraphs>181</Paragraphs>
  <Slides>28</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20th Century Font</vt:lpstr>
      <vt:lpstr>Arial</vt:lpstr>
      <vt:lpstr>Arial Black</vt:lpstr>
      <vt:lpstr>Calibri</vt:lpstr>
      <vt:lpstr>Calibri Light</vt:lpstr>
      <vt:lpstr>Comic Sans MS</vt:lpstr>
      <vt:lpstr>Office Theme</vt:lpstr>
      <vt:lpstr>Strategic Management for SMEs (BMSW6104)   Final Assessment Guidance </vt:lpstr>
      <vt:lpstr>Assessment Tasks</vt:lpstr>
      <vt:lpstr>Six Steps to produce a high-quality work</vt:lpstr>
      <vt:lpstr>Six Steps to produce a high-quality work</vt:lpstr>
      <vt:lpstr>Six Steps to produce a high-quality work</vt:lpstr>
      <vt:lpstr>Six Steps to produce a high-quality work</vt:lpstr>
      <vt:lpstr>Six Steps to produce a high-quality work</vt:lpstr>
      <vt:lpstr>Assignment Task 1</vt:lpstr>
      <vt:lpstr>Assignment Task 1</vt:lpstr>
      <vt:lpstr>Assignment Task 1</vt:lpstr>
      <vt:lpstr>Assignment Task 1</vt:lpstr>
      <vt:lpstr>Assignment Task 1</vt:lpstr>
      <vt:lpstr>Assignment Task 1</vt:lpstr>
      <vt:lpstr>Assignment Task 2</vt:lpstr>
      <vt:lpstr>Assignment Task 2</vt:lpstr>
      <vt:lpstr>Assignment Task 2</vt:lpstr>
      <vt:lpstr>Assignment Guidance</vt:lpstr>
      <vt:lpstr>Suggested Structure / Contents</vt:lpstr>
      <vt:lpstr>Suggested Structure / Contents</vt:lpstr>
      <vt:lpstr>Assignment Assessment Criteria</vt:lpstr>
      <vt:lpstr>Assignment Assessment Criteria</vt:lpstr>
      <vt:lpstr>Assignment Assessment Criteria</vt:lpstr>
      <vt:lpstr>General guidelines  for assessment</vt:lpstr>
      <vt:lpstr>Presenting Coursework For Assessment 2 </vt:lpstr>
      <vt:lpstr>Presenting Coursework For Assessment 2 </vt:lpstr>
      <vt:lpstr>Cheating </vt:lpstr>
      <vt:lpstr>Cheating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Workplace Critical Thinking  (BMSW5101_LON)   Resit Assignment Guidance </dc:title>
  <dc:creator>Hossein Shokri (Doctoral Researcher)</dc:creator>
  <cp:lastModifiedBy>Hossein Shokri</cp:lastModifiedBy>
  <cp:revision>99</cp:revision>
  <dcterms:created xsi:type="dcterms:W3CDTF">2020-07-15T23:29:31Z</dcterms:created>
  <dcterms:modified xsi:type="dcterms:W3CDTF">2022-07-04T14:55:43Z</dcterms:modified>
</cp:coreProperties>
</file>