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8" r:id="rId6"/>
    <p:sldId id="261" r:id="rId7"/>
    <p:sldId id="270" r:id="rId8"/>
    <p:sldId id="264" r:id="rId9"/>
    <p:sldId id="262" r:id="rId10"/>
    <p:sldId id="263" r:id="rId11"/>
    <p:sldId id="267" r:id="rId12"/>
    <p:sldId id="269" r:id="rId13"/>
    <p:sldId id="266" r:id="rId14"/>
    <p:sldId id="259" r:id="rId15"/>
    <p:sldId id="265"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1/6/2018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1/6/2018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1/6/2018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1/6/2018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1/6/2018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1/6/2018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1/6/2018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gov.uk/definition-of-disability-under-equality-act-201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employing-disabled-people-and-people-with-health-conditions/employing-disabled-people-and-people-with-health-condition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n.org/development/desa/disabilities/convention-on-the-rights-of-persons-with-disabiliti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79C6-1FBA-4265-8E69-F4252A15143C}"/>
              </a:ext>
            </a:extLst>
          </p:cNvPr>
          <p:cNvSpPr>
            <a:spLocks noGrp="1"/>
          </p:cNvSpPr>
          <p:nvPr>
            <p:ph type="ctrTitle"/>
          </p:nvPr>
        </p:nvSpPr>
        <p:spPr/>
        <p:txBody>
          <a:bodyPr>
            <a:noAutofit/>
          </a:bodyPr>
          <a:lstStyle/>
          <a:p>
            <a:r>
              <a:rPr lang="en-GB" sz="2800" b="1" i="1" dirty="0"/>
              <a:t>Through examining both positive and negative aspects of labelling theory critically explore why society deems it necessary to use the following labels. </a:t>
            </a:r>
            <a:br>
              <a:rPr lang="en-GB" sz="2800" dirty="0"/>
            </a:br>
            <a:r>
              <a:rPr lang="en-GB" sz="2800" dirty="0"/>
              <a:t>Disability</a:t>
            </a:r>
          </a:p>
        </p:txBody>
      </p:sp>
      <p:sp>
        <p:nvSpPr>
          <p:cNvPr id="3" name="Subtitle 2">
            <a:extLst>
              <a:ext uri="{FF2B5EF4-FFF2-40B4-BE49-F238E27FC236}">
                <a16:creationId xmlns:a16="http://schemas.microsoft.com/office/drawing/2014/main" id="{2BB3E197-DAD5-4B8E-86C1-6E1018A18011}"/>
              </a:ext>
            </a:extLst>
          </p:cNvPr>
          <p:cNvSpPr>
            <a:spLocks noGrp="1"/>
          </p:cNvSpPr>
          <p:nvPr>
            <p:ph type="subTitle" idx="1"/>
          </p:nvPr>
        </p:nvSpPr>
        <p:spPr/>
        <p:txBody>
          <a:bodyPr>
            <a:normAutofit fontScale="92500" lnSpcReduction="10000"/>
          </a:bodyPr>
          <a:lstStyle/>
          <a:p>
            <a:r>
              <a:rPr lang="en-GB" dirty="0"/>
              <a:t>SJSI5018</a:t>
            </a:r>
          </a:p>
          <a:p>
            <a:r>
              <a:rPr lang="en-GB"/>
              <a:t>Natalie Williams</a:t>
            </a:r>
          </a:p>
        </p:txBody>
      </p:sp>
    </p:spTree>
    <p:extLst>
      <p:ext uri="{BB962C8B-B14F-4D97-AF65-F5344CB8AC3E}">
        <p14:creationId xmlns:p14="http://schemas.microsoft.com/office/powerpoint/2010/main" val="1100119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C5AC-01A0-454B-AF12-B4CDF1952E7F}"/>
              </a:ext>
            </a:extLst>
          </p:cNvPr>
          <p:cNvSpPr>
            <a:spLocks noGrp="1"/>
          </p:cNvSpPr>
          <p:nvPr>
            <p:ph type="title"/>
          </p:nvPr>
        </p:nvSpPr>
        <p:spPr/>
        <p:txBody>
          <a:bodyPr>
            <a:normAutofit/>
          </a:bodyPr>
          <a:lstStyle/>
          <a:p>
            <a:r>
              <a:rPr lang="en-GB" dirty="0"/>
              <a:t>                                 introduction</a:t>
            </a:r>
          </a:p>
        </p:txBody>
      </p:sp>
      <p:sp>
        <p:nvSpPr>
          <p:cNvPr id="3" name="Content Placeholder 2">
            <a:extLst>
              <a:ext uri="{FF2B5EF4-FFF2-40B4-BE49-F238E27FC236}">
                <a16:creationId xmlns:a16="http://schemas.microsoft.com/office/drawing/2014/main" id="{B97E2919-68D5-49FC-84F2-B634613FEBEB}"/>
              </a:ext>
            </a:extLst>
          </p:cNvPr>
          <p:cNvSpPr>
            <a:spLocks noGrp="1"/>
          </p:cNvSpPr>
          <p:nvPr>
            <p:ph idx="1"/>
          </p:nvPr>
        </p:nvSpPr>
        <p:spPr/>
        <p:txBody>
          <a:bodyPr>
            <a:normAutofit/>
          </a:bodyPr>
          <a:lstStyle/>
          <a:p>
            <a:pPr marL="0" indent="0">
              <a:buNone/>
            </a:pPr>
            <a:r>
              <a:rPr lang="en-GB" sz="2800" dirty="0"/>
              <a:t>In this presentation we will be discussing the positive and negative aspects of Labelling Theory and why society deems it necessary to use labels.</a:t>
            </a:r>
          </a:p>
          <a:p>
            <a:pPr marL="0" indent="0">
              <a:buNone/>
            </a:pPr>
            <a:endParaRPr lang="en-GB" sz="2800" dirty="0"/>
          </a:p>
          <a:p>
            <a:pPr marL="0" indent="0">
              <a:buNone/>
            </a:pPr>
            <a:r>
              <a:rPr lang="en-GB" sz="2800" dirty="0"/>
              <a:t>The label we will be discussing is;</a:t>
            </a:r>
          </a:p>
          <a:p>
            <a:pPr marL="0" indent="0">
              <a:buNone/>
            </a:pPr>
            <a:endParaRPr lang="en-GB" sz="2800" dirty="0"/>
          </a:p>
          <a:p>
            <a:pPr marL="0" indent="0">
              <a:buNone/>
            </a:pPr>
            <a:r>
              <a:rPr lang="en-GB" sz="2800" dirty="0"/>
              <a:t>Disability</a:t>
            </a:r>
          </a:p>
        </p:txBody>
      </p:sp>
    </p:spTree>
    <p:extLst>
      <p:ext uri="{BB962C8B-B14F-4D97-AF65-F5344CB8AC3E}">
        <p14:creationId xmlns:p14="http://schemas.microsoft.com/office/powerpoint/2010/main" val="3956321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AF5F-5CD2-4673-BD92-6C9EFC3F35B3}"/>
              </a:ext>
            </a:extLst>
          </p:cNvPr>
          <p:cNvSpPr>
            <a:spLocks noGrp="1"/>
          </p:cNvSpPr>
          <p:nvPr>
            <p:ph type="title"/>
          </p:nvPr>
        </p:nvSpPr>
        <p:spPr/>
        <p:txBody>
          <a:bodyPr/>
          <a:lstStyle/>
          <a:p>
            <a:r>
              <a:rPr lang="en-GB" dirty="0"/>
              <a:t>What is Disability?</a:t>
            </a:r>
          </a:p>
        </p:txBody>
      </p:sp>
      <p:sp>
        <p:nvSpPr>
          <p:cNvPr id="3" name="Content Placeholder 2">
            <a:extLst>
              <a:ext uri="{FF2B5EF4-FFF2-40B4-BE49-F238E27FC236}">
                <a16:creationId xmlns:a16="http://schemas.microsoft.com/office/drawing/2014/main" id="{AD08AA52-C213-489F-8940-B5934BC7B152}"/>
              </a:ext>
            </a:extLst>
          </p:cNvPr>
          <p:cNvSpPr>
            <a:spLocks noGrp="1"/>
          </p:cNvSpPr>
          <p:nvPr>
            <p:ph idx="1"/>
          </p:nvPr>
        </p:nvSpPr>
        <p:spPr/>
        <p:txBody>
          <a:bodyPr>
            <a:normAutofit/>
          </a:bodyPr>
          <a:lstStyle/>
          <a:p>
            <a:pPr marL="0" indent="0">
              <a:buNone/>
            </a:pPr>
            <a:r>
              <a:rPr lang="en-GB" sz="3200" dirty="0"/>
              <a:t>The Government suggest that you are considered disabled if you have a ‘substantial’ or ‘long term’ mental or physical illness.</a:t>
            </a:r>
          </a:p>
          <a:p>
            <a:pPr marL="0" indent="0">
              <a:buNone/>
            </a:pPr>
            <a:endParaRPr lang="en-GB" sz="3200" dirty="0"/>
          </a:p>
          <a:p>
            <a:pPr marL="0" indent="0">
              <a:buNone/>
            </a:pPr>
            <a:endParaRPr lang="en-GB" sz="3200" dirty="0"/>
          </a:p>
          <a:p>
            <a:pPr marL="0" indent="0">
              <a:buNone/>
            </a:pPr>
            <a:endParaRPr lang="en-GB" sz="3200" dirty="0"/>
          </a:p>
          <a:p>
            <a:pPr marL="0" indent="0">
              <a:buNone/>
            </a:pPr>
            <a:endParaRPr lang="en-GB" sz="3200" dirty="0"/>
          </a:p>
          <a:p>
            <a:pPr marL="0" indent="0">
              <a:buNone/>
            </a:pPr>
            <a:r>
              <a:rPr lang="en-GB" sz="1600" dirty="0"/>
              <a:t>                                                                                                                                                                          (</a:t>
            </a:r>
            <a:r>
              <a:rPr lang="en-GB" sz="1600" dirty="0" err="1"/>
              <a:t>Gov</a:t>
            </a:r>
            <a:r>
              <a:rPr lang="en-GB" sz="1600" dirty="0"/>
              <a:t>, 2010)</a:t>
            </a:r>
          </a:p>
        </p:txBody>
      </p:sp>
    </p:spTree>
    <p:extLst>
      <p:ext uri="{BB962C8B-B14F-4D97-AF65-F5344CB8AC3E}">
        <p14:creationId xmlns:p14="http://schemas.microsoft.com/office/powerpoint/2010/main" val="1407285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5D84-8961-4922-9A34-956D68E8DD46}"/>
              </a:ext>
            </a:extLst>
          </p:cNvPr>
          <p:cNvSpPr>
            <a:spLocks noGrp="1"/>
          </p:cNvSpPr>
          <p:nvPr>
            <p:ph type="title"/>
          </p:nvPr>
        </p:nvSpPr>
        <p:spPr/>
        <p:txBody>
          <a:bodyPr/>
          <a:lstStyle/>
          <a:p>
            <a:r>
              <a:rPr lang="en-GB" dirty="0"/>
              <a:t>Society on disabled?</a:t>
            </a:r>
          </a:p>
        </p:txBody>
      </p:sp>
      <p:sp>
        <p:nvSpPr>
          <p:cNvPr id="3" name="Content Placeholder 2">
            <a:extLst>
              <a:ext uri="{FF2B5EF4-FFF2-40B4-BE49-F238E27FC236}">
                <a16:creationId xmlns:a16="http://schemas.microsoft.com/office/drawing/2014/main" id="{20743C54-4F92-4207-B966-E8CEBB09D47B}"/>
              </a:ext>
            </a:extLst>
          </p:cNvPr>
          <p:cNvSpPr>
            <a:spLocks noGrp="1"/>
          </p:cNvSpPr>
          <p:nvPr>
            <p:ph idx="1"/>
          </p:nvPr>
        </p:nvSpPr>
        <p:spPr/>
        <p:txBody>
          <a:bodyPr>
            <a:normAutofit/>
          </a:bodyPr>
          <a:lstStyle/>
          <a:p>
            <a:pPr marL="0" indent="0">
              <a:buNone/>
            </a:pPr>
            <a:r>
              <a:rPr lang="en-GB" sz="3200" dirty="0"/>
              <a:t>Society can socially exclude a disabled person by assuming that a person with disabilities is not ‘normal’. Society can also ineffectively cater for the requirements that a disabled person may need.</a:t>
            </a:r>
          </a:p>
          <a:p>
            <a:pPr marL="0" indent="0">
              <a:buNone/>
            </a:pPr>
            <a:endParaRPr lang="en-GB" sz="3200" dirty="0"/>
          </a:p>
          <a:p>
            <a:pPr marL="0" indent="0">
              <a:buNone/>
            </a:pPr>
            <a:endParaRPr lang="en-GB" sz="3200" dirty="0"/>
          </a:p>
          <a:p>
            <a:pPr marL="0" indent="0">
              <a:buNone/>
            </a:pPr>
            <a:endParaRPr lang="en-GB" sz="3200" dirty="0"/>
          </a:p>
          <a:p>
            <a:pPr marL="0" indent="0">
              <a:buNone/>
            </a:pPr>
            <a:r>
              <a:rPr lang="en-GB" sz="1600" dirty="0"/>
              <a:t>                                                                                                                                                                     (Kempe, 2013)</a:t>
            </a:r>
          </a:p>
        </p:txBody>
      </p:sp>
    </p:spTree>
    <p:extLst>
      <p:ext uri="{BB962C8B-B14F-4D97-AF65-F5344CB8AC3E}">
        <p14:creationId xmlns:p14="http://schemas.microsoft.com/office/powerpoint/2010/main" val="236214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9D76-6A5E-4023-9C74-DAAB031E6A29}"/>
              </a:ext>
            </a:extLst>
          </p:cNvPr>
          <p:cNvSpPr>
            <a:spLocks noGrp="1"/>
          </p:cNvSpPr>
          <p:nvPr>
            <p:ph type="title"/>
          </p:nvPr>
        </p:nvSpPr>
        <p:spPr/>
        <p:txBody>
          <a:bodyPr/>
          <a:lstStyle/>
          <a:p>
            <a:r>
              <a:rPr lang="en-GB" dirty="0"/>
              <a:t>Risks of exclusion</a:t>
            </a:r>
          </a:p>
        </p:txBody>
      </p:sp>
      <p:sp>
        <p:nvSpPr>
          <p:cNvPr id="3" name="Content Placeholder 2">
            <a:extLst>
              <a:ext uri="{FF2B5EF4-FFF2-40B4-BE49-F238E27FC236}">
                <a16:creationId xmlns:a16="http://schemas.microsoft.com/office/drawing/2014/main" id="{E159A530-630B-4832-B075-BAECED2ED7C8}"/>
              </a:ext>
            </a:extLst>
          </p:cNvPr>
          <p:cNvSpPr>
            <a:spLocks noGrp="1"/>
          </p:cNvSpPr>
          <p:nvPr>
            <p:ph idx="1"/>
          </p:nvPr>
        </p:nvSpPr>
        <p:spPr/>
        <p:txBody>
          <a:bodyPr>
            <a:normAutofit/>
          </a:bodyPr>
          <a:lstStyle/>
          <a:p>
            <a:pPr marL="0" indent="0">
              <a:buNone/>
            </a:pPr>
            <a:r>
              <a:rPr lang="en-GB" sz="3200" dirty="0"/>
              <a:t>If a person has had a disability since childhood, it is argued that the risk will begin from then. Other’s reactions to disabled children can have an impact on the family of the disabled child and thus preventing them taking the disabled on outings and other social activities.</a:t>
            </a:r>
          </a:p>
          <a:p>
            <a:pPr marL="0" indent="0">
              <a:buNone/>
            </a:pPr>
            <a:endParaRPr lang="en-GB" sz="3200" dirty="0"/>
          </a:p>
          <a:p>
            <a:pPr marL="0" indent="0">
              <a:buNone/>
            </a:pPr>
            <a:r>
              <a:rPr lang="en-GB" sz="1600" dirty="0"/>
              <a:t>                                                                                                                                                                (Thom </a:t>
            </a:r>
            <a:r>
              <a:rPr lang="en-GB" sz="1600" i="1" dirty="0"/>
              <a:t>et al, </a:t>
            </a:r>
            <a:r>
              <a:rPr lang="en-GB" sz="1600" dirty="0"/>
              <a:t>2007)</a:t>
            </a:r>
          </a:p>
        </p:txBody>
      </p:sp>
    </p:spTree>
    <p:extLst>
      <p:ext uri="{BB962C8B-B14F-4D97-AF65-F5344CB8AC3E}">
        <p14:creationId xmlns:p14="http://schemas.microsoft.com/office/powerpoint/2010/main" val="2583055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A164A-117D-48B3-B143-F400C6E719B7}"/>
              </a:ext>
            </a:extLst>
          </p:cNvPr>
          <p:cNvSpPr>
            <a:spLocks noGrp="1"/>
          </p:cNvSpPr>
          <p:nvPr>
            <p:ph type="title"/>
          </p:nvPr>
        </p:nvSpPr>
        <p:spPr/>
        <p:txBody>
          <a:bodyPr/>
          <a:lstStyle/>
          <a:p>
            <a:r>
              <a:rPr lang="en-GB" dirty="0"/>
              <a:t>EQUALITY ACT 2010</a:t>
            </a:r>
          </a:p>
        </p:txBody>
      </p:sp>
      <p:sp>
        <p:nvSpPr>
          <p:cNvPr id="3" name="Content Placeholder 2">
            <a:extLst>
              <a:ext uri="{FF2B5EF4-FFF2-40B4-BE49-F238E27FC236}">
                <a16:creationId xmlns:a16="http://schemas.microsoft.com/office/drawing/2014/main" id="{82E5E380-8635-40CA-A0AC-5745915A4155}"/>
              </a:ext>
            </a:extLst>
          </p:cNvPr>
          <p:cNvSpPr>
            <a:spLocks noGrp="1"/>
          </p:cNvSpPr>
          <p:nvPr>
            <p:ph idx="1"/>
          </p:nvPr>
        </p:nvSpPr>
        <p:spPr/>
        <p:txBody>
          <a:bodyPr>
            <a:normAutofit/>
          </a:bodyPr>
          <a:lstStyle/>
          <a:p>
            <a:pPr marL="0" indent="0">
              <a:buNone/>
            </a:pPr>
            <a:r>
              <a:rPr lang="en-GB" sz="3200" dirty="0"/>
              <a:t>Under the Equality Act 2010 a person with a disability is protected from discrimination in the work place, in education and in society.</a:t>
            </a:r>
          </a:p>
          <a:p>
            <a:pPr marL="0" indent="0">
              <a:buNone/>
            </a:pPr>
            <a:endParaRPr lang="en-GB" sz="3200" dirty="0"/>
          </a:p>
          <a:p>
            <a:pPr marL="0" indent="0">
              <a:buNone/>
            </a:pPr>
            <a:endParaRPr lang="en-GB" sz="3200" dirty="0"/>
          </a:p>
          <a:p>
            <a:pPr marL="0" indent="0">
              <a:buNone/>
            </a:pPr>
            <a:endParaRPr lang="en-GB" sz="3200" dirty="0"/>
          </a:p>
          <a:p>
            <a:pPr marL="0" indent="0">
              <a:buNone/>
            </a:pPr>
            <a:r>
              <a:rPr lang="en-GB" sz="1600" dirty="0"/>
              <a:t>                                                                                                                                                                          (</a:t>
            </a:r>
            <a:r>
              <a:rPr lang="en-GB" sz="1600" dirty="0" err="1"/>
              <a:t>Gov</a:t>
            </a:r>
            <a:r>
              <a:rPr lang="en-GB" sz="1600" dirty="0"/>
              <a:t>, 2013)</a:t>
            </a:r>
          </a:p>
          <a:p>
            <a:pPr marL="0" indent="0">
              <a:buNone/>
            </a:pPr>
            <a:endParaRPr lang="en-GB" sz="3200" dirty="0"/>
          </a:p>
        </p:txBody>
      </p:sp>
    </p:spTree>
    <p:extLst>
      <p:ext uri="{BB962C8B-B14F-4D97-AF65-F5344CB8AC3E}">
        <p14:creationId xmlns:p14="http://schemas.microsoft.com/office/powerpoint/2010/main" val="57672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26D1-1E83-44B0-8324-C82F5EF63D7D}"/>
              </a:ext>
            </a:extLst>
          </p:cNvPr>
          <p:cNvSpPr>
            <a:spLocks noGrp="1"/>
          </p:cNvSpPr>
          <p:nvPr>
            <p:ph type="title"/>
          </p:nvPr>
        </p:nvSpPr>
        <p:spPr/>
        <p:txBody>
          <a:bodyPr/>
          <a:lstStyle/>
          <a:p>
            <a:r>
              <a:rPr lang="en-GB" dirty="0"/>
              <a:t>United nations</a:t>
            </a:r>
          </a:p>
        </p:txBody>
      </p:sp>
      <p:sp>
        <p:nvSpPr>
          <p:cNvPr id="3" name="Content Placeholder 2">
            <a:extLst>
              <a:ext uri="{FF2B5EF4-FFF2-40B4-BE49-F238E27FC236}">
                <a16:creationId xmlns:a16="http://schemas.microsoft.com/office/drawing/2014/main" id="{4BA7577F-C05B-4535-9724-E38913CBF2B8}"/>
              </a:ext>
            </a:extLst>
          </p:cNvPr>
          <p:cNvSpPr>
            <a:spLocks noGrp="1"/>
          </p:cNvSpPr>
          <p:nvPr>
            <p:ph idx="1"/>
          </p:nvPr>
        </p:nvSpPr>
        <p:spPr/>
        <p:txBody>
          <a:bodyPr/>
          <a:lstStyle/>
          <a:p>
            <a:pPr marL="0" indent="0">
              <a:buNone/>
            </a:pPr>
            <a:r>
              <a:rPr lang="en-GB" sz="3200" dirty="0"/>
              <a:t>The United Nation Convention on the Rights of Persons with Disabilities came in to force May 2008 and had the highest number of signatures on an opening day than any other convention.</a:t>
            </a:r>
          </a:p>
          <a:p>
            <a:pPr marL="0" indent="0">
              <a:buNone/>
            </a:pPr>
            <a:endParaRPr lang="en-GB" sz="3200" dirty="0"/>
          </a:p>
          <a:p>
            <a:pPr marL="0" indent="0">
              <a:buNone/>
            </a:pPr>
            <a:endParaRPr lang="en-GB" sz="3200" dirty="0"/>
          </a:p>
          <a:p>
            <a:pPr marL="0" indent="0">
              <a:buNone/>
            </a:pPr>
            <a:r>
              <a:rPr lang="en-GB" sz="1600" dirty="0"/>
              <a:t>                                                                                                                                                                              (UN,2017)</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80450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C01-07E4-4282-A6BE-9C6FEE2833B3}"/>
              </a:ext>
            </a:extLst>
          </p:cNvPr>
          <p:cNvSpPr>
            <a:spLocks noGrp="1"/>
          </p:cNvSpPr>
          <p:nvPr>
            <p:ph type="title"/>
          </p:nvPr>
        </p:nvSpPr>
        <p:spPr/>
        <p:txBody>
          <a:bodyPr/>
          <a:lstStyle/>
          <a:p>
            <a:r>
              <a:rPr lang="en-GB" dirty="0"/>
              <a:t>What is labelling?</a:t>
            </a:r>
          </a:p>
        </p:txBody>
      </p:sp>
      <p:sp>
        <p:nvSpPr>
          <p:cNvPr id="3" name="Content Placeholder 2">
            <a:extLst>
              <a:ext uri="{FF2B5EF4-FFF2-40B4-BE49-F238E27FC236}">
                <a16:creationId xmlns:a16="http://schemas.microsoft.com/office/drawing/2014/main" id="{01C7E7E5-17A6-43FF-9F53-F63B8F94620C}"/>
              </a:ext>
            </a:extLst>
          </p:cNvPr>
          <p:cNvSpPr>
            <a:spLocks noGrp="1"/>
          </p:cNvSpPr>
          <p:nvPr>
            <p:ph idx="1"/>
          </p:nvPr>
        </p:nvSpPr>
        <p:spPr/>
        <p:txBody>
          <a:bodyPr>
            <a:normAutofit/>
          </a:bodyPr>
          <a:lstStyle/>
          <a:p>
            <a:pPr marL="0" indent="0">
              <a:buNone/>
            </a:pPr>
            <a:r>
              <a:rPr lang="en-GB" sz="3200" dirty="0"/>
              <a:t>‘Labelling-the process whereby socially defined identities are imposed or adopted-leads to the stigmatisation of an individual or group’.</a:t>
            </a:r>
          </a:p>
          <a:p>
            <a:pPr marL="0" indent="0">
              <a:buNone/>
            </a:pPr>
            <a:endParaRPr lang="en-GB" sz="3200" dirty="0"/>
          </a:p>
          <a:p>
            <a:pPr marL="0" indent="0">
              <a:buNone/>
            </a:pPr>
            <a:endParaRPr lang="en-GB" sz="3200" dirty="0"/>
          </a:p>
          <a:p>
            <a:pPr marL="0" indent="0">
              <a:buNone/>
            </a:pPr>
            <a:endParaRPr lang="en-GB" sz="3200" dirty="0"/>
          </a:p>
          <a:p>
            <a:pPr marL="0" indent="0">
              <a:buNone/>
            </a:pPr>
            <a:r>
              <a:rPr lang="en-GB" sz="1600" dirty="0"/>
              <a:t>                                                                                        (Becker, 1963 </a:t>
            </a:r>
            <a:r>
              <a:rPr lang="en-GB" sz="1600" i="1" dirty="0"/>
              <a:t>cited in </a:t>
            </a:r>
            <a:r>
              <a:rPr lang="en-GB" sz="1600" dirty="0"/>
              <a:t>Kennedy and Kennedy,2010, p 101)</a:t>
            </a:r>
          </a:p>
        </p:txBody>
      </p:sp>
    </p:spTree>
    <p:extLst>
      <p:ext uri="{BB962C8B-B14F-4D97-AF65-F5344CB8AC3E}">
        <p14:creationId xmlns:p14="http://schemas.microsoft.com/office/powerpoint/2010/main" val="3656203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2131C-A9B3-47B8-ABF0-BEF313734BB3}"/>
              </a:ext>
            </a:extLst>
          </p:cNvPr>
          <p:cNvSpPr>
            <a:spLocks noGrp="1"/>
          </p:cNvSpPr>
          <p:nvPr>
            <p:ph type="title"/>
          </p:nvPr>
        </p:nvSpPr>
        <p:spPr/>
        <p:txBody>
          <a:bodyPr/>
          <a:lstStyle/>
          <a:p>
            <a:r>
              <a:rPr lang="en-GB" dirty="0"/>
              <a:t>Positive aspects</a:t>
            </a:r>
          </a:p>
        </p:txBody>
      </p:sp>
      <p:sp>
        <p:nvSpPr>
          <p:cNvPr id="3" name="Content Placeholder 2">
            <a:extLst>
              <a:ext uri="{FF2B5EF4-FFF2-40B4-BE49-F238E27FC236}">
                <a16:creationId xmlns:a16="http://schemas.microsoft.com/office/drawing/2014/main" id="{6C68F3E2-8A60-4399-BA1B-3B244545DC08}"/>
              </a:ext>
            </a:extLst>
          </p:cNvPr>
          <p:cNvSpPr>
            <a:spLocks noGrp="1"/>
          </p:cNvSpPr>
          <p:nvPr>
            <p:ph idx="1"/>
          </p:nvPr>
        </p:nvSpPr>
        <p:spPr/>
        <p:txBody>
          <a:bodyPr>
            <a:normAutofit/>
          </a:bodyPr>
          <a:lstStyle/>
          <a:p>
            <a:pPr marL="0" indent="0">
              <a:buNone/>
            </a:pPr>
            <a:r>
              <a:rPr lang="en-GB" sz="3200" dirty="0"/>
              <a:t>A person may get a right health diagnosis and this can be a positive label. This can help a person with a disability get the specific help and support that they are entitled to.</a:t>
            </a:r>
          </a:p>
          <a:p>
            <a:pPr marL="0" indent="0">
              <a:buNone/>
            </a:pPr>
            <a:endParaRPr lang="en-GB" sz="3200" dirty="0"/>
          </a:p>
          <a:p>
            <a:pPr marL="0" indent="0">
              <a:buNone/>
            </a:pPr>
            <a:endParaRPr lang="en-GB" sz="3200" dirty="0"/>
          </a:p>
          <a:p>
            <a:pPr marL="0" indent="0">
              <a:buNone/>
            </a:pPr>
            <a:endParaRPr lang="en-GB" sz="3200" dirty="0"/>
          </a:p>
          <a:p>
            <a:pPr marL="0" indent="0">
              <a:buNone/>
            </a:pPr>
            <a:r>
              <a:rPr lang="en-GB" sz="1600" dirty="0"/>
              <a:t>                                                                                                                                                (Thomas and Wood, 2003)</a:t>
            </a:r>
          </a:p>
        </p:txBody>
      </p:sp>
    </p:spTree>
    <p:extLst>
      <p:ext uri="{BB962C8B-B14F-4D97-AF65-F5344CB8AC3E}">
        <p14:creationId xmlns:p14="http://schemas.microsoft.com/office/powerpoint/2010/main" val="3157416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EE2B0-DDAC-494D-AC69-9D3427B39E61}"/>
              </a:ext>
            </a:extLst>
          </p:cNvPr>
          <p:cNvSpPr>
            <a:spLocks noGrp="1"/>
          </p:cNvSpPr>
          <p:nvPr>
            <p:ph type="title"/>
          </p:nvPr>
        </p:nvSpPr>
        <p:spPr/>
        <p:txBody>
          <a:bodyPr/>
          <a:lstStyle/>
          <a:p>
            <a:r>
              <a:rPr lang="en-GB" dirty="0"/>
              <a:t>Negative aspects</a:t>
            </a:r>
          </a:p>
        </p:txBody>
      </p:sp>
      <p:sp>
        <p:nvSpPr>
          <p:cNvPr id="3" name="Content Placeholder 2">
            <a:extLst>
              <a:ext uri="{FF2B5EF4-FFF2-40B4-BE49-F238E27FC236}">
                <a16:creationId xmlns:a16="http://schemas.microsoft.com/office/drawing/2014/main" id="{8C9C7651-AD84-44A4-B245-5C5709A6E1EE}"/>
              </a:ext>
            </a:extLst>
          </p:cNvPr>
          <p:cNvSpPr>
            <a:spLocks noGrp="1"/>
          </p:cNvSpPr>
          <p:nvPr>
            <p:ph idx="1"/>
          </p:nvPr>
        </p:nvSpPr>
        <p:spPr>
          <a:xfrm>
            <a:off x="500270" y="2057401"/>
            <a:ext cx="10820400" cy="4024125"/>
          </a:xfrm>
        </p:spPr>
        <p:txBody>
          <a:bodyPr>
            <a:normAutofit fontScale="92500" lnSpcReduction="10000"/>
          </a:bodyPr>
          <a:lstStyle/>
          <a:p>
            <a:pPr marL="0" indent="0">
              <a:buNone/>
            </a:pPr>
            <a:r>
              <a:rPr lang="en-GB" sz="3200" dirty="0"/>
              <a:t>Many people with disabilities can sometimes be seen as incapable of leading a normal life and some people with disabilities such as ADHD will be seen as the naughty child and this does not get them support they are entitled to.</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600" dirty="0"/>
              <a:t>                                                                                                                                                          (Atkinson </a:t>
            </a:r>
            <a:r>
              <a:rPr lang="en-GB" sz="1600" i="1" dirty="0"/>
              <a:t>et al, </a:t>
            </a:r>
            <a:r>
              <a:rPr lang="en-GB" sz="1600" dirty="0"/>
              <a:t>2015)</a:t>
            </a:r>
          </a:p>
        </p:txBody>
      </p:sp>
    </p:spTree>
    <p:extLst>
      <p:ext uri="{BB962C8B-B14F-4D97-AF65-F5344CB8AC3E}">
        <p14:creationId xmlns:p14="http://schemas.microsoft.com/office/powerpoint/2010/main" val="492549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DC6AC-3EA5-460D-8AB4-5B66EF98CB36}"/>
              </a:ext>
            </a:extLst>
          </p:cNvPr>
          <p:cNvSpPr>
            <a:spLocks noGrp="1"/>
          </p:cNvSpPr>
          <p:nvPr>
            <p:ph type="title"/>
          </p:nvPr>
        </p:nvSpPr>
        <p:spPr/>
        <p:txBody>
          <a:bodyPr/>
          <a:lstStyle/>
          <a:p>
            <a:r>
              <a:rPr lang="en-GB" dirty="0"/>
              <a:t>Working with a disability</a:t>
            </a:r>
          </a:p>
        </p:txBody>
      </p:sp>
      <p:sp>
        <p:nvSpPr>
          <p:cNvPr id="3" name="Content Placeholder 2">
            <a:extLst>
              <a:ext uri="{FF2B5EF4-FFF2-40B4-BE49-F238E27FC236}">
                <a16:creationId xmlns:a16="http://schemas.microsoft.com/office/drawing/2014/main" id="{E69D2395-69F0-48C7-BF4A-F5078EBD7381}"/>
              </a:ext>
            </a:extLst>
          </p:cNvPr>
          <p:cNvSpPr>
            <a:spLocks noGrp="1"/>
          </p:cNvSpPr>
          <p:nvPr>
            <p:ph idx="1"/>
          </p:nvPr>
        </p:nvSpPr>
        <p:spPr/>
        <p:txBody>
          <a:bodyPr>
            <a:normAutofit/>
          </a:bodyPr>
          <a:lstStyle/>
          <a:p>
            <a:pPr marL="0" indent="0">
              <a:buNone/>
            </a:pPr>
            <a:r>
              <a:rPr lang="en-GB" sz="3200" dirty="0"/>
              <a:t>The Government states that any employer must make ‘reasonable adjustments’ to the workplace, to not put a disabled person at a disadvantage in employment.</a:t>
            </a:r>
          </a:p>
          <a:p>
            <a:pPr marL="0" indent="0">
              <a:buNone/>
            </a:pPr>
            <a:endParaRPr lang="en-GB" sz="3200" dirty="0"/>
          </a:p>
          <a:p>
            <a:pPr marL="0" indent="0">
              <a:buNone/>
            </a:pPr>
            <a:endParaRPr lang="en-GB" sz="3200" dirty="0"/>
          </a:p>
          <a:p>
            <a:pPr marL="0" indent="0">
              <a:buNone/>
            </a:pPr>
            <a:r>
              <a:rPr lang="en-GB" sz="1600" dirty="0"/>
              <a:t>                                                                                                                                                                          (</a:t>
            </a:r>
            <a:r>
              <a:rPr lang="en-GB" sz="1600" dirty="0" err="1"/>
              <a:t>Gov</a:t>
            </a:r>
            <a:r>
              <a:rPr lang="en-GB" sz="1600" dirty="0"/>
              <a:t>, 2017)</a:t>
            </a:r>
          </a:p>
        </p:txBody>
      </p:sp>
    </p:spTree>
    <p:extLst>
      <p:ext uri="{BB962C8B-B14F-4D97-AF65-F5344CB8AC3E}">
        <p14:creationId xmlns:p14="http://schemas.microsoft.com/office/powerpoint/2010/main" val="232215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96228-06B6-4291-A76E-3F82EB646377}"/>
              </a:ext>
            </a:extLst>
          </p:cNvPr>
          <p:cNvSpPr>
            <a:spLocks noGrp="1"/>
          </p:cNvSpPr>
          <p:nvPr>
            <p:ph type="title"/>
          </p:nvPr>
        </p:nvSpPr>
        <p:spPr/>
        <p:txBody>
          <a:bodyPr/>
          <a:lstStyle/>
          <a:p>
            <a:r>
              <a:rPr lang="en-GB" dirty="0"/>
              <a:t>Benefit Cuts</a:t>
            </a:r>
          </a:p>
        </p:txBody>
      </p:sp>
      <p:sp>
        <p:nvSpPr>
          <p:cNvPr id="3" name="Content Placeholder 2">
            <a:extLst>
              <a:ext uri="{FF2B5EF4-FFF2-40B4-BE49-F238E27FC236}">
                <a16:creationId xmlns:a16="http://schemas.microsoft.com/office/drawing/2014/main" id="{16317545-3FC1-455A-8461-8135BC52339F}"/>
              </a:ext>
            </a:extLst>
          </p:cNvPr>
          <p:cNvSpPr>
            <a:spLocks noGrp="1"/>
          </p:cNvSpPr>
          <p:nvPr>
            <p:ph idx="1"/>
          </p:nvPr>
        </p:nvSpPr>
        <p:spPr/>
        <p:txBody>
          <a:bodyPr>
            <a:normAutofit/>
          </a:bodyPr>
          <a:lstStyle/>
          <a:p>
            <a:pPr marL="0" indent="0">
              <a:buNone/>
            </a:pPr>
            <a:r>
              <a:rPr lang="en-GB" sz="3200" dirty="0"/>
              <a:t>Benefits to disabled people have seen major cuts. Disabled people are now being labelled as not disabled enough and this is affecting the amount of benefits they are entitled to.</a:t>
            </a:r>
          </a:p>
          <a:p>
            <a:pPr marL="0" indent="0">
              <a:buNone/>
            </a:pPr>
            <a:endParaRPr lang="en-GB" sz="3200" dirty="0"/>
          </a:p>
          <a:p>
            <a:pPr marL="0" indent="0">
              <a:buNone/>
            </a:pPr>
            <a:endParaRPr lang="en-GB" sz="3200" dirty="0"/>
          </a:p>
          <a:p>
            <a:pPr marL="0" indent="0">
              <a:buNone/>
            </a:pPr>
            <a:r>
              <a:rPr lang="en-GB" sz="1600" dirty="0"/>
              <a:t>                                                                                                                                                          (</a:t>
            </a:r>
            <a:r>
              <a:rPr lang="en-GB" sz="1600" dirty="0" err="1"/>
              <a:t>Giudice</a:t>
            </a:r>
            <a:r>
              <a:rPr lang="en-GB" sz="1600" dirty="0"/>
              <a:t> </a:t>
            </a:r>
            <a:r>
              <a:rPr lang="en-GB" sz="1600" i="1" dirty="0"/>
              <a:t>et al, </a:t>
            </a:r>
            <a:r>
              <a:rPr lang="en-GB" sz="1600" dirty="0"/>
              <a:t>2012)</a:t>
            </a:r>
          </a:p>
        </p:txBody>
      </p:sp>
    </p:spTree>
    <p:extLst>
      <p:ext uri="{BB962C8B-B14F-4D97-AF65-F5344CB8AC3E}">
        <p14:creationId xmlns:p14="http://schemas.microsoft.com/office/powerpoint/2010/main" val="1964537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8EBD2-8517-4224-9A18-42538219E8C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845A4ED-73BA-41B6-A4D3-E47678D581AD}"/>
              </a:ext>
            </a:extLst>
          </p:cNvPr>
          <p:cNvSpPr>
            <a:spLocks noGrp="1"/>
          </p:cNvSpPr>
          <p:nvPr>
            <p:ph idx="1"/>
          </p:nvPr>
        </p:nvSpPr>
        <p:spPr/>
        <p:txBody>
          <a:bodyPr>
            <a:normAutofit/>
          </a:bodyPr>
          <a:lstStyle/>
          <a:p>
            <a:pPr marL="0" indent="0">
              <a:buNone/>
            </a:pPr>
            <a:r>
              <a:rPr lang="en-GB" sz="3200" dirty="0"/>
              <a:t>In conclusion it appears that labelling can have both a negative and positive impact on the way a disabled person is portrayed in society. There is legislation in place to stop discrimination against disabled people, yet discrimination still occurs due to the negative labelling of being disabled.</a:t>
            </a:r>
          </a:p>
        </p:txBody>
      </p:sp>
    </p:spTree>
    <p:extLst>
      <p:ext uri="{BB962C8B-B14F-4D97-AF65-F5344CB8AC3E}">
        <p14:creationId xmlns:p14="http://schemas.microsoft.com/office/powerpoint/2010/main" val="204297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00F7-CE4B-49D1-A43B-9AB35AA6EF2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A847E4E-4E6F-4093-B8D8-CE4CBF027445}"/>
              </a:ext>
            </a:extLst>
          </p:cNvPr>
          <p:cNvSpPr>
            <a:spLocks noGrp="1"/>
          </p:cNvSpPr>
          <p:nvPr>
            <p:ph idx="1"/>
          </p:nvPr>
        </p:nvSpPr>
        <p:spPr>
          <a:xfrm>
            <a:off x="655983" y="2057401"/>
            <a:ext cx="10820400" cy="4024125"/>
          </a:xfrm>
        </p:spPr>
        <p:txBody>
          <a:bodyPr>
            <a:normAutofit/>
          </a:bodyPr>
          <a:lstStyle/>
          <a:p>
            <a:pPr marL="0" indent="0">
              <a:buNone/>
            </a:pPr>
            <a:r>
              <a:rPr lang="en-GB" sz="1600" dirty="0"/>
              <a:t>Atkinson, S., </a:t>
            </a:r>
            <a:r>
              <a:rPr lang="en-GB" sz="1600" dirty="0" err="1"/>
              <a:t>Lay,J</a:t>
            </a:r>
            <a:r>
              <a:rPr lang="en-GB" sz="1600" dirty="0"/>
              <a:t>., </a:t>
            </a:r>
            <a:r>
              <a:rPr lang="en-GB" sz="1600" dirty="0" err="1"/>
              <a:t>McAnelly</a:t>
            </a:r>
            <a:r>
              <a:rPr lang="en-GB" sz="1600" dirty="0"/>
              <a:t>, S. and Richardson, M. (2015) </a:t>
            </a:r>
            <a:r>
              <a:rPr lang="en-GB" sz="1600" i="1" dirty="0"/>
              <a:t>Intellectual Disability in Health and Social Care. </a:t>
            </a:r>
            <a:r>
              <a:rPr lang="en-GB" sz="1600" dirty="0"/>
              <a:t>Oxon: Routledge.</a:t>
            </a:r>
          </a:p>
          <a:p>
            <a:pPr marL="0" indent="0">
              <a:buNone/>
            </a:pPr>
            <a:endParaRPr lang="en-GB" sz="1600" i="1" dirty="0"/>
          </a:p>
          <a:p>
            <a:pPr marL="0" indent="0">
              <a:buNone/>
            </a:pPr>
            <a:r>
              <a:rPr lang="en-GB" sz="1600" dirty="0" err="1"/>
              <a:t>Giudice</a:t>
            </a:r>
            <a:r>
              <a:rPr lang="en-GB" sz="1600" dirty="0"/>
              <a:t>, G., </a:t>
            </a:r>
            <a:r>
              <a:rPr lang="en-GB" sz="1600" dirty="0" err="1"/>
              <a:t>Kuenzel</a:t>
            </a:r>
            <a:r>
              <a:rPr lang="en-GB" sz="1600" dirty="0"/>
              <a:t>, R. and </a:t>
            </a:r>
            <a:r>
              <a:rPr lang="en-GB" sz="1600" dirty="0" err="1"/>
              <a:t>Springbett</a:t>
            </a:r>
            <a:r>
              <a:rPr lang="en-GB" sz="1600" dirty="0"/>
              <a:t>, T. (2012) </a:t>
            </a:r>
            <a:r>
              <a:rPr lang="en-GB" sz="1600" i="1" dirty="0"/>
              <a:t>UK Economy: The Crisis in Perspective. </a:t>
            </a:r>
            <a:r>
              <a:rPr lang="en-GB" sz="1600" dirty="0"/>
              <a:t>Abingdon: Routledge.</a:t>
            </a:r>
          </a:p>
          <a:p>
            <a:pPr marL="0" indent="0">
              <a:buNone/>
            </a:pPr>
            <a:endParaRPr lang="en-GB" sz="1600" dirty="0"/>
          </a:p>
          <a:p>
            <a:pPr marL="0" indent="0">
              <a:buNone/>
            </a:pPr>
            <a:r>
              <a:rPr lang="en-GB" sz="1600" dirty="0"/>
              <a:t>Gov.uk. (2010) </a:t>
            </a:r>
            <a:r>
              <a:rPr lang="en-GB" sz="1600" i="1" dirty="0"/>
              <a:t>Definition of disability under the Equality Act 2010. </a:t>
            </a:r>
            <a:r>
              <a:rPr lang="en-GB" sz="1600" dirty="0">
                <a:hlinkClick r:id="rId2"/>
              </a:rPr>
              <a:t>https://www.gov.uk/definition-of-disability-under-equality-act-2010</a:t>
            </a:r>
            <a:r>
              <a:rPr lang="en-GB" sz="1600" dirty="0"/>
              <a:t>. (Accessed: 21 December 2017).</a:t>
            </a:r>
          </a:p>
          <a:p>
            <a:pPr marL="0" indent="0">
              <a:buNone/>
            </a:pPr>
            <a:endParaRPr lang="en-GB" sz="1600" dirty="0"/>
          </a:p>
          <a:p>
            <a:pPr marL="0" indent="0">
              <a:buNone/>
            </a:pPr>
            <a:r>
              <a:rPr lang="en-GB" sz="1600" dirty="0"/>
              <a:t>Gov.uk. (2013) </a:t>
            </a:r>
            <a:r>
              <a:rPr lang="en-GB" sz="1600" i="1" dirty="0"/>
              <a:t>Equality Act 2010:guidance. </a:t>
            </a:r>
            <a:r>
              <a:rPr lang="en-GB" sz="1600" dirty="0">
                <a:hlinkClick r:id="rId3"/>
              </a:rPr>
              <a:t>https://www.gov.uk/guidance/equality-act-2010-guidance</a:t>
            </a:r>
            <a:r>
              <a:rPr lang="en-GB" sz="1600" dirty="0"/>
              <a:t>. (Accessed: 27 December 2017).</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72005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A85AD-8865-4610-A7B4-69AD7D90488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C2152B8-D2C6-45D8-8404-CB188C75C8C5}"/>
              </a:ext>
            </a:extLst>
          </p:cNvPr>
          <p:cNvSpPr>
            <a:spLocks noGrp="1"/>
          </p:cNvSpPr>
          <p:nvPr>
            <p:ph idx="1"/>
          </p:nvPr>
        </p:nvSpPr>
        <p:spPr/>
        <p:txBody>
          <a:bodyPr>
            <a:normAutofit/>
          </a:bodyPr>
          <a:lstStyle/>
          <a:p>
            <a:pPr marL="0" indent="0">
              <a:buNone/>
            </a:pPr>
            <a:r>
              <a:rPr lang="en-GB" sz="1600" dirty="0"/>
              <a:t>Gov.uk. (2017) </a:t>
            </a:r>
            <a:r>
              <a:rPr lang="en-GB" sz="1600" i="1" dirty="0"/>
              <a:t>Employing Disabled People and People with Health Conditions. </a:t>
            </a:r>
            <a:r>
              <a:rPr lang="en-GB" sz="1600" dirty="0">
                <a:hlinkClick r:id="rId2"/>
              </a:rPr>
              <a:t>https://www.gov.uk/government/publications/employing-disabled-people-and-people-with-health-conditions/employing-disabled-people-and-people-with-health-conditions</a:t>
            </a:r>
            <a:r>
              <a:rPr lang="en-GB" sz="1600" dirty="0"/>
              <a:t>. (Accessed: 01 January 2018). </a:t>
            </a:r>
          </a:p>
          <a:p>
            <a:pPr marL="0" indent="0">
              <a:buNone/>
            </a:pPr>
            <a:endParaRPr lang="en-GB" sz="1600" dirty="0"/>
          </a:p>
          <a:p>
            <a:pPr marL="0" indent="0">
              <a:buNone/>
            </a:pPr>
            <a:r>
              <a:rPr lang="en-GB" sz="1600" dirty="0"/>
              <a:t>Kempe, A. (2013) </a:t>
            </a:r>
            <a:r>
              <a:rPr lang="en-GB" sz="1600" i="1" dirty="0"/>
              <a:t>Drama, Disability and Education</a:t>
            </a:r>
            <a:r>
              <a:rPr lang="en-GB" sz="1600" dirty="0"/>
              <a:t>. Oxon: Routledge.</a:t>
            </a:r>
          </a:p>
          <a:p>
            <a:pPr marL="0" indent="0">
              <a:buNone/>
            </a:pPr>
            <a:endParaRPr lang="en-GB" sz="1600" dirty="0"/>
          </a:p>
          <a:p>
            <a:pPr marL="0" indent="0">
              <a:buNone/>
            </a:pPr>
            <a:r>
              <a:rPr lang="en-GB" sz="1600" dirty="0"/>
              <a:t>Kennedy, P. and Kennedy, C. (2010) </a:t>
            </a:r>
            <a:r>
              <a:rPr lang="en-GB" sz="1600" i="1" dirty="0"/>
              <a:t>Using theory to explore, health, medicine and society. </a:t>
            </a:r>
            <a:r>
              <a:rPr lang="en-GB" sz="1600" dirty="0"/>
              <a:t>Bristol: Policy Press.</a:t>
            </a:r>
          </a:p>
          <a:p>
            <a:pPr marL="0" indent="0">
              <a:buNone/>
            </a:pPr>
            <a:endParaRPr lang="en-GB" sz="1600" dirty="0"/>
          </a:p>
          <a:p>
            <a:pPr marL="0" indent="0">
              <a:buNone/>
            </a:pPr>
            <a:r>
              <a:rPr lang="en-GB" sz="1600" dirty="0"/>
              <a:t>Thom, B., Sales, R. and Pearce, J. (eds.)(2007) </a:t>
            </a:r>
            <a:r>
              <a:rPr lang="en-GB" sz="1600" i="1" dirty="0"/>
              <a:t>Growing Up  with Risk. </a:t>
            </a:r>
            <a:r>
              <a:rPr lang="en-GB" sz="1600" dirty="0"/>
              <a:t>Bristol: The Policy Press.</a:t>
            </a:r>
          </a:p>
          <a:p>
            <a:pPr marL="0" indent="0">
              <a:buNone/>
            </a:pPr>
            <a:endParaRPr lang="en-GB" sz="1600" dirty="0"/>
          </a:p>
          <a:p>
            <a:endParaRPr lang="en-GB" dirty="0"/>
          </a:p>
        </p:txBody>
      </p:sp>
    </p:spTree>
    <p:extLst>
      <p:ext uri="{BB962C8B-B14F-4D97-AF65-F5344CB8AC3E}">
        <p14:creationId xmlns:p14="http://schemas.microsoft.com/office/powerpoint/2010/main" val="271042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67073-4AC0-430D-9B97-E3B084EE6A9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518F3A4-2FB2-4AE7-B6A1-78B9B8E1DF12}"/>
              </a:ext>
            </a:extLst>
          </p:cNvPr>
          <p:cNvSpPr>
            <a:spLocks noGrp="1"/>
          </p:cNvSpPr>
          <p:nvPr>
            <p:ph idx="1"/>
          </p:nvPr>
        </p:nvSpPr>
        <p:spPr/>
        <p:txBody>
          <a:bodyPr>
            <a:normAutofit/>
          </a:bodyPr>
          <a:lstStyle/>
          <a:p>
            <a:pPr marL="0" indent="0">
              <a:buNone/>
            </a:pPr>
            <a:r>
              <a:rPr lang="en-GB" sz="1600" dirty="0"/>
              <a:t>Thomas, D. and Wood, H. (2003) </a:t>
            </a:r>
            <a:r>
              <a:rPr lang="en-GB" sz="1600" i="1" dirty="0"/>
              <a:t>Working with People with Learning Disabilities: Theory and Practice. </a:t>
            </a:r>
            <a:r>
              <a:rPr lang="en-GB" sz="1600" dirty="0"/>
              <a:t>London: Jessica Kingsley Publishers Ltd.</a:t>
            </a:r>
          </a:p>
          <a:p>
            <a:pPr marL="0" indent="0">
              <a:buNone/>
            </a:pPr>
            <a:endParaRPr lang="en-GB" sz="1600" dirty="0"/>
          </a:p>
          <a:p>
            <a:pPr marL="0" indent="0">
              <a:buNone/>
            </a:pPr>
            <a:r>
              <a:rPr lang="en-GB" sz="1600" dirty="0"/>
              <a:t>Un.org.uk. (2017) </a:t>
            </a:r>
            <a:r>
              <a:rPr lang="en-GB" sz="1600" i="1" dirty="0"/>
              <a:t>Convention on the Rights of Persons with Disabilities (CRPD). </a:t>
            </a:r>
            <a:r>
              <a:rPr lang="en-GB" sz="1600" dirty="0">
                <a:hlinkClick r:id="rId2"/>
              </a:rPr>
              <a:t>https://www.un.org/development/desa/disabilities/convention-on-the-rights-of-persons-with-disabilities.html</a:t>
            </a:r>
            <a:r>
              <a:rPr lang="en-GB" sz="1600" dirty="0"/>
              <a:t>. (Accessed:31 December 2017). </a:t>
            </a:r>
          </a:p>
        </p:txBody>
      </p:sp>
    </p:spTree>
    <p:extLst>
      <p:ext uri="{BB962C8B-B14F-4D97-AF65-F5344CB8AC3E}">
        <p14:creationId xmlns:p14="http://schemas.microsoft.com/office/powerpoint/2010/main" val="386884734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TM04033937[[fn=Vapor Trail]]</Template>
  <TotalTime>357</TotalTime>
  <Words>866</Words>
  <Application>Microsoft Office PowerPoint</Application>
  <PresentationFormat>Widescreen</PresentationFormat>
  <Paragraphs>92</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Vapor Trail</vt:lpstr>
      <vt:lpstr>Through examining both positive and negative aspects of labelling theory critically explore why society deems it necessary to use the following labels.  Disability</vt:lpstr>
      <vt:lpstr>                                 introduction</vt:lpstr>
      <vt:lpstr>What is Disability?</vt:lpstr>
      <vt:lpstr>Society on disabled?</vt:lpstr>
      <vt:lpstr>Risks of exclusion</vt:lpstr>
      <vt:lpstr>EQUALITY ACT 2010</vt:lpstr>
      <vt:lpstr>United nations</vt:lpstr>
      <vt:lpstr>What is labelling?</vt:lpstr>
      <vt:lpstr>Positive aspects</vt:lpstr>
      <vt:lpstr>Negative aspects</vt:lpstr>
      <vt:lpstr>Working with a disability</vt:lpstr>
      <vt:lpstr>Benefit Cuts</vt:lpstr>
      <vt:lpstr>conclusion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following labels.  Disability</dc:title>
  <dc:creator>Natalie Williams (1601525)</dc:creator>
  <cp:lastModifiedBy>Natalie Williams (1601525)</cp:lastModifiedBy>
  <cp:revision>29</cp:revision>
  <dcterms:created xsi:type="dcterms:W3CDTF">2017-12-21T14:47:48Z</dcterms:created>
  <dcterms:modified xsi:type="dcterms:W3CDTF">2018-01-06T11:25:54Z</dcterms:modified>
</cp:coreProperties>
</file>