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27"/>
  </p:notesMasterIdLst>
  <p:sldIdLst>
    <p:sldId id="257" r:id="rId5"/>
    <p:sldId id="837" r:id="rId6"/>
    <p:sldId id="831" r:id="rId7"/>
    <p:sldId id="256" r:id="rId8"/>
    <p:sldId id="872" r:id="rId9"/>
    <p:sldId id="860" r:id="rId10"/>
    <p:sldId id="258" r:id="rId11"/>
    <p:sldId id="870" r:id="rId12"/>
    <p:sldId id="871" r:id="rId13"/>
    <p:sldId id="259" r:id="rId14"/>
    <p:sldId id="863" r:id="rId15"/>
    <p:sldId id="864" r:id="rId16"/>
    <p:sldId id="866" r:id="rId17"/>
    <p:sldId id="873" r:id="rId18"/>
    <p:sldId id="861" r:id="rId19"/>
    <p:sldId id="605" r:id="rId20"/>
    <p:sldId id="867" r:id="rId21"/>
    <p:sldId id="877" r:id="rId22"/>
    <p:sldId id="878" r:id="rId23"/>
    <p:sldId id="773" r:id="rId24"/>
    <p:sldId id="874" r:id="rId25"/>
    <p:sldId id="77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2857" autoAdjust="0"/>
  </p:normalViewPr>
  <p:slideViewPr>
    <p:cSldViewPr snapToGrid="0">
      <p:cViewPr varScale="1">
        <p:scale>
          <a:sx n="96" d="100"/>
          <a:sy n="96" d="100"/>
        </p:scale>
        <p:origin x="64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7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7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7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448F01-2975-46E3-A585-9A9A765974B9}" type="doc">
      <dgm:prSet loTypeId="urn:microsoft.com/office/officeart/2005/8/layout/vProcess5" loCatId="process" qsTypeId="urn:microsoft.com/office/officeart/2005/8/quickstyle/simple1#410" qsCatId="simple" csTypeId="urn:microsoft.com/office/officeart/2005/8/colors/colorful2#71" csCatId="colorful" phldr="1"/>
      <dgm:spPr/>
      <dgm:t>
        <a:bodyPr/>
        <a:lstStyle/>
        <a:p>
          <a:endParaRPr lang="en-US"/>
        </a:p>
      </dgm:t>
    </dgm:pt>
    <dgm:pt modelId="{7E62404A-56CE-4A36-8D0C-AC2746C8E9AE}">
      <dgm:prSet/>
      <dgm:spPr/>
      <dgm:t>
        <a:bodyPr/>
        <a:lstStyle/>
        <a:p>
          <a:r>
            <a:rPr lang="en-GB" dirty="0"/>
            <a:t>Working in pairs, think of a brand you are familiar with but don’t tell your partner.</a:t>
          </a:r>
          <a:endParaRPr lang="en-US" dirty="0"/>
        </a:p>
      </dgm:t>
    </dgm:pt>
    <dgm:pt modelId="{10E73BEF-7A5B-44C7-80CE-793EC3AEC6C9}" type="parTrans" cxnId="{56EAC18A-56D5-4FF1-9922-ECFCE0061B9A}">
      <dgm:prSet/>
      <dgm:spPr/>
      <dgm:t>
        <a:bodyPr/>
        <a:lstStyle/>
        <a:p>
          <a:endParaRPr lang="en-US"/>
        </a:p>
      </dgm:t>
    </dgm:pt>
    <dgm:pt modelId="{8CC5EB4B-7A6D-47A5-848E-0281E3B97810}" type="sibTrans" cxnId="{56EAC18A-56D5-4FF1-9922-ECFCE0061B9A}">
      <dgm:prSet/>
      <dgm:spPr/>
      <dgm:t>
        <a:bodyPr/>
        <a:lstStyle/>
        <a:p>
          <a:endParaRPr lang="en-US"/>
        </a:p>
      </dgm:t>
    </dgm:pt>
    <dgm:pt modelId="{49C222AB-6EDA-4555-9ED7-D9C1C5A0D042}">
      <dgm:prSet/>
      <dgm:spPr/>
      <dgm:t>
        <a:bodyPr/>
        <a:lstStyle/>
        <a:p>
          <a:r>
            <a:rPr lang="en-GB" dirty="0"/>
            <a:t>Write down all the words you associate with the brand (but not the name)</a:t>
          </a:r>
          <a:endParaRPr lang="en-US" dirty="0"/>
        </a:p>
      </dgm:t>
    </dgm:pt>
    <dgm:pt modelId="{2AD02355-F3A4-4E29-811F-61B682FC8463}" type="parTrans" cxnId="{9A5A8E2E-C198-474D-9E5B-548B264CA083}">
      <dgm:prSet/>
      <dgm:spPr/>
      <dgm:t>
        <a:bodyPr/>
        <a:lstStyle/>
        <a:p>
          <a:endParaRPr lang="en-US"/>
        </a:p>
      </dgm:t>
    </dgm:pt>
    <dgm:pt modelId="{E099F5BE-2DA2-40B5-B73D-D2A6B69A9921}" type="sibTrans" cxnId="{9A5A8E2E-C198-474D-9E5B-548B264CA083}">
      <dgm:prSet/>
      <dgm:spPr/>
      <dgm:t>
        <a:bodyPr/>
        <a:lstStyle/>
        <a:p>
          <a:endParaRPr lang="en-US"/>
        </a:p>
      </dgm:t>
    </dgm:pt>
    <dgm:pt modelId="{CF84A390-2317-4FB2-94FF-6D7CE88C9EB1}">
      <dgm:prSet/>
      <dgm:spPr/>
      <dgm:t>
        <a:bodyPr/>
        <a:lstStyle/>
        <a:p>
          <a:r>
            <a:rPr lang="en-GB" dirty="0"/>
            <a:t>See if you can guess each other’s brand based on the words they have written down </a:t>
          </a:r>
          <a:endParaRPr lang="en-US" dirty="0"/>
        </a:p>
      </dgm:t>
    </dgm:pt>
    <dgm:pt modelId="{D69C909D-3944-47A6-90D5-9F43B7FC1EB2}" type="parTrans" cxnId="{C9FAB94D-BE8A-4018-B8B1-ED4A951F3A6E}">
      <dgm:prSet/>
      <dgm:spPr/>
      <dgm:t>
        <a:bodyPr/>
        <a:lstStyle/>
        <a:p>
          <a:endParaRPr lang="en-US"/>
        </a:p>
      </dgm:t>
    </dgm:pt>
    <dgm:pt modelId="{5640EA62-9861-4C8B-836A-63823AFE8564}" type="sibTrans" cxnId="{C9FAB94D-BE8A-4018-B8B1-ED4A951F3A6E}">
      <dgm:prSet/>
      <dgm:spPr/>
      <dgm:t>
        <a:bodyPr/>
        <a:lstStyle/>
        <a:p>
          <a:endParaRPr lang="en-US"/>
        </a:p>
      </dgm:t>
    </dgm:pt>
    <dgm:pt modelId="{45C7F487-9E02-4028-8646-458B2052951A}" type="pres">
      <dgm:prSet presAssocID="{54448F01-2975-46E3-A585-9A9A765974B9}" presName="outerComposite" presStyleCnt="0">
        <dgm:presLayoutVars>
          <dgm:chMax val="5"/>
          <dgm:dir/>
          <dgm:resizeHandles val="exact"/>
        </dgm:presLayoutVars>
      </dgm:prSet>
      <dgm:spPr/>
    </dgm:pt>
    <dgm:pt modelId="{14186AB6-C79A-449D-ADF4-22CAAFC5C5B2}" type="pres">
      <dgm:prSet presAssocID="{54448F01-2975-46E3-A585-9A9A765974B9}" presName="dummyMaxCanvas" presStyleCnt="0">
        <dgm:presLayoutVars/>
      </dgm:prSet>
      <dgm:spPr/>
    </dgm:pt>
    <dgm:pt modelId="{A357F5BA-5BAE-499D-A1D2-6AFC74574794}" type="pres">
      <dgm:prSet presAssocID="{54448F01-2975-46E3-A585-9A9A765974B9}" presName="ThreeNodes_1" presStyleLbl="node1" presStyleIdx="0" presStyleCnt="3">
        <dgm:presLayoutVars>
          <dgm:bulletEnabled val="1"/>
        </dgm:presLayoutVars>
      </dgm:prSet>
      <dgm:spPr/>
    </dgm:pt>
    <dgm:pt modelId="{31D77DD1-53CF-47FC-8A72-D13A56917EB1}" type="pres">
      <dgm:prSet presAssocID="{54448F01-2975-46E3-A585-9A9A765974B9}" presName="ThreeNodes_2" presStyleLbl="node1" presStyleIdx="1" presStyleCnt="3">
        <dgm:presLayoutVars>
          <dgm:bulletEnabled val="1"/>
        </dgm:presLayoutVars>
      </dgm:prSet>
      <dgm:spPr/>
    </dgm:pt>
    <dgm:pt modelId="{545E6626-6B89-47ED-B892-D7528A9FD240}" type="pres">
      <dgm:prSet presAssocID="{54448F01-2975-46E3-A585-9A9A765974B9}" presName="ThreeNodes_3" presStyleLbl="node1" presStyleIdx="2" presStyleCnt="3">
        <dgm:presLayoutVars>
          <dgm:bulletEnabled val="1"/>
        </dgm:presLayoutVars>
      </dgm:prSet>
      <dgm:spPr/>
    </dgm:pt>
    <dgm:pt modelId="{2E558742-655F-4C28-B3C1-7D488A19A728}" type="pres">
      <dgm:prSet presAssocID="{54448F01-2975-46E3-A585-9A9A765974B9}" presName="ThreeConn_1-2" presStyleLbl="fgAccFollowNode1" presStyleIdx="0" presStyleCnt="2">
        <dgm:presLayoutVars>
          <dgm:bulletEnabled val="1"/>
        </dgm:presLayoutVars>
      </dgm:prSet>
      <dgm:spPr/>
    </dgm:pt>
    <dgm:pt modelId="{854B6450-2079-4BB8-B12A-B69509DBCC50}" type="pres">
      <dgm:prSet presAssocID="{54448F01-2975-46E3-A585-9A9A765974B9}" presName="ThreeConn_2-3" presStyleLbl="fgAccFollowNode1" presStyleIdx="1" presStyleCnt="2">
        <dgm:presLayoutVars>
          <dgm:bulletEnabled val="1"/>
        </dgm:presLayoutVars>
      </dgm:prSet>
      <dgm:spPr/>
    </dgm:pt>
    <dgm:pt modelId="{6D7B9F89-DD22-4B66-9084-AB8D640C7D74}" type="pres">
      <dgm:prSet presAssocID="{54448F01-2975-46E3-A585-9A9A765974B9}" presName="ThreeNodes_1_text" presStyleLbl="node1" presStyleIdx="2" presStyleCnt="3">
        <dgm:presLayoutVars>
          <dgm:bulletEnabled val="1"/>
        </dgm:presLayoutVars>
      </dgm:prSet>
      <dgm:spPr/>
    </dgm:pt>
    <dgm:pt modelId="{1C87BC7D-ECBB-41F9-ABF8-D5BDA5BA778E}" type="pres">
      <dgm:prSet presAssocID="{54448F01-2975-46E3-A585-9A9A765974B9}" presName="ThreeNodes_2_text" presStyleLbl="node1" presStyleIdx="2" presStyleCnt="3">
        <dgm:presLayoutVars>
          <dgm:bulletEnabled val="1"/>
        </dgm:presLayoutVars>
      </dgm:prSet>
      <dgm:spPr/>
    </dgm:pt>
    <dgm:pt modelId="{5AB59FA6-DE1B-4F80-A51C-86C1640D4D1C}" type="pres">
      <dgm:prSet presAssocID="{54448F01-2975-46E3-A585-9A9A765974B9}" presName="ThreeNodes_3_text" presStyleLbl="node1" presStyleIdx="2" presStyleCnt="3">
        <dgm:presLayoutVars>
          <dgm:bulletEnabled val="1"/>
        </dgm:presLayoutVars>
      </dgm:prSet>
      <dgm:spPr/>
    </dgm:pt>
  </dgm:ptLst>
  <dgm:cxnLst>
    <dgm:cxn modelId="{DA493E00-8B21-43AB-95C6-4A1DA95F349A}" type="presOf" srcId="{7E62404A-56CE-4A36-8D0C-AC2746C8E9AE}" destId="{A357F5BA-5BAE-499D-A1D2-6AFC74574794}" srcOrd="0" destOrd="0" presId="urn:microsoft.com/office/officeart/2005/8/layout/vProcess5"/>
    <dgm:cxn modelId="{5BF9CB1A-8455-4D4D-A5C7-B9097DCEA5C5}" type="presOf" srcId="{CF84A390-2317-4FB2-94FF-6D7CE88C9EB1}" destId="{545E6626-6B89-47ED-B892-D7528A9FD240}" srcOrd="0" destOrd="0" presId="urn:microsoft.com/office/officeart/2005/8/layout/vProcess5"/>
    <dgm:cxn modelId="{9A5A8E2E-C198-474D-9E5B-548B264CA083}" srcId="{54448F01-2975-46E3-A585-9A9A765974B9}" destId="{49C222AB-6EDA-4555-9ED7-D9C1C5A0D042}" srcOrd="1" destOrd="0" parTransId="{2AD02355-F3A4-4E29-811F-61B682FC8463}" sibTransId="{E099F5BE-2DA2-40B5-B73D-D2A6B69A9921}"/>
    <dgm:cxn modelId="{740F7536-FDC7-4560-9767-9365E715DE37}" type="presOf" srcId="{49C222AB-6EDA-4555-9ED7-D9C1C5A0D042}" destId="{1C87BC7D-ECBB-41F9-ABF8-D5BDA5BA778E}" srcOrd="1" destOrd="0" presId="urn:microsoft.com/office/officeart/2005/8/layout/vProcess5"/>
    <dgm:cxn modelId="{43A3B048-5FA7-4955-BAAE-2F2ACFBD831F}" type="presOf" srcId="{7E62404A-56CE-4A36-8D0C-AC2746C8E9AE}" destId="{6D7B9F89-DD22-4B66-9084-AB8D640C7D74}" srcOrd="1" destOrd="0" presId="urn:microsoft.com/office/officeart/2005/8/layout/vProcess5"/>
    <dgm:cxn modelId="{01108D69-264A-4735-B9E0-8BE56BD60451}" type="presOf" srcId="{CF84A390-2317-4FB2-94FF-6D7CE88C9EB1}" destId="{5AB59FA6-DE1B-4F80-A51C-86C1640D4D1C}" srcOrd="1" destOrd="0" presId="urn:microsoft.com/office/officeart/2005/8/layout/vProcess5"/>
    <dgm:cxn modelId="{C9FAB94D-BE8A-4018-B8B1-ED4A951F3A6E}" srcId="{54448F01-2975-46E3-A585-9A9A765974B9}" destId="{CF84A390-2317-4FB2-94FF-6D7CE88C9EB1}" srcOrd="2" destOrd="0" parTransId="{D69C909D-3944-47A6-90D5-9F43B7FC1EB2}" sibTransId="{5640EA62-9861-4C8B-836A-63823AFE8564}"/>
    <dgm:cxn modelId="{A5143D6E-E7DB-4DC5-97E6-152CBE09EB87}" type="presOf" srcId="{49C222AB-6EDA-4555-9ED7-D9C1C5A0D042}" destId="{31D77DD1-53CF-47FC-8A72-D13A56917EB1}" srcOrd="0" destOrd="0" presId="urn:microsoft.com/office/officeart/2005/8/layout/vProcess5"/>
    <dgm:cxn modelId="{6349C47A-4421-4AE8-BECE-164EB7B6EEB3}" type="presOf" srcId="{8CC5EB4B-7A6D-47A5-848E-0281E3B97810}" destId="{2E558742-655F-4C28-B3C1-7D488A19A728}" srcOrd="0" destOrd="0" presId="urn:microsoft.com/office/officeart/2005/8/layout/vProcess5"/>
    <dgm:cxn modelId="{3D7B3A7B-019B-47CB-A617-2AC0E27FD486}" type="presOf" srcId="{E099F5BE-2DA2-40B5-B73D-D2A6B69A9921}" destId="{854B6450-2079-4BB8-B12A-B69509DBCC50}" srcOrd="0" destOrd="0" presId="urn:microsoft.com/office/officeart/2005/8/layout/vProcess5"/>
    <dgm:cxn modelId="{56EAC18A-56D5-4FF1-9922-ECFCE0061B9A}" srcId="{54448F01-2975-46E3-A585-9A9A765974B9}" destId="{7E62404A-56CE-4A36-8D0C-AC2746C8E9AE}" srcOrd="0" destOrd="0" parTransId="{10E73BEF-7A5B-44C7-80CE-793EC3AEC6C9}" sibTransId="{8CC5EB4B-7A6D-47A5-848E-0281E3B97810}"/>
    <dgm:cxn modelId="{D49CE8FB-6B81-4798-AB02-86B403E08A8D}" type="presOf" srcId="{54448F01-2975-46E3-A585-9A9A765974B9}" destId="{45C7F487-9E02-4028-8646-458B2052951A}" srcOrd="0" destOrd="0" presId="urn:microsoft.com/office/officeart/2005/8/layout/vProcess5"/>
    <dgm:cxn modelId="{65AC9FF0-5430-48A9-B841-06177F53265F}" type="presParOf" srcId="{45C7F487-9E02-4028-8646-458B2052951A}" destId="{14186AB6-C79A-449D-ADF4-22CAAFC5C5B2}" srcOrd="0" destOrd="0" presId="urn:microsoft.com/office/officeart/2005/8/layout/vProcess5"/>
    <dgm:cxn modelId="{B0F8CE00-DD42-4EAC-9F0D-D5D2519E31A6}" type="presParOf" srcId="{45C7F487-9E02-4028-8646-458B2052951A}" destId="{A357F5BA-5BAE-499D-A1D2-6AFC74574794}" srcOrd="1" destOrd="0" presId="urn:microsoft.com/office/officeart/2005/8/layout/vProcess5"/>
    <dgm:cxn modelId="{6F476C73-C5AD-4360-8C18-8375A7AA5745}" type="presParOf" srcId="{45C7F487-9E02-4028-8646-458B2052951A}" destId="{31D77DD1-53CF-47FC-8A72-D13A56917EB1}" srcOrd="2" destOrd="0" presId="urn:microsoft.com/office/officeart/2005/8/layout/vProcess5"/>
    <dgm:cxn modelId="{ADE949BA-9ED3-465A-B180-81BA94464E20}" type="presParOf" srcId="{45C7F487-9E02-4028-8646-458B2052951A}" destId="{545E6626-6B89-47ED-B892-D7528A9FD240}" srcOrd="3" destOrd="0" presId="urn:microsoft.com/office/officeart/2005/8/layout/vProcess5"/>
    <dgm:cxn modelId="{536C57AF-50B9-4636-A082-D468984ECB54}" type="presParOf" srcId="{45C7F487-9E02-4028-8646-458B2052951A}" destId="{2E558742-655F-4C28-B3C1-7D488A19A728}" srcOrd="4" destOrd="0" presId="urn:microsoft.com/office/officeart/2005/8/layout/vProcess5"/>
    <dgm:cxn modelId="{C26D65B3-ECBF-4DBF-918A-4B38B933CC1A}" type="presParOf" srcId="{45C7F487-9E02-4028-8646-458B2052951A}" destId="{854B6450-2079-4BB8-B12A-B69509DBCC50}" srcOrd="5" destOrd="0" presId="urn:microsoft.com/office/officeart/2005/8/layout/vProcess5"/>
    <dgm:cxn modelId="{045F991D-1CEB-48CC-A7AC-611A161C99FE}" type="presParOf" srcId="{45C7F487-9E02-4028-8646-458B2052951A}" destId="{6D7B9F89-DD22-4B66-9084-AB8D640C7D74}" srcOrd="6" destOrd="0" presId="urn:microsoft.com/office/officeart/2005/8/layout/vProcess5"/>
    <dgm:cxn modelId="{F5D10679-463D-48FB-8481-B1CA5B4FF134}" type="presParOf" srcId="{45C7F487-9E02-4028-8646-458B2052951A}" destId="{1C87BC7D-ECBB-41F9-ABF8-D5BDA5BA778E}" srcOrd="7" destOrd="0" presId="urn:microsoft.com/office/officeart/2005/8/layout/vProcess5"/>
    <dgm:cxn modelId="{3ADEBF8E-42A3-48C8-9F54-8885F35C76CC}" type="presParOf" srcId="{45C7F487-9E02-4028-8646-458B2052951A}" destId="{5AB59FA6-DE1B-4F80-A51C-86C1640D4D1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9CF515-FFEE-4742-878E-3228C2B9E323}" type="doc">
      <dgm:prSet loTypeId="urn:microsoft.com/office/officeart/2018/2/layout/IconVerticalSolidList" loCatId="icon" qsTypeId="urn:microsoft.com/office/officeart/2005/8/quickstyle/simple1#366" qsCatId="simple" csTypeId="urn:microsoft.com/office/officeart/2005/8/colors/accent1_2#222" csCatId="accent1" phldr="1"/>
      <dgm:spPr/>
      <dgm:t>
        <a:bodyPr/>
        <a:lstStyle/>
        <a:p>
          <a:endParaRPr lang="en-US"/>
        </a:p>
      </dgm:t>
    </dgm:pt>
    <dgm:pt modelId="{4BA4B691-A37D-42E9-B7D6-71AF66EDA7BB}">
      <dgm:prSet custT="1"/>
      <dgm:spPr/>
      <dgm:t>
        <a:bodyPr/>
        <a:lstStyle/>
        <a:p>
          <a:pPr>
            <a:lnSpc>
              <a:spcPct val="100000"/>
            </a:lnSpc>
          </a:pPr>
          <a:r>
            <a:rPr lang="en-GB" sz="1600" b="1" dirty="0"/>
            <a:t>Brand Loyalty - T</a:t>
          </a:r>
          <a:r>
            <a:rPr lang="en-GB" sz="1600" dirty="0"/>
            <a:t>he attachment and commitment customers have to a brand. High loyalty reduces acquisition costs, stabilises demand, and allows premium pricing. Metrics include repeat purchase rates, retention, advocacy, and net promoter scores</a:t>
          </a:r>
          <a:endParaRPr lang="en-US" sz="1600" dirty="0"/>
        </a:p>
      </dgm:t>
    </dgm:pt>
    <dgm:pt modelId="{67B7928F-A4E9-4DC1-8D20-3C2CD090EF9E}" type="parTrans" cxnId="{D7B669B9-DE35-4394-8323-865A79EED47D}">
      <dgm:prSet/>
      <dgm:spPr/>
      <dgm:t>
        <a:bodyPr/>
        <a:lstStyle/>
        <a:p>
          <a:endParaRPr lang="en-US"/>
        </a:p>
      </dgm:t>
    </dgm:pt>
    <dgm:pt modelId="{3DA35D18-9FFA-474C-9D5C-65D2E9024BDA}" type="sibTrans" cxnId="{D7B669B9-DE35-4394-8323-865A79EED47D}">
      <dgm:prSet/>
      <dgm:spPr/>
      <dgm:t>
        <a:bodyPr/>
        <a:lstStyle/>
        <a:p>
          <a:endParaRPr lang="en-US"/>
        </a:p>
      </dgm:t>
    </dgm:pt>
    <dgm:pt modelId="{EB443C37-973B-4ABB-83F6-2687C532988F}">
      <dgm:prSet custT="1"/>
      <dgm:spPr/>
      <dgm:t>
        <a:bodyPr/>
        <a:lstStyle/>
        <a:p>
          <a:pPr>
            <a:lnSpc>
              <a:spcPct val="100000"/>
            </a:lnSpc>
          </a:pPr>
          <a:r>
            <a:rPr lang="en-GB" sz="1800" b="1" dirty="0"/>
            <a:t>Brand Awareness - H</a:t>
          </a:r>
          <a:r>
            <a:rPr lang="en-GB" sz="1800" dirty="0"/>
            <a:t>ow well customers recognise or recall a brand. Awareness increases consideration, lowers search costs, and improves interactions at the point of purchase. Metrics include aided and unaided recall.</a:t>
          </a:r>
          <a:endParaRPr lang="en-US" sz="1800" dirty="0"/>
        </a:p>
      </dgm:t>
    </dgm:pt>
    <dgm:pt modelId="{99B7C08D-B675-405B-A0F3-D8207DF6B0CA}" type="parTrans" cxnId="{38093D5D-9DA4-4F12-AA94-D0437487B5BA}">
      <dgm:prSet/>
      <dgm:spPr/>
      <dgm:t>
        <a:bodyPr/>
        <a:lstStyle/>
        <a:p>
          <a:endParaRPr lang="en-US"/>
        </a:p>
      </dgm:t>
    </dgm:pt>
    <dgm:pt modelId="{C21EF069-B609-4A30-8ADD-E1320B1BEC9C}" type="sibTrans" cxnId="{38093D5D-9DA4-4F12-AA94-D0437487B5BA}">
      <dgm:prSet/>
      <dgm:spPr/>
      <dgm:t>
        <a:bodyPr/>
        <a:lstStyle/>
        <a:p>
          <a:endParaRPr lang="en-US"/>
        </a:p>
      </dgm:t>
    </dgm:pt>
    <dgm:pt modelId="{8A12D696-249D-4378-8B5A-C86637F0E6DF}">
      <dgm:prSet custT="1"/>
      <dgm:spPr/>
      <dgm:t>
        <a:bodyPr/>
        <a:lstStyle/>
        <a:p>
          <a:pPr>
            <a:lnSpc>
              <a:spcPct val="100000"/>
            </a:lnSpc>
          </a:pPr>
          <a:r>
            <a:rPr lang="en-GB" sz="1800" b="1" dirty="0"/>
            <a:t>Perceived Quality  - C</a:t>
          </a:r>
          <a:r>
            <a:rPr lang="en-GB" sz="1800" dirty="0"/>
            <a:t>ustomers’ perception of a brand’s overall quality relative to competitors. It influences willingness to pay, trial, and loyalty. Metrics include product reviews, quality ratings</a:t>
          </a:r>
          <a:r>
            <a:rPr lang="en-GB" sz="1700" dirty="0"/>
            <a:t>.</a:t>
          </a:r>
          <a:endParaRPr lang="en-US" sz="1700" dirty="0"/>
        </a:p>
      </dgm:t>
    </dgm:pt>
    <dgm:pt modelId="{8398E7AD-836A-424B-AFFA-C96F9E2F9F87}" type="parTrans" cxnId="{619BF202-F8E5-4478-90FE-679D2CB5D0D0}">
      <dgm:prSet/>
      <dgm:spPr/>
      <dgm:t>
        <a:bodyPr/>
        <a:lstStyle/>
        <a:p>
          <a:endParaRPr lang="en-US"/>
        </a:p>
      </dgm:t>
    </dgm:pt>
    <dgm:pt modelId="{539E3652-A532-4C41-BC0E-710B891197DC}" type="sibTrans" cxnId="{619BF202-F8E5-4478-90FE-679D2CB5D0D0}">
      <dgm:prSet/>
      <dgm:spPr/>
      <dgm:t>
        <a:bodyPr/>
        <a:lstStyle/>
        <a:p>
          <a:endParaRPr lang="en-US"/>
        </a:p>
      </dgm:t>
    </dgm:pt>
    <dgm:pt modelId="{4EB25F03-0284-4FE5-AC73-1D5B258359F9}">
      <dgm:prSet custT="1"/>
      <dgm:spPr/>
      <dgm:t>
        <a:bodyPr/>
        <a:lstStyle/>
        <a:p>
          <a:pPr>
            <a:lnSpc>
              <a:spcPct val="100000"/>
            </a:lnSpc>
          </a:pPr>
          <a:r>
            <a:rPr lang="en-GB" sz="1800" b="1" dirty="0"/>
            <a:t>Brand Associations </a:t>
          </a:r>
          <a:r>
            <a:rPr lang="en-GB" sz="1800" dirty="0"/>
            <a:t>- The thoughts, feelings, and images linked to a brand, including attributes, benefits, values, personality, and experiences. Strong associations differentiate the brand and enhance customer preference</a:t>
          </a:r>
          <a:endParaRPr lang="en-US" sz="1800" dirty="0"/>
        </a:p>
      </dgm:t>
    </dgm:pt>
    <dgm:pt modelId="{A15475AE-5B76-49D0-9B88-82DD7C46E9E2}" type="parTrans" cxnId="{7D7F3038-A5A0-4367-943C-BC1405F81DA9}">
      <dgm:prSet/>
      <dgm:spPr/>
      <dgm:t>
        <a:bodyPr/>
        <a:lstStyle/>
        <a:p>
          <a:endParaRPr lang="en-US"/>
        </a:p>
      </dgm:t>
    </dgm:pt>
    <dgm:pt modelId="{FD1241C7-2F66-4252-B246-35031601C57B}" type="sibTrans" cxnId="{7D7F3038-A5A0-4367-943C-BC1405F81DA9}">
      <dgm:prSet/>
      <dgm:spPr/>
      <dgm:t>
        <a:bodyPr/>
        <a:lstStyle/>
        <a:p>
          <a:endParaRPr lang="en-US"/>
        </a:p>
      </dgm:t>
    </dgm:pt>
    <dgm:pt modelId="{97B4D68E-839D-47A1-ADB2-E98A20E96A0E}">
      <dgm:prSet custT="1"/>
      <dgm:spPr/>
      <dgm:t>
        <a:bodyPr/>
        <a:lstStyle/>
        <a:p>
          <a:pPr>
            <a:lnSpc>
              <a:spcPct val="100000"/>
            </a:lnSpc>
          </a:pPr>
          <a:r>
            <a:rPr lang="en-GB" sz="1800" b="1" dirty="0"/>
            <a:t>Other Proprietary Brand Assets - </a:t>
          </a:r>
          <a:r>
            <a:rPr lang="en-GB" sz="1800" dirty="0"/>
            <a:t>Includes unique, hard-to-copy assets such as trademarks, patents, channel relationships, and customer databases that provide additional competitive advantage</a:t>
          </a:r>
          <a:endParaRPr lang="en-US" sz="1800" dirty="0"/>
        </a:p>
      </dgm:t>
    </dgm:pt>
    <dgm:pt modelId="{BB257B64-1103-4143-9472-985BAB6781C9}" type="parTrans" cxnId="{CA9DA4E8-CE02-4945-AD4D-3825301481AF}">
      <dgm:prSet/>
      <dgm:spPr/>
      <dgm:t>
        <a:bodyPr/>
        <a:lstStyle/>
        <a:p>
          <a:endParaRPr lang="en-US"/>
        </a:p>
      </dgm:t>
    </dgm:pt>
    <dgm:pt modelId="{EFFD5A43-06E4-4AFD-AEE6-F9275CFC5399}" type="sibTrans" cxnId="{CA9DA4E8-CE02-4945-AD4D-3825301481AF}">
      <dgm:prSet/>
      <dgm:spPr/>
      <dgm:t>
        <a:bodyPr/>
        <a:lstStyle/>
        <a:p>
          <a:endParaRPr lang="en-US"/>
        </a:p>
      </dgm:t>
    </dgm:pt>
    <dgm:pt modelId="{F3AD7575-277F-4E0B-8E50-CBF79E57AA3D}" type="pres">
      <dgm:prSet presAssocID="{C39CF515-FFEE-4742-878E-3228C2B9E323}" presName="root" presStyleCnt="0">
        <dgm:presLayoutVars>
          <dgm:dir/>
          <dgm:resizeHandles val="exact"/>
        </dgm:presLayoutVars>
      </dgm:prSet>
      <dgm:spPr/>
    </dgm:pt>
    <dgm:pt modelId="{04CC1462-8E19-42CA-8779-0FF67521E093}" type="pres">
      <dgm:prSet presAssocID="{4BA4B691-A37D-42E9-B7D6-71AF66EDA7BB}" presName="compNode" presStyleCnt="0"/>
      <dgm:spPr/>
    </dgm:pt>
    <dgm:pt modelId="{4964501B-B9AD-47CD-8F4E-B55A88877D03}" type="pres">
      <dgm:prSet presAssocID="{4BA4B691-A37D-42E9-B7D6-71AF66EDA7BB}" presName="bgRect" presStyleLbl="bgShp" presStyleIdx="0" presStyleCnt="5"/>
      <dgm:spPr/>
    </dgm:pt>
    <dgm:pt modelId="{D565461F-6C5B-4B78-B2CA-A03DCD953072}" type="pres">
      <dgm:prSet presAssocID="{4BA4B691-A37D-42E9-B7D6-71AF66EDA7B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Yuan"/>
        </a:ext>
      </dgm:extLst>
    </dgm:pt>
    <dgm:pt modelId="{666AA2A0-D71A-40A8-B7BE-B429B17EFB46}" type="pres">
      <dgm:prSet presAssocID="{4BA4B691-A37D-42E9-B7D6-71AF66EDA7BB}" presName="spaceRect" presStyleCnt="0"/>
      <dgm:spPr/>
    </dgm:pt>
    <dgm:pt modelId="{9FE68C7E-51F8-4486-9147-32E78F05AFD1}" type="pres">
      <dgm:prSet presAssocID="{4BA4B691-A37D-42E9-B7D6-71AF66EDA7BB}" presName="parTx" presStyleLbl="revTx" presStyleIdx="0" presStyleCnt="5">
        <dgm:presLayoutVars>
          <dgm:chMax val="0"/>
          <dgm:chPref val="0"/>
        </dgm:presLayoutVars>
      </dgm:prSet>
      <dgm:spPr/>
    </dgm:pt>
    <dgm:pt modelId="{A2C898C1-3EEA-400B-B936-8DA6C4983702}" type="pres">
      <dgm:prSet presAssocID="{3DA35D18-9FFA-474C-9D5C-65D2E9024BDA}" presName="sibTrans" presStyleCnt="0"/>
      <dgm:spPr/>
    </dgm:pt>
    <dgm:pt modelId="{E3BFC355-A646-495A-B15E-3FA638B432E6}" type="pres">
      <dgm:prSet presAssocID="{EB443C37-973B-4ABB-83F6-2687C532988F}" presName="compNode" presStyleCnt="0"/>
      <dgm:spPr/>
    </dgm:pt>
    <dgm:pt modelId="{1EAD88B5-E66E-4A72-8671-9D679D9BF8B3}" type="pres">
      <dgm:prSet presAssocID="{EB443C37-973B-4ABB-83F6-2687C532988F}" presName="bgRect" presStyleLbl="bgShp" presStyleIdx="1" presStyleCnt="5"/>
      <dgm:spPr/>
    </dgm:pt>
    <dgm:pt modelId="{5AC2942A-A5DB-4A1A-A136-5E271571BF8B}" type="pres">
      <dgm:prSet presAssocID="{EB443C37-973B-4ABB-83F6-2687C532988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udience"/>
        </a:ext>
      </dgm:extLst>
    </dgm:pt>
    <dgm:pt modelId="{B672F568-D1C5-48C0-9BA5-C51302CA993C}" type="pres">
      <dgm:prSet presAssocID="{EB443C37-973B-4ABB-83F6-2687C532988F}" presName="spaceRect" presStyleCnt="0"/>
      <dgm:spPr/>
    </dgm:pt>
    <dgm:pt modelId="{297EEDC8-69BE-468A-8085-8D3A8FC860B8}" type="pres">
      <dgm:prSet presAssocID="{EB443C37-973B-4ABB-83F6-2687C532988F}" presName="parTx" presStyleLbl="revTx" presStyleIdx="1" presStyleCnt="5">
        <dgm:presLayoutVars>
          <dgm:chMax val="0"/>
          <dgm:chPref val="0"/>
        </dgm:presLayoutVars>
      </dgm:prSet>
      <dgm:spPr/>
    </dgm:pt>
    <dgm:pt modelId="{4EB58582-5F26-4F8A-81EF-1CF88B7CC9E2}" type="pres">
      <dgm:prSet presAssocID="{C21EF069-B609-4A30-8ADD-E1320B1BEC9C}" presName="sibTrans" presStyleCnt="0"/>
      <dgm:spPr/>
    </dgm:pt>
    <dgm:pt modelId="{A7F4A22B-554F-47B9-ADAB-77788E0C3126}" type="pres">
      <dgm:prSet presAssocID="{8A12D696-249D-4378-8B5A-C86637F0E6DF}" presName="compNode" presStyleCnt="0"/>
      <dgm:spPr/>
    </dgm:pt>
    <dgm:pt modelId="{B4C3E9CA-E217-4E08-AAE4-A8A0CB827495}" type="pres">
      <dgm:prSet presAssocID="{8A12D696-249D-4378-8B5A-C86637F0E6DF}" presName="bgRect" presStyleLbl="bgShp" presStyleIdx="2" presStyleCnt="5"/>
      <dgm:spPr/>
    </dgm:pt>
    <dgm:pt modelId="{5724C679-A53D-405D-8E36-A2DF39DFF7AA}" type="pres">
      <dgm:prSet presAssocID="{8A12D696-249D-4378-8B5A-C86637F0E6D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cales of Justice"/>
        </a:ext>
      </dgm:extLst>
    </dgm:pt>
    <dgm:pt modelId="{A3E94729-CC00-4B73-87C6-4DF475AA73A2}" type="pres">
      <dgm:prSet presAssocID="{8A12D696-249D-4378-8B5A-C86637F0E6DF}" presName="spaceRect" presStyleCnt="0"/>
      <dgm:spPr/>
    </dgm:pt>
    <dgm:pt modelId="{0E77A16A-FDC9-4FCB-9FFF-A12DC7C79D56}" type="pres">
      <dgm:prSet presAssocID="{8A12D696-249D-4378-8B5A-C86637F0E6DF}" presName="parTx" presStyleLbl="revTx" presStyleIdx="2" presStyleCnt="5">
        <dgm:presLayoutVars>
          <dgm:chMax val="0"/>
          <dgm:chPref val="0"/>
        </dgm:presLayoutVars>
      </dgm:prSet>
      <dgm:spPr/>
    </dgm:pt>
    <dgm:pt modelId="{447C93E4-D8C2-485A-AA8B-67EC6A23BAF2}" type="pres">
      <dgm:prSet presAssocID="{539E3652-A532-4C41-BC0E-710B891197DC}" presName="sibTrans" presStyleCnt="0"/>
      <dgm:spPr/>
    </dgm:pt>
    <dgm:pt modelId="{81A32323-2EB6-40C7-9668-B681EE5B30C4}" type="pres">
      <dgm:prSet presAssocID="{4EB25F03-0284-4FE5-AC73-1D5B258359F9}" presName="compNode" presStyleCnt="0"/>
      <dgm:spPr/>
    </dgm:pt>
    <dgm:pt modelId="{B9DCA78A-0788-4BFA-893B-BDC22ECCF764}" type="pres">
      <dgm:prSet presAssocID="{4EB25F03-0284-4FE5-AC73-1D5B258359F9}" presName="bgRect" presStyleLbl="bgShp" presStyleIdx="3" presStyleCnt="5"/>
      <dgm:spPr/>
    </dgm:pt>
    <dgm:pt modelId="{2FE92BB1-EDE1-4711-9715-A5FF41D3EFC0}" type="pres">
      <dgm:prSet presAssocID="{4EB25F03-0284-4FE5-AC73-1D5B258359F9}"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ocial Network"/>
        </a:ext>
      </dgm:extLst>
    </dgm:pt>
    <dgm:pt modelId="{DED70F1A-A840-4A6C-B970-F6EAD5D1D771}" type="pres">
      <dgm:prSet presAssocID="{4EB25F03-0284-4FE5-AC73-1D5B258359F9}" presName="spaceRect" presStyleCnt="0"/>
      <dgm:spPr/>
    </dgm:pt>
    <dgm:pt modelId="{E2AFF4D2-B9AB-4E3D-8ED9-98FC1183ED80}" type="pres">
      <dgm:prSet presAssocID="{4EB25F03-0284-4FE5-AC73-1D5B258359F9}" presName="parTx" presStyleLbl="revTx" presStyleIdx="3" presStyleCnt="5">
        <dgm:presLayoutVars>
          <dgm:chMax val="0"/>
          <dgm:chPref val="0"/>
        </dgm:presLayoutVars>
      </dgm:prSet>
      <dgm:spPr/>
    </dgm:pt>
    <dgm:pt modelId="{AD26D6C9-8EBF-4D91-9EBA-E31931B7B9D4}" type="pres">
      <dgm:prSet presAssocID="{FD1241C7-2F66-4252-B246-35031601C57B}" presName="sibTrans" presStyleCnt="0"/>
      <dgm:spPr/>
    </dgm:pt>
    <dgm:pt modelId="{10428399-E3D5-4A07-9F53-0FD36AFE2939}" type="pres">
      <dgm:prSet presAssocID="{97B4D68E-839D-47A1-ADB2-E98A20E96A0E}" presName="compNode" presStyleCnt="0"/>
      <dgm:spPr/>
    </dgm:pt>
    <dgm:pt modelId="{1F09B3BE-33A1-43C3-9334-1EEF41FBA90F}" type="pres">
      <dgm:prSet presAssocID="{97B4D68E-839D-47A1-ADB2-E98A20E96A0E}" presName="bgRect" presStyleLbl="bgShp" presStyleIdx="4" presStyleCnt="5"/>
      <dgm:spPr/>
    </dgm:pt>
    <dgm:pt modelId="{5D32E517-7BAD-433E-A546-84154F592BA9}" type="pres">
      <dgm:prSet presAssocID="{97B4D68E-839D-47A1-ADB2-E98A20E96A0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Handshake"/>
        </a:ext>
      </dgm:extLst>
    </dgm:pt>
    <dgm:pt modelId="{2EF44647-7B75-4DC0-845A-4AC040D7F20F}" type="pres">
      <dgm:prSet presAssocID="{97B4D68E-839D-47A1-ADB2-E98A20E96A0E}" presName="spaceRect" presStyleCnt="0"/>
      <dgm:spPr/>
    </dgm:pt>
    <dgm:pt modelId="{CC455982-1AA9-4A70-9BC2-460C4844420C}" type="pres">
      <dgm:prSet presAssocID="{97B4D68E-839D-47A1-ADB2-E98A20E96A0E}" presName="parTx" presStyleLbl="revTx" presStyleIdx="4" presStyleCnt="5">
        <dgm:presLayoutVars>
          <dgm:chMax val="0"/>
          <dgm:chPref val="0"/>
        </dgm:presLayoutVars>
      </dgm:prSet>
      <dgm:spPr/>
    </dgm:pt>
  </dgm:ptLst>
  <dgm:cxnLst>
    <dgm:cxn modelId="{619BF202-F8E5-4478-90FE-679D2CB5D0D0}" srcId="{C39CF515-FFEE-4742-878E-3228C2B9E323}" destId="{8A12D696-249D-4378-8B5A-C86637F0E6DF}" srcOrd="2" destOrd="0" parTransId="{8398E7AD-836A-424B-AFFA-C96F9E2F9F87}" sibTransId="{539E3652-A532-4C41-BC0E-710B891197DC}"/>
    <dgm:cxn modelId="{76586627-D0E5-4F3E-BA82-05B91A5C4722}" type="presOf" srcId="{8A12D696-249D-4378-8B5A-C86637F0E6DF}" destId="{0E77A16A-FDC9-4FCB-9FFF-A12DC7C79D56}" srcOrd="0" destOrd="0" presId="urn:microsoft.com/office/officeart/2018/2/layout/IconVerticalSolidList"/>
    <dgm:cxn modelId="{7D7F3038-A5A0-4367-943C-BC1405F81DA9}" srcId="{C39CF515-FFEE-4742-878E-3228C2B9E323}" destId="{4EB25F03-0284-4FE5-AC73-1D5B258359F9}" srcOrd="3" destOrd="0" parTransId="{A15475AE-5B76-49D0-9B88-82DD7C46E9E2}" sibTransId="{FD1241C7-2F66-4252-B246-35031601C57B}"/>
    <dgm:cxn modelId="{38093D5D-9DA4-4F12-AA94-D0437487B5BA}" srcId="{C39CF515-FFEE-4742-878E-3228C2B9E323}" destId="{EB443C37-973B-4ABB-83F6-2687C532988F}" srcOrd="1" destOrd="0" parTransId="{99B7C08D-B675-405B-A0F3-D8207DF6B0CA}" sibTransId="{C21EF069-B609-4A30-8ADD-E1320B1BEC9C}"/>
    <dgm:cxn modelId="{0AB3C461-1CE2-48DA-8693-1128B6F24BCC}" type="presOf" srcId="{4BA4B691-A37D-42E9-B7D6-71AF66EDA7BB}" destId="{9FE68C7E-51F8-4486-9147-32E78F05AFD1}" srcOrd="0" destOrd="0" presId="urn:microsoft.com/office/officeart/2018/2/layout/IconVerticalSolidList"/>
    <dgm:cxn modelId="{F4E83A4A-8B64-4E32-A3B6-0DE458928612}" type="presOf" srcId="{EB443C37-973B-4ABB-83F6-2687C532988F}" destId="{297EEDC8-69BE-468A-8085-8D3A8FC860B8}" srcOrd="0" destOrd="0" presId="urn:microsoft.com/office/officeart/2018/2/layout/IconVerticalSolidList"/>
    <dgm:cxn modelId="{256B6E93-80CB-4472-97F4-9425DC2DB7E5}" type="presOf" srcId="{97B4D68E-839D-47A1-ADB2-E98A20E96A0E}" destId="{CC455982-1AA9-4A70-9BC2-460C4844420C}" srcOrd="0" destOrd="0" presId="urn:microsoft.com/office/officeart/2018/2/layout/IconVerticalSolidList"/>
    <dgm:cxn modelId="{0D25B9A2-EEF9-45B6-AD00-5F2EFEAF8324}" type="presOf" srcId="{4EB25F03-0284-4FE5-AC73-1D5B258359F9}" destId="{E2AFF4D2-B9AB-4E3D-8ED9-98FC1183ED80}" srcOrd="0" destOrd="0" presId="urn:microsoft.com/office/officeart/2018/2/layout/IconVerticalSolidList"/>
    <dgm:cxn modelId="{D7B669B9-DE35-4394-8323-865A79EED47D}" srcId="{C39CF515-FFEE-4742-878E-3228C2B9E323}" destId="{4BA4B691-A37D-42E9-B7D6-71AF66EDA7BB}" srcOrd="0" destOrd="0" parTransId="{67B7928F-A4E9-4DC1-8D20-3C2CD090EF9E}" sibTransId="{3DA35D18-9FFA-474C-9D5C-65D2E9024BDA}"/>
    <dgm:cxn modelId="{CA9DA4E8-CE02-4945-AD4D-3825301481AF}" srcId="{C39CF515-FFEE-4742-878E-3228C2B9E323}" destId="{97B4D68E-839D-47A1-ADB2-E98A20E96A0E}" srcOrd="4" destOrd="0" parTransId="{BB257B64-1103-4143-9472-985BAB6781C9}" sibTransId="{EFFD5A43-06E4-4AFD-AEE6-F9275CFC5399}"/>
    <dgm:cxn modelId="{62126BEF-D902-40A0-A3CB-DD61DC38B5AC}" type="presOf" srcId="{C39CF515-FFEE-4742-878E-3228C2B9E323}" destId="{F3AD7575-277F-4E0B-8E50-CBF79E57AA3D}" srcOrd="0" destOrd="0" presId="urn:microsoft.com/office/officeart/2018/2/layout/IconVerticalSolidList"/>
    <dgm:cxn modelId="{596B8E50-8073-40FC-89D1-EAEAE19D2A61}" type="presParOf" srcId="{F3AD7575-277F-4E0B-8E50-CBF79E57AA3D}" destId="{04CC1462-8E19-42CA-8779-0FF67521E093}" srcOrd="0" destOrd="0" presId="urn:microsoft.com/office/officeart/2018/2/layout/IconVerticalSolidList"/>
    <dgm:cxn modelId="{5B3CCCDC-003C-48B1-AD6A-6A34BAC2F393}" type="presParOf" srcId="{04CC1462-8E19-42CA-8779-0FF67521E093}" destId="{4964501B-B9AD-47CD-8F4E-B55A88877D03}" srcOrd="0" destOrd="0" presId="urn:microsoft.com/office/officeart/2018/2/layout/IconVerticalSolidList"/>
    <dgm:cxn modelId="{CC6A6A41-F900-41BF-9C8D-D88D3B170E98}" type="presParOf" srcId="{04CC1462-8E19-42CA-8779-0FF67521E093}" destId="{D565461F-6C5B-4B78-B2CA-A03DCD953072}" srcOrd="1" destOrd="0" presId="urn:microsoft.com/office/officeart/2018/2/layout/IconVerticalSolidList"/>
    <dgm:cxn modelId="{E8E8453D-0CF8-4CCC-8A8F-12FD054B4159}" type="presParOf" srcId="{04CC1462-8E19-42CA-8779-0FF67521E093}" destId="{666AA2A0-D71A-40A8-B7BE-B429B17EFB46}" srcOrd="2" destOrd="0" presId="urn:microsoft.com/office/officeart/2018/2/layout/IconVerticalSolidList"/>
    <dgm:cxn modelId="{0ECED680-BEE2-441F-9E72-683F9CBBFCBA}" type="presParOf" srcId="{04CC1462-8E19-42CA-8779-0FF67521E093}" destId="{9FE68C7E-51F8-4486-9147-32E78F05AFD1}" srcOrd="3" destOrd="0" presId="urn:microsoft.com/office/officeart/2018/2/layout/IconVerticalSolidList"/>
    <dgm:cxn modelId="{910B2ACB-28C1-4DF5-A10E-5A8CF1A6AD4A}" type="presParOf" srcId="{F3AD7575-277F-4E0B-8E50-CBF79E57AA3D}" destId="{A2C898C1-3EEA-400B-B936-8DA6C4983702}" srcOrd="1" destOrd="0" presId="urn:microsoft.com/office/officeart/2018/2/layout/IconVerticalSolidList"/>
    <dgm:cxn modelId="{8EDFD945-978C-4005-B908-92D4D26CD576}" type="presParOf" srcId="{F3AD7575-277F-4E0B-8E50-CBF79E57AA3D}" destId="{E3BFC355-A646-495A-B15E-3FA638B432E6}" srcOrd="2" destOrd="0" presId="urn:microsoft.com/office/officeart/2018/2/layout/IconVerticalSolidList"/>
    <dgm:cxn modelId="{BBF7073F-DFE2-4813-AF54-FA059F242DE7}" type="presParOf" srcId="{E3BFC355-A646-495A-B15E-3FA638B432E6}" destId="{1EAD88B5-E66E-4A72-8671-9D679D9BF8B3}" srcOrd="0" destOrd="0" presId="urn:microsoft.com/office/officeart/2018/2/layout/IconVerticalSolidList"/>
    <dgm:cxn modelId="{77298854-DCF1-464E-A0A6-18BB2B9D3FC7}" type="presParOf" srcId="{E3BFC355-A646-495A-B15E-3FA638B432E6}" destId="{5AC2942A-A5DB-4A1A-A136-5E271571BF8B}" srcOrd="1" destOrd="0" presId="urn:microsoft.com/office/officeart/2018/2/layout/IconVerticalSolidList"/>
    <dgm:cxn modelId="{F282D17C-164C-4313-94C2-B480C5D00AE9}" type="presParOf" srcId="{E3BFC355-A646-495A-B15E-3FA638B432E6}" destId="{B672F568-D1C5-48C0-9BA5-C51302CA993C}" srcOrd="2" destOrd="0" presId="urn:microsoft.com/office/officeart/2018/2/layout/IconVerticalSolidList"/>
    <dgm:cxn modelId="{B6534AA8-5744-4DA6-BA3D-B9F9FDD09C54}" type="presParOf" srcId="{E3BFC355-A646-495A-B15E-3FA638B432E6}" destId="{297EEDC8-69BE-468A-8085-8D3A8FC860B8}" srcOrd="3" destOrd="0" presId="urn:microsoft.com/office/officeart/2018/2/layout/IconVerticalSolidList"/>
    <dgm:cxn modelId="{5F6446FB-4318-44AA-9536-D161FE9CBCDC}" type="presParOf" srcId="{F3AD7575-277F-4E0B-8E50-CBF79E57AA3D}" destId="{4EB58582-5F26-4F8A-81EF-1CF88B7CC9E2}" srcOrd="3" destOrd="0" presId="urn:microsoft.com/office/officeart/2018/2/layout/IconVerticalSolidList"/>
    <dgm:cxn modelId="{6AC0502F-4A3E-40E9-B774-3991694A8DB1}" type="presParOf" srcId="{F3AD7575-277F-4E0B-8E50-CBF79E57AA3D}" destId="{A7F4A22B-554F-47B9-ADAB-77788E0C3126}" srcOrd="4" destOrd="0" presId="urn:microsoft.com/office/officeart/2018/2/layout/IconVerticalSolidList"/>
    <dgm:cxn modelId="{4112E973-7756-45D8-BB98-302FEB00D31A}" type="presParOf" srcId="{A7F4A22B-554F-47B9-ADAB-77788E0C3126}" destId="{B4C3E9CA-E217-4E08-AAE4-A8A0CB827495}" srcOrd="0" destOrd="0" presId="urn:microsoft.com/office/officeart/2018/2/layout/IconVerticalSolidList"/>
    <dgm:cxn modelId="{8946C3D2-B688-40DD-8D63-F00546541DFE}" type="presParOf" srcId="{A7F4A22B-554F-47B9-ADAB-77788E0C3126}" destId="{5724C679-A53D-405D-8E36-A2DF39DFF7AA}" srcOrd="1" destOrd="0" presId="urn:microsoft.com/office/officeart/2018/2/layout/IconVerticalSolidList"/>
    <dgm:cxn modelId="{ADC61016-08C7-4B61-8040-7B7A4FC0255C}" type="presParOf" srcId="{A7F4A22B-554F-47B9-ADAB-77788E0C3126}" destId="{A3E94729-CC00-4B73-87C6-4DF475AA73A2}" srcOrd="2" destOrd="0" presId="urn:microsoft.com/office/officeart/2018/2/layout/IconVerticalSolidList"/>
    <dgm:cxn modelId="{740F70FB-E516-4212-8099-4F00AB94FE44}" type="presParOf" srcId="{A7F4A22B-554F-47B9-ADAB-77788E0C3126}" destId="{0E77A16A-FDC9-4FCB-9FFF-A12DC7C79D56}" srcOrd="3" destOrd="0" presId="urn:microsoft.com/office/officeart/2018/2/layout/IconVerticalSolidList"/>
    <dgm:cxn modelId="{EFBF3A45-8DF5-420F-94CD-9C6C168260A9}" type="presParOf" srcId="{F3AD7575-277F-4E0B-8E50-CBF79E57AA3D}" destId="{447C93E4-D8C2-485A-AA8B-67EC6A23BAF2}" srcOrd="5" destOrd="0" presId="urn:microsoft.com/office/officeart/2018/2/layout/IconVerticalSolidList"/>
    <dgm:cxn modelId="{CFCE4E23-197B-4255-B2AC-68C379AA4FC4}" type="presParOf" srcId="{F3AD7575-277F-4E0B-8E50-CBF79E57AA3D}" destId="{81A32323-2EB6-40C7-9668-B681EE5B30C4}" srcOrd="6" destOrd="0" presId="urn:microsoft.com/office/officeart/2018/2/layout/IconVerticalSolidList"/>
    <dgm:cxn modelId="{CEA5B8C0-3FF2-47BD-A758-0F6323A9BB49}" type="presParOf" srcId="{81A32323-2EB6-40C7-9668-B681EE5B30C4}" destId="{B9DCA78A-0788-4BFA-893B-BDC22ECCF764}" srcOrd="0" destOrd="0" presId="urn:microsoft.com/office/officeart/2018/2/layout/IconVerticalSolidList"/>
    <dgm:cxn modelId="{A919B32E-32E3-4F58-BF73-A54EF6F5EC3D}" type="presParOf" srcId="{81A32323-2EB6-40C7-9668-B681EE5B30C4}" destId="{2FE92BB1-EDE1-4711-9715-A5FF41D3EFC0}" srcOrd="1" destOrd="0" presId="urn:microsoft.com/office/officeart/2018/2/layout/IconVerticalSolidList"/>
    <dgm:cxn modelId="{6E1BEFBA-B51A-471B-9D3A-28FADEAD1FAC}" type="presParOf" srcId="{81A32323-2EB6-40C7-9668-B681EE5B30C4}" destId="{DED70F1A-A840-4A6C-B970-F6EAD5D1D771}" srcOrd="2" destOrd="0" presId="urn:microsoft.com/office/officeart/2018/2/layout/IconVerticalSolidList"/>
    <dgm:cxn modelId="{87F432B4-D3EA-4179-BB4D-2DA24877833B}" type="presParOf" srcId="{81A32323-2EB6-40C7-9668-B681EE5B30C4}" destId="{E2AFF4D2-B9AB-4E3D-8ED9-98FC1183ED80}" srcOrd="3" destOrd="0" presId="urn:microsoft.com/office/officeart/2018/2/layout/IconVerticalSolidList"/>
    <dgm:cxn modelId="{D87782D6-92D8-4EDC-A870-E285F420733A}" type="presParOf" srcId="{F3AD7575-277F-4E0B-8E50-CBF79E57AA3D}" destId="{AD26D6C9-8EBF-4D91-9EBA-E31931B7B9D4}" srcOrd="7" destOrd="0" presId="urn:microsoft.com/office/officeart/2018/2/layout/IconVerticalSolidList"/>
    <dgm:cxn modelId="{49791932-67E2-4120-85B8-DE49EF9D7C53}" type="presParOf" srcId="{F3AD7575-277F-4E0B-8E50-CBF79E57AA3D}" destId="{10428399-E3D5-4A07-9F53-0FD36AFE2939}" srcOrd="8" destOrd="0" presId="urn:microsoft.com/office/officeart/2018/2/layout/IconVerticalSolidList"/>
    <dgm:cxn modelId="{CB743C6F-7128-4F26-9D09-9CB3FF609965}" type="presParOf" srcId="{10428399-E3D5-4A07-9F53-0FD36AFE2939}" destId="{1F09B3BE-33A1-43C3-9334-1EEF41FBA90F}" srcOrd="0" destOrd="0" presId="urn:microsoft.com/office/officeart/2018/2/layout/IconVerticalSolidList"/>
    <dgm:cxn modelId="{0FBEBD8A-C43C-48D3-B6F6-45DFBA3CEDAE}" type="presParOf" srcId="{10428399-E3D5-4A07-9F53-0FD36AFE2939}" destId="{5D32E517-7BAD-433E-A546-84154F592BA9}" srcOrd="1" destOrd="0" presId="urn:microsoft.com/office/officeart/2018/2/layout/IconVerticalSolidList"/>
    <dgm:cxn modelId="{5828A3E8-41B3-4CEE-8B85-811545436BEF}" type="presParOf" srcId="{10428399-E3D5-4A07-9F53-0FD36AFE2939}" destId="{2EF44647-7B75-4DC0-845A-4AC040D7F20F}" srcOrd="2" destOrd="0" presId="urn:microsoft.com/office/officeart/2018/2/layout/IconVerticalSolidList"/>
    <dgm:cxn modelId="{32BFDB2C-1E31-41F7-99E3-F3E927FA7E90}" type="presParOf" srcId="{10428399-E3D5-4A07-9F53-0FD36AFE2939}" destId="{CC455982-1AA9-4A70-9BC2-460C4844420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448F01-2975-46E3-A585-9A9A765974B9}" type="doc">
      <dgm:prSet loTypeId="urn:microsoft.com/office/officeart/2005/8/layout/vProcess5" loCatId="process" qsTypeId="urn:microsoft.com/office/officeart/2005/8/quickstyle/simple1#410" qsCatId="simple" csTypeId="urn:microsoft.com/office/officeart/2005/8/colors/colorful2#71" csCatId="colorful" phldr="1"/>
      <dgm:spPr/>
      <dgm:t>
        <a:bodyPr/>
        <a:lstStyle/>
        <a:p>
          <a:endParaRPr lang="en-US"/>
        </a:p>
      </dgm:t>
    </dgm:pt>
    <dgm:pt modelId="{7E62404A-56CE-4A36-8D0C-AC2746C8E9AE}">
      <dgm:prSet/>
      <dgm:spPr/>
      <dgm:t>
        <a:bodyPr/>
        <a:lstStyle/>
        <a:p>
          <a:r>
            <a:rPr lang="en-GB" dirty="0"/>
            <a:t>Working in pairs, discuss how you would apply </a:t>
          </a:r>
          <a:r>
            <a:rPr lang="en-GB" dirty="0" err="1"/>
            <a:t>Aakers</a:t>
          </a:r>
          <a:r>
            <a:rPr lang="en-GB" dirty="0"/>
            <a:t> Brand Equity Model to Coca Cola</a:t>
          </a:r>
          <a:endParaRPr lang="en-US" dirty="0"/>
        </a:p>
      </dgm:t>
    </dgm:pt>
    <dgm:pt modelId="{10E73BEF-7A5B-44C7-80CE-793EC3AEC6C9}" type="parTrans" cxnId="{56EAC18A-56D5-4FF1-9922-ECFCE0061B9A}">
      <dgm:prSet/>
      <dgm:spPr/>
      <dgm:t>
        <a:bodyPr/>
        <a:lstStyle/>
        <a:p>
          <a:endParaRPr lang="en-US"/>
        </a:p>
      </dgm:t>
    </dgm:pt>
    <dgm:pt modelId="{8CC5EB4B-7A6D-47A5-848E-0281E3B97810}" type="sibTrans" cxnId="{56EAC18A-56D5-4FF1-9922-ECFCE0061B9A}">
      <dgm:prSet/>
      <dgm:spPr/>
      <dgm:t>
        <a:bodyPr/>
        <a:lstStyle/>
        <a:p>
          <a:endParaRPr lang="en-US"/>
        </a:p>
      </dgm:t>
    </dgm:pt>
    <dgm:pt modelId="{49C222AB-6EDA-4555-9ED7-D9C1C5A0D042}">
      <dgm:prSet/>
      <dgm:spPr/>
      <dgm:t>
        <a:bodyPr/>
        <a:lstStyle/>
        <a:p>
          <a:r>
            <a:rPr lang="en-GB" dirty="0"/>
            <a:t>What are the key strengths of the brand?</a:t>
          </a:r>
          <a:endParaRPr lang="en-US" dirty="0"/>
        </a:p>
      </dgm:t>
    </dgm:pt>
    <dgm:pt modelId="{2AD02355-F3A4-4E29-811F-61B682FC8463}" type="parTrans" cxnId="{9A5A8E2E-C198-474D-9E5B-548B264CA083}">
      <dgm:prSet/>
      <dgm:spPr/>
      <dgm:t>
        <a:bodyPr/>
        <a:lstStyle/>
        <a:p>
          <a:endParaRPr lang="en-US"/>
        </a:p>
      </dgm:t>
    </dgm:pt>
    <dgm:pt modelId="{E099F5BE-2DA2-40B5-B73D-D2A6B69A9921}" type="sibTrans" cxnId="{9A5A8E2E-C198-474D-9E5B-548B264CA083}">
      <dgm:prSet/>
      <dgm:spPr/>
      <dgm:t>
        <a:bodyPr/>
        <a:lstStyle/>
        <a:p>
          <a:endParaRPr lang="en-US"/>
        </a:p>
      </dgm:t>
    </dgm:pt>
    <dgm:pt modelId="{CF84A390-2317-4FB2-94FF-6D7CE88C9EB1}">
      <dgm:prSet/>
      <dgm:spPr/>
      <dgm:t>
        <a:bodyPr/>
        <a:lstStyle/>
        <a:p>
          <a:r>
            <a:rPr lang="en-US" dirty="0"/>
            <a:t>How does Coca Cola’s Brand Equity affect their marketing strategy?</a:t>
          </a:r>
        </a:p>
      </dgm:t>
    </dgm:pt>
    <dgm:pt modelId="{D69C909D-3944-47A6-90D5-9F43B7FC1EB2}" type="parTrans" cxnId="{C9FAB94D-BE8A-4018-B8B1-ED4A951F3A6E}">
      <dgm:prSet/>
      <dgm:spPr/>
      <dgm:t>
        <a:bodyPr/>
        <a:lstStyle/>
        <a:p>
          <a:endParaRPr lang="en-US"/>
        </a:p>
      </dgm:t>
    </dgm:pt>
    <dgm:pt modelId="{5640EA62-9861-4C8B-836A-63823AFE8564}" type="sibTrans" cxnId="{C9FAB94D-BE8A-4018-B8B1-ED4A951F3A6E}">
      <dgm:prSet/>
      <dgm:spPr/>
      <dgm:t>
        <a:bodyPr/>
        <a:lstStyle/>
        <a:p>
          <a:endParaRPr lang="en-US"/>
        </a:p>
      </dgm:t>
    </dgm:pt>
    <dgm:pt modelId="{45C7F487-9E02-4028-8646-458B2052951A}" type="pres">
      <dgm:prSet presAssocID="{54448F01-2975-46E3-A585-9A9A765974B9}" presName="outerComposite" presStyleCnt="0">
        <dgm:presLayoutVars>
          <dgm:chMax val="5"/>
          <dgm:dir/>
          <dgm:resizeHandles val="exact"/>
        </dgm:presLayoutVars>
      </dgm:prSet>
      <dgm:spPr/>
    </dgm:pt>
    <dgm:pt modelId="{14186AB6-C79A-449D-ADF4-22CAAFC5C5B2}" type="pres">
      <dgm:prSet presAssocID="{54448F01-2975-46E3-A585-9A9A765974B9}" presName="dummyMaxCanvas" presStyleCnt="0">
        <dgm:presLayoutVars/>
      </dgm:prSet>
      <dgm:spPr/>
    </dgm:pt>
    <dgm:pt modelId="{A357F5BA-5BAE-499D-A1D2-6AFC74574794}" type="pres">
      <dgm:prSet presAssocID="{54448F01-2975-46E3-A585-9A9A765974B9}" presName="ThreeNodes_1" presStyleLbl="node1" presStyleIdx="0" presStyleCnt="3">
        <dgm:presLayoutVars>
          <dgm:bulletEnabled val="1"/>
        </dgm:presLayoutVars>
      </dgm:prSet>
      <dgm:spPr/>
    </dgm:pt>
    <dgm:pt modelId="{31D77DD1-53CF-47FC-8A72-D13A56917EB1}" type="pres">
      <dgm:prSet presAssocID="{54448F01-2975-46E3-A585-9A9A765974B9}" presName="ThreeNodes_2" presStyleLbl="node1" presStyleIdx="1" presStyleCnt="3">
        <dgm:presLayoutVars>
          <dgm:bulletEnabled val="1"/>
        </dgm:presLayoutVars>
      </dgm:prSet>
      <dgm:spPr/>
    </dgm:pt>
    <dgm:pt modelId="{545E6626-6B89-47ED-B892-D7528A9FD240}" type="pres">
      <dgm:prSet presAssocID="{54448F01-2975-46E3-A585-9A9A765974B9}" presName="ThreeNodes_3" presStyleLbl="node1" presStyleIdx="2" presStyleCnt="3">
        <dgm:presLayoutVars>
          <dgm:bulletEnabled val="1"/>
        </dgm:presLayoutVars>
      </dgm:prSet>
      <dgm:spPr/>
    </dgm:pt>
    <dgm:pt modelId="{2E558742-655F-4C28-B3C1-7D488A19A728}" type="pres">
      <dgm:prSet presAssocID="{54448F01-2975-46E3-A585-9A9A765974B9}" presName="ThreeConn_1-2" presStyleLbl="fgAccFollowNode1" presStyleIdx="0" presStyleCnt="2">
        <dgm:presLayoutVars>
          <dgm:bulletEnabled val="1"/>
        </dgm:presLayoutVars>
      </dgm:prSet>
      <dgm:spPr/>
    </dgm:pt>
    <dgm:pt modelId="{854B6450-2079-4BB8-B12A-B69509DBCC50}" type="pres">
      <dgm:prSet presAssocID="{54448F01-2975-46E3-A585-9A9A765974B9}" presName="ThreeConn_2-3" presStyleLbl="fgAccFollowNode1" presStyleIdx="1" presStyleCnt="2">
        <dgm:presLayoutVars>
          <dgm:bulletEnabled val="1"/>
        </dgm:presLayoutVars>
      </dgm:prSet>
      <dgm:spPr/>
    </dgm:pt>
    <dgm:pt modelId="{6D7B9F89-DD22-4B66-9084-AB8D640C7D74}" type="pres">
      <dgm:prSet presAssocID="{54448F01-2975-46E3-A585-9A9A765974B9}" presName="ThreeNodes_1_text" presStyleLbl="node1" presStyleIdx="2" presStyleCnt="3">
        <dgm:presLayoutVars>
          <dgm:bulletEnabled val="1"/>
        </dgm:presLayoutVars>
      </dgm:prSet>
      <dgm:spPr/>
    </dgm:pt>
    <dgm:pt modelId="{1C87BC7D-ECBB-41F9-ABF8-D5BDA5BA778E}" type="pres">
      <dgm:prSet presAssocID="{54448F01-2975-46E3-A585-9A9A765974B9}" presName="ThreeNodes_2_text" presStyleLbl="node1" presStyleIdx="2" presStyleCnt="3">
        <dgm:presLayoutVars>
          <dgm:bulletEnabled val="1"/>
        </dgm:presLayoutVars>
      </dgm:prSet>
      <dgm:spPr/>
    </dgm:pt>
    <dgm:pt modelId="{5AB59FA6-DE1B-4F80-A51C-86C1640D4D1C}" type="pres">
      <dgm:prSet presAssocID="{54448F01-2975-46E3-A585-9A9A765974B9}" presName="ThreeNodes_3_text" presStyleLbl="node1" presStyleIdx="2" presStyleCnt="3">
        <dgm:presLayoutVars>
          <dgm:bulletEnabled val="1"/>
        </dgm:presLayoutVars>
      </dgm:prSet>
      <dgm:spPr/>
    </dgm:pt>
  </dgm:ptLst>
  <dgm:cxnLst>
    <dgm:cxn modelId="{DA493E00-8B21-43AB-95C6-4A1DA95F349A}" type="presOf" srcId="{7E62404A-56CE-4A36-8D0C-AC2746C8E9AE}" destId="{A357F5BA-5BAE-499D-A1D2-6AFC74574794}" srcOrd="0" destOrd="0" presId="urn:microsoft.com/office/officeart/2005/8/layout/vProcess5"/>
    <dgm:cxn modelId="{5BF9CB1A-8455-4D4D-A5C7-B9097DCEA5C5}" type="presOf" srcId="{CF84A390-2317-4FB2-94FF-6D7CE88C9EB1}" destId="{545E6626-6B89-47ED-B892-D7528A9FD240}" srcOrd="0" destOrd="0" presId="urn:microsoft.com/office/officeart/2005/8/layout/vProcess5"/>
    <dgm:cxn modelId="{9A5A8E2E-C198-474D-9E5B-548B264CA083}" srcId="{54448F01-2975-46E3-A585-9A9A765974B9}" destId="{49C222AB-6EDA-4555-9ED7-D9C1C5A0D042}" srcOrd="1" destOrd="0" parTransId="{2AD02355-F3A4-4E29-811F-61B682FC8463}" sibTransId="{E099F5BE-2DA2-40B5-B73D-D2A6B69A9921}"/>
    <dgm:cxn modelId="{740F7536-FDC7-4560-9767-9365E715DE37}" type="presOf" srcId="{49C222AB-6EDA-4555-9ED7-D9C1C5A0D042}" destId="{1C87BC7D-ECBB-41F9-ABF8-D5BDA5BA778E}" srcOrd="1" destOrd="0" presId="urn:microsoft.com/office/officeart/2005/8/layout/vProcess5"/>
    <dgm:cxn modelId="{43A3B048-5FA7-4955-BAAE-2F2ACFBD831F}" type="presOf" srcId="{7E62404A-56CE-4A36-8D0C-AC2746C8E9AE}" destId="{6D7B9F89-DD22-4B66-9084-AB8D640C7D74}" srcOrd="1" destOrd="0" presId="urn:microsoft.com/office/officeart/2005/8/layout/vProcess5"/>
    <dgm:cxn modelId="{01108D69-264A-4735-B9E0-8BE56BD60451}" type="presOf" srcId="{CF84A390-2317-4FB2-94FF-6D7CE88C9EB1}" destId="{5AB59FA6-DE1B-4F80-A51C-86C1640D4D1C}" srcOrd="1" destOrd="0" presId="urn:microsoft.com/office/officeart/2005/8/layout/vProcess5"/>
    <dgm:cxn modelId="{C9FAB94D-BE8A-4018-B8B1-ED4A951F3A6E}" srcId="{54448F01-2975-46E3-A585-9A9A765974B9}" destId="{CF84A390-2317-4FB2-94FF-6D7CE88C9EB1}" srcOrd="2" destOrd="0" parTransId="{D69C909D-3944-47A6-90D5-9F43B7FC1EB2}" sibTransId="{5640EA62-9861-4C8B-836A-63823AFE8564}"/>
    <dgm:cxn modelId="{A5143D6E-E7DB-4DC5-97E6-152CBE09EB87}" type="presOf" srcId="{49C222AB-6EDA-4555-9ED7-D9C1C5A0D042}" destId="{31D77DD1-53CF-47FC-8A72-D13A56917EB1}" srcOrd="0" destOrd="0" presId="urn:microsoft.com/office/officeart/2005/8/layout/vProcess5"/>
    <dgm:cxn modelId="{6349C47A-4421-4AE8-BECE-164EB7B6EEB3}" type="presOf" srcId="{8CC5EB4B-7A6D-47A5-848E-0281E3B97810}" destId="{2E558742-655F-4C28-B3C1-7D488A19A728}" srcOrd="0" destOrd="0" presId="urn:microsoft.com/office/officeart/2005/8/layout/vProcess5"/>
    <dgm:cxn modelId="{3D7B3A7B-019B-47CB-A617-2AC0E27FD486}" type="presOf" srcId="{E099F5BE-2DA2-40B5-B73D-D2A6B69A9921}" destId="{854B6450-2079-4BB8-B12A-B69509DBCC50}" srcOrd="0" destOrd="0" presId="urn:microsoft.com/office/officeart/2005/8/layout/vProcess5"/>
    <dgm:cxn modelId="{56EAC18A-56D5-4FF1-9922-ECFCE0061B9A}" srcId="{54448F01-2975-46E3-A585-9A9A765974B9}" destId="{7E62404A-56CE-4A36-8D0C-AC2746C8E9AE}" srcOrd="0" destOrd="0" parTransId="{10E73BEF-7A5B-44C7-80CE-793EC3AEC6C9}" sibTransId="{8CC5EB4B-7A6D-47A5-848E-0281E3B97810}"/>
    <dgm:cxn modelId="{D49CE8FB-6B81-4798-AB02-86B403E08A8D}" type="presOf" srcId="{54448F01-2975-46E3-A585-9A9A765974B9}" destId="{45C7F487-9E02-4028-8646-458B2052951A}" srcOrd="0" destOrd="0" presId="urn:microsoft.com/office/officeart/2005/8/layout/vProcess5"/>
    <dgm:cxn modelId="{65AC9FF0-5430-48A9-B841-06177F53265F}" type="presParOf" srcId="{45C7F487-9E02-4028-8646-458B2052951A}" destId="{14186AB6-C79A-449D-ADF4-22CAAFC5C5B2}" srcOrd="0" destOrd="0" presId="urn:microsoft.com/office/officeart/2005/8/layout/vProcess5"/>
    <dgm:cxn modelId="{B0F8CE00-DD42-4EAC-9F0D-D5D2519E31A6}" type="presParOf" srcId="{45C7F487-9E02-4028-8646-458B2052951A}" destId="{A357F5BA-5BAE-499D-A1D2-6AFC74574794}" srcOrd="1" destOrd="0" presId="urn:microsoft.com/office/officeart/2005/8/layout/vProcess5"/>
    <dgm:cxn modelId="{6F476C73-C5AD-4360-8C18-8375A7AA5745}" type="presParOf" srcId="{45C7F487-9E02-4028-8646-458B2052951A}" destId="{31D77DD1-53CF-47FC-8A72-D13A56917EB1}" srcOrd="2" destOrd="0" presId="urn:microsoft.com/office/officeart/2005/8/layout/vProcess5"/>
    <dgm:cxn modelId="{ADE949BA-9ED3-465A-B180-81BA94464E20}" type="presParOf" srcId="{45C7F487-9E02-4028-8646-458B2052951A}" destId="{545E6626-6B89-47ED-B892-D7528A9FD240}" srcOrd="3" destOrd="0" presId="urn:microsoft.com/office/officeart/2005/8/layout/vProcess5"/>
    <dgm:cxn modelId="{536C57AF-50B9-4636-A082-D468984ECB54}" type="presParOf" srcId="{45C7F487-9E02-4028-8646-458B2052951A}" destId="{2E558742-655F-4C28-B3C1-7D488A19A728}" srcOrd="4" destOrd="0" presId="urn:microsoft.com/office/officeart/2005/8/layout/vProcess5"/>
    <dgm:cxn modelId="{C26D65B3-ECBF-4DBF-918A-4B38B933CC1A}" type="presParOf" srcId="{45C7F487-9E02-4028-8646-458B2052951A}" destId="{854B6450-2079-4BB8-B12A-B69509DBCC50}" srcOrd="5" destOrd="0" presId="urn:microsoft.com/office/officeart/2005/8/layout/vProcess5"/>
    <dgm:cxn modelId="{045F991D-1CEB-48CC-A7AC-611A161C99FE}" type="presParOf" srcId="{45C7F487-9E02-4028-8646-458B2052951A}" destId="{6D7B9F89-DD22-4B66-9084-AB8D640C7D74}" srcOrd="6" destOrd="0" presId="urn:microsoft.com/office/officeart/2005/8/layout/vProcess5"/>
    <dgm:cxn modelId="{F5D10679-463D-48FB-8481-B1CA5B4FF134}" type="presParOf" srcId="{45C7F487-9E02-4028-8646-458B2052951A}" destId="{1C87BC7D-ECBB-41F9-ABF8-D5BDA5BA778E}" srcOrd="7" destOrd="0" presId="urn:microsoft.com/office/officeart/2005/8/layout/vProcess5"/>
    <dgm:cxn modelId="{3ADEBF8E-42A3-48C8-9F54-8885F35C76CC}" type="presParOf" srcId="{45C7F487-9E02-4028-8646-458B2052951A}" destId="{5AB59FA6-DE1B-4F80-A51C-86C1640D4D1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4448F01-2975-46E3-A585-9A9A765974B9}" type="doc">
      <dgm:prSet loTypeId="urn:microsoft.com/office/officeart/2005/8/layout/vProcess5" loCatId="process" qsTypeId="urn:microsoft.com/office/officeart/2005/8/quickstyle/simple1#410" qsCatId="simple" csTypeId="urn:microsoft.com/office/officeart/2005/8/colors/colorful2#71" csCatId="colorful" phldr="1"/>
      <dgm:spPr/>
      <dgm:t>
        <a:bodyPr/>
        <a:lstStyle/>
        <a:p>
          <a:endParaRPr lang="en-US"/>
        </a:p>
      </dgm:t>
    </dgm:pt>
    <dgm:pt modelId="{7E62404A-56CE-4A36-8D0C-AC2746C8E9AE}">
      <dgm:prSet/>
      <dgm:spPr/>
      <dgm:t>
        <a:bodyPr/>
        <a:lstStyle/>
        <a:p>
          <a:r>
            <a:rPr lang="en-GB" dirty="0"/>
            <a:t>Working in pairs, discuss some local Welsh brands in Swansea, Cardiff or other local area</a:t>
          </a:r>
          <a:endParaRPr lang="en-US" dirty="0"/>
        </a:p>
      </dgm:t>
    </dgm:pt>
    <dgm:pt modelId="{10E73BEF-7A5B-44C7-80CE-793EC3AEC6C9}" type="parTrans" cxnId="{56EAC18A-56D5-4FF1-9922-ECFCE0061B9A}">
      <dgm:prSet/>
      <dgm:spPr/>
      <dgm:t>
        <a:bodyPr/>
        <a:lstStyle/>
        <a:p>
          <a:endParaRPr lang="en-US"/>
        </a:p>
      </dgm:t>
    </dgm:pt>
    <dgm:pt modelId="{8CC5EB4B-7A6D-47A5-848E-0281E3B97810}" type="sibTrans" cxnId="{56EAC18A-56D5-4FF1-9922-ECFCE0061B9A}">
      <dgm:prSet/>
      <dgm:spPr/>
      <dgm:t>
        <a:bodyPr/>
        <a:lstStyle/>
        <a:p>
          <a:endParaRPr lang="en-US"/>
        </a:p>
      </dgm:t>
    </dgm:pt>
    <dgm:pt modelId="{49C222AB-6EDA-4555-9ED7-D9C1C5A0D042}">
      <dgm:prSet/>
      <dgm:spPr/>
      <dgm:t>
        <a:bodyPr/>
        <a:lstStyle/>
        <a:p>
          <a:r>
            <a:rPr lang="en-US" dirty="0"/>
            <a:t>What are the brand qualities?</a:t>
          </a:r>
        </a:p>
      </dgm:t>
    </dgm:pt>
    <dgm:pt modelId="{2AD02355-F3A4-4E29-811F-61B682FC8463}" type="parTrans" cxnId="{9A5A8E2E-C198-474D-9E5B-548B264CA083}">
      <dgm:prSet/>
      <dgm:spPr/>
      <dgm:t>
        <a:bodyPr/>
        <a:lstStyle/>
        <a:p>
          <a:endParaRPr lang="en-US"/>
        </a:p>
      </dgm:t>
    </dgm:pt>
    <dgm:pt modelId="{E099F5BE-2DA2-40B5-B73D-D2A6B69A9921}" type="sibTrans" cxnId="{9A5A8E2E-C198-474D-9E5B-548B264CA083}">
      <dgm:prSet/>
      <dgm:spPr/>
      <dgm:t>
        <a:bodyPr/>
        <a:lstStyle/>
        <a:p>
          <a:endParaRPr lang="en-US"/>
        </a:p>
      </dgm:t>
    </dgm:pt>
    <dgm:pt modelId="{CF84A390-2317-4FB2-94FF-6D7CE88C9EB1}">
      <dgm:prSet/>
      <dgm:spPr/>
      <dgm:t>
        <a:bodyPr/>
        <a:lstStyle/>
        <a:p>
          <a:r>
            <a:rPr lang="en-US" dirty="0"/>
            <a:t>How does this differentiate the brand from competition?</a:t>
          </a:r>
        </a:p>
      </dgm:t>
    </dgm:pt>
    <dgm:pt modelId="{D69C909D-3944-47A6-90D5-9F43B7FC1EB2}" type="parTrans" cxnId="{C9FAB94D-BE8A-4018-B8B1-ED4A951F3A6E}">
      <dgm:prSet/>
      <dgm:spPr/>
      <dgm:t>
        <a:bodyPr/>
        <a:lstStyle/>
        <a:p>
          <a:endParaRPr lang="en-US"/>
        </a:p>
      </dgm:t>
    </dgm:pt>
    <dgm:pt modelId="{5640EA62-9861-4C8B-836A-63823AFE8564}" type="sibTrans" cxnId="{C9FAB94D-BE8A-4018-B8B1-ED4A951F3A6E}">
      <dgm:prSet/>
      <dgm:spPr/>
      <dgm:t>
        <a:bodyPr/>
        <a:lstStyle/>
        <a:p>
          <a:endParaRPr lang="en-US"/>
        </a:p>
      </dgm:t>
    </dgm:pt>
    <dgm:pt modelId="{45C7F487-9E02-4028-8646-458B2052951A}" type="pres">
      <dgm:prSet presAssocID="{54448F01-2975-46E3-A585-9A9A765974B9}" presName="outerComposite" presStyleCnt="0">
        <dgm:presLayoutVars>
          <dgm:chMax val="5"/>
          <dgm:dir/>
          <dgm:resizeHandles val="exact"/>
        </dgm:presLayoutVars>
      </dgm:prSet>
      <dgm:spPr/>
    </dgm:pt>
    <dgm:pt modelId="{14186AB6-C79A-449D-ADF4-22CAAFC5C5B2}" type="pres">
      <dgm:prSet presAssocID="{54448F01-2975-46E3-A585-9A9A765974B9}" presName="dummyMaxCanvas" presStyleCnt="0">
        <dgm:presLayoutVars/>
      </dgm:prSet>
      <dgm:spPr/>
    </dgm:pt>
    <dgm:pt modelId="{A357F5BA-5BAE-499D-A1D2-6AFC74574794}" type="pres">
      <dgm:prSet presAssocID="{54448F01-2975-46E3-A585-9A9A765974B9}" presName="ThreeNodes_1" presStyleLbl="node1" presStyleIdx="0" presStyleCnt="3">
        <dgm:presLayoutVars>
          <dgm:bulletEnabled val="1"/>
        </dgm:presLayoutVars>
      </dgm:prSet>
      <dgm:spPr/>
    </dgm:pt>
    <dgm:pt modelId="{31D77DD1-53CF-47FC-8A72-D13A56917EB1}" type="pres">
      <dgm:prSet presAssocID="{54448F01-2975-46E3-A585-9A9A765974B9}" presName="ThreeNodes_2" presStyleLbl="node1" presStyleIdx="1" presStyleCnt="3">
        <dgm:presLayoutVars>
          <dgm:bulletEnabled val="1"/>
        </dgm:presLayoutVars>
      </dgm:prSet>
      <dgm:spPr/>
    </dgm:pt>
    <dgm:pt modelId="{545E6626-6B89-47ED-B892-D7528A9FD240}" type="pres">
      <dgm:prSet presAssocID="{54448F01-2975-46E3-A585-9A9A765974B9}" presName="ThreeNodes_3" presStyleLbl="node1" presStyleIdx="2" presStyleCnt="3">
        <dgm:presLayoutVars>
          <dgm:bulletEnabled val="1"/>
        </dgm:presLayoutVars>
      </dgm:prSet>
      <dgm:spPr/>
    </dgm:pt>
    <dgm:pt modelId="{2E558742-655F-4C28-B3C1-7D488A19A728}" type="pres">
      <dgm:prSet presAssocID="{54448F01-2975-46E3-A585-9A9A765974B9}" presName="ThreeConn_1-2" presStyleLbl="fgAccFollowNode1" presStyleIdx="0" presStyleCnt="2">
        <dgm:presLayoutVars>
          <dgm:bulletEnabled val="1"/>
        </dgm:presLayoutVars>
      </dgm:prSet>
      <dgm:spPr/>
    </dgm:pt>
    <dgm:pt modelId="{854B6450-2079-4BB8-B12A-B69509DBCC50}" type="pres">
      <dgm:prSet presAssocID="{54448F01-2975-46E3-A585-9A9A765974B9}" presName="ThreeConn_2-3" presStyleLbl="fgAccFollowNode1" presStyleIdx="1" presStyleCnt="2">
        <dgm:presLayoutVars>
          <dgm:bulletEnabled val="1"/>
        </dgm:presLayoutVars>
      </dgm:prSet>
      <dgm:spPr/>
    </dgm:pt>
    <dgm:pt modelId="{6D7B9F89-DD22-4B66-9084-AB8D640C7D74}" type="pres">
      <dgm:prSet presAssocID="{54448F01-2975-46E3-A585-9A9A765974B9}" presName="ThreeNodes_1_text" presStyleLbl="node1" presStyleIdx="2" presStyleCnt="3">
        <dgm:presLayoutVars>
          <dgm:bulletEnabled val="1"/>
        </dgm:presLayoutVars>
      </dgm:prSet>
      <dgm:spPr/>
    </dgm:pt>
    <dgm:pt modelId="{1C87BC7D-ECBB-41F9-ABF8-D5BDA5BA778E}" type="pres">
      <dgm:prSet presAssocID="{54448F01-2975-46E3-A585-9A9A765974B9}" presName="ThreeNodes_2_text" presStyleLbl="node1" presStyleIdx="2" presStyleCnt="3">
        <dgm:presLayoutVars>
          <dgm:bulletEnabled val="1"/>
        </dgm:presLayoutVars>
      </dgm:prSet>
      <dgm:spPr/>
    </dgm:pt>
    <dgm:pt modelId="{5AB59FA6-DE1B-4F80-A51C-86C1640D4D1C}" type="pres">
      <dgm:prSet presAssocID="{54448F01-2975-46E3-A585-9A9A765974B9}" presName="ThreeNodes_3_text" presStyleLbl="node1" presStyleIdx="2" presStyleCnt="3">
        <dgm:presLayoutVars>
          <dgm:bulletEnabled val="1"/>
        </dgm:presLayoutVars>
      </dgm:prSet>
      <dgm:spPr/>
    </dgm:pt>
  </dgm:ptLst>
  <dgm:cxnLst>
    <dgm:cxn modelId="{DA493E00-8B21-43AB-95C6-4A1DA95F349A}" type="presOf" srcId="{7E62404A-56CE-4A36-8D0C-AC2746C8E9AE}" destId="{A357F5BA-5BAE-499D-A1D2-6AFC74574794}" srcOrd="0" destOrd="0" presId="urn:microsoft.com/office/officeart/2005/8/layout/vProcess5"/>
    <dgm:cxn modelId="{5BF9CB1A-8455-4D4D-A5C7-B9097DCEA5C5}" type="presOf" srcId="{CF84A390-2317-4FB2-94FF-6D7CE88C9EB1}" destId="{545E6626-6B89-47ED-B892-D7528A9FD240}" srcOrd="0" destOrd="0" presId="urn:microsoft.com/office/officeart/2005/8/layout/vProcess5"/>
    <dgm:cxn modelId="{9A5A8E2E-C198-474D-9E5B-548B264CA083}" srcId="{54448F01-2975-46E3-A585-9A9A765974B9}" destId="{49C222AB-6EDA-4555-9ED7-D9C1C5A0D042}" srcOrd="1" destOrd="0" parTransId="{2AD02355-F3A4-4E29-811F-61B682FC8463}" sibTransId="{E099F5BE-2DA2-40B5-B73D-D2A6B69A9921}"/>
    <dgm:cxn modelId="{740F7536-FDC7-4560-9767-9365E715DE37}" type="presOf" srcId="{49C222AB-6EDA-4555-9ED7-D9C1C5A0D042}" destId="{1C87BC7D-ECBB-41F9-ABF8-D5BDA5BA778E}" srcOrd="1" destOrd="0" presId="urn:microsoft.com/office/officeart/2005/8/layout/vProcess5"/>
    <dgm:cxn modelId="{43A3B048-5FA7-4955-BAAE-2F2ACFBD831F}" type="presOf" srcId="{7E62404A-56CE-4A36-8D0C-AC2746C8E9AE}" destId="{6D7B9F89-DD22-4B66-9084-AB8D640C7D74}" srcOrd="1" destOrd="0" presId="urn:microsoft.com/office/officeart/2005/8/layout/vProcess5"/>
    <dgm:cxn modelId="{01108D69-264A-4735-B9E0-8BE56BD60451}" type="presOf" srcId="{CF84A390-2317-4FB2-94FF-6D7CE88C9EB1}" destId="{5AB59FA6-DE1B-4F80-A51C-86C1640D4D1C}" srcOrd="1" destOrd="0" presId="urn:microsoft.com/office/officeart/2005/8/layout/vProcess5"/>
    <dgm:cxn modelId="{C9FAB94D-BE8A-4018-B8B1-ED4A951F3A6E}" srcId="{54448F01-2975-46E3-A585-9A9A765974B9}" destId="{CF84A390-2317-4FB2-94FF-6D7CE88C9EB1}" srcOrd="2" destOrd="0" parTransId="{D69C909D-3944-47A6-90D5-9F43B7FC1EB2}" sibTransId="{5640EA62-9861-4C8B-836A-63823AFE8564}"/>
    <dgm:cxn modelId="{A5143D6E-E7DB-4DC5-97E6-152CBE09EB87}" type="presOf" srcId="{49C222AB-6EDA-4555-9ED7-D9C1C5A0D042}" destId="{31D77DD1-53CF-47FC-8A72-D13A56917EB1}" srcOrd="0" destOrd="0" presId="urn:microsoft.com/office/officeart/2005/8/layout/vProcess5"/>
    <dgm:cxn modelId="{6349C47A-4421-4AE8-BECE-164EB7B6EEB3}" type="presOf" srcId="{8CC5EB4B-7A6D-47A5-848E-0281E3B97810}" destId="{2E558742-655F-4C28-B3C1-7D488A19A728}" srcOrd="0" destOrd="0" presId="urn:microsoft.com/office/officeart/2005/8/layout/vProcess5"/>
    <dgm:cxn modelId="{3D7B3A7B-019B-47CB-A617-2AC0E27FD486}" type="presOf" srcId="{E099F5BE-2DA2-40B5-B73D-D2A6B69A9921}" destId="{854B6450-2079-4BB8-B12A-B69509DBCC50}" srcOrd="0" destOrd="0" presId="urn:microsoft.com/office/officeart/2005/8/layout/vProcess5"/>
    <dgm:cxn modelId="{56EAC18A-56D5-4FF1-9922-ECFCE0061B9A}" srcId="{54448F01-2975-46E3-A585-9A9A765974B9}" destId="{7E62404A-56CE-4A36-8D0C-AC2746C8E9AE}" srcOrd="0" destOrd="0" parTransId="{10E73BEF-7A5B-44C7-80CE-793EC3AEC6C9}" sibTransId="{8CC5EB4B-7A6D-47A5-848E-0281E3B97810}"/>
    <dgm:cxn modelId="{D49CE8FB-6B81-4798-AB02-86B403E08A8D}" type="presOf" srcId="{54448F01-2975-46E3-A585-9A9A765974B9}" destId="{45C7F487-9E02-4028-8646-458B2052951A}" srcOrd="0" destOrd="0" presId="urn:microsoft.com/office/officeart/2005/8/layout/vProcess5"/>
    <dgm:cxn modelId="{65AC9FF0-5430-48A9-B841-06177F53265F}" type="presParOf" srcId="{45C7F487-9E02-4028-8646-458B2052951A}" destId="{14186AB6-C79A-449D-ADF4-22CAAFC5C5B2}" srcOrd="0" destOrd="0" presId="urn:microsoft.com/office/officeart/2005/8/layout/vProcess5"/>
    <dgm:cxn modelId="{B0F8CE00-DD42-4EAC-9F0D-D5D2519E31A6}" type="presParOf" srcId="{45C7F487-9E02-4028-8646-458B2052951A}" destId="{A357F5BA-5BAE-499D-A1D2-6AFC74574794}" srcOrd="1" destOrd="0" presId="urn:microsoft.com/office/officeart/2005/8/layout/vProcess5"/>
    <dgm:cxn modelId="{6F476C73-C5AD-4360-8C18-8375A7AA5745}" type="presParOf" srcId="{45C7F487-9E02-4028-8646-458B2052951A}" destId="{31D77DD1-53CF-47FC-8A72-D13A56917EB1}" srcOrd="2" destOrd="0" presId="urn:microsoft.com/office/officeart/2005/8/layout/vProcess5"/>
    <dgm:cxn modelId="{ADE949BA-9ED3-465A-B180-81BA94464E20}" type="presParOf" srcId="{45C7F487-9E02-4028-8646-458B2052951A}" destId="{545E6626-6B89-47ED-B892-D7528A9FD240}" srcOrd="3" destOrd="0" presId="urn:microsoft.com/office/officeart/2005/8/layout/vProcess5"/>
    <dgm:cxn modelId="{536C57AF-50B9-4636-A082-D468984ECB54}" type="presParOf" srcId="{45C7F487-9E02-4028-8646-458B2052951A}" destId="{2E558742-655F-4C28-B3C1-7D488A19A728}" srcOrd="4" destOrd="0" presId="urn:microsoft.com/office/officeart/2005/8/layout/vProcess5"/>
    <dgm:cxn modelId="{C26D65B3-ECBF-4DBF-918A-4B38B933CC1A}" type="presParOf" srcId="{45C7F487-9E02-4028-8646-458B2052951A}" destId="{854B6450-2079-4BB8-B12A-B69509DBCC50}" srcOrd="5" destOrd="0" presId="urn:microsoft.com/office/officeart/2005/8/layout/vProcess5"/>
    <dgm:cxn modelId="{045F991D-1CEB-48CC-A7AC-611A161C99FE}" type="presParOf" srcId="{45C7F487-9E02-4028-8646-458B2052951A}" destId="{6D7B9F89-DD22-4B66-9084-AB8D640C7D74}" srcOrd="6" destOrd="0" presId="urn:microsoft.com/office/officeart/2005/8/layout/vProcess5"/>
    <dgm:cxn modelId="{F5D10679-463D-48FB-8481-B1CA5B4FF134}" type="presParOf" srcId="{45C7F487-9E02-4028-8646-458B2052951A}" destId="{1C87BC7D-ECBB-41F9-ABF8-D5BDA5BA778E}" srcOrd="7" destOrd="0" presId="urn:microsoft.com/office/officeart/2005/8/layout/vProcess5"/>
    <dgm:cxn modelId="{3ADEBF8E-42A3-48C8-9F54-8885F35C76CC}" type="presParOf" srcId="{45C7F487-9E02-4028-8646-458B2052951A}" destId="{5AB59FA6-DE1B-4F80-A51C-86C1640D4D1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57F5BA-5BAE-499D-A1D2-6AFC74574794}">
      <dsp:nvSpPr>
        <dsp:cNvPr id="0" name=""/>
        <dsp:cNvSpPr/>
      </dsp:nvSpPr>
      <dsp:spPr>
        <a:xfrm>
          <a:off x="0" y="0"/>
          <a:ext cx="9375457" cy="1144284"/>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Working in pairs, think of a brand you are familiar with but don’t tell your partner.</a:t>
          </a:r>
          <a:endParaRPr lang="en-US" sz="3200" kern="1200" dirty="0"/>
        </a:p>
      </dsp:txBody>
      <dsp:txXfrm>
        <a:off x="33515" y="33515"/>
        <a:ext cx="8140685" cy="1077254"/>
      </dsp:txXfrm>
    </dsp:sp>
    <dsp:sp modelId="{31D77DD1-53CF-47FC-8A72-D13A56917EB1}">
      <dsp:nvSpPr>
        <dsp:cNvPr id="0" name=""/>
        <dsp:cNvSpPr/>
      </dsp:nvSpPr>
      <dsp:spPr>
        <a:xfrm>
          <a:off x="827246" y="1334998"/>
          <a:ext cx="9375457" cy="1144284"/>
        </a:xfrm>
        <a:prstGeom prst="roundRect">
          <a:avLst>
            <a:gd name="adj" fmla="val 10000"/>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Write down all the words you associate with the brand (but not the name)</a:t>
          </a:r>
          <a:endParaRPr lang="en-US" sz="3200" kern="1200" dirty="0"/>
        </a:p>
      </dsp:txBody>
      <dsp:txXfrm>
        <a:off x="860761" y="1368513"/>
        <a:ext cx="7737396" cy="1077254"/>
      </dsp:txXfrm>
    </dsp:sp>
    <dsp:sp modelId="{545E6626-6B89-47ED-B892-D7528A9FD240}">
      <dsp:nvSpPr>
        <dsp:cNvPr id="0" name=""/>
        <dsp:cNvSpPr/>
      </dsp:nvSpPr>
      <dsp:spPr>
        <a:xfrm>
          <a:off x="1654492" y="2669996"/>
          <a:ext cx="9375457" cy="1144284"/>
        </a:xfrm>
        <a:prstGeom prst="roundRect">
          <a:avLst>
            <a:gd name="adj" fmla="val 10000"/>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See if you can guess each other’s brand based on the words they have written down </a:t>
          </a:r>
          <a:endParaRPr lang="en-US" sz="3200" kern="1200" dirty="0"/>
        </a:p>
      </dsp:txBody>
      <dsp:txXfrm>
        <a:off x="1688007" y="2703511"/>
        <a:ext cx="7737396" cy="1077254"/>
      </dsp:txXfrm>
    </dsp:sp>
    <dsp:sp modelId="{2E558742-655F-4C28-B3C1-7D488A19A728}">
      <dsp:nvSpPr>
        <dsp:cNvPr id="0" name=""/>
        <dsp:cNvSpPr/>
      </dsp:nvSpPr>
      <dsp:spPr>
        <a:xfrm>
          <a:off x="8631672" y="867748"/>
          <a:ext cx="743784" cy="743784"/>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99023" y="867748"/>
        <a:ext cx="409082" cy="559697"/>
      </dsp:txXfrm>
    </dsp:sp>
    <dsp:sp modelId="{854B6450-2079-4BB8-B12A-B69509DBCC50}">
      <dsp:nvSpPr>
        <dsp:cNvPr id="0" name=""/>
        <dsp:cNvSpPr/>
      </dsp:nvSpPr>
      <dsp:spPr>
        <a:xfrm>
          <a:off x="9458918" y="2195118"/>
          <a:ext cx="743784" cy="743784"/>
        </a:xfrm>
        <a:prstGeom prst="downArrow">
          <a:avLst>
            <a:gd name="adj1" fmla="val 55000"/>
            <a:gd name="adj2" fmla="val 45000"/>
          </a:avLst>
        </a:prstGeom>
        <a:solidFill>
          <a:schemeClr val="accent2">
            <a:tint val="40000"/>
            <a:alpha val="90000"/>
            <a:hueOff val="-1841865"/>
            <a:satOff val="12270"/>
            <a:lumOff val="1122"/>
            <a:alphaOff val="0"/>
          </a:schemeClr>
        </a:solidFill>
        <a:ln w="22225" cap="rnd"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626269" y="2195118"/>
        <a:ext cx="409082" cy="5596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4501B-B9AD-47CD-8F4E-B55A88877D03}">
      <dsp:nvSpPr>
        <dsp:cNvPr id="0" name=""/>
        <dsp:cNvSpPr/>
      </dsp:nvSpPr>
      <dsp:spPr>
        <a:xfrm>
          <a:off x="0" y="6570"/>
          <a:ext cx="11549269" cy="8347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65461F-6C5B-4B78-B2CA-A03DCD953072}">
      <dsp:nvSpPr>
        <dsp:cNvPr id="0" name=""/>
        <dsp:cNvSpPr/>
      </dsp:nvSpPr>
      <dsp:spPr>
        <a:xfrm>
          <a:off x="252518" y="194393"/>
          <a:ext cx="459572" cy="4591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E68C7E-51F8-4486-9147-32E78F05AFD1}">
      <dsp:nvSpPr>
        <dsp:cNvPr id="0" name=""/>
        <dsp:cNvSpPr/>
      </dsp:nvSpPr>
      <dsp:spPr>
        <a:xfrm>
          <a:off x="964609" y="6570"/>
          <a:ext cx="10569804" cy="860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07" tIns="91107" rIns="91107" bIns="91107" numCol="1" spcCol="1270" anchor="ctr" anchorCtr="0">
          <a:noAutofit/>
        </a:bodyPr>
        <a:lstStyle/>
        <a:p>
          <a:pPr marL="0" lvl="0" indent="0" algn="l" defTabSz="711200">
            <a:lnSpc>
              <a:spcPct val="100000"/>
            </a:lnSpc>
            <a:spcBef>
              <a:spcPct val="0"/>
            </a:spcBef>
            <a:spcAft>
              <a:spcPct val="35000"/>
            </a:spcAft>
            <a:buNone/>
          </a:pPr>
          <a:r>
            <a:rPr lang="en-GB" sz="1600" b="1" kern="1200" dirty="0"/>
            <a:t>Brand Loyalty - T</a:t>
          </a:r>
          <a:r>
            <a:rPr lang="en-GB" sz="1600" kern="1200" dirty="0"/>
            <a:t>he attachment and commitment customers have to a brand. High loyalty reduces acquisition costs, stabilises demand, and allows premium pricing. Metrics include repeat purchase rates, retention, advocacy, and net promoter scores</a:t>
          </a:r>
          <a:endParaRPr lang="en-US" sz="1600" kern="1200" dirty="0"/>
        </a:p>
      </dsp:txBody>
      <dsp:txXfrm>
        <a:off x="964609" y="6570"/>
        <a:ext cx="10569804" cy="860857"/>
      </dsp:txXfrm>
    </dsp:sp>
    <dsp:sp modelId="{1EAD88B5-E66E-4A72-8671-9D679D9BF8B3}">
      <dsp:nvSpPr>
        <dsp:cNvPr id="0" name=""/>
        <dsp:cNvSpPr/>
      </dsp:nvSpPr>
      <dsp:spPr>
        <a:xfrm>
          <a:off x="0" y="1082642"/>
          <a:ext cx="11549269" cy="8347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C2942A-A5DB-4A1A-A136-5E271571BF8B}">
      <dsp:nvSpPr>
        <dsp:cNvPr id="0" name=""/>
        <dsp:cNvSpPr/>
      </dsp:nvSpPr>
      <dsp:spPr>
        <a:xfrm>
          <a:off x="252518" y="1270465"/>
          <a:ext cx="459572" cy="4591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7EEDC8-69BE-468A-8085-8D3A8FC860B8}">
      <dsp:nvSpPr>
        <dsp:cNvPr id="0" name=""/>
        <dsp:cNvSpPr/>
      </dsp:nvSpPr>
      <dsp:spPr>
        <a:xfrm>
          <a:off x="964609" y="1082642"/>
          <a:ext cx="10569804" cy="860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07" tIns="91107" rIns="91107" bIns="91107" numCol="1" spcCol="1270" anchor="ctr" anchorCtr="0">
          <a:noAutofit/>
        </a:bodyPr>
        <a:lstStyle/>
        <a:p>
          <a:pPr marL="0" lvl="0" indent="0" algn="l" defTabSz="800100">
            <a:lnSpc>
              <a:spcPct val="100000"/>
            </a:lnSpc>
            <a:spcBef>
              <a:spcPct val="0"/>
            </a:spcBef>
            <a:spcAft>
              <a:spcPct val="35000"/>
            </a:spcAft>
            <a:buNone/>
          </a:pPr>
          <a:r>
            <a:rPr lang="en-GB" sz="1800" b="1" kern="1200" dirty="0"/>
            <a:t>Brand Awareness - H</a:t>
          </a:r>
          <a:r>
            <a:rPr lang="en-GB" sz="1800" kern="1200" dirty="0"/>
            <a:t>ow well customers recognise or recall a brand. Awareness increases consideration, lowers search costs, and improves interactions at the point of purchase. Metrics include aided and unaided recall.</a:t>
          </a:r>
          <a:endParaRPr lang="en-US" sz="1800" kern="1200" dirty="0"/>
        </a:p>
      </dsp:txBody>
      <dsp:txXfrm>
        <a:off x="964609" y="1082642"/>
        <a:ext cx="10569804" cy="860857"/>
      </dsp:txXfrm>
    </dsp:sp>
    <dsp:sp modelId="{B4C3E9CA-E217-4E08-AAE4-A8A0CB827495}">
      <dsp:nvSpPr>
        <dsp:cNvPr id="0" name=""/>
        <dsp:cNvSpPr/>
      </dsp:nvSpPr>
      <dsp:spPr>
        <a:xfrm>
          <a:off x="0" y="2158714"/>
          <a:ext cx="11549269" cy="8347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24C679-A53D-405D-8E36-A2DF39DFF7AA}">
      <dsp:nvSpPr>
        <dsp:cNvPr id="0" name=""/>
        <dsp:cNvSpPr/>
      </dsp:nvSpPr>
      <dsp:spPr>
        <a:xfrm>
          <a:off x="252518" y="2346538"/>
          <a:ext cx="459572" cy="4591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77A16A-FDC9-4FCB-9FFF-A12DC7C79D56}">
      <dsp:nvSpPr>
        <dsp:cNvPr id="0" name=""/>
        <dsp:cNvSpPr/>
      </dsp:nvSpPr>
      <dsp:spPr>
        <a:xfrm>
          <a:off x="964609" y="2158714"/>
          <a:ext cx="10569804" cy="860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07" tIns="91107" rIns="91107" bIns="91107" numCol="1" spcCol="1270" anchor="ctr" anchorCtr="0">
          <a:noAutofit/>
        </a:bodyPr>
        <a:lstStyle/>
        <a:p>
          <a:pPr marL="0" lvl="0" indent="0" algn="l" defTabSz="800100">
            <a:lnSpc>
              <a:spcPct val="100000"/>
            </a:lnSpc>
            <a:spcBef>
              <a:spcPct val="0"/>
            </a:spcBef>
            <a:spcAft>
              <a:spcPct val="35000"/>
            </a:spcAft>
            <a:buNone/>
          </a:pPr>
          <a:r>
            <a:rPr lang="en-GB" sz="1800" b="1" kern="1200" dirty="0"/>
            <a:t>Perceived Quality  - C</a:t>
          </a:r>
          <a:r>
            <a:rPr lang="en-GB" sz="1800" kern="1200" dirty="0"/>
            <a:t>ustomers’ perception of a brand’s overall quality relative to competitors. It influences willingness to pay, trial, and loyalty. Metrics include product reviews, quality ratings</a:t>
          </a:r>
          <a:r>
            <a:rPr lang="en-GB" sz="1700" kern="1200" dirty="0"/>
            <a:t>.</a:t>
          </a:r>
          <a:endParaRPr lang="en-US" sz="1700" kern="1200" dirty="0"/>
        </a:p>
      </dsp:txBody>
      <dsp:txXfrm>
        <a:off x="964609" y="2158714"/>
        <a:ext cx="10569804" cy="860857"/>
      </dsp:txXfrm>
    </dsp:sp>
    <dsp:sp modelId="{B9DCA78A-0788-4BFA-893B-BDC22ECCF764}">
      <dsp:nvSpPr>
        <dsp:cNvPr id="0" name=""/>
        <dsp:cNvSpPr/>
      </dsp:nvSpPr>
      <dsp:spPr>
        <a:xfrm>
          <a:off x="0" y="3234786"/>
          <a:ext cx="11549269" cy="8347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E92BB1-EDE1-4711-9715-A5FF41D3EFC0}">
      <dsp:nvSpPr>
        <dsp:cNvPr id="0" name=""/>
        <dsp:cNvSpPr/>
      </dsp:nvSpPr>
      <dsp:spPr>
        <a:xfrm>
          <a:off x="252518" y="3422610"/>
          <a:ext cx="459572" cy="4591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AFF4D2-B9AB-4E3D-8ED9-98FC1183ED80}">
      <dsp:nvSpPr>
        <dsp:cNvPr id="0" name=""/>
        <dsp:cNvSpPr/>
      </dsp:nvSpPr>
      <dsp:spPr>
        <a:xfrm>
          <a:off x="964609" y="3234786"/>
          <a:ext cx="10569804" cy="860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07" tIns="91107" rIns="91107" bIns="91107" numCol="1" spcCol="1270" anchor="ctr" anchorCtr="0">
          <a:noAutofit/>
        </a:bodyPr>
        <a:lstStyle/>
        <a:p>
          <a:pPr marL="0" lvl="0" indent="0" algn="l" defTabSz="800100">
            <a:lnSpc>
              <a:spcPct val="100000"/>
            </a:lnSpc>
            <a:spcBef>
              <a:spcPct val="0"/>
            </a:spcBef>
            <a:spcAft>
              <a:spcPct val="35000"/>
            </a:spcAft>
            <a:buNone/>
          </a:pPr>
          <a:r>
            <a:rPr lang="en-GB" sz="1800" b="1" kern="1200" dirty="0"/>
            <a:t>Brand Associations </a:t>
          </a:r>
          <a:r>
            <a:rPr lang="en-GB" sz="1800" kern="1200" dirty="0"/>
            <a:t>- The thoughts, feelings, and images linked to a brand, including attributes, benefits, values, personality, and experiences. Strong associations differentiate the brand and enhance customer preference</a:t>
          </a:r>
          <a:endParaRPr lang="en-US" sz="1800" kern="1200" dirty="0"/>
        </a:p>
      </dsp:txBody>
      <dsp:txXfrm>
        <a:off x="964609" y="3234786"/>
        <a:ext cx="10569804" cy="860857"/>
      </dsp:txXfrm>
    </dsp:sp>
    <dsp:sp modelId="{1F09B3BE-33A1-43C3-9334-1EEF41FBA90F}">
      <dsp:nvSpPr>
        <dsp:cNvPr id="0" name=""/>
        <dsp:cNvSpPr/>
      </dsp:nvSpPr>
      <dsp:spPr>
        <a:xfrm>
          <a:off x="0" y="4310859"/>
          <a:ext cx="11549269" cy="8347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32E517-7BAD-433E-A546-84154F592BA9}">
      <dsp:nvSpPr>
        <dsp:cNvPr id="0" name=""/>
        <dsp:cNvSpPr/>
      </dsp:nvSpPr>
      <dsp:spPr>
        <a:xfrm>
          <a:off x="252518" y="4498682"/>
          <a:ext cx="459572" cy="4591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455982-1AA9-4A70-9BC2-460C4844420C}">
      <dsp:nvSpPr>
        <dsp:cNvPr id="0" name=""/>
        <dsp:cNvSpPr/>
      </dsp:nvSpPr>
      <dsp:spPr>
        <a:xfrm>
          <a:off x="964609" y="4310859"/>
          <a:ext cx="10569804" cy="860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07" tIns="91107" rIns="91107" bIns="91107" numCol="1" spcCol="1270" anchor="ctr" anchorCtr="0">
          <a:noAutofit/>
        </a:bodyPr>
        <a:lstStyle/>
        <a:p>
          <a:pPr marL="0" lvl="0" indent="0" algn="l" defTabSz="800100">
            <a:lnSpc>
              <a:spcPct val="100000"/>
            </a:lnSpc>
            <a:spcBef>
              <a:spcPct val="0"/>
            </a:spcBef>
            <a:spcAft>
              <a:spcPct val="35000"/>
            </a:spcAft>
            <a:buNone/>
          </a:pPr>
          <a:r>
            <a:rPr lang="en-GB" sz="1800" b="1" kern="1200" dirty="0"/>
            <a:t>Other Proprietary Brand Assets - </a:t>
          </a:r>
          <a:r>
            <a:rPr lang="en-GB" sz="1800" kern="1200" dirty="0"/>
            <a:t>Includes unique, hard-to-copy assets such as trademarks, patents, channel relationships, and customer databases that provide additional competitive advantage</a:t>
          </a:r>
          <a:endParaRPr lang="en-US" sz="1800" kern="1200" dirty="0"/>
        </a:p>
      </dsp:txBody>
      <dsp:txXfrm>
        <a:off x="964609" y="4310859"/>
        <a:ext cx="10569804" cy="8608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57F5BA-5BAE-499D-A1D2-6AFC74574794}">
      <dsp:nvSpPr>
        <dsp:cNvPr id="0" name=""/>
        <dsp:cNvSpPr/>
      </dsp:nvSpPr>
      <dsp:spPr>
        <a:xfrm>
          <a:off x="0" y="0"/>
          <a:ext cx="9375457" cy="1144284"/>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Working in pairs, discuss how you would apply </a:t>
          </a:r>
          <a:r>
            <a:rPr lang="en-GB" sz="3200" kern="1200" dirty="0" err="1"/>
            <a:t>Aakers</a:t>
          </a:r>
          <a:r>
            <a:rPr lang="en-GB" sz="3200" kern="1200" dirty="0"/>
            <a:t> Brand Equity Model to Coca Cola</a:t>
          </a:r>
          <a:endParaRPr lang="en-US" sz="3200" kern="1200" dirty="0"/>
        </a:p>
      </dsp:txBody>
      <dsp:txXfrm>
        <a:off x="33515" y="33515"/>
        <a:ext cx="8140685" cy="1077254"/>
      </dsp:txXfrm>
    </dsp:sp>
    <dsp:sp modelId="{31D77DD1-53CF-47FC-8A72-D13A56917EB1}">
      <dsp:nvSpPr>
        <dsp:cNvPr id="0" name=""/>
        <dsp:cNvSpPr/>
      </dsp:nvSpPr>
      <dsp:spPr>
        <a:xfrm>
          <a:off x="827246" y="1334998"/>
          <a:ext cx="9375457" cy="1144284"/>
        </a:xfrm>
        <a:prstGeom prst="roundRect">
          <a:avLst>
            <a:gd name="adj" fmla="val 10000"/>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What are the key strengths of the brand?</a:t>
          </a:r>
          <a:endParaRPr lang="en-US" sz="3200" kern="1200" dirty="0"/>
        </a:p>
      </dsp:txBody>
      <dsp:txXfrm>
        <a:off x="860761" y="1368513"/>
        <a:ext cx="7737396" cy="1077254"/>
      </dsp:txXfrm>
    </dsp:sp>
    <dsp:sp modelId="{545E6626-6B89-47ED-B892-D7528A9FD240}">
      <dsp:nvSpPr>
        <dsp:cNvPr id="0" name=""/>
        <dsp:cNvSpPr/>
      </dsp:nvSpPr>
      <dsp:spPr>
        <a:xfrm>
          <a:off x="1654492" y="2669996"/>
          <a:ext cx="9375457" cy="1144284"/>
        </a:xfrm>
        <a:prstGeom prst="roundRect">
          <a:avLst>
            <a:gd name="adj" fmla="val 10000"/>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How does Coca Cola’s Brand Equity affect their marketing strategy?</a:t>
          </a:r>
        </a:p>
      </dsp:txBody>
      <dsp:txXfrm>
        <a:off x="1688007" y="2703511"/>
        <a:ext cx="7737396" cy="1077254"/>
      </dsp:txXfrm>
    </dsp:sp>
    <dsp:sp modelId="{2E558742-655F-4C28-B3C1-7D488A19A728}">
      <dsp:nvSpPr>
        <dsp:cNvPr id="0" name=""/>
        <dsp:cNvSpPr/>
      </dsp:nvSpPr>
      <dsp:spPr>
        <a:xfrm>
          <a:off x="8631672" y="867748"/>
          <a:ext cx="743784" cy="743784"/>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99023" y="867748"/>
        <a:ext cx="409082" cy="559697"/>
      </dsp:txXfrm>
    </dsp:sp>
    <dsp:sp modelId="{854B6450-2079-4BB8-B12A-B69509DBCC50}">
      <dsp:nvSpPr>
        <dsp:cNvPr id="0" name=""/>
        <dsp:cNvSpPr/>
      </dsp:nvSpPr>
      <dsp:spPr>
        <a:xfrm>
          <a:off x="9458918" y="2195118"/>
          <a:ext cx="743784" cy="743784"/>
        </a:xfrm>
        <a:prstGeom prst="downArrow">
          <a:avLst>
            <a:gd name="adj1" fmla="val 55000"/>
            <a:gd name="adj2" fmla="val 45000"/>
          </a:avLst>
        </a:prstGeom>
        <a:solidFill>
          <a:schemeClr val="accent2">
            <a:tint val="40000"/>
            <a:alpha val="90000"/>
            <a:hueOff val="-1841865"/>
            <a:satOff val="12270"/>
            <a:lumOff val="1122"/>
            <a:alphaOff val="0"/>
          </a:schemeClr>
        </a:solidFill>
        <a:ln w="22225" cap="rnd"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626269" y="2195118"/>
        <a:ext cx="409082" cy="5596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57F5BA-5BAE-499D-A1D2-6AFC74574794}">
      <dsp:nvSpPr>
        <dsp:cNvPr id="0" name=""/>
        <dsp:cNvSpPr/>
      </dsp:nvSpPr>
      <dsp:spPr>
        <a:xfrm>
          <a:off x="0" y="0"/>
          <a:ext cx="9375457" cy="1144284"/>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Working in pairs, discuss some local Welsh brands in Swansea, Cardiff or other local area</a:t>
          </a:r>
          <a:endParaRPr lang="en-US" sz="3200" kern="1200" dirty="0"/>
        </a:p>
      </dsp:txBody>
      <dsp:txXfrm>
        <a:off x="33515" y="33515"/>
        <a:ext cx="8140685" cy="1077254"/>
      </dsp:txXfrm>
    </dsp:sp>
    <dsp:sp modelId="{31D77DD1-53CF-47FC-8A72-D13A56917EB1}">
      <dsp:nvSpPr>
        <dsp:cNvPr id="0" name=""/>
        <dsp:cNvSpPr/>
      </dsp:nvSpPr>
      <dsp:spPr>
        <a:xfrm>
          <a:off x="827246" y="1334998"/>
          <a:ext cx="9375457" cy="1144284"/>
        </a:xfrm>
        <a:prstGeom prst="roundRect">
          <a:avLst>
            <a:gd name="adj" fmla="val 10000"/>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What are the brand qualities?</a:t>
          </a:r>
        </a:p>
      </dsp:txBody>
      <dsp:txXfrm>
        <a:off x="860761" y="1368513"/>
        <a:ext cx="7737396" cy="1077254"/>
      </dsp:txXfrm>
    </dsp:sp>
    <dsp:sp modelId="{545E6626-6B89-47ED-B892-D7528A9FD240}">
      <dsp:nvSpPr>
        <dsp:cNvPr id="0" name=""/>
        <dsp:cNvSpPr/>
      </dsp:nvSpPr>
      <dsp:spPr>
        <a:xfrm>
          <a:off x="1654492" y="2669996"/>
          <a:ext cx="9375457" cy="1144284"/>
        </a:xfrm>
        <a:prstGeom prst="roundRect">
          <a:avLst>
            <a:gd name="adj" fmla="val 10000"/>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How does this differentiate the brand from competition?</a:t>
          </a:r>
        </a:p>
      </dsp:txBody>
      <dsp:txXfrm>
        <a:off x="1688007" y="2703511"/>
        <a:ext cx="7737396" cy="1077254"/>
      </dsp:txXfrm>
    </dsp:sp>
    <dsp:sp modelId="{2E558742-655F-4C28-B3C1-7D488A19A728}">
      <dsp:nvSpPr>
        <dsp:cNvPr id="0" name=""/>
        <dsp:cNvSpPr/>
      </dsp:nvSpPr>
      <dsp:spPr>
        <a:xfrm>
          <a:off x="8631672" y="867748"/>
          <a:ext cx="743784" cy="743784"/>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99023" y="867748"/>
        <a:ext cx="409082" cy="559697"/>
      </dsp:txXfrm>
    </dsp:sp>
    <dsp:sp modelId="{854B6450-2079-4BB8-B12A-B69509DBCC50}">
      <dsp:nvSpPr>
        <dsp:cNvPr id="0" name=""/>
        <dsp:cNvSpPr/>
      </dsp:nvSpPr>
      <dsp:spPr>
        <a:xfrm>
          <a:off x="9458918" y="2195118"/>
          <a:ext cx="743784" cy="743784"/>
        </a:xfrm>
        <a:prstGeom prst="downArrow">
          <a:avLst>
            <a:gd name="adj1" fmla="val 55000"/>
            <a:gd name="adj2" fmla="val 45000"/>
          </a:avLst>
        </a:prstGeom>
        <a:solidFill>
          <a:schemeClr val="accent2">
            <a:tint val="40000"/>
            <a:alpha val="90000"/>
            <a:hueOff val="-1841865"/>
            <a:satOff val="12270"/>
            <a:lumOff val="1122"/>
            <a:alphaOff val="0"/>
          </a:schemeClr>
        </a:solidFill>
        <a:ln w="22225" cap="rnd"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626269" y="2195118"/>
        <a:ext cx="409082" cy="55969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4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36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4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10/7/2026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10/7/2026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10/7/2026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10/7/2026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10/7/2026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10/7/2026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10/7/2026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10/7/2026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10/7/2026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10/7/2026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10/7/2026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body">
    <p:bg>
      <p:bgPr>
        <a:solidFill>
          <a:srgbClr val="0F172A"/>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2800" y="812800"/>
            <a:ext cx="10566400" cy="446980"/>
          </a:xfrm>
          <a:prstGeom prst="rect">
            <a:avLst/>
          </a:prstGeom>
          <a:noFill/>
          <a:ln/>
        </p:spPr>
        <p:txBody>
          <a:bodyPr wrap="square" lIns="0" tIns="0" rIns="0" bIns="0" rtlCol="0" anchor="t"/>
          <a:lstStyle>
            <a:lvl1pPr marL="0" indent="0" algn="l">
              <a:lnSpc>
                <a:spcPct val="115000"/>
              </a:lnSpc>
              <a:buNone/>
              <a:defRPr lang="en-US" sz="3200" dirty="0">
                <a:solidFill>
                  <a:srgbClr val="F1EDE4"/>
                </a:solidFill>
                <a:latin typeface="Georgia" pitchFamily="34" charset="0"/>
                <a:ea typeface="Georgia" pitchFamily="34" charset="-122"/>
                <a:cs typeface="Georgia" pitchFamily="34" charset="-120"/>
              </a:defRPr>
            </a:lvl1pPr>
          </a:lstStyle>
          <a:p>
            <a:pPr marL="0" indent="0" algn="l">
              <a:lnSpc>
                <a:spcPct val="115000"/>
              </a:lnSpc>
              <a:buNone/>
            </a:pPr>
            <a:endParaRPr lang="en-US" sz="3200" dirty="0"/>
          </a:p>
        </p:txBody>
      </p:sp>
      <p:sp>
        <p:nvSpPr>
          <p:cNvPr id="3" name="Text Placeholder 2"/>
          <p:cNvSpPr>
            <a:spLocks noGrp="1"/>
          </p:cNvSpPr>
          <p:nvPr>
            <p:ph type="body" idx="101"/>
          </p:nvPr>
        </p:nvSpPr>
        <p:spPr>
          <a:xfrm>
            <a:off x="812800" y="1564580"/>
            <a:ext cx="10566400" cy="4480620"/>
          </a:xfrm>
          <a:prstGeom prst="rect">
            <a:avLst/>
          </a:prstGeom>
          <a:noFill/>
          <a:ln/>
        </p:spPr>
        <p:txBody>
          <a:bodyPr wrap="square" lIns="0" tIns="0" rIns="0" bIns="0" rtlCol="0" anchor="t"/>
          <a:lstStyle>
            <a:lvl1pPr marL="0" indent="0" algn="l">
              <a:lnSpc>
                <a:spcPct val="140000"/>
              </a:lnSpc>
              <a:buNone/>
              <a:defRPr lang="en-US" sz="1600" dirty="0">
                <a:solidFill>
                  <a:srgbClr val="F1EDE4"/>
                </a:solidFill>
                <a:latin typeface="Helvetica" pitchFamily="34" charset="0"/>
                <a:ea typeface="Helvetica" pitchFamily="34" charset="-122"/>
                <a:cs typeface="Helvetica" pitchFamily="34" charset="-120"/>
              </a:defRPr>
            </a:lvl1pPr>
          </a:lstStyle>
          <a:p>
            <a:pPr marL="0" indent="0" algn="l">
              <a:lnSpc>
                <a:spcPct val="140000"/>
              </a:lnSpc>
              <a:buNone/>
            </a:pPr>
            <a:endParaRPr lang="en-US" sz="1600" dirty="0"/>
          </a:p>
        </p:txBody>
      </p:sp>
    </p:spTree>
    <p:extLst>
      <p:ext uri="{BB962C8B-B14F-4D97-AF65-F5344CB8AC3E}">
        <p14:creationId xmlns:p14="http://schemas.microsoft.com/office/powerpoint/2010/main" val="2835228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10/7/2026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 id="2147483764" r:id="rId12"/>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2.xml"/><Relationship Id="rId1" Type="http://schemas.openxmlformats.org/officeDocument/2006/relationships/video" Target="https://www.youtube.com/embed/s6Q0uslFKW0?list=PLc02MTVUrV1bj8gbiLUkMjGB8Z61I_V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12.xml"/><Relationship Id="rId1" Type="http://schemas.openxmlformats.org/officeDocument/2006/relationships/video" Target="https://www.youtube.com/embed/L0nNqB0WHRM?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12.xml"/><Relationship Id="rId1" Type="http://schemas.openxmlformats.org/officeDocument/2006/relationships/video" Target="https://www.youtube.com/embed/Gt-LxHnqeio?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5YM3t3j5UVw?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1" y="787078"/>
            <a:ext cx="3518770" cy="4215307"/>
          </a:xfrm>
        </p:spPr>
        <p:txBody>
          <a:bodyPr>
            <a:normAutofit fontScale="90000"/>
          </a:bodyPr>
          <a:lstStyle/>
          <a:p>
            <a:r>
              <a:rPr lang="en-US" dirty="0">
                <a:solidFill>
                  <a:srgbClr val="FFFFFF"/>
                </a:solidFill>
              </a:rPr>
              <a:t>BMBS5002 </a:t>
            </a:r>
            <a:r>
              <a:rPr lang="en-US" sz="2700" dirty="0">
                <a:solidFill>
                  <a:srgbClr val="FFFFFF"/>
                </a:solidFill>
              </a:rPr>
              <a:t>marketing, sales and consumer </a:t>
            </a:r>
            <a:r>
              <a:rPr lang="en-US" sz="2700" dirty="0" err="1">
                <a:solidFill>
                  <a:srgbClr val="FFFFFF"/>
                </a:solidFill>
              </a:rPr>
              <a:t>behaviour</a:t>
            </a:r>
            <a:br>
              <a:rPr lang="en-US" sz="2700" dirty="0">
                <a:solidFill>
                  <a:srgbClr val="FFFFFF"/>
                </a:solidFill>
              </a:rPr>
            </a:br>
            <a:br>
              <a:rPr lang="en-US" sz="2700" dirty="0">
                <a:solidFill>
                  <a:srgbClr val="FFFFFF"/>
                </a:solidFill>
              </a:rPr>
            </a:br>
            <a:br>
              <a:rPr lang="en-US" sz="2700" dirty="0">
                <a:solidFill>
                  <a:srgbClr val="FFFFFF"/>
                </a:solidFill>
              </a:rPr>
            </a:br>
            <a:r>
              <a:rPr lang="en-US" sz="2700" dirty="0">
                <a:solidFill>
                  <a:srgbClr val="FFFFFF"/>
                </a:solidFill>
              </a:rPr>
              <a:t>week 6: branding and customer value creation</a:t>
            </a:r>
            <a:br>
              <a:rPr lang="en-US" sz="2700" dirty="0">
                <a:solidFill>
                  <a:srgbClr val="FFFFFF"/>
                </a:solidFill>
              </a:rPr>
            </a:br>
            <a:br>
              <a:rPr lang="en-GB" sz="2700" dirty="0">
                <a:solidFill>
                  <a:srgbClr val="FFFFFF"/>
                </a:solidFill>
                <a:latin typeface="Arial" panose="020B0604020202020204" pitchFamily="34" charset="0"/>
              </a:rPr>
            </a:br>
            <a:endParaRPr lang="en-US" sz="2700"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err="1">
                <a:solidFill>
                  <a:srgbClr val="FFFFFF">
                    <a:alpha val="75000"/>
                  </a:srgbClr>
                </a:solidFill>
              </a:rPr>
              <a:t>OctoBER</a:t>
            </a:r>
            <a:r>
              <a:rPr lang="en-US" dirty="0">
                <a:solidFill>
                  <a:srgbClr val="FFFFFF">
                    <a:alpha val="75000"/>
                  </a:srgbClr>
                </a:solidFill>
              </a:rPr>
              <a:t> 2026</a:t>
            </a:r>
          </a:p>
        </p:txBody>
      </p:sp>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6257652" cy="707886"/>
          </a:xfrm>
          <a:prstGeom prst="rect">
            <a:avLst/>
          </a:prstGeom>
          <a:noFill/>
        </p:spPr>
        <p:txBody>
          <a:bodyPr wrap="square" rtlCol="0">
            <a:spAutoFit/>
          </a:bodyPr>
          <a:lstStyle/>
          <a:p>
            <a:pPr algn="ctr"/>
            <a:r>
              <a:rPr lang="en-GB" sz="4000" b="1" dirty="0"/>
              <a:t>Marketing Research</a:t>
            </a:r>
          </a:p>
        </p:txBody>
      </p:sp>
      <p:pic>
        <p:nvPicPr>
          <p:cNvPr id="5" name="Picture 4" descr="Woman browsing store shelves">
            <a:extLst>
              <a:ext uri="{FF2B5EF4-FFF2-40B4-BE49-F238E27FC236}">
                <a16:creationId xmlns:a16="http://schemas.microsoft.com/office/drawing/2014/main" id="{E5005432-728C-1534-8CF9-665E70741170}"/>
              </a:ext>
            </a:extLst>
          </p:cNvPr>
          <p:cNvPicPr>
            <a:picLocks noChangeAspect="1"/>
          </p:cNvPicPr>
          <p:nvPr/>
        </p:nvPicPr>
        <p:blipFill>
          <a:blip r:embed="rId2"/>
          <a:srcRect l="6796" r="6796"/>
          <a:stretch/>
        </p:blipFill>
        <p:spPr>
          <a:xfrm>
            <a:off x="4241829" y="601200"/>
            <a:ext cx="7512103" cy="5795898"/>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A1794-160F-1C6F-E5A4-441047DF2262}"/>
              </a:ext>
            </a:extLst>
          </p:cNvPr>
          <p:cNvSpPr>
            <a:spLocks noGrp="1"/>
          </p:cNvSpPr>
          <p:nvPr>
            <p:ph type="title"/>
          </p:nvPr>
        </p:nvSpPr>
        <p:spPr>
          <a:xfrm>
            <a:off x="581192" y="702157"/>
            <a:ext cx="11029616" cy="301696"/>
          </a:xfrm>
        </p:spPr>
        <p:txBody>
          <a:bodyPr>
            <a:normAutofit fontScale="90000"/>
          </a:bodyPr>
          <a:lstStyle/>
          <a:p>
            <a:endParaRPr lang="en-GB" dirty="0"/>
          </a:p>
        </p:txBody>
      </p:sp>
      <p:graphicFrame>
        <p:nvGraphicFramePr>
          <p:cNvPr id="6" name="Content Placeholder 5">
            <a:extLst>
              <a:ext uri="{FF2B5EF4-FFF2-40B4-BE49-F238E27FC236}">
                <a16:creationId xmlns:a16="http://schemas.microsoft.com/office/drawing/2014/main" id="{9B23B6C9-6301-7D52-0414-0FA1D810E86C}"/>
              </a:ext>
            </a:extLst>
          </p:cNvPr>
          <p:cNvGraphicFramePr>
            <a:graphicFrameLocks noGrp="1"/>
          </p:cNvGraphicFramePr>
          <p:nvPr>
            <p:ph idx="1"/>
            <p:extLst>
              <p:ext uri="{D42A27DB-BD31-4B8C-83A1-F6EECF244321}">
                <p14:modId xmlns:p14="http://schemas.microsoft.com/office/powerpoint/2010/main" val="1148160904"/>
              </p:ext>
            </p:extLst>
          </p:nvPr>
        </p:nvGraphicFramePr>
        <p:xfrm>
          <a:off x="581025" y="616226"/>
          <a:ext cx="11029616" cy="4991878"/>
        </p:xfrm>
        <a:graphic>
          <a:graphicData uri="http://schemas.openxmlformats.org/drawingml/2006/table">
            <a:tbl>
              <a:tblPr firstRow="1" bandRow="1">
                <a:tableStyleId>{5C22544A-7EE6-4342-B048-85BDC9FD1C3A}</a:tableStyleId>
              </a:tblPr>
              <a:tblGrid>
                <a:gridCol w="11029616">
                  <a:extLst>
                    <a:ext uri="{9D8B030D-6E8A-4147-A177-3AD203B41FA5}">
                      <a16:colId xmlns:a16="http://schemas.microsoft.com/office/drawing/2014/main" val="3423530883"/>
                    </a:ext>
                  </a:extLst>
                </a:gridCol>
              </a:tblGrid>
              <a:tr h="1206918">
                <a:tc>
                  <a:txBody>
                    <a:bodyPr/>
                    <a:lstStyle/>
                    <a:p>
                      <a:endParaRPr lang="en-GB" sz="2400" dirty="0"/>
                    </a:p>
                    <a:p>
                      <a:r>
                        <a:rPr lang="en-GB" sz="2400" dirty="0"/>
                        <a:t>THIS WEEK’S LECTURE</a:t>
                      </a:r>
                    </a:p>
                    <a:p>
                      <a:endParaRPr lang="en-GB" sz="2400" dirty="0"/>
                    </a:p>
                  </a:txBody>
                  <a:tcPr/>
                </a:tc>
                <a:extLst>
                  <a:ext uri="{0D108BD9-81ED-4DB2-BD59-A6C34878D82A}">
                    <a16:rowId xmlns:a16="http://schemas.microsoft.com/office/drawing/2014/main" val="962572021"/>
                  </a:ext>
                </a:extLst>
              </a:tr>
              <a:tr h="707108">
                <a:tc>
                  <a:txBody>
                    <a:bodyPr/>
                    <a:lstStyle/>
                    <a:p>
                      <a:r>
                        <a:rPr lang="en-GB" sz="2000" dirty="0"/>
                        <a:t>THE CONCEPT OF BRANDING</a:t>
                      </a:r>
                    </a:p>
                  </a:txBody>
                  <a:tcPr/>
                </a:tc>
                <a:extLst>
                  <a:ext uri="{0D108BD9-81ED-4DB2-BD59-A6C34878D82A}">
                    <a16:rowId xmlns:a16="http://schemas.microsoft.com/office/drawing/2014/main" val="837084086"/>
                  </a:ext>
                </a:extLst>
              </a:tr>
              <a:tr h="707108">
                <a:tc>
                  <a:txBody>
                    <a:bodyPr/>
                    <a:lstStyle/>
                    <a:p>
                      <a:r>
                        <a:rPr lang="en-GB" sz="2000" dirty="0"/>
                        <a:t>BRAND IDENTITY AND BRAND IMAGE</a:t>
                      </a:r>
                    </a:p>
                  </a:txBody>
                  <a:tcPr/>
                </a:tc>
                <a:extLst>
                  <a:ext uri="{0D108BD9-81ED-4DB2-BD59-A6C34878D82A}">
                    <a16:rowId xmlns:a16="http://schemas.microsoft.com/office/drawing/2014/main" val="602339356"/>
                  </a:ext>
                </a:extLst>
              </a:tr>
              <a:tr h="707108">
                <a:tc>
                  <a:txBody>
                    <a:bodyPr/>
                    <a:lstStyle/>
                    <a:p>
                      <a:r>
                        <a:rPr lang="en-GB" sz="2000" dirty="0"/>
                        <a:t>FUNCTIONAL AND EMOTIONAL BRANDING</a:t>
                      </a:r>
                    </a:p>
                  </a:txBody>
                  <a:tcPr/>
                </a:tc>
                <a:extLst>
                  <a:ext uri="{0D108BD9-81ED-4DB2-BD59-A6C34878D82A}">
                    <a16:rowId xmlns:a16="http://schemas.microsoft.com/office/drawing/2014/main" val="2974872595"/>
                  </a:ext>
                </a:extLst>
              </a:tr>
              <a:tr h="83181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000" dirty="0"/>
                        <a:t>AAKER’S BRAND EQUITY MODEL</a:t>
                      </a:r>
                    </a:p>
                    <a:p>
                      <a:endParaRPr lang="en-GB" sz="2000" dirty="0"/>
                    </a:p>
                  </a:txBody>
                  <a:tcPr/>
                </a:tc>
                <a:extLst>
                  <a:ext uri="{0D108BD9-81ED-4DB2-BD59-A6C34878D82A}">
                    <a16:rowId xmlns:a16="http://schemas.microsoft.com/office/drawing/2014/main" val="2793542718"/>
                  </a:ext>
                </a:extLst>
              </a:tr>
              <a:tr h="83181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000" dirty="0"/>
                        <a:t>DIFFERENTIATION AND CUSTOMER VALUE</a:t>
                      </a:r>
                    </a:p>
                    <a:p>
                      <a:endParaRPr lang="en-GB" sz="2000" dirty="0"/>
                    </a:p>
                  </a:txBody>
                  <a:tcPr/>
                </a:tc>
                <a:extLst>
                  <a:ext uri="{0D108BD9-81ED-4DB2-BD59-A6C34878D82A}">
                    <a16:rowId xmlns:a16="http://schemas.microsoft.com/office/drawing/2014/main" val="490838089"/>
                  </a:ext>
                </a:extLst>
              </a:tr>
            </a:tbl>
          </a:graphicData>
        </a:graphic>
      </p:graphicFrame>
      <p:sp>
        <p:nvSpPr>
          <p:cNvPr id="4" name="Footer Placeholder 3">
            <a:extLst>
              <a:ext uri="{FF2B5EF4-FFF2-40B4-BE49-F238E27FC236}">
                <a16:creationId xmlns:a16="http://schemas.microsoft.com/office/drawing/2014/main" id="{F2D9A276-B87D-4573-6D35-B7E765B4958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899AE36-5A8F-7BDE-F8CA-D9F8006841DD}"/>
              </a:ext>
            </a:extLst>
          </p:cNvPr>
          <p:cNvSpPr>
            <a:spLocks noGrp="1"/>
          </p:cNvSpPr>
          <p:nvPr>
            <p:ph type="sldNum" sz="quarter" idx="12"/>
          </p:nvPr>
        </p:nvSpPr>
        <p:spPr/>
        <p:txBody>
          <a:bodyPr/>
          <a:lstStyle/>
          <a:p>
            <a:fld id="{3A98EE3D-8CD1-4C3F-BD1C-C98C9596463C}" type="slidenum">
              <a:rPr lang="en-US" smtClean="0"/>
              <a:t>2</a:t>
            </a:fld>
            <a:endParaRPr lang="en-US" dirty="0"/>
          </a:p>
        </p:txBody>
      </p:sp>
    </p:spTree>
    <p:extLst>
      <p:ext uri="{BB962C8B-B14F-4D97-AF65-F5344CB8AC3E}">
        <p14:creationId xmlns:p14="http://schemas.microsoft.com/office/powerpoint/2010/main" val="1579997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C845B-61D8-14EE-0E9E-5165F21BF9DE}"/>
              </a:ext>
            </a:extLst>
          </p:cNvPr>
          <p:cNvSpPr>
            <a:spLocks noGrp="1"/>
          </p:cNvSpPr>
          <p:nvPr>
            <p:ph type="title"/>
          </p:nvPr>
        </p:nvSpPr>
        <p:spPr>
          <a:xfrm>
            <a:off x="581192" y="702156"/>
            <a:ext cx="11029616" cy="649566"/>
          </a:xfrm>
        </p:spPr>
        <p:txBody>
          <a:bodyPr/>
          <a:lstStyle/>
          <a:p>
            <a:r>
              <a:rPr lang="en-GB" dirty="0"/>
              <a:t>At the end of the lecture, you should be able to:</a:t>
            </a:r>
          </a:p>
        </p:txBody>
      </p:sp>
      <p:sp>
        <p:nvSpPr>
          <p:cNvPr id="3" name="Content Placeholder 2">
            <a:extLst>
              <a:ext uri="{FF2B5EF4-FFF2-40B4-BE49-F238E27FC236}">
                <a16:creationId xmlns:a16="http://schemas.microsoft.com/office/drawing/2014/main" id="{844757CB-A198-CAB5-1E01-F628C2858336}"/>
              </a:ext>
            </a:extLst>
          </p:cNvPr>
          <p:cNvSpPr>
            <a:spLocks noGrp="1"/>
          </p:cNvSpPr>
          <p:nvPr>
            <p:ph idx="1"/>
          </p:nvPr>
        </p:nvSpPr>
        <p:spPr>
          <a:xfrm>
            <a:off x="581192" y="1530626"/>
            <a:ext cx="10948199" cy="4893288"/>
          </a:xfrm>
        </p:spPr>
        <p:txBody>
          <a:bodyPr>
            <a:normAutofit/>
          </a:bodyPr>
          <a:lstStyle/>
          <a:p>
            <a:pPr lvl="0"/>
            <a:endParaRPr lang="en-GB" sz="2400" dirty="0"/>
          </a:p>
          <a:p>
            <a:pPr marL="457200" lvl="0" indent="-457200">
              <a:buFont typeface="+mj-lt"/>
              <a:buAutoNum type="arabicPeriod"/>
            </a:pPr>
            <a:r>
              <a:rPr lang="en-GB" sz="2400" dirty="0"/>
              <a:t>Explain the </a:t>
            </a:r>
            <a:r>
              <a:rPr lang="en-GB" sz="2400" b="1" dirty="0"/>
              <a:t>purpose and importance of branding</a:t>
            </a:r>
            <a:r>
              <a:rPr lang="en-GB" sz="2400" dirty="0"/>
              <a:t> in contemporary organisations.</a:t>
            </a:r>
          </a:p>
          <a:p>
            <a:pPr marL="457200" lvl="0" indent="-457200">
              <a:buFont typeface="+mj-lt"/>
              <a:buAutoNum type="arabicPeriod"/>
            </a:pPr>
            <a:r>
              <a:rPr lang="en-GB" sz="2400" dirty="0"/>
              <a:t>Distinguish between </a:t>
            </a:r>
            <a:r>
              <a:rPr lang="en-GB" sz="2400" b="1" dirty="0"/>
              <a:t>brand identity and brand image</a:t>
            </a:r>
            <a:r>
              <a:rPr lang="en-GB" sz="2400" dirty="0"/>
              <a:t>.</a:t>
            </a:r>
          </a:p>
          <a:p>
            <a:pPr marL="457200" lvl="0" indent="-457200">
              <a:buFont typeface="+mj-lt"/>
              <a:buAutoNum type="arabicPeriod"/>
            </a:pPr>
            <a:r>
              <a:rPr lang="en-GB" sz="2400" dirty="0"/>
              <a:t>Explain the differences between </a:t>
            </a:r>
            <a:r>
              <a:rPr lang="en-GB" sz="2400" b="1" dirty="0"/>
              <a:t>functional and emotional branding</a:t>
            </a:r>
            <a:r>
              <a:rPr lang="en-GB" sz="2400" dirty="0"/>
              <a:t>.</a:t>
            </a:r>
          </a:p>
          <a:p>
            <a:pPr marL="457200" lvl="0" indent="-457200">
              <a:buFont typeface="+mj-lt"/>
              <a:buAutoNum type="arabicPeriod"/>
            </a:pPr>
            <a:r>
              <a:rPr lang="en-GB" sz="2400" dirty="0"/>
              <a:t>Apply </a:t>
            </a:r>
            <a:r>
              <a:rPr lang="en-GB" sz="2400" b="1" dirty="0"/>
              <a:t>Aaker's Brand Equity Model</a:t>
            </a:r>
            <a:r>
              <a:rPr lang="en-GB" sz="2400" dirty="0"/>
              <a:t> to a real organisation.</a:t>
            </a:r>
          </a:p>
          <a:p>
            <a:pPr marL="457200" lvl="0" indent="-457200">
              <a:buFont typeface="+mj-lt"/>
              <a:buAutoNum type="arabicPeriod"/>
            </a:pPr>
            <a:r>
              <a:rPr lang="en-GB" sz="2400" dirty="0"/>
              <a:t>Explain how branding can contribute to </a:t>
            </a:r>
            <a:r>
              <a:rPr lang="en-GB" sz="2400" b="1" dirty="0"/>
              <a:t>differentiation and competitive advantage</a:t>
            </a:r>
            <a:r>
              <a:rPr lang="en-GB" sz="2400" dirty="0"/>
              <a:t>.</a:t>
            </a:r>
          </a:p>
          <a:p>
            <a:pPr marL="457200" lvl="0" indent="-457200">
              <a:buFont typeface="+mj-lt"/>
              <a:buAutoNum type="arabicPeriod"/>
            </a:pPr>
            <a:r>
              <a:rPr lang="en-GB" sz="2400" dirty="0"/>
              <a:t>Evaluate how organisations create </a:t>
            </a:r>
            <a:r>
              <a:rPr lang="en-GB" sz="2400" b="1" dirty="0"/>
              <a:t>customer value </a:t>
            </a:r>
            <a:r>
              <a:rPr lang="en-GB" sz="2400" dirty="0"/>
              <a:t>through effective branding.</a:t>
            </a:r>
          </a:p>
          <a:p>
            <a:pPr marL="457200" lvl="0" indent="-457200">
              <a:buFont typeface="+mj-lt"/>
              <a:buAutoNum type="arabicPeriod"/>
            </a:pPr>
            <a:r>
              <a:rPr lang="en-GB" sz="2400" dirty="0"/>
              <a:t>Apply branding concepts to a practical business situation.</a:t>
            </a:r>
          </a:p>
          <a:p>
            <a:pPr marL="457200" lvl="0" indent="-457200">
              <a:buFont typeface="+mj-lt"/>
              <a:buAutoNum type="arabicPeriod"/>
            </a:pPr>
            <a:endParaRPr lang="en-GB" sz="2200" dirty="0"/>
          </a:p>
          <a:p>
            <a:pPr lvl="0"/>
            <a:endParaRPr lang="en-GB" sz="400" dirty="0"/>
          </a:p>
          <a:p>
            <a:endParaRPr lang="en-GB" dirty="0"/>
          </a:p>
        </p:txBody>
      </p:sp>
      <p:sp>
        <p:nvSpPr>
          <p:cNvPr id="4" name="Footer Placeholder 3">
            <a:extLst>
              <a:ext uri="{FF2B5EF4-FFF2-40B4-BE49-F238E27FC236}">
                <a16:creationId xmlns:a16="http://schemas.microsoft.com/office/drawing/2014/main" id="{3E29C877-DE3B-B058-1BE3-A111E454EDA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5F4E304-BE9D-BA8E-59EB-263FEAFFB8CC}"/>
              </a:ext>
            </a:extLst>
          </p:cNvPr>
          <p:cNvSpPr>
            <a:spLocks noGrp="1"/>
          </p:cNvSpPr>
          <p:nvPr>
            <p:ph type="sldNum" sz="quarter" idx="12"/>
          </p:nvPr>
        </p:nvSpPr>
        <p:spPr/>
        <p:txBody>
          <a:bodyPr/>
          <a:lstStyle/>
          <a:p>
            <a:fld id="{3A98EE3D-8CD1-4C3F-BD1C-C98C9596463C}" type="slidenum">
              <a:rPr lang="en-US" smtClean="0"/>
              <a:t>3</a:t>
            </a:fld>
            <a:endParaRPr lang="en-US" dirty="0"/>
          </a:p>
        </p:txBody>
      </p:sp>
    </p:spTree>
    <p:extLst>
      <p:ext uri="{BB962C8B-B14F-4D97-AF65-F5344CB8AC3E}">
        <p14:creationId xmlns:p14="http://schemas.microsoft.com/office/powerpoint/2010/main" val="2370319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812800"/>
            <a:ext cx="10883392" cy="256480"/>
          </a:xfrm>
          <a:prstGeom prst="rect">
            <a:avLst/>
          </a:prstGeom>
          <a:noFill/>
          <a:ln/>
        </p:spPr>
        <p:txBody>
          <a:bodyPr wrap="square" lIns="0" tIns="0" rIns="0" bIns="0" rtlCol="0" anchor="t">
            <a:normAutofit/>
          </a:bodyPr>
          <a:lstStyle/>
          <a:p>
            <a:pPr marL="0" indent="0" algn="l">
              <a:lnSpc>
                <a:spcPts val="1820"/>
              </a:lnSpc>
              <a:buNone/>
            </a:pPr>
            <a:endParaRPr lang="en-US" sz="1300" dirty="0"/>
          </a:p>
        </p:txBody>
      </p:sp>
      <p:sp>
        <p:nvSpPr>
          <p:cNvPr id="3" name="Text 1"/>
          <p:cNvSpPr>
            <a:spLocks noGrp="1"/>
          </p:cNvSpPr>
          <p:nvPr>
            <p:ph type="title"/>
          </p:nvPr>
        </p:nvSpPr>
        <p:spPr>
          <a:xfrm>
            <a:off x="812800" y="812800"/>
            <a:ext cx="10883392" cy="608211"/>
          </a:xfrm>
          <a:prstGeom prst="rect">
            <a:avLst/>
          </a:prstGeom>
          <a:noFill/>
          <a:ln/>
        </p:spPr>
        <p:txBody>
          <a:bodyPr wrap="square" lIns="0" tIns="0" rIns="0" bIns="0" rtlCol="0" anchor="t">
            <a:normAutofit/>
          </a:bodyPr>
          <a:lstStyle/>
          <a:p>
            <a:pPr marL="0" indent="0" algn="l">
              <a:lnSpc>
                <a:spcPts val="3520"/>
              </a:lnSpc>
              <a:buNone/>
            </a:pPr>
            <a:r>
              <a:rPr lang="en-US" sz="3200" b="0" i="0" dirty="0">
                <a:solidFill>
                  <a:schemeClr val="bg1">
                    <a:lumMod val="95000"/>
                  </a:schemeClr>
                </a:solidFill>
                <a:latin typeface="+mj-lt"/>
                <a:ea typeface="Georgia" pitchFamily="18" charset="-122"/>
                <a:cs typeface="Georgia" pitchFamily="18" charset="-120"/>
              </a:rPr>
              <a:t>The purpose of branding</a:t>
            </a:r>
            <a:endParaRPr lang="en-US" sz="3200" dirty="0">
              <a:solidFill>
                <a:schemeClr val="bg1">
                  <a:lumMod val="95000"/>
                </a:schemeClr>
              </a:solidFill>
              <a:latin typeface="+mj-lt"/>
            </a:endParaRPr>
          </a:p>
        </p:txBody>
      </p:sp>
      <p:sp>
        <p:nvSpPr>
          <p:cNvPr id="4" name="Text 2"/>
          <p:cNvSpPr/>
          <p:nvPr/>
        </p:nvSpPr>
        <p:spPr>
          <a:xfrm>
            <a:off x="812800" y="1678187"/>
            <a:ext cx="10392028" cy="776778"/>
          </a:xfrm>
          <a:prstGeom prst="rect">
            <a:avLst/>
          </a:prstGeom>
          <a:noFill/>
          <a:ln/>
        </p:spPr>
        <p:txBody>
          <a:bodyPr wrap="square" lIns="0" tIns="0" rIns="0" bIns="0" rtlCol="0" anchor="t">
            <a:normAutofit/>
          </a:bodyPr>
          <a:lstStyle/>
          <a:p>
            <a:pPr marL="0" indent="0" algn="l">
              <a:lnSpc>
                <a:spcPts val="2295"/>
              </a:lnSpc>
              <a:buNone/>
            </a:pPr>
            <a:r>
              <a:rPr lang="en-US" sz="2400" dirty="0">
                <a:solidFill>
                  <a:schemeClr val="bg1">
                    <a:lumMod val="95000"/>
                  </a:schemeClr>
                </a:solidFill>
                <a:ea typeface="Helvetica" pitchFamily="34" charset="-122"/>
                <a:cs typeface="Helvetica" pitchFamily="34" charset="-120"/>
              </a:rPr>
              <a:t>A brand is a promise that connects what an organisation offers with what customers believe, feel and expect</a:t>
            </a:r>
            <a:r>
              <a:rPr lang="en-US" sz="2400" dirty="0">
                <a:solidFill>
                  <a:srgbClr val="D8D3C7"/>
                </a:solidFill>
                <a:ea typeface="Helvetica" pitchFamily="34" charset="-122"/>
                <a:cs typeface="Helvetica" pitchFamily="34" charset="-120"/>
              </a:rPr>
              <a:t>.</a:t>
            </a:r>
            <a:endParaRPr lang="en-US" sz="2400" dirty="0"/>
          </a:p>
        </p:txBody>
      </p:sp>
      <p:sp>
        <p:nvSpPr>
          <p:cNvPr id="5" name="Shape 3"/>
          <p:cNvSpPr/>
          <p:nvPr/>
        </p:nvSpPr>
        <p:spPr>
          <a:xfrm>
            <a:off x="815975" y="2991246"/>
            <a:ext cx="3380284" cy="2153935"/>
          </a:xfrm>
          <a:prstGeom prst="roundRect">
            <a:avLst>
              <a:gd name="adj" fmla="val 7092"/>
            </a:avLst>
          </a:prstGeom>
          <a:solidFill>
            <a:srgbClr val="1B2540"/>
          </a:solidFill>
          <a:ln w="6350">
            <a:solidFill>
              <a:srgbClr val="2F3B5C"/>
            </a:solidFill>
            <a:prstDash val="solid"/>
          </a:ln>
        </p:spPr>
        <p:txBody>
          <a:bodyPr/>
          <a:lstStyle/>
          <a:p>
            <a:endParaRPr lang="en-GB"/>
          </a:p>
        </p:txBody>
      </p:sp>
      <p:sp>
        <p:nvSpPr>
          <p:cNvPr id="6" name="Text 4"/>
          <p:cNvSpPr/>
          <p:nvPr/>
        </p:nvSpPr>
        <p:spPr>
          <a:xfrm>
            <a:off x="987172" y="3248422"/>
            <a:ext cx="3037890" cy="299641"/>
          </a:xfrm>
          <a:prstGeom prst="rect">
            <a:avLst/>
          </a:prstGeom>
          <a:noFill/>
          <a:ln/>
        </p:spPr>
        <p:txBody>
          <a:bodyPr wrap="square" lIns="0" tIns="0" rIns="0" bIns="0" rtlCol="0" anchor="t">
            <a:noAutofit/>
          </a:bodyPr>
          <a:lstStyle/>
          <a:p>
            <a:pPr marL="0" indent="0" algn="l">
              <a:lnSpc>
                <a:spcPts val="2160"/>
              </a:lnSpc>
              <a:buNone/>
            </a:pPr>
            <a:r>
              <a:rPr lang="en-US" sz="2100" b="1" dirty="0">
                <a:solidFill>
                  <a:srgbClr val="FBBF24"/>
                </a:solidFill>
                <a:latin typeface="+mj-lt"/>
                <a:ea typeface="Helvetica" pitchFamily="34" charset="-122"/>
                <a:cs typeface="Helvetica" pitchFamily="34" charset="-120"/>
              </a:rPr>
              <a:t>Identify and differentiate</a:t>
            </a:r>
            <a:endParaRPr lang="en-US" sz="2100" dirty="0">
              <a:latin typeface="+mj-lt"/>
            </a:endParaRPr>
          </a:p>
        </p:txBody>
      </p:sp>
      <p:sp>
        <p:nvSpPr>
          <p:cNvPr id="7" name="Text 5"/>
          <p:cNvSpPr/>
          <p:nvPr/>
        </p:nvSpPr>
        <p:spPr>
          <a:xfrm>
            <a:off x="987172" y="3805239"/>
            <a:ext cx="3037890" cy="915848"/>
          </a:xfrm>
          <a:prstGeom prst="rect">
            <a:avLst/>
          </a:prstGeom>
          <a:noFill/>
          <a:ln/>
        </p:spPr>
        <p:txBody>
          <a:bodyPr wrap="square" lIns="0" tIns="0" rIns="0" bIns="0" rtlCol="0" anchor="t">
            <a:noAutofit/>
          </a:bodyPr>
          <a:lstStyle/>
          <a:p>
            <a:pPr marL="0" indent="0" algn="l">
              <a:lnSpc>
                <a:spcPts val="1960"/>
              </a:lnSpc>
              <a:buNone/>
            </a:pPr>
            <a:r>
              <a:rPr lang="en-US" sz="2000" b="1" dirty="0">
                <a:solidFill>
                  <a:schemeClr val="bg1">
                    <a:lumMod val="95000"/>
                  </a:schemeClr>
                </a:solidFill>
                <a:ea typeface="Helvetica" pitchFamily="34" charset="-122"/>
                <a:cs typeface="Helvetica" pitchFamily="34" charset="-120"/>
              </a:rPr>
              <a:t>Shows who is behind an offer and sets it apart from rivals.</a:t>
            </a:r>
            <a:endParaRPr lang="en-US" sz="2000" b="1" dirty="0">
              <a:solidFill>
                <a:schemeClr val="bg1">
                  <a:lumMod val="95000"/>
                </a:schemeClr>
              </a:solidFill>
            </a:endParaRPr>
          </a:p>
        </p:txBody>
      </p:sp>
      <p:sp>
        <p:nvSpPr>
          <p:cNvPr id="8" name="Shape 6"/>
          <p:cNvSpPr/>
          <p:nvPr/>
        </p:nvSpPr>
        <p:spPr>
          <a:xfrm>
            <a:off x="4405809" y="2991247"/>
            <a:ext cx="3380383" cy="2153934"/>
          </a:xfrm>
          <a:prstGeom prst="roundRect">
            <a:avLst>
              <a:gd name="adj" fmla="val 7092"/>
            </a:avLst>
          </a:prstGeom>
          <a:solidFill>
            <a:srgbClr val="1B2540"/>
          </a:solidFill>
          <a:ln w="6350">
            <a:solidFill>
              <a:srgbClr val="2F3B5C"/>
            </a:solidFill>
            <a:prstDash val="solid"/>
          </a:ln>
        </p:spPr>
        <p:txBody>
          <a:bodyPr/>
          <a:lstStyle/>
          <a:p>
            <a:endParaRPr lang="en-GB"/>
          </a:p>
        </p:txBody>
      </p:sp>
      <p:sp>
        <p:nvSpPr>
          <p:cNvPr id="9" name="Text 7"/>
          <p:cNvSpPr/>
          <p:nvPr/>
        </p:nvSpPr>
        <p:spPr>
          <a:xfrm>
            <a:off x="4662984" y="3248422"/>
            <a:ext cx="2952014" cy="299641"/>
          </a:xfrm>
          <a:prstGeom prst="rect">
            <a:avLst/>
          </a:prstGeom>
          <a:noFill/>
          <a:ln/>
        </p:spPr>
        <p:txBody>
          <a:bodyPr wrap="square" lIns="0" tIns="0" rIns="0" bIns="0" rtlCol="0" anchor="t">
            <a:normAutofit/>
          </a:bodyPr>
          <a:lstStyle/>
          <a:p>
            <a:pPr marL="0" indent="0" algn="l">
              <a:lnSpc>
                <a:spcPts val="2160"/>
              </a:lnSpc>
              <a:buNone/>
            </a:pPr>
            <a:r>
              <a:rPr lang="en-US" sz="2100" b="1" dirty="0">
                <a:solidFill>
                  <a:srgbClr val="FBBF24"/>
                </a:solidFill>
                <a:latin typeface="+mj-lt"/>
                <a:ea typeface="Helvetica" pitchFamily="34" charset="-122"/>
                <a:cs typeface="Helvetica" pitchFamily="34" charset="-120"/>
              </a:rPr>
              <a:t>Reduce risk and effort</a:t>
            </a:r>
            <a:endParaRPr lang="en-US" sz="2100" b="1" dirty="0">
              <a:latin typeface="+mj-lt"/>
            </a:endParaRPr>
          </a:p>
        </p:txBody>
      </p:sp>
      <p:sp>
        <p:nvSpPr>
          <p:cNvPr id="10" name="Text 8"/>
          <p:cNvSpPr/>
          <p:nvPr/>
        </p:nvSpPr>
        <p:spPr>
          <a:xfrm>
            <a:off x="4662984" y="3805237"/>
            <a:ext cx="2952014" cy="1047357"/>
          </a:xfrm>
          <a:prstGeom prst="rect">
            <a:avLst/>
          </a:prstGeom>
          <a:noFill/>
          <a:ln/>
        </p:spPr>
        <p:txBody>
          <a:bodyPr wrap="square" lIns="0" tIns="0" rIns="0" bIns="0" rtlCol="0" anchor="t">
            <a:noAutofit/>
          </a:bodyPr>
          <a:lstStyle/>
          <a:p>
            <a:pPr marL="0" indent="0" algn="l">
              <a:lnSpc>
                <a:spcPts val="1960"/>
              </a:lnSpc>
              <a:buNone/>
            </a:pPr>
            <a:r>
              <a:rPr lang="en-US" sz="2000" b="1" dirty="0">
                <a:solidFill>
                  <a:schemeClr val="bg1">
                    <a:lumMod val="95000"/>
                  </a:schemeClr>
                </a:solidFill>
                <a:ea typeface="Helvetica" pitchFamily="34" charset="-122"/>
                <a:cs typeface="Helvetica" pitchFamily="34" charset="-120"/>
              </a:rPr>
              <a:t>A familiar, trusted name makes choosing quicker and less risky.</a:t>
            </a:r>
            <a:endParaRPr lang="en-US" sz="2000" b="1" dirty="0">
              <a:solidFill>
                <a:schemeClr val="bg1">
                  <a:lumMod val="95000"/>
                </a:schemeClr>
              </a:solidFill>
            </a:endParaRPr>
          </a:p>
        </p:txBody>
      </p:sp>
      <p:sp>
        <p:nvSpPr>
          <p:cNvPr id="11" name="Shape 9"/>
          <p:cNvSpPr/>
          <p:nvPr/>
        </p:nvSpPr>
        <p:spPr>
          <a:xfrm>
            <a:off x="7995741" y="2991247"/>
            <a:ext cx="3380284" cy="2153934"/>
          </a:xfrm>
          <a:prstGeom prst="roundRect">
            <a:avLst>
              <a:gd name="adj" fmla="val 7092"/>
            </a:avLst>
          </a:prstGeom>
          <a:solidFill>
            <a:srgbClr val="1B2540"/>
          </a:solidFill>
          <a:ln w="6350">
            <a:solidFill>
              <a:srgbClr val="2F3B5C"/>
            </a:solidFill>
            <a:prstDash val="solid"/>
          </a:ln>
        </p:spPr>
        <p:txBody>
          <a:bodyPr/>
          <a:lstStyle/>
          <a:p>
            <a:endParaRPr lang="en-GB"/>
          </a:p>
        </p:txBody>
      </p:sp>
      <p:sp>
        <p:nvSpPr>
          <p:cNvPr id="12" name="Text 10"/>
          <p:cNvSpPr/>
          <p:nvPr/>
        </p:nvSpPr>
        <p:spPr>
          <a:xfrm>
            <a:off x="8252916" y="3248422"/>
            <a:ext cx="2951912" cy="299641"/>
          </a:xfrm>
          <a:prstGeom prst="rect">
            <a:avLst/>
          </a:prstGeom>
          <a:noFill/>
          <a:ln/>
        </p:spPr>
        <p:txBody>
          <a:bodyPr wrap="square" lIns="0" tIns="0" rIns="0" bIns="0" rtlCol="0" anchor="t">
            <a:normAutofit/>
          </a:bodyPr>
          <a:lstStyle/>
          <a:p>
            <a:pPr marL="0" indent="0" algn="l">
              <a:lnSpc>
                <a:spcPts val="2160"/>
              </a:lnSpc>
              <a:buNone/>
            </a:pPr>
            <a:r>
              <a:rPr lang="en-US" sz="2100" b="1" dirty="0">
                <a:solidFill>
                  <a:srgbClr val="FBBF24"/>
                </a:solidFill>
                <a:latin typeface="+mj-lt"/>
                <a:ea typeface="Helvetica" pitchFamily="34" charset="-122"/>
                <a:cs typeface="Helvetica" pitchFamily="34" charset="-120"/>
              </a:rPr>
              <a:t>Create lasting value</a:t>
            </a:r>
            <a:endParaRPr lang="en-US" sz="2100" dirty="0">
              <a:latin typeface="+mj-lt"/>
            </a:endParaRPr>
          </a:p>
        </p:txBody>
      </p:sp>
      <p:sp>
        <p:nvSpPr>
          <p:cNvPr id="13" name="Text 11"/>
          <p:cNvSpPr/>
          <p:nvPr/>
        </p:nvSpPr>
        <p:spPr>
          <a:xfrm>
            <a:off x="8252916" y="3805237"/>
            <a:ext cx="2951912" cy="1047358"/>
          </a:xfrm>
          <a:prstGeom prst="rect">
            <a:avLst/>
          </a:prstGeom>
          <a:noFill/>
          <a:ln/>
        </p:spPr>
        <p:txBody>
          <a:bodyPr wrap="square" lIns="0" tIns="0" rIns="0" bIns="0" rtlCol="0" anchor="t">
            <a:noAutofit/>
          </a:bodyPr>
          <a:lstStyle/>
          <a:p>
            <a:pPr marL="0" indent="0" algn="l">
              <a:lnSpc>
                <a:spcPts val="1960"/>
              </a:lnSpc>
              <a:buNone/>
            </a:pPr>
            <a:r>
              <a:rPr lang="en-US" sz="2000" b="1" dirty="0">
                <a:solidFill>
                  <a:schemeClr val="bg1">
                    <a:lumMod val="95000"/>
                  </a:schemeClr>
                </a:solidFill>
                <a:ea typeface="Helvetica" pitchFamily="34" charset="-122"/>
                <a:cs typeface="Helvetica" pitchFamily="34" charset="-120"/>
              </a:rPr>
              <a:t>Builds loyalty and can support premium prices over time.</a:t>
            </a:r>
            <a:endParaRPr lang="en-US" sz="2000" b="1" dirty="0">
              <a:solidFill>
                <a:schemeClr val="bg1">
                  <a:lumMod val="95000"/>
                </a:schemeClr>
              </a:solidFill>
            </a:endParaRPr>
          </a:p>
        </p:txBody>
      </p:sp>
      <p:sp>
        <p:nvSpPr>
          <p:cNvPr id="14" name="Text 12"/>
          <p:cNvSpPr/>
          <p:nvPr/>
        </p:nvSpPr>
        <p:spPr>
          <a:xfrm>
            <a:off x="812799" y="6238280"/>
            <a:ext cx="10766287" cy="238720"/>
          </a:xfrm>
          <a:prstGeom prst="rect">
            <a:avLst/>
          </a:prstGeom>
          <a:noFill/>
          <a:ln/>
        </p:spPr>
        <p:txBody>
          <a:bodyPr wrap="square" lIns="0" tIns="0" rIns="0" bIns="0" rtlCol="0" anchor="t">
            <a:normAutofit/>
          </a:bodyPr>
          <a:lstStyle/>
          <a:p>
            <a:pPr marL="0" indent="0" algn="l">
              <a:lnSpc>
                <a:spcPts val="1680"/>
              </a:lnSpc>
              <a:buNone/>
            </a:pP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7D1F0E-A101-8D86-76DE-7B5A6D6AA7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4D4B20-CDA8-F3F2-3187-A9125167D63A}"/>
              </a:ext>
            </a:extLst>
          </p:cNvPr>
          <p:cNvSpPr>
            <a:spLocks noGrp="1"/>
          </p:cNvSpPr>
          <p:nvPr>
            <p:ph type="title"/>
          </p:nvPr>
        </p:nvSpPr>
        <p:spPr>
          <a:xfrm>
            <a:off x="581192" y="702156"/>
            <a:ext cx="11029616" cy="1188720"/>
          </a:xfrm>
        </p:spPr>
        <p:txBody>
          <a:bodyPr>
            <a:normAutofit/>
          </a:bodyPr>
          <a:lstStyle/>
          <a:p>
            <a:r>
              <a:rPr lang="en-GB" b="1" dirty="0">
                <a:latin typeface="Arial" panose="020B0604020202020204" pitchFamily="34" charset="0"/>
                <a:cs typeface="Arial" panose="020B0604020202020204" pitchFamily="34" charset="0"/>
              </a:rPr>
              <a:t>Task</a:t>
            </a:r>
          </a:p>
        </p:txBody>
      </p:sp>
      <p:sp>
        <p:nvSpPr>
          <p:cNvPr id="4" name="Footer Placeholder 3">
            <a:extLst>
              <a:ext uri="{FF2B5EF4-FFF2-40B4-BE49-F238E27FC236}">
                <a16:creationId xmlns:a16="http://schemas.microsoft.com/office/drawing/2014/main" id="{779E5088-F8B4-A03E-D784-AABC00685EA5}"/>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9882F8B0-F80F-7E2D-B08E-E661F55A0D9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5</a:t>
            </a:fld>
            <a:endParaRPr lang="en-US"/>
          </a:p>
        </p:txBody>
      </p:sp>
      <p:graphicFrame>
        <p:nvGraphicFramePr>
          <p:cNvPr id="7" name="Content Placeholder 2">
            <a:extLst>
              <a:ext uri="{FF2B5EF4-FFF2-40B4-BE49-F238E27FC236}">
                <a16:creationId xmlns:a16="http://schemas.microsoft.com/office/drawing/2014/main" id="{16B410C7-DCF3-5AA9-B557-A24BA03753B6}"/>
              </a:ext>
            </a:extLst>
          </p:cNvPr>
          <p:cNvGraphicFramePr>
            <a:graphicFrameLocks noGrp="1"/>
          </p:cNvGraphicFramePr>
          <p:nvPr>
            <p:ph idx="1"/>
            <p:extLst>
              <p:ext uri="{D42A27DB-BD31-4B8C-83A1-F6EECF244321}">
                <p14:modId xmlns:p14="http://schemas.microsoft.com/office/powerpoint/2010/main" val="1358199641"/>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7761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p:nvPr>
        </p:nvSpPr>
        <p:spPr>
          <a:xfrm>
            <a:off x="812800" y="812800"/>
            <a:ext cx="10883392" cy="472380"/>
          </a:xfrm>
          <a:prstGeom prst="rect">
            <a:avLst/>
          </a:prstGeom>
          <a:noFill/>
          <a:ln/>
        </p:spPr>
        <p:txBody>
          <a:bodyPr wrap="square" lIns="0" tIns="0" rIns="0" bIns="0" rtlCol="0" anchor="t">
            <a:normAutofit/>
          </a:bodyPr>
          <a:lstStyle/>
          <a:p>
            <a:pPr marL="0" indent="0" algn="l">
              <a:lnSpc>
                <a:spcPts val="3520"/>
              </a:lnSpc>
              <a:buNone/>
            </a:pPr>
            <a:r>
              <a:rPr lang="en-US" sz="3200" b="0" i="0" dirty="0">
                <a:solidFill>
                  <a:schemeClr val="bg1"/>
                </a:solidFill>
                <a:latin typeface="+mj-lt"/>
                <a:ea typeface="Georgia" pitchFamily="18" charset="-122"/>
                <a:cs typeface="Georgia" pitchFamily="18" charset="-120"/>
              </a:rPr>
              <a:t>Brand identity and image</a:t>
            </a:r>
            <a:endParaRPr lang="en-US" sz="3200" dirty="0">
              <a:solidFill>
                <a:schemeClr val="bg1"/>
              </a:solidFill>
              <a:latin typeface="+mj-lt"/>
            </a:endParaRPr>
          </a:p>
        </p:txBody>
      </p:sp>
      <p:sp>
        <p:nvSpPr>
          <p:cNvPr id="3" name="Shape 1"/>
          <p:cNvSpPr/>
          <p:nvPr/>
        </p:nvSpPr>
        <p:spPr>
          <a:xfrm>
            <a:off x="812799" y="1567754"/>
            <a:ext cx="5175250" cy="3391871"/>
          </a:xfrm>
          <a:prstGeom prst="roundRect">
            <a:avLst>
              <a:gd name="adj" fmla="val 3840"/>
            </a:avLst>
          </a:prstGeom>
          <a:solidFill>
            <a:srgbClr val="FFFFFF"/>
          </a:solidFill>
          <a:ln w="6350">
            <a:solidFill>
              <a:srgbClr val="E4DDD0"/>
            </a:solidFill>
            <a:prstDash val="solid"/>
          </a:ln>
        </p:spPr>
        <p:txBody>
          <a:bodyPr/>
          <a:lstStyle/>
          <a:p>
            <a:endParaRPr lang="en-GB"/>
          </a:p>
        </p:txBody>
      </p:sp>
      <p:sp>
        <p:nvSpPr>
          <p:cNvPr id="4" name="Text 2"/>
          <p:cNvSpPr/>
          <p:nvPr/>
        </p:nvSpPr>
        <p:spPr>
          <a:xfrm>
            <a:off x="987173" y="1875729"/>
            <a:ext cx="4696080" cy="420209"/>
          </a:xfrm>
          <a:prstGeom prst="rect">
            <a:avLst/>
          </a:prstGeom>
          <a:noFill/>
          <a:ln/>
        </p:spPr>
        <p:txBody>
          <a:bodyPr wrap="square" lIns="0" tIns="0" rIns="0" bIns="0" rtlCol="0" anchor="t">
            <a:normAutofit/>
          </a:bodyPr>
          <a:lstStyle/>
          <a:p>
            <a:pPr marL="0" indent="0" algn="l">
              <a:lnSpc>
                <a:spcPts val="1680"/>
              </a:lnSpc>
              <a:buNone/>
            </a:pPr>
            <a:r>
              <a:rPr lang="en-US" sz="2400" b="1" kern="0" spc="150" dirty="0">
                <a:solidFill>
                  <a:srgbClr val="4338CA"/>
                </a:solidFill>
                <a:latin typeface="+mj-lt"/>
                <a:ea typeface="Helvetica" pitchFamily="34" charset="-122"/>
                <a:cs typeface="Helvetica" pitchFamily="34" charset="-120"/>
              </a:rPr>
              <a:t>THE ORGANISATION'S VIEW</a:t>
            </a:r>
            <a:endParaRPr lang="en-US" sz="2400" dirty="0">
              <a:latin typeface="+mj-lt"/>
            </a:endParaRPr>
          </a:p>
        </p:txBody>
      </p:sp>
      <p:sp>
        <p:nvSpPr>
          <p:cNvPr id="5" name="Text 3"/>
          <p:cNvSpPr/>
          <p:nvPr/>
        </p:nvSpPr>
        <p:spPr>
          <a:xfrm>
            <a:off x="987172" y="2190651"/>
            <a:ext cx="4832858" cy="330200"/>
          </a:xfrm>
          <a:prstGeom prst="rect">
            <a:avLst/>
          </a:prstGeom>
          <a:noFill/>
          <a:ln/>
        </p:spPr>
        <p:txBody>
          <a:bodyPr wrap="square" lIns="0" tIns="0" rIns="0" bIns="0" rtlCol="0" anchor="t">
            <a:normAutofit/>
          </a:bodyPr>
          <a:lstStyle/>
          <a:p>
            <a:pPr marL="0" indent="0" algn="l">
              <a:lnSpc>
                <a:spcPts val="2400"/>
              </a:lnSpc>
              <a:buNone/>
            </a:pPr>
            <a:r>
              <a:rPr lang="en-US" sz="2200" b="1" dirty="0">
                <a:solidFill>
                  <a:srgbClr val="1E1B2E"/>
                </a:solidFill>
                <a:latin typeface="+mj-lt"/>
                <a:ea typeface="Helvetica" pitchFamily="34" charset="-122"/>
                <a:cs typeface="Helvetica" pitchFamily="34" charset="-120"/>
              </a:rPr>
              <a:t>Brand Identity</a:t>
            </a:r>
            <a:endParaRPr lang="en-US" sz="2200" dirty="0">
              <a:latin typeface="+mj-lt"/>
            </a:endParaRPr>
          </a:p>
        </p:txBody>
      </p:sp>
      <p:sp>
        <p:nvSpPr>
          <p:cNvPr id="6" name="Text 4"/>
          <p:cNvSpPr/>
          <p:nvPr/>
        </p:nvSpPr>
        <p:spPr>
          <a:xfrm>
            <a:off x="987172" y="2642093"/>
            <a:ext cx="4832858" cy="308574"/>
          </a:xfrm>
          <a:prstGeom prst="rect">
            <a:avLst/>
          </a:prstGeom>
          <a:noFill/>
          <a:ln/>
        </p:spPr>
        <p:txBody>
          <a:bodyPr wrap="square" lIns="0" tIns="0" rIns="0" bIns="0" rtlCol="0" anchor="t">
            <a:noAutofit/>
          </a:bodyPr>
          <a:lstStyle/>
          <a:p>
            <a:pPr marL="0" indent="0" algn="l">
              <a:lnSpc>
                <a:spcPts val="2100"/>
              </a:lnSpc>
              <a:buNone/>
            </a:pPr>
            <a:r>
              <a:rPr lang="en-US" sz="2200" b="1" dirty="0">
                <a:ea typeface="Helvetica" pitchFamily="34" charset="-122"/>
                <a:cs typeface="Helvetica" pitchFamily="34" charset="-120"/>
              </a:rPr>
              <a:t>What the organisation intends to project</a:t>
            </a:r>
            <a:r>
              <a:rPr lang="en-US" sz="2200" dirty="0">
                <a:solidFill>
                  <a:srgbClr val="5B6170"/>
                </a:solidFill>
                <a:latin typeface="Helvetica" pitchFamily="34" charset="0"/>
                <a:ea typeface="Helvetica" pitchFamily="34" charset="-122"/>
                <a:cs typeface="Helvetica" pitchFamily="34" charset="-120"/>
              </a:rPr>
              <a:t>.</a:t>
            </a:r>
            <a:endParaRPr lang="en-US" sz="2200" dirty="0"/>
          </a:p>
        </p:txBody>
      </p:sp>
      <p:sp>
        <p:nvSpPr>
          <p:cNvPr id="7" name="Text 5"/>
          <p:cNvSpPr/>
          <p:nvPr/>
        </p:nvSpPr>
        <p:spPr>
          <a:xfrm>
            <a:off x="994030" y="3143748"/>
            <a:ext cx="4819142" cy="1497825"/>
          </a:xfrm>
          <a:prstGeom prst="rect">
            <a:avLst/>
          </a:prstGeom>
          <a:noFill/>
          <a:ln/>
        </p:spPr>
        <p:txBody>
          <a:bodyPr wrap="square" lIns="0" tIns="0" rIns="0" bIns="0" rtlCol="0" anchor="t">
            <a:normAutofit/>
          </a:bodyPr>
          <a:lstStyle/>
          <a:p>
            <a:pPr marL="170180" indent="-170180" algn="l">
              <a:lnSpc>
                <a:spcPts val="2250"/>
              </a:lnSpc>
              <a:buSzPct val="100000"/>
              <a:buChar char="•"/>
            </a:pPr>
            <a:r>
              <a:rPr lang="en-US" sz="2000" dirty="0">
                <a:solidFill>
                  <a:srgbClr val="1E1B2E"/>
                </a:solidFill>
                <a:ea typeface="Helvetica" pitchFamily="34" charset="-122"/>
                <a:cs typeface="Helvetica" pitchFamily="34" charset="-120"/>
              </a:rPr>
              <a:t>Name, logo and visual style</a:t>
            </a:r>
          </a:p>
          <a:p>
            <a:pPr marL="170180" indent="-170180" algn="l">
              <a:lnSpc>
                <a:spcPts val="2250"/>
              </a:lnSpc>
              <a:buSzPct val="100000"/>
              <a:buChar char="•"/>
            </a:pPr>
            <a:endParaRPr lang="en-US" sz="2000" dirty="0"/>
          </a:p>
          <a:p>
            <a:pPr marL="170180" indent="-170180" algn="l">
              <a:lnSpc>
                <a:spcPts val="2250"/>
              </a:lnSpc>
              <a:buSzPct val="100000"/>
              <a:buChar char="•"/>
            </a:pPr>
            <a:r>
              <a:rPr lang="en-US" sz="2000" dirty="0">
                <a:solidFill>
                  <a:srgbClr val="1E1B2E"/>
                </a:solidFill>
                <a:ea typeface="Helvetica" pitchFamily="34" charset="-122"/>
                <a:cs typeface="Helvetica" pitchFamily="34" charset="-120"/>
              </a:rPr>
              <a:t>Tone of voice and messaging</a:t>
            </a:r>
          </a:p>
          <a:p>
            <a:pPr marL="170180" indent="-170180" algn="l">
              <a:lnSpc>
                <a:spcPts val="2250"/>
              </a:lnSpc>
              <a:buSzPct val="100000"/>
              <a:buChar char="•"/>
            </a:pPr>
            <a:endParaRPr lang="en-US" sz="2000" dirty="0"/>
          </a:p>
          <a:p>
            <a:pPr marL="170180" indent="-170180" algn="l">
              <a:lnSpc>
                <a:spcPts val="2250"/>
              </a:lnSpc>
              <a:buSzPct val="100000"/>
              <a:buChar char="•"/>
            </a:pPr>
            <a:r>
              <a:rPr lang="en-US" sz="2000" dirty="0">
                <a:solidFill>
                  <a:srgbClr val="1E1B2E"/>
                </a:solidFill>
                <a:ea typeface="Helvetica" pitchFamily="34" charset="-122"/>
                <a:cs typeface="Helvetica" pitchFamily="34" charset="-120"/>
              </a:rPr>
              <a:t>Values and brand promise</a:t>
            </a:r>
            <a:endParaRPr lang="en-US" sz="2000" dirty="0"/>
          </a:p>
        </p:txBody>
      </p:sp>
      <p:sp>
        <p:nvSpPr>
          <p:cNvPr id="8" name="Shape 6"/>
          <p:cNvSpPr/>
          <p:nvPr/>
        </p:nvSpPr>
        <p:spPr>
          <a:xfrm>
            <a:off x="6162423" y="1567755"/>
            <a:ext cx="5175250" cy="3391870"/>
          </a:xfrm>
          <a:prstGeom prst="roundRect">
            <a:avLst>
              <a:gd name="adj" fmla="val 3840"/>
            </a:avLst>
          </a:prstGeom>
          <a:solidFill>
            <a:srgbClr val="FFFFFF"/>
          </a:solidFill>
          <a:ln w="6350">
            <a:solidFill>
              <a:srgbClr val="E4DDD0"/>
            </a:solidFill>
            <a:prstDash val="solid"/>
          </a:ln>
        </p:spPr>
        <p:txBody>
          <a:bodyPr/>
          <a:lstStyle/>
          <a:p>
            <a:endParaRPr lang="en-GB"/>
          </a:p>
        </p:txBody>
      </p:sp>
      <p:sp>
        <p:nvSpPr>
          <p:cNvPr id="9" name="Text 7"/>
          <p:cNvSpPr/>
          <p:nvPr/>
        </p:nvSpPr>
        <p:spPr>
          <a:xfrm>
            <a:off x="6508750" y="1875730"/>
            <a:ext cx="4696079" cy="238720"/>
          </a:xfrm>
          <a:prstGeom prst="rect">
            <a:avLst/>
          </a:prstGeom>
          <a:noFill/>
          <a:ln/>
        </p:spPr>
        <p:txBody>
          <a:bodyPr wrap="square" lIns="0" tIns="0" rIns="0" bIns="0" rtlCol="0" anchor="t">
            <a:normAutofit/>
          </a:bodyPr>
          <a:lstStyle/>
          <a:p>
            <a:pPr marL="0" indent="0" algn="l">
              <a:lnSpc>
                <a:spcPts val="1680"/>
              </a:lnSpc>
              <a:buNone/>
            </a:pPr>
            <a:r>
              <a:rPr lang="en-US" sz="2400" b="1" kern="0" spc="150" dirty="0">
                <a:solidFill>
                  <a:srgbClr val="4338CA"/>
                </a:solidFill>
                <a:latin typeface="+mj-lt"/>
                <a:ea typeface="Helvetica" pitchFamily="34" charset="-122"/>
                <a:cs typeface="Helvetica" pitchFamily="34" charset="-120"/>
              </a:rPr>
              <a:t>THE CUSTOMER'S VIEW</a:t>
            </a:r>
            <a:endParaRPr lang="en-US" sz="2400" dirty="0">
              <a:latin typeface="+mj-lt"/>
            </a:endParaRPr>
          </a:p>
        </p:txBody>
      </p:sp>
      <p:sp>
        <p:nvSpPr>
          <p:cNvPr id="10" name="Text 8"/>
          <p:cNvSpPr/>
          <p:nvPr/>
        </p:nvSpPr>
        <p:spPr>
          <a:xfrm>
            <a:off x="6508750" y="2190651"/>
            <a:ext cx="4696079" cy="330200"/>
          </a:xfrm>
          <a:prstGeom prst="rect">
            <a:avLst/>
          </a:prstGeom>
          <a:noFill/>
          <a:ln/>
        </p:spPr>
        <p:txBody>
          <a:bodyPr wrap="square" lIns="0" tIns="0" rIns="0" bIns="0" rtlCol="0" anchor="t">
            <a:normAutofit/>
          </a:bodyPr>
          <a:lstStyle/>
          <a:p>
            <a:pPr marL="0" indent="0" algn="l">
              <a:lnSpc>
                <a:spcPts val="2400"/>
              </a:lnSpc>
              <a:buNone/>
            </a:pPr>
            <a:r>
              <a:rPr lang="en-US" sz="2200" b="1" dirty="0">
                <a:solidFill>
                  <a:srgbClr val="1E1B2E"/>
                </a:solidFill>
                <a:latin typeface="+mj-lt"/>
                <a:ea typeface="Helvetica" pitchFamily="34" charset="-122"/>
                <a:cs typeface="Helvetica" pitchFamily="34" charset="-120"/>
              </a:rPr>
              <a:t>Brand Image</a:t>
            </a:r>
            <a:endParaRPr lang="en-US" sz="2200" dirty="0">
              <a:latin typeface="+mj-lt"/>
            </a:endParaRPr>
          </a:p>
        </p:txBody>
      </p:sp>
      <p:sp>
        <p:nvSpPr>
          <p:cNvPr id="11" name="Text 9"/>
          <p:cNvSpPr/>
          <p:nvPr/>
        </p:nvSpPr>
        <p:spPr>
          <a:xfrm>
            <a:off x="6508750" y="2670070"/>
            <a:ext cx="4696079" cy="352435"/>
          </a:xfrm>
          <a:prstGeom prst="rect">
            <a:avLst/>
          </a:prstGeom>
          <a:noFill/>
          <a:ln/>
        </p:spPr>
        <p:txBody>
          <a:bodyPr wrap="square" lIns="0" tIns="0" rIns="0" bIns="0" rtlCol="0" anchor="t">
            <a:normAutofit/>
          </a:bodyPr>
          <a:lstStyle/>
          <a:p>
            <a:pPr marL="0" indent="0" algn="l">
              <a:lnSpc>
                <a:spcPts val="2100"/>
              </a:lnSpc>
              <a:buNone/>
            </a:pPr>
            <a:r>
              <a:rPr lang="en-US" sz="2200" b="1" dirty="0">
                <a:ea typeface="Helvetica" pitchFamily="34" charset="-122"/>
                <a:cs typeface="Helvetica" pitchFamily="34" charset="-120"/>
              </a:rPr>
              <a:t>What customers actually perceive</a:t>
            </a:r>
            <a:r>
              <a:rPr lang="en-US" sz="1500" dirty="0">
                <a:solidFill>
                  <a:srgbClr val="5B6170"/>
                </a:solidFill>
                <a:latin typeface="Helvetica" pitchFamily="34" charset="0"/>
                <a:ea typeface="Helvetica" pitchFamily="34" charset="-122"/>
                <a:cs typeface="Helvetica" pitchFamily="34" charset="-120"/>
              </a:rPr>
              <a:t>.</a:t>
            </a:r>
            <a:endParaRPr lang="en-US" sz="1500" dirty="0"/>
          </a:p>
        </p:txBody>
      </p:sp>
      <p:sp>
        <p:nvSpPr>
          <p:cNvPr id="12" name="Text 10"/>
          <p:cNvSpPr/>
          <p:nvPr/>
        </p:nvSpPr>
        <p:spPr>
          <a:xfrm>
            <a:off x="6501892" y="3171725"/>
            <a:ext cx="4696079" cy="1469848"/>
          </a:xfrm>
          <a:prstGeom prst="rect">
            <a:avLst/>
          </a:prstGeom>
          <a:noFill/>
          <a:ln/>
        </p:spPr>
        <p:txBody>
          <a:bodyPr wrap="square" lIns="0" tIns="0" rIns="0" bIns="0" rtlCol="0" anchor="t">
            <a:normAutofit/>
          </a:bodyPr>
          <a:lstStyle/>
          <a:p>
            <a:pPr marL="170180" indent="-170180" algn="l">
              <a:lnSpc>
                <a:spcPts val="2250"/>
              </a:lnSpc>
              <a:buSzPct val="100000"/>
              <a:buChar char="•"/>
            </a:pPr>
            <a:r>
              <a:rPr lang="en-US" sz="2000" dirty="0">
                <a:solidFill>
                  <a:srgbClr val="1E1B2E"/>
                </a:solidFill>
                <a:ea typeface="Helvetica" pitchFamily="34" charset="-122"/>
                <a:cs typeface="Helvetica" pitchFamily="34" charset="-120"/>
              </a:rPr>
              <a:t>Associations held in memory</a:t>
            </a:r>
          </a:p>
          <a:p>
            <a:pPr marL="170180" indent="-170180" algn="l">
              <a:lnSpc>
                <a:spcPts val="2250"/>
              </a:lnSpc>
              <a:buSzPct val="100000"/>
              <a:buChar char="•"/>
            </a:pPr>
            <a:endParaRPr lang="en-US" sz="2000" dirty="0"/>
          </a:p>
          <a:p>
            <a:pPr marL="170180" indent="-170180" algn="l">
              <a:lnSpc>
                <a:spcPts val="2250"/>
              </a:lnSpc>
              <a:buSzPct val="100000"/>
              <a:buChar char="•"/>
            </a:pPr>
            <a:r>
              <a:rPr lang="en-US" sz="2000" dirty="0">
                <a:solidFill>
                  <a:srgbClr val="1E1B2E"/>
                </a:solidFill>
                <a:ea typeface="Helvetica" pitchFamily="34" charset="-122"/>
                <a:cs typeface="Helvetica" pitchFamily="34" charset="-120"/>
              </a:rPr>
              <a:t>Personal experience of the brand</a:t>
            </a:r>
          </a:p>
          <a:p>
            <a:pPr marL="170180" indent="-170180" algn="l">
              <a:lnSpc>
                <a:spcPts val="2250"/>
              </a:lnSpc>
              <a:buSzPct val="100000"/>
              <a:buChar char="•"/>
            </a:pPr>
            <a:endParaRPr lang="en-US" sz="2000" dirty="0"/>
          </a:p>
          <a:p>
            <a:pPr marL="170180" indent="-170180" algn="l">
              <a:lnSpc>
                <a:spcPts val="2250"/>
              </a:lnSpc>
              <a:buSzPct val="100000"/>
              <a:buChar char="•"/>
            </a:pPr>
            <a:r>
              <a:rPr lang="en-US" sz="2000" dirty="0">
                <a:solidFill>
                  <a:srgbClr val="1E1B2E"/>
                </a:solidFill>
                <a:ea typeface="Helvetica" pitchFamily="34" charset="-122"/>
                <a:cs typeface="Helvetica" pitchFamily="34" charset="-120"/>
              </a:rPr>
              <a:t>Word of mouth and reputation</a:t>
            </a:r>
          </a:p>
          <a:p>
            <a:pPr marL="170180" indent="-170180" algn="l">
              <a:lnSpc>
                <a:spcPts val="2250"/>
              </a:lnSpc>
              <a:buSzPct val="100000"/>
              <a:buChar char="•"/>
            </a:pPr>
            <a:endParaRPr lang="en-US" sz="2000" dirty="0"/>
          </a:p>
        </p:txBody>
      </p:sp>
      <p:sp>
        <p:nvSpPr>
          <p:cNvPr id="13" name="Text 11"/>
          <p:cNvSpPr/>
          <p:nvPr/>
        </p:nvSpPr>
        <p:spPr>
          <a:xfrm>
            <a:off x="812800" y="5461280"/>
            <a:ext cx="10563224" cy="583920"/>
          </a:xfrm>
          <a:prstGeom prst="rect">
            <a:avLst/>
          </a:prstGeom>
          <a:noFill/>
          <a:ln/>
        </p:spPr>
        <p:txBody>
          <a:bodyPr wrap="square" lIns="0" tIns="0" rIns="0" bIns="0" rtlCol="0" anchor="t">
            <a:noAutofit/>
          </a:bodyPr>
          <a:lstStyle/>
          <a:p>
            <a:pPr marL="0" indent="0" algn="l">
              <a:lnSpc>
                <a:spcPts val="2295"/>
              </a:lnSpc>
              <a:buNone/>
            </a:pPr>
            <a:r>
              <a:rPr lang="en-US" sz="2400" dirty="0">
                <a:solidFill>
                  <a:schemeClr val="bg1"/>
                </a:solidFill>
                <a:latin typeface="+mj-lt"/>
                <a:ea typeface="Helvetica" pitchFamily="34" charset="-122"/>
                <a:cs typeface="Helvetica" pitchFamily="34" charset="-120"/>
              </a:rPr>
              <a:t>Brand strategy aims to close the gap between the identity an </a:t>
            </a:r>
            <a:r>
              <a:rPr lang="en-US" sz="2400" dirty="0" err="1">
                <a:solidFill>
                  <a:schemeClr val="bg1"/>
                </a:solidFill>
                <a:latin typeface="+mj-lt"/>
                <a:ea typeface="Helvetica" pitchFamily="34" charset="-122"/>
                <a:cs typeface="Helvetica" pitchFamily="34" charset="-120"/>
              </a:rPr>
              <a:t>organisation</a:t>
            </a:r>
            <a:r>
              <a:rPr lang="en-US" sz="2400" dirty="0">
                <a:solidFill>
                  <a:schemeClr val="bg1"/>
                </a:solidFill>
                <a:latin typeface="+mj-lt"/>
                <a:ea typeface="Helvetica" pitchFamily="34" charset="-122"/>
                <a:cs typeface="Helvetica" pitchFamily="34" charset="-120"/>
              </a:rPr>
              <a:t> intends and the image customers hold.</a:t>
            </a:r>
            <a:endParaRPr lang="en-US" sz="2400" dirty="0">
              <a:solidFill>
                <a:schemeClr val="bg1"/>
              </a:solidFill>
              <a:latin typeface="+mj-lt"/>
            </a:endParaRPr>
          </a:p>
        </p:txBody>
      </p:sp>
      <p:sp>
        <p:nvSpPr>
          <p:cNvPr id="14" name="Text 12"/>
          <p:cNvSpPr/>
          <p:nvPr/>
        </p:nvSpPr>
        <p:spPr>
          <a:xfrm>
            <a:off x="812799" y="6238280"/>
            <a:ext cx="10563225" cy="238720"/>
          </a:xfrm>
          <a:prstGeom prst="rect">
            <a:avLst/>
          </a:prstGeom>
          <a:noFill/>
          <a:ln/>
        </p:spPr>
        <p:txBody>
          <a:bodyPr wrap="square" lIns="0" tIns="0" rIns="0" bIns="0" rtlCol="0" anchor="t">
            <a:normAutofit/>
          </a:bodyPr>
          <a:lstStyle/>
          <a:p>
            <a:pPr marL="0" indent="0" algn="l">
              <a:lnSpc>
                <a:spcPts val="1680"/>
              </a:lnSpc>
              <a:buNone/>
            </a:pP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p:nvPr>
        </p:nvSpPr>
        <p:spPr>
          <a:xfrm>
            <a:off x="812800" y="812800"/>
            <a:ext cx="10883392" cy="472380"/>
          </a:xfrm>
          <a:prstGeom prst="rect">
            <a:avLst/>
          </a:prstGeom>
          <a:noFill/>
          <a:ln/>
        </p:spPr>
        <p:txBody>
          <a:bodyPr wrap="square" lIns="0" tIns="0" rIns="0" bIns="0" rtlCol="0" anchor="t">
            <a:normAutofit/>
          </a:bodyPr>
          <a:lstStyle/>
          <a:p>
            <a:pPr marL="0" indent="0" algn="l">
              <a:lnSpc>
                <a:spcPts val="3520"/>
              </a:lnSpc>
              <a:buNone/>
            </a:pPr>
            <a:r>
              <a:rPr lang="en-US" sz="3200" b="1" i="0" dirty="0">
                <a:solidFill>
                  <a:schemeClr val="bg1">
                    <a:lumMod val="95000"/>
                  </a:schemeClr>
                </a:solidFill>
                <a:latin typeface="+mj-lt"/>
                <a:ea typeface="Georgia" pitchFamily="18" charset="-122"/>
                <a:cs typeface="Georgia" pitchFamily="18" charset="-120"/>
              </a:rPr>
              <a:t>Functional and emotional branding</a:t>
            </a:r>
            <a:endParaRPr lang="en-US" sz="3200" b="1" dirty="0">
              <a:solidFill>
                <a:schemeClr val="bg1">
                  <a:lumMod val="95000"/>
                </a:schemeClr>
              </a:solidFill>
              <a:latin typeface="+mj-lt"/>
            </a:endParaRPr>
          </a:p>
        </p:txBody>
      </p:sp>
      <p:sp>
        <p:nvSpPr>
          <p:cNvPr id="3" name="Shape 1"/>
          <p:cNvSpPr/>
          <p:nvPr/>
        </p:nvSpPr>
        <p:spPr>
          <a:xfrm>
            <a:off x="815975" y="1567754"/>
            <a:ext cx="5175250" cy="3550898"/>
          </a:xfrm>
          <a:prstGeom prst="roundRect">
            <a:avLst>
              <a:gd name="adj" fmla="val 4379"/>
            </a:avLst>
          </a:prstGeom>
          <a:solidFill>
            <a:srgbClr val="1B2540"/>
          </a:solidFill>
          <a:ln w="6350">
            <a:solidFill>
              <a:srgbClr val="2F3B5C"/>
            </a:solidFill>
            <a:prstDash val="solid"/>
          </a:ln>
        </p:spPr>
        <p:txBody>
          <a:bodyPr/>
          <a:lstStyle/>
          <a:p>
            <a:endParaRPr lang="en-GB"/>
          </a:p>
        </p:txBody>
      </p:sp>
      <p:sp>
        <p:nvSpPr>
          <p:cNvPr id="4" name="Text 2"/>
          <p:cNvSpPr/>
          <p:nvPr/>
        </p:nvSpPr>
        <p:spPr>
          <a:xfrm>
            <a:off x="1123950" y="1875730"/>
            <a:ext cx="4696079" cy="330200"/>
          </a:xfrm>
          <a:prstGeom prst="rect">
            <a:avLst/>
          </a:prstGeom>
          <a:noFill/>
          <a:ln/>
        </p:spPr>
        <p:txBody>
          <a:bodyPr wrap="square" lIns="0" tIns="0" rIns="0" bIns="0" rtlCol="0" anchor="t">
            <a:normAutofit/>
          </a:bodyPr>
          <a:lstStyle/>
          <a:p>
            <a:pPr marL="0" indent="0" algn="l">
              <a:lnSpc>
                <a:spcPts val="2400"/>
              </a:lnSpc>
              <a:buNone/>
            </a:pPr>
            <a:r>
              <a:rPr lang="en-US" sz="2400" b="1" dirty="0">
                <a:solidFill>
                  <a:srgbClr val="FBBF24"/>
                </a:solidFill>
                <a:latin typeface="+mj-lt"/>
                <a:ea typeface="Helvetica" pitchFamily="34" charset="-122"/>
                <a:cs typeface="Helvetica" pitchFamily="34" charset="-120"/>
              </a:rPr>
              <a:t>Functional Branding</a:t>
            </a:r>
            <a:endParaRPr lang="en-US" sz="2400" dirty="0">
              <a:latin typeface="+mj-lt"/>
            </a:endParaRPr>
          </a:p>
        </p:txBody>
      </p:sp>
      <p:sp>
        <p:nvSpPr>
          <p:cNvPr id="5" name="Text 3"/>
          <p:cNvSpPr/>
          <p:nvPr/>
        </p:nvSpPr>
        <p:spPr>
          <a:xfrm>
            <a:off x="1123950" y="2418658"/>
            <a:ext cx="4696079" cy="330200"/>
          </a:xfrm>
          <a:prstGeom prst="rect">
            <a:avLst/>
          </a:prstGeom>
          <a:noFill/>
          <a:ln/>
        </p:spPr>
        <p:txBody>
          <a:bodyPr wrap="square" lIns="0" tIns="0" rIns="0" bIns="0" rtlCol="0" anchor="t">
            <a:normAutofit/>
          </a:bodyPr>
          <a:lstStyle/>
          <a:p>
            <a:pPr marL="0" indent="0" algn="l">
              <a:lnSpc>
                <a:spcPts val="2100"/>
              </a:lnSpc>
              <a:buNone/>
            </a:pPr>
            <a:r>
              <a:rPr lang="en-US" sz="2200" dirty="0">
                <a:solidFill>
                  <a:schemeClr val="bg1">
                    <a:lumMod val="95000"/>
                  </a:schemeClr>
                </a:solidFill>
                <a:latin typeface="+mj-lt"/>
                <a:ea typeface="Helvetica" pitchFamily="34" charset="-122"/>
                <a:cs typeface="Helvetica" pitchFamily="34" charset="-120"/>
              </a:rPr>
              <a:t>Appeals to rational needs.</a:t>
            </a:r>
            <a:endParaRPr lang="en-US" sz="2200" dirty="0">
              <a:solidFill>
                <a:schemeClr val="bg1">
                  <a:lumMod val="95000"/>
                </a:schemeClr>
              </a:solidFill>
              <a:latin typeface="+mj-lt"/>
            </a:endParaRPr>
          </a:p>
        </p:txBody>
      </p:sp>
      <p:sp>
        <p:nvSpPr>
          <p:cNvPr id="6" name="Text 4"/>
          <p:cNvSpPr/>
          <p:nvPr/>
        </p:nvSpPr>
        <p:spPr>
          <a:xfrm>
            <a:off x="994030" y="3204678"/>
            <a:ext cx="4819142" cy="1802990"/>
          </a:xfrm>
          <a:prstGeom prst="rect">
            <a:avLst/>
          </a:prstGeom>
          <a:noFill/>
          <a:ln/>
        </p:spPr>
        <p:txBody>
          <a:bodyPr wrap="square" lIns="0" tIns="0" rIns="0" bIns="0" rtlCol="0" anchor="t">
            <a:normAutofit/>
          </a:bodyPr>
          <a:lstStyle/>
          <a:p>
            <a:pPr marL="170180" indent="-170180" algn="l">
              <a:lnSpc>
                <a:spcPts val="2250"/>
              </a:lnSpc>
              <a:buSzPct val="100000"/>
              <a:buChar char="•"/>
            </a:pPr>
            <a:r>
              <a:rPr lang="en-US" sz="2200" dirty="0">
                <a:solidFill>
                  <a:schemeClr val="bg1">
                    <a:lumMod val="95000"/>
                  </a:schemeClr>
                </a:solidFill>
                <a:ea typeface="Helvetica" pitchFamily="34" charset="-122"/>
                <a:cs typeface="Helvetica" pitchFamily="34" charset="-120"/>
              </a:rPr>
              <a:t>Performance, quality and reliability</a:t>
            </a:r>
          </a:p>
          <a:p>
            <a:pPr marL="170180" indent="-170180" algn="l">
              <a:lnSpc>
                <a:spcPts val="2250"/>
              </a:lnSpc>
              <a:buSzPct val="100000"/>
              <a:buChar char="•"/>
            </a:pPr>
            <a:endParaRPr lang="en-US" sz="1000" dirty="0">
              <a:solidFill>
                <a:schemeClr val="bg1">
                  <a:lumMod val="95000"/>
                </a:schemeClr>
              </a:solidFill>
            </a:endParaRPr>
          </a:p>
          <a:p>
            <a:pPr marL="170180" indent="-170180" algn="l">
              <a:lnSpc>
                <a:spcPts val="2250"/>
              </a:lnSpc>
              <a:buSzPct val="100000"/>
              <a:buChar char="•"/>
            </a:pPr>
            <a:r>
              <a:rPr lang="en-US" sz="2200" dirty="0">
                <a:solidFill>
                  <a:schemeClr val="bg1">
                    <a:lumMod val="95000"/>
                  </a:schemeClr>
                </a:solidFill>
                <a:ea typeface="Helvetica" pitchFamily="34" charset="-122"/>
                <a:cs typeface="Helvetica" pitchFamily="34" charset="-120"/>
              </a:rPr>
              <a:t>Price and convenience</a:t>
            </a:r>
          </a:p>
          <a:p>
            <a:pPr marL="170180" indent="-170180" algn="l">
              <a:lnSpc>
                <a:spcPts val="2250"/>
              </a:lnSpc>
              <a:buSzPct val="100000"/>
              <a:buChar char="•"/>
            </a:pPr>
            <a:endParaRPr lang="en-US" sz="4000" dirty="0">
              <a:solidFill>
                <a:schemeClr val="bg1">
                  <a:lumMod val="95000"/>
                </a:schemeClr>
              </a:solidFill>
            </a:endParaRPr>
          </a:p>
          <a:p>
            <a:pPr marL="170180" indent="-170180" algn="l">
              <a:lnSpc>
                <a:spcPts val="2250"/>
              </a:lnSpc>
              <a:buSzPct val="100000"/>
              <a:buChar char="•"/>
            </a:pPr>
            <a:r>
              <a:rPr lang="en-US" sz="2200" dirty="0">
                <a:solidFill>
                  <a:schemeClr val="bg1">
                    <a:lumMod val="95000"/>
                  </a:schemeClr>
                </a:solidFill>
                <a:ea typeface="Helvetica" pitchFamily="34" charset="-122"/>
                <a:cs typeface="Helvetica" pitchFamily="34" charset="-120"/>
              </a:rPr>
              <a:t>E.g. Duracell: long-lasting power</a:t>
            </a:r>
            <a:endParaRPr lang="en-US" sz="2200" dirty="0">
              <a:solidFill>
                <a:schemeClr val="bg1">
                  <a:lumMod val="95000"/>
                </a:schemeClr>
              </a:solidFill>
            </a:endParaRPr>
          </a:p>
        </p:txBody>
      </p:sp>
      <p:sp>
        <p:nvSpPr>
          <p:cNvPr id="7" name="Shape 5"/>
          <p:cNvSpPr/>
          <p:nvPr/>
        </p:nvSpPr>
        <p:spPr>
          <a:xfrm>
            <a:off x="6219275" y="1567754"/>
            <a:ext cx="5175250" cy="3550898"/>
          </a:xfrm>
          <a:prstGeom prst="roundRect">
            <a:avLst>
              <a:gd name="adj" fmla="val 4379"/>
            </a:avLst>
          </a:prstGeom>
          <a:solidFill>
            <a:srgbClr val="1B2540"/>
          </a:solidFill>
          <a:ln w="6350">
            <a:solidFill>
              <a:srgbClr val="2F3B5C"/>
            </a:solidFill>
            <a:prstDash val="solid"/>
          </a:ln>
        </p:spPr>
        <p:txBody>
          <a:bodyPr/>
          <a:lstStyle/>
          <a:p>
            <a:endParaRPr lang="en-GB"/>
          </a:p>
        </p:txBody>
      </p:sp>
      <p:sp>
        <p:nvSpPr>
          <p:cNvPr id="8" name="Text 6"/>
          <p:cNvSpPr/>
          <p:nvPr/>
        </p:nvSpPr>
        <p:spPr>
          <a:xfrm>
            <a:off x="6508750" y="1875730"/>
            <a:ext cx="4696079" cy="330200"/>
          </a:xfrm>
          <a:prstGeom prst="rect">
            <a:avLst/>
          </a:prstGeom>
          <a:noFill/>
          <a:ln/>
        </p:spPr>
        <p:txBody>
          <a:bodyPr wrap="square" lIns="0" tIns="0" rIns="0" bIns="0" rtlCol="0" anchor="t">
            <a:normAutofit/>
          </a:bodyPr>
          <a:lstStyle/>
          <a:p>
            <a:pPr marL="0" indent="0" algn="l">
              <a:lnSpc>
                <a:spcPts val="2400"/>
              </a:lnSpc>
              <a:buNone/>
            </a:pPr>
            <a:r>
              <a:rPr lang="en-US" sz="2400" b="1" dirty="0">
                <a:solidFill>
                  <a:srgbClr val="FBBF24"/>
                </a:solidFill>
                <a:latin typeface="+mj-lt"/>
                <a:ea typeface="Helvetica" pitchFamily="34" charset="-122"/>
                <a:cs typeface="Helvetica" pitchFamily="34" charset="-120"/>
              </a:rPr>
              <a:t>Emotional Branding</a:t>
            </a:r>
            <a:endParaRPr lang="en-US" sz="2400" dirty="0">
              <a:latin typeface="+mj-lt"/>
            </a:endParaRPr>
          </a:p>
        </p:txBody>
      </p:sp>
      <p:sp>
        <p:nvSpPr>
          <p:cNvPr id="9" name="Text 7"/>
          <p:cNvSpPr/>
          <p:nvPr/>
        </p:nvSpPr>
        <p:spPr>
          <a:xfrm>
            <a:off x="6508750" y="2418658"/>
            <a:ext cx="4696079" cy="503446"/>
          </a:xfrm>
          <a:prstGeom prst="rect">
            <a:avLst/>
          </a:prstGeom>
          <a:noFill/>
          <a:ln/>
        </p:spPr>
        <p:txBody>
          <a:bodyPr wrap="square" lIns="0" tIns="0" rIns="0" bIns="0" rtlCol="0" anchor="t">
            <a:noAutofit/>
          </a:bodyPr>
          <a:lstStyle/>
          <a:p>
            <a:pPr marL="0" indent="0" algn="l">
              <a:lnSpc>
                <a:spcPts val="2100"/>
              </a:lnSpc>
              <a:buNone/>
            </a:pPr>
            <a:r>
              <a:rPr lang="en-US" sz="2200" dirty="0">
                <a:solidFill>
                  <a:schemeClr val="bg1">
                    <a:lumMod val="95000"/>
                  </a:schemeClr>
                </a:solidFill>
                <a:latin typeface="+mj-lt"/>
                <a:ea typeface="Helvetica" pitchFamily="34" charset="-122"/>
                <a:cs typeface="Helvetica" pitchFamily="34" charset="-120"/>
              </a:rPr>
              <a:t>Appeals to feelings and self-expression.</a:t>
            </a:r>
            <a:endParaRPr lang="en-US" sz="2200" dirty="0">
              <a:solidFill>
                <a:schemeClr val="bg1">
                  <a:lumMod val="95000"/>
                </a:schemeClr>
              </a:solidFill>
              <a:latin typeface="+mj-lt"/>
            </a:endParaRPr>
          </a:p>
        </p:txBody>
      </p:sp>
      <p:sp>
        <p:nvSpPr>
          <p:cNvPr id="10" name="Text 8"/>
          <p:cNvSpPr/>
          <p:nvPr/>
        </p:nvSpPr>
        <p:spPr>
          <a:xfrm>
            <a:off x="6508750" y="3204678"/>
            <a:ext cx="4689221" cy="1357382"/>
          </a:xfrm>
          <a:prstGeom prst="rect">
            <a:avLst/>
          </a:prstGeom>
          <a:noFill/>
          <a:ln/>
        </p:spPr>
        <p:txBody>
          <a:bodyPr wrap="square" lIns="0" tIns="0" rIns="0" bIns="0" rtlCol="0" anchor="t">
            <a:noAutofit/>
          </a:bodyPr>
          <a:lstStyle/>
          <a:p>
            <a:pPr marL="170180" indent="-170180" algn="l">
              <a:lnSpc>
                <a:spcPts val="2250"/>
              </a:lnSpc>
              <a:buSzPct val="100000"/>
              <a:buChar char="•"/>
            </a:pPr>
            <a:r>
              <a:rPr lang="en-US" sz="2200" dirty="0">
                <a:solidFill>
                  <a:schemeClr val="bg1">
                    <a:lumMod val="95000"/>
                  </a:schemeClr>
                </a:solidFill>
                <a:ea typeface="Helvetica" pitchFamily="34" charset="-122"/>
                <a:cs typeface="Helvetica" pitchFamily="34" charset="-120"/>
              </a:rPr>
              <a:t>Belonging, status and identity</a:t>
            </a:r>
          </a:p>
          <a:p>
            <a:pPr marL="170180" indent="-170180" algn="l">
              <a:lnSpc>
                <a:spcPts val="2250"/>
              </a:lnSpc>
              <a:buSzPct val="100000"/>
              <a:buChar char="•"/>
            </a:pPr>
            <a:endParaRPr lang="en-US" sz="1000" dirty="0">
              <a:solidFill>
                <a:schemeClr val="bg1">
                  <a:lumMod val="95000"/>
                </a:schemeClr>
              </a:solidFill>
            </a:endParaRPr>
          </a:p>
          <a:p>
            <a:pPr marL="170180" indent="-170180" algn="l">
              <a:lnSpc>
                <a:spcPts val="2250"/>
              </a:lnSpc>
              <a:buSzPct val="100000"/>
              <a:buChar char="•"/>
            </a:pPr>
            <a:r>
              <a:rPr lang="en-US" sz="2200" dirty="0">
                <a:solidFill>
                  <a:schemeClr val="bg1">
                    <a:lumMod val="95000"/>
                  </a:schemeClr>
                </a:solidFill>
                <a:ea typeface="Helvetica" pitchFamily="34" charset="-122"/>
                <a:cs typeface="Helvetica" pitchFamily="34" charset="-120"/>
              </a:rPr>
              <a:t>Trust, joy and nostalgia</a:t>
            </a:r>
          </a:p>
          <a:p>
            <a:pPr marL="170180" indent="-170180" algn="l">
              <a:lnSpc>
                <a:spcPts val="2250"/>
              </a:lnSpc>
              <a:buSzPct val="100000"/>
              <a:buChar char="•"/>
            </a:pPr>
            <a:endParaRPr lang="en-US" sz="1000" dirty="0">
              <a:solidFill>
                <a:schemeClr val="bg1">
                  <a:lumMod val="95000"/>
                </a:schemeClr>
              </a:solidFill>
            </a:endParaRPr>
          </a:p>
          <a:p>
            <a:pPr marL="170180" indent="-170180" algn="l">
              <a:lnSpc>
                <a:spcPts val="2250"/>
              </a:lnSpc>
              <a:buSzPct val="100000"/>
              <a:buChar char="•"/>
            </a:pPr>
            <a:r>
              <a:rPr lang="en-US" sz="2200" dirty="0">
                <a:solidFill>
                  <a:schemeClr val="bg1">
                    <a:lumMod val="95000"/>
                  </a:schemeClr>
                </a:solidFill>
                <a:ea typeface="Helvetica" pitchFamily="34" charset="-122"/>
                <a:cs typeface="Helvetica" pitchFamily="34" charset="-120"/>
              </a:rPr>
              <a:t>E.g. Coca-Cola: happiness and togetherness</a:t>
            </a:r>
            <a:endParaRPr lang="en-US" sz="2200" dirty="0">
              <a:solidFill>
                <a:schemeClr val="bg1">
                  <a:lumMod val="95000"/>
                </a:schemeClr>
              </a:solidFill>
            </a:endParaRPr>
          </a:p>
        </p:txBody>
      </p:sp>
      <p:sp>
        <p:nvSpPr>
          <p:cNvPr id="11" name="Text 9"/>
          <p:cNvSpPr/>
          <p:nvPr/>
        </p:nvSpPr>
        <p:spPr>
          <a:xfrm>
            <a:off x="812799" y="5463488"/>
            <a:ext cx="10563225" cy="663807"/>
          </a:xfrm>
          <a:prstGeom prst="rect">
            <a:avLst/>
          </a:prstGeom>
          <a:noFill/>
          <a:ln/>
        </p:spPr>
        <p:txBody>
          <a:bodyPr wrap="square" lIns="0" tIns="0" rIns="0" bIns="0" rtlCol="0" anchor="t">
            <a:normAutofit/>
          </a:bodyPr>
          <a:lstStyle/>
          <a:p>
            <a:pPr marL="0" indent="0" algn="l">
              <a:lnSpc>
                <a:spcPts val="2295"/>
              </a:lnSpc>
              <a:buNone/>
            </a:pPr>
            <a:r>
              <a:rPr lang="en-US" sz="2400" b="1" dirty="0">
                <a:solidFill>
                  <a:schemeClr val="bg1">
                    <a:lumMod val="95000"/>
                  </a:schemeClr>
                </a:solidFill>
                <a:ea typeface="Helvetica" pitchFamily="34" charset="-122"/>
                <a:cs typeface="Helvetica" pitchFamily="34" charset="-120"/>
              </a:rPr>
              <a:t>Function earns consideration; emotion builds attachment. Strong brands usually combine both.</a:t>
            </a:r>
            <a:endParaRPr lang="en-US" sz="2400" b="1" dirty="0">
              <a:solidFill>
                <a:schemeClr val="bg1">
                  <a:lumMod val="95000"/>
                </a:schemeClr>
              </a:solidFill>
            </a:endParaRPr>
          </a:p>
        </p:txBody>
      </p:sp>
      <p:sp>
        <p:nvSpPr>
          <p:cNvPr id="12" name="Text 10"/>
          <p:cNvSpPr/>
          <p:nvPr/>
        </p:nvSpPr>
        <p:spPr>
          <a:xfrm>
            <a:off x="812800" y="6238280"/>
            <a:ext cx="9156700" cy="238720"/>
          </a:xfrm>
          <a:prstGeom prst="rect">
            <a:avLst/>
          </a:prstGeom>
          <a:noFill/>
          <a:ln/>
        </p:spPr>
        <p:txBody>
          <a:bodyPr wrap="square" lIns="0" tIns="0" rIns="0" bIns="0" rtlCol="0" anchor="t">
            <a:normAutofit/>
          </a:bodyPr>
          <a:lstStyle/>
          <a:p>
            <a:pPr marL="0" indent="0" algn="l">
              <a:lnSpc>
                <a:spcPts val="1680"/>
              </a:lnSpc>
              <a:buNone/>
            </a:pP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FDF9252-76CE-62EF-27E3-E00758479DDA}"/>
              </a:ext>
            </a:extLst>
          </p:cNvPr>
          <p:cNvSpPr>
            <a:spLocks noGrp="1"/>
          </p:cNvSpPr>
          <p:nvPr>
            <p:ph type="title"/>
          </p:nvPr>
        </p:nvSpPr>
        <p:spPr>
          <a:xfrm>
            <a:off x="609906" y="702155"/>
            <a:ext cx="3568661" cy="1269713"/>
          </a:xfrm>
        </p:spPr>
        <p:txBody>
          <a:bodyPr vert="horz" lIns="91440" tIns="45720" rIns="91440" bIns="45720" rtlCol="0" anchor="b">
            <a:normAutofit/>
          </a:bodyPr>
          <a:lstStyle/>
          <a:p>
            <a:r>
              <a:rPr lang="en-US" sz="2600" dirty="0">
                <a:solidFill>
                  <a:schemeClr val="tx1">
                    <a:lumMod val="75000"/>
                    <a:lumOff val="25000"/>
                  </a:schemeClr>
                </a:solidFill>
                <a:latin typeface="+mj-lt"/>
                <a:ea typeface="+mj-ea"/>
                <a:cs typeface="+mj-cs"/>
              </a:rPr>
              <a:t>Functional branding examples</a:t>
            </a:r>
          </a:p>
        </p:txBody>
      </p:sp>
      <p:sp>
        <p:nvSpPr>
          <p:cNvPr id="20" name="Rectangle 19">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 Placeholder 2">
            <a:extLst>
              <a:ext uri="{FF2B5EF4-FFF2-40B4-BE49-F238E27FC236}">
                <a16:creationId xmlns:a16="http://schemas.microsoft.com/office/drawing/2014/main" id="{34244CA7-5D8E-EB14-318E-38E24B2AA181}"/>
              </a:ext>
            </a:extLst>
          </p:cNvPr>
          <p:cNvSpPr>
            <a:spLocks noGrp="1"/>
          </p:cNvSpPr>
          <p:nvPr>
            <p:ph type="body" idx="101"/>
          </p:nvPr>
        </p:nvSpPr>
        <p:spPr>
          <a:xfrm>
            <a:off x="609907" y="2340864"/>
            <a:ext cx="3418084" cy="3634486"/>
          </a:xfrm>
        </p:spPr>
        <p:txBody>
          <a:bodyPr vert="horz" lIns="91440" tIns="45720" rIns="91440" bIns="45720" rtlCol="0" anchor="ctr">
            <a:noAutofit/>
          </a:bodyPr>
          <a:lstStyle/>
          <a:p>
            <a:pPr>
              <a:buFont typeface="Wingdings 2" panose="05020102010507070707" pitchFamily="18" charset="2"/>
              <a:buChar char=""/>
            </a:pPr>
            <a:r>
              <a:rPr lang="en-US" sz="2400" dirty="0">
                <a:solidFill>
                  <a:schemeClr val="tx1">
                    <a:lumMod val="75000"/>
                    <a:lumOff val="25000"/>
                  </a:schemeClr>
                </a:solidFill>
                <a:latin typeface="+mn-lt"/>
                <a:ea typeface="+mn-ea"/>
                <a:cs typeface="+mn-cs"/>
              </a:rPr>
              <a:t>Answers the question “What are the features and how do they solve my problem”</a:t>
            </a:r>
          </a:p>
          <a:p>
            <a:pPr>
              <a:buFont typeface="Wingdings 2" panose="05020102010507070707" pitchFamily="18" charset="2"/>
              <a:buChar char=""/>
            </a:pPr>
            <a:r>
              <a:rPr lang="en-US" sz="2400" dirty="0">
                <a:solidFill>
                  <a:schemeClr val="tx1">
                    <a:lumMod val="75000"/>
                    <a:lumOff val="25000"/>
                  </a:schemeClr>
                </a:solidFill>
                <a:latin typeface="+mn-lt"/>
                <a:ea typeface="+mn-ea"/>
                <a:cs typeface="+mn-cs"/>
              </a:rPr>
              <a:t>Dyson – Engineering and performance </a:t>
            </a:r>
          </a:p>
        </p:txBody>
      </p:sp>
      <p:pic>
        <p:nvPicPr>
          <p:cNvPr id="7" name="Online Media 6" title="2026: Dyson Vacuum Cleaner [Spot + Scrub Ai]">
            <a:hlinkClick r:id="" action="ppaction://media"/>
            <a:extLst>
              <a:ext uri="{FF2B5EF4-FFF2-40B4-BE49-F238E27FC236}">
                <a16:creationId xmlns:a16="http://schemas.microsoft.com/office/drawing/2014/main" id="{DC0E3C84-EC2A-4E54-748B-1EB18B31E1B7}"/>
              </a:ext>
            </a:extLst>
          </p:cNvPr>
          <p:cNvPicPr>
            <a:picLocks noRot="1" noChangeAspect="1"/>
          </p:cNvPicPr>
          <p:nvPr>
            <a:videoFile r:link="rId1"/>
          </p:nvPr>
        </p:nvPicPr>
        <p:blipFill>
          <a:blip r:embed="rId3"/>
          <a:stretch>
            <a:fillRect/>
          </a:stretch>
        </p:blipFill>
        <p:spPr>
          <a:xfrm>
            <a:off x="4149853" y="1005840"/>
            <a:ext cx="8001129" cy="4520637"/>
          </a:xfrm>
          <a:prstGeom prst="rect">
            <a:avLst/>
          </a:prstGeom>
        </p:spPr>
      </p:pic>
    </p:spTree>
    <p:extLst>
      <p:ext uri="{BB962C8B-B14F-4D97-AF65-F5344CB8AC3E}">
        <p14:creationId xmlns:p14="http://schemas.microsoft.com/office/powerpoint/2010/main" val="3577442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FDF9252-76CE-62EF-27E3-E00758479DDA}"/>
              </a:ext>
            </a:extLst>
          </p:cNvPr>
          <p:cNvSpPr>
            <a:spLocks noGrp="1"/>
          </p:cNvSpPr>
          <p:nvPr>
            <p:ph type="title"/>
          </p:nvPr>
        </p:nvSpPr>
        <p:spPr>
          <a:xfrm>
            <a:off x="609906" y="702155"/>
            <a:ext cx="3568661" cy="1269713"/>
          </a:xfrm>
        </p:spPr>
        <p:txBody>
          <a:bodyPr vert="horz" lIns="91440" tIns="45720" rIns="91440" bIns="45720" rtlCol="0" anchor="b">
            <a:normAutofit/>
          </a:bodyPr>
          <a:lstStyle/>
          <a:p>
            <a:r>
              <a:rPr lang="en-US" sz="2600" dirty="0">
                <a:solidFill>
                  <a:schemeClr val="tx1">
                    <a:lumMod val="75000"/>
                    <a:lumOff val="25000"/>
                  </a:schemeClr>
                </a:solidFill>
                <a:latin typeface="+mj-lt"/>
                <a:ea typeface="+mj-ea"/>
                <a:cs typeface="+mj-cs"/>
              </a:rPr>
              <a:t>emotional branding examples</a:t>
            </a:r>
          </a:p>
        </p:txBody>
      </p:sp>
      <p:sp>
        <p:nvSpPr>
          <p:cNvPr id="33" name="Rectangle 3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 Placeholder 2">
            <a:extLst>
              <a:ext uri="{FF2B5EF4-FFF2-40B4-BE49-F238E27FC236}">
                <a16:creationId xmlns:a16="http://schemas.microsoft.com/office/drawing/2014/main" id="{34244CA7-5D8E-EB14-318E-38E24B2AA181}"/>
              </a:ext>
            </a:extLst>
          </p:cNvPr>
          <p:cNvSpPr>
            <a:spLocks noGrp="1"/>
          </p:cNvSpPr>
          <p:nvPr>
            <p:ph type="body" idx="101"/>
          </p:nvPr>
        </p:nvSpPr>
        <p:spPr>
          <a:xfrm>
            <a:off x="446535" y="2121826"/>
            <a:ext cx="3405330" cy="3908584"/>
          </a:xfrm>
        </p:spPr>
        <p:txBody>
          <a:bodyPr vert="horz" lIns="91440" tIns="45720" rIns="91440" bIns="45720" rtlCol="0" anchor="ctr">
            <a:normAutofit/>
          </a:bodyPr>
          <a:lstStyle/>
          <a:p>
            <a:pPr>
              <a:buFont typeface="Wingdings 2" panose="05020102010507070707" pitchFamily="18" charset="2"/>
              <a:buChar char=""/>
            </a:pPr>
            <a:r>
              <a:rPr lang="en-US" sz="2400" dirty="0">
                <a:solidFill>
                  <a:schemeClr val="tx1">
                    <a:lumMod val="75000"/>
                    <a:lumOff val="25000"/>
                  </a:schemeClr>
                </a:solidFill>
                <a:latin typeface="+mn-lt"/>
                <a:ea typeface="+mn-ea"/>
                <a:cs typeface="+mn-cs"/>
              </a:rPr>
              <a:t>Answers the question “Who do I become or how do I feel when I use this?”</a:t>
            </a:r>
          </a:p>
          <a:p>
            <a:pPr>
              <a:buFont typeface="Wingdings 2" panose="05020102010507070707" pitchFamily="18" charset="2"/>
              <a:buChar char=""/>
            </a:pPr>
            <a:endParaRPr lang="en-US" sz="1000" dirty="0">
              <a:solidFill>
                <a:schemeClr val="tx1">
                  <a:lumMod val="75000"/>
                  <a:lumOff val="25000"/>
                </a:schemeClr>
              </a:solidFill>
              <a:latin typeface="+mn-lt"/>
              <a:ea typeface="+mn-ea"/>
              <a:cs typeface="+mn-cs"/>
            </a:endParaRPr>
          </a:p>
          <a:p>
            <a:pPr>
              <a:buFont typeface="Wingdings 2" panose="05020102010507070707" pitchFamily="18" charset="2"/>
              <a:buChar char=""/>
            </a:pPr>
            <a:r>
              <a:rPr lang="en-US" sz="2400" dirty="0">
                <a:solidFill>
                  <a:schemeClr val="tx1">
                    <a:lumMod val="75000"/>
                    <a:lumOff val="25000"/>
                  </a:schemeClr>
                </a:solidFill>
                <a:latin typeface="+mn-lt"/>
                <a:ea typeface="+mn-ea"/>
                <a:cs typeface="+mn-cs"/>
              </a:rPr>
              <a:t>Dove – Confidence, love, belonging </a:t>
            </a:r>
          </a:p>
        </p:txBody>
      </p:sp>
      <p:pic>
        <p:nvPicPr>
          <p:cNvPr id="5" name="Online Media 4" title="Dove Body Confident Sport (2025) | Born to Run by H.E.R.">
            <a:hlinkClick r:id="" action="ppaction://media"/>
            <a:extLst>
              <a:ext uri="{FF2B5EF4-FFF2-40B4-BE49-F238E27FC236}">
                <a16:creationId xmlns:a16="http://schemas.microsoft.com/office/drawing/2014/main" id="{A873D69A-2DAD-BA5B-D100-4C81C18CDE2C}"/>
              </a:ext>
            </a:extLst>
          </p:cNvPr>
          <p:cNvPicPr>
            <a:picLocks noRot="1" noChangeAspect="1"/>
          </p:cNvPicPr>
          <p:nvPr>
            <a:videoFile r:link="rId1"/>
          </p:nvPr>
        </p:nvPicPr>
        <p:blipFill>
          <a:blip r:embed="rId3"/>
          <a:srcRect l="8732" r="8826"/>
          <a:stretch>
            <a:fillRect/>
          </a:stretch>
        </p:blipFill>
        <p:spPr>
          <a:xfrm>
            <a:off x="4241830" y="702155"/>
            <a:ext cx="7906690" cy="5585331"/>
          </a:xfrm>
          <a:prstGeom prst="rect">
            <a:avLst/>
          </a:prstGeom>
        </p:spPr>
      </p:pic>
    </p:spTree>
    <p:extLst>
      <p:ext uri="{BB962C8B-B14F-4D97-AF65-F5344CB8AC3E}">
        <p14:creationId xmlns:p14="http://schemas.microsoft.com/office/powerpoint/2010/main" val="2484780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p:nvPr>
        </p:nvSpPr>
        <p:spPr>
          <a:xfrm>
            <a:off x="812800" y="812800"/>
            <a:ext cx="10883392" cy="472380"/>
          </a:xfrm>
          <a:prstGeom prst="rect">
            <a:avLst/>
          </a:prstGeom>
          <a:noFill/>
          <a:ln/>
        </p:spPr>
        <p:txBody>
          <a:bodyPr wrap="square" lIns="0" tIns="0" rIns="0" bIns="0" rtlCol="0" anchor="t">
            <a:normAutofit/>
          </a:bodyPr>
          <a:lstStyle/>
          <a:p>
            <a:pPr marL="0" indent="0" algn="l">
              <a:lnSpc>
                <a:spcPts val="3520"/>
              </a:lnSpc>
              <a:buNone/>
            </a:pPr>
            <a:r>
              <a:rPr lang="en-US" sz="3200" b="0" i="0" dirty="0">
                <a:solidFill>
                  <a:schemeClr val="bg1">
                    <a:lumMod val="95000"/>
                  </a:schemeClr>
                </a:solidFill>
                <a:latin typeface="+mj-lt"/>
                <a:ea typeface="Georgia" pitchFamily="18" charset="-122"/>
                <a:cs typeface="Georgia" pitchFamily="18" charset="-120"/>
              </a:rPr>
              <a:t>Aaker's brand equity model</a:t>
            </a:r>
            <a:endParaRPr lang="en-US" sz="3200" dirty="0">
              <a:solidFill>
                <a:schemeClr val="bg1">
                  <a:lumMod val="95000"/>
                </a:schemeClr>
              </a:solidFill>
              <a:latin typeface="+mj-lt"/>
            </a:endParaRPr>
          </a:p>
        </p:txBody>
      </p:sp>
      <p:sp>
        <p:nvSpPr>
          <p:cNvPr id="3" name="Text 1"/>
          <p:cNvSpPr/>
          <p:nvPr/>
        </p:nvSpPr>
        <p:spPr>
          <a:xfrm>
            <a:off x="812799" y="1564580"/>
            <a:ext cx="10716591" cy="573881"/>
          </a:xfrm>
          <a:prstGeom prst="rect">
            <a:avLst/>
          </a:prstGeom>
          <a:noFill/>
          <a:ln/>
        </p:spPr>
        <p:txBody>
          <a:bodyPr wrap="square" lIns="0" tIns="0" rIns="0" bIns="0" rtlCol="0" anchor="t">
            <a:normAutofit/>
          </a:bodyPr>
          <a:lstStyle/>
          <a:p>
            <a:r>
              <a:rPr lang="en-GB" sz="2400" b="1" dirty="0">
                <a:solidFill>
                  <a:schemeClr val="bg1"/>
                </a:solidFill>
              </a:rPr>
              <a:t>A framework for measuring and managing brand value through five key dimensions:</a:t>
            </a:r>
          </a:p>
        </p:txBody>
      </p:sp>
      <p:sp>
        <p:nvSpPr>
          <p:cNvPr id="4" name="Shape 2"/>
          <p:cNvSpPr/>
          <p:nvPr/>
        </p:nvSpPr>
        <p:spPr>
          <a:xfrm>
            <a:off x="815975" y="2421037"/>
            <a:ext cx="1984970" cy="2568406"/>
          </a:xfrm>
          <a:prstGeom prst="roundRect">
            <a:avLst>
              <a:gd name="adj" fmla="val 6098"/>
            </a:avLst>
          </a:prstGeom>
          <a:solidFill>
            <a:srgbClr val="FFFFFF"/>
          </a:solidFill>
          <a:ln w="6350">
            <a:solidFill>
              <a:srgbClr val="E4DDD0"/>
            </a:solidFill>
            <a:prstDash val="solid"/>
          </a:ln>
        </p:spPr>
        <p:txBody>
          <a:bodyPr/>
          <a:lstStyle/>
          <a:p>
            <a:endParaRPr lang="en-GB"/>
          </a:p>
        </p:txBody>
      </p:sp>
      <p:sp>
        <p:nvSpPr>
          <p:cNvPr id="5" name="Text 3"/>
          <p:cNvSpPr/>
          <p:nvPr/>
        </p:nvSpPr>
        <p:spPr>
          <a:xfrm>
            <a:off x="996950" y="2602012"/>
            <a:ext cx="1673820" cy="254000"/>
          </a:xfrm>
          <a:prstGeom prst="rect">
            <a:avLst/>
          </a:prstGeom>
          <a:noFill/>
          <a:ln/>
        </p:spPr>
        <p:txBody>
          <a:bodyPr wrap="square" lIns="0" tIns="0" rIns="0" bIns="0" rtlCol="0" anchor="t">
            <a:normAutofit/>
          </a:bodyPr>
          <a:lstStyle/>
          <a:p>
            <a:pPr marL="0" indent="0" algn="l">
              <a:lnSpc>
                <a:spcPts val="1800"/>
              </a:lnSpc>
              <a:buNone/>
            </a:pPr>
            <a:r>
              <a:rPr lang="en-US" sz="2200" b="1" dirty="0">
                <a:solidFill>
                  <a:srgbClr val="4338CA"/>
                </a:solidFill>
                <a:latin typeface="+mj-lt"/>
                <a:ea typeface="Helvetica" pitchFamily="34" charset="-122"/>
                <a:cs typeface="Helvetica" pitchFamily="34" charset="-120"/>
              </a:rPr>
              <a:t>Brand Loyalty</a:t>
            </a:r>
            <a:endParaRPr lang="en-US" sz="2200" dirty="0">
              <a:latin typeface="+mj-lt"/>
            </a:endParaRPr>
          </a:p>
        </p:txBody>
      </p:sp>
      <p:sp>
        <p:nvSpPr>
          <p:cNvPr id="6" name="Text 4"/>
          <p:cNvSpPr/>
          <p:nvPr/>
        </p:nvSpPr>
        <p:spPr>
          <a:xfrm>
            <a:off x="946150" y="3157887"/>
            <a:ext cx="1724620" cy="1831556"/>
          </a:xfrm>
          <a:prstGeom prst="rect">
            <a:avLst/>
          </a:prstGeom>
          <a:noFill/>
          <a:ln/>
        </p:spPr>
        <p:txBody>
          <a:bodyPr wrap="square" lIns="0" tIns="0" rIns="0" bIns="0" rtlCol="0" anchor="t">
            <a:noAutofit/>
          </a:bodyPr>
          <a:lstStyle/>
          <a:p>
            <a:pPr marL="0" indent="0" algn="l">
              <a:lnSpc>
                <a:spcPts val="1820"/>
              </a:lnSpc>
              <a:buNone/>
            </a:pPr>
            <a:r>
              <a:rPr lang="en-US" sz="2000" dirty="0">
                <a:ea typeface="Helvetica" pitchFamily="34" charset="-122"/>
                <a:cs typeface="Helvetica" pitchFamily="34" charset="-120"/>
              </a:rPr>
              <a:t>Strong  brand loyalty can be seen in </a:t>
            </a:r>
          </a:p>
          <a:p>
            <a:pPr marL="0" indent="0" algn="l">
              <a:lnSpc>
                <a:spcPts val="1820"/>
              </a:lnSpc>
              <a:buNone/>
            </a:pPr>
            <a:r>
              <a:rPr lang="en-US" sz="2000" dirty="0">
                <a:ea typeface="Helvetica" pitchFamily="34" charset="-122"/>
                <a:cs typeface="Helvetica" pitchFamily="34" charset="-120"/>
              </a:rPr>
              <a:t>repeat purchase and commitment to the brand.</a:t>
            </a:r>
            <a:endParaRPr lang="en-US" sz="2000" dirty="0"/>
          </a:p>
        </p:txBody>
      </p:sp>
      <p:sp>
        <p:nvSpPr>
          <p:cNvPr id="7" name="Shape 5"/>
          <p:cNvSpPr/>
          <p:nvPr/>
        </p:nvSpPr>
        <p:spPr>
          <a:xfrm>
            <a:off x="2959695" y="2421037"/>
            <a:ext cx="1985070" cy="2568406"/>
          </a:xfrm>
          <a:prstGeom prst="roundRect">
            <a:avLst>
              <a:gd name="adj" fmla="val 6098"/>
            </a:avLst>
          </a:prstGeom>
          <a:solidFill>
            <a:srgbClr val="FFFFFF"/>
          </a:solidFill>
          <a:ln w="6350">
            <a:solidFill>
              <a:srgbClr val="E4DDD0"/>
            </a:solidFill>
            <a:prstDash val="solid"/>
          </a:ln>
        </p:spPr>
        <p:txBody>
          <a:bodyPr/>
          <a:lstStyle/>
          <a:p>
            <a:endParaRPr lang="en-GB"/>
          </a:p>
        </p:txBody>
      </p:sp>
      <p:sp>
        <p:nvSpPr>
          <p:cNvPr id="8" name="Text 6"/>
          <p:cNvSpPr/>
          <p:nvPr/>
        </p:nvSpPr>
        <p:spPr>
          <a:xfrm>
            <a:off x="3140670" y="2602011"/>
            <a:ext cx="1800920" cy="409545"/>
          </a:xfrm>
          <a:prstGeom prst="rect">
            <a:avLst/>
          </a:prstGeom>
          <a:noFill/>
          <a:ln/>
        </p:spPr>
        <p:txBody>
          <a:bodyPr wrap="square" lIns="0" tIns="0" rIns="0" bIns="0" rtlCol="0" anchor="t">
            <a:noAutofit/>
          </a:bodyPr>
          <a:lstStyle/>
          <a:p>
            <a:pPr marL="0" indent="0" algn="l">
              <a:lnSpc>
                <a:spcPts val="1800"/>
              </a:lnSpc>
              <a:buNone/>
            </a:pPr>
            <a:r>
              <a:rPr lang="en-US" sz="2200" b="1" dirty="0">
                <a:solidFill>
                  <a:srgbClr val="4338CA"/>
                </a:solidFill>
                <a:latin typeface="+mj-lt"/>
                <a:ea typeface="Helvetica" pitchFamily="34" charset="-122"/>
                <a:cs typeface="Helvetica" pitchFamily="34" charset="-120"/>
              </a:rPr>
              <a:t>Brand Awareness</a:t>
            </a:r>
            <a:endParaRPr lang="en-US" sz="2200" dirty="0">
              <a:latin typeface="+mj-lt"/>
            </a:endParaRPr>
          </a:p>
        </p:txBody>
      </p:sp>
      <p:sp>
        <p:nvSpPr>
          <p:cNvPr id="9" name="Text 7"/>
          <p:cNvSpPr/>
          <p:nvPr/>
        </p:nvSpPr>
        <p:spPr>
          <a:xfrm>
            <a:off x="3140670" y="3313430"/>
            <a:ext cx="1673920" cy="1208874"/>
          </a:xfrm>
          <a:prstGeom prst="rect">
            <a:avLst/>
          </a:prstGeom>
          <a:noFill/>
          <a:ln/>
        </p:spPr>
        <p:txBody>
          <a:bodyPr wrap="square" lIns="0" tIns="0" rIns="0" bIns="0" rtlCol="0" anchor="t">
            <a:normAutofit/>
          </a:bodyPr>
          <a:lstStyle/>
          <a:p>
            <a:pPr marL="0" indent="0" algn="l">
              <a:lnSpc>
                <a:spcPts val="1820"/>
              </a:lnSpc>
              <a:buNone/>
            </a:pPr>
            <a:r>
              <a:rPr lang="en-US" sz="2000" dirty="0">
                <a:ea typeface="Helvetica" pitchFamily="34" charset="-122"/>
                <a:cs typeface="Helvetica" pitchFamily="34" charset="-120"/>
              </a:rPr>
              <a:t>Recognition and recall when a need arises.</a:t>
            </a:r>
            <a:endParaRPr lang="en-US" sz="2000" dirty="0"/>
          </a:p>
        </p:txBody>
      </p:sp>
      <p:sp>
        <p:nvSpPr>
          <p:cNvPr id="10" name="Shape 8"/>
          <p:cNvSpPr/>
          <p:nvPr/>
        </p:nvSpPr>
        <p:spPr>
          <a:xfrm>
            <a:off x="5103515" y="2421037"/>
            <a:ext cx="1984970" cy="2568406"/>
          </a:xfrm>
          <a:prstGeom prst="roundRect">
            <a:avLst>
              <a:gd name="adj" fmla="val 6098"/>
            </a:avLst>
          </a:prstGeom>
          <a:solidFill>
            <a:srgbClr val="FFFFFF"/>
          </a:solidFill>
          <a:ln w="6350">
            <a:solidFill>
              <a:srgbClr val="E4DDD0"/>
            </a:solidFill>
            <a:prstDash val="solid"/>
          </a:ln>
        </p:spPr>
        <p:txBody>
          <a:bodyPr/>
          <a:lstStyle/>
          <a:p>
            <a:endParaRPr lang="en-GB"/>
          </a:p>
        </p:txBody>
      </p:sp>
      <p:sp>
        <p:nvSpPr>
          <p:cNvPr id="11" name="Text 9"/>
          <p:cNvSpPr/>
          <p:nvPr/>
        </p:nvSpPr>
        <p:spPr>
          <a:xfrm>
            <a:off x="5284490" y="2602012"/>
            <a:ext cx="1673820" cy="409544"/>
          </a:xfrm>
          <a:prstGeom prst="rect">
            <a:avLst/>
          </a:prstGeom>
          <a:noFill/>
          <a:ln/>
        </p:spPr>
        <p:txBody>
          <a:bodyPr wrap="square" lIns="0" tIns="0" rIns="0" bIns="0" rtlCol="0" anchor="t">
            <a:noAutofit/>
          </a:bodyPr>
          <a:lstStyle/>
          <a:p>
            <a:pPr marL="0" indent="0" algn="l">
              <a:lnSpc>
                <a:spcPts val="1800"/>
              </a:lnSpc>
              <a:buNone/>
            </a:pPr>
            <a:r>
              <a:rPr lang="en-US" sz="2200" b="1" dirty="0">
                <a:solidFill>
                  <a:srgbClr val="4338CA"/>
                </a:solidFill>
                <a:latin typeface="+mj-lt"/>
                <a:ea typeface="Helvetica" pitchFamily="34" charset="-122"/>
                <a:cs typeface="Helvetica" pitchFamily="34" charset="-120"/>
              </a:rPr>
              <a:t>Perceived Quality</a:t>
            </a:r>
            <a:endParaRPr lang="en-US" sz="2200" dirty="0">
              <a:latin typeface="+mj-lt"/>
            </a:endParaRPr>
          </a:p>
        </p:txBody>
      </p:sp>
      <p:sp>
        <p:nvSpPr>
          <p:cNvPr id="12" name="Text 10"/>
          <p:cNvSpPr/>
          <p:nvPr/>
        </p:nvSpPr>
        <p:spPr>
          <a:xfrm>
            <a:off x="5284490" y="3313430"/>
            <a:ext cx="1673820" cy="1313616"/>
          </a:xfrm>
          <a:prstGeom prst="rect">
            <a:avLst/>
          </a:prstGeom>
          <a:noFill/>
          <a:ln/>
        </p:spPr>
        <p:txBody>
          <a:bodyPr wrap="square" lIns="0" tIns="0" rIns="0" bIns="0" rtlCol="0" anchor="t">
            <a:normAutofit/>
          </a:bodyPr>
          <a:lstStyle/>
          <a:p>
            <a:pPr marL="0" indent="0" algn="l">
              <a:lnSpc>
                <a:spcPts val="1820"/>
              </a:lnSpc>
              <a:buNone/>
            </a:pPr>
            <a:r>
              <a:rPr lang="en-US" sz="2000" dirty="0">
                <a:ea typeface="Helvetica" pitchFamily="34" charset="-122"/>
                <a:cs typeface="Helvetica" pitchFamily="34" charset="-120"/>
              </a:rPr>
              <a:t>Overall judgement of superiority, not just technical spec.</a:t>
            </a:r>
            <a:endParaRPr lang="en-US" sz="2000" dirty="0"/>
          </a:p>
        </p:txBody>
      </p:sp>
      <p:sp>
        <p:nvSpPr>
          <p:cNvPr id="13" name="Shape 11"/>
          <p:cNvSpPr/>
          <p:nvPr/>
        </p:nvSpPr>
        <p:spPr>
          <a:xfrm>
            <a:off x="7247235" y="2421037"/>
            <a:ext cx="1985070" cy="2568406"/>
          </a:xfrm>
          <a:prstGeom prst="roundRect">
            <a:avLst>
              <a:gd name="adj" fmla="val 6098"/>
            </a:avLst>
          </a:prstGeom>
          <a:solidFill>
            <a:srgbClr val="FFFFFF"/>
          </a:solidFill>
          <a:ln w="6350">
            <a:solidFill>
              <a:srgbClr val="E4DDD0"/>
            </a:solidFill>
            <a:prstDash val="solid"/>
          </a:ln>
        </p:spPr>
        <p:txBody>
          <a:bodyPr/>
          <a:lstStyle/>
          <a:p>
            <a:endParaRPr lang="en-GB"/>
          </a:p>
        </p:txBody>
      </p:sp>
      <p:sp>
        <p:nvSpPr>
          <p:cNvPr id="14" name="Text 12"/>
          <p:cNvSpPr/>
          <p:nvPr/>
        </p:nvSpPr>
        <p:spPr>
          <a:xfrm>
            <a:off x="7428210" y="2602012"/>
            <a:ext cx="1673920" cy="558800"/>
          </a:xfrm>
          <a:prstGeom prst="rect">
            <a:avLst/>
          </a:prstGeom>
          <a:noFill/>
          <a:ln/>
        </p:spPr>
        <p:txBody>
          <a:bodyPr wrap="square" lIns="0" tIns="0" rIns="0" bIns="0" rtlCol="0" anchor="t">
            <a:normAutofit/>
          </a:bodyPr>
          <a:lstStyle/>
          <a:p>
            <a:pPr marL="0" indent="0" algn="l">
              <a:lnSpc>
                <a:spcPts val="1800"/>
              </a:lnSpc>
              <a:buNone/>
            </a:pPr>
            <a:r>
              <a:rPr lang="en-US" sz="2200" b="1" dirty="0">
                <a:solidFill>
                  <a:srgbClr val="4338CA"/>
                </a:solidFill>
                <a:latin typeface="+mj-lt"/>
                <a:ea typeface="Helvetica" pitchFamily="34" charset="-122"/>
                <a:cs typeface="Helvetica" pitchFamily="34" charset="-120"/>
              </a:rPr>
              <a:t>Brand Associations</a:t>
            </a:r>
            <a:endParaRPr lang="en-US" sz="2200" dirty="0">
              <a:latin typeface="+mj-lt"/>
            </a:endParaRPr>
          </a:p>
        </p:txBody>
      </p:sp>
      <p:sp>
        <p:nvSpPr>
          <p:cNvPr id="15" name="Text 13"/>
          <p:cNvSpPr/>
          <p:nvPr/>
        </p:nvSpPr>
        <p:spPr>
          <a:xfrm>
            <a:off x="7428210" y="3387298"/>
            <a:ext cx="1673920" cy="1135006"/>
          </a:xfrm>
          <a:prstGeom prst="rect">
            <a:avLst/>
          </a:prstGeom>
          <a:noFill/>
          <a:ln/>
        </p:spPr>
        <p:txBody>
          <a:bodyPr wrap="square" lIns="0" tIns="0" rIns="0" bIns="0" rtlCol="0" anchor="t">
            <a:normAutofit/>
          </a:bodyPr>
          <a:lstStyle/>
          <a:p>
            <a:pPr marL="0" indent="0" algn="l">
              <a:lnSpc>
                <a:spcPts val="1820"/>
              </a:lnSpc>
              <a:buNone/>
            </a:pPr>
            <a:r>
              <a:rPr lang="en-US" sz="2000" dirty="0">
                <a:ea typeface="Helvetica" pitchFamily="34" charset="-122"/>
                <a:cs typeface="Helvetica" pitchFamily="34" charset="-120"/>
              </a:rPr>
              <a:t>Everything linked to the brand in memory</a:t>
            </a:r>
            <a:r>
              <a:rPr lang="en-US" sz="2000" dirty="0">
                <a:solidFill>
                  <a:srgbClr val="5B6170"/>
                </a:solidFill>
                <a:ea typeface="Helvetica" pitchFamily="34" charset="-122"/>
                <a:cs typeface="Helvetica" pitchFamily="34" charset="-120"/>
              </a:rPr>
              <a:t>.</a:t>
            </a:r>
            <a:endParaRPr lang="en-US" sz="2000" dirty="0"/>
          </a:p>
        </p:txBody>
      </p:sp>
      <p:sp>
        <p:nvSpPr>
          <p:cNvPr id="16" name="Shape 14"/>
          <p:cNvSpPr/>
          <p:nvPr/>
        </p:nvSpPr>
        <p:spPr>
          <a:xfrm>
            <a:off x="9391055" y="2421037"/>
            <a:ext cx="1984970" cy="2568406"/>
          </a:xfrm>
          <a:prstGeom prst="roundRect">
            <a:avLst>
              <a:gd name="adj" fmla="val 6098"/>
            </a:avLst>
          </a:prstGeom>
          <a:solidFill>
            <a:srgbClr val="FFFFFF"/>
          </a:solidFill>
          <a:ln w="6350">
            <a:solidFill>
              <a:srgbClr val="E4DDD0"/>
            </a:solidFill>
            <a:prstDash val="solid"/>
          </a:ln>
        </p:spPr>
        <p:txBody>
          <a:bodyPr/>
          <a:lstStyle/>
          <a:p>
            <a:endParaRPr lang="en-GB"/>
          </a:p>
        </p:txBody>
      </p:sp>
      <p:sp>
        <p:nvSpPr>
          <p:cNvPr id="17" name="Text 15"/>
          <p:cNvSpPr/>
          <p:nvPr/>
        </p:nvSpPr>
        <p:spPr>
          <a:xfrm>
            <a:off x="9572030" y="2602012"/>
            <a:ext cx="1673820" cy="482600"/>
          </a:xfrm>
          <a:prstGeom prst="rect">
            <a:avLst/>
          </a:prstGeom>
          <a:noFill/>
          <a:ln/>
        </p:spPr>
        <p:txBody>
          <a:bodyPr wrap="square" lIns="0" tIns="0" rIns="0" bIns="0" rtlCol="0" anchor="t">
            <a:noAutofit/>
          </a:bodyPr>
          <a:lstStyle/>
          <a:p>
            <a:pPr marL="0" indent="0" algn="l">
              <a:lnSpc>
                <a:spcPts val="1800"/>
              </a:lnSpc>
              <a:buNone/>
            </a:pPr>
            <a:r>
              <a:rPr lang="en-US" sz="2200" b="1" dirty="0">
                <a:solidFill>
                  <a:srgbClr val="4338CA"/>
                </a:solidFill>
                <a:latin typeface="+mj-lt"/>
                <a:ea typeface="Helvetica" pitchFamily="34" charset="-122"/>
                <a:cs typeface="Helvetica" pitchFamily="34" charset="-120"/>
              </a:rPr>
              <a:t>Other proprietary assets</a:t>
            </a:r>
            <a:endParaRPr lang="en-US" sz="2200" dirty="0">
              <a:latin typeface="+mj-lt"/>
            </a:endParaRPr>
          </a:p>
        </p:txBody>
      </p:sp>
      <p:sp>
        <p:nvSpPr>
          <p:cNvPr id="18" name="Text 16"/>
          <p:cNvSpPr/>
          <p:nvPr/>
        </p:nvSpPr>
        <p:spPr>
          <a:xfrm>
            <a:off x="9572030" y="3367188"/>
            <a:ext cx="1673820" cy="1155116"/>
          </a:xfrm>
          <a:prstGeom prst="rect">
            <a:avLst/>
          </a:prstGeom>
          <a:noFill/>
          <a:ln/>
        </p:spPr>
        <p:txBody>
          <a:bodyPr wrap="square" lIns="0" tIns="0" rIns="0" bIns="0" rtlCol="0" anchor="t">
            <a:normAutofit/>
          </a:bodyPr>
          <a:lstStyle/>
          <a:p>
            <a:pPr marL="0" indent="0" algn="l">
              <a:lnSpc>
                <a:spcPts val="1820"/>
              </a:lnSpc>
              <a:buNone/>
            </a:pPr>
            <a:r>
              <a:rPr lang="en-US" sz="2000" dirty="0">
                <a:ea typeface="Helvetica" pitchFamily="34" charset="-122"/>
                <a:cs typeface="Helvetica" pitchFamily="34" charset="-120"/>
              </a:rPr>
              <a:t>Patents, trademarks and channel relationships.</a:t>
            </a:r>
            <a:endParaRPr lang="en-US" sz="2000" dirty="0"/>
          </a:p>
        </p:txBody>
      </p:sp>
      <p:sp>
        <p:nvSpPr>
          <p:cNvPr id="19" name="Text 17"/>
          <p:cNvSpPr/>
          <p:nvPr/>
        </p:nvSpPr>
        <p:spPr>
          <a:xfrm>
            <a:off x="851133" y="5500141"/>
            <a:ext cx="10563225" cy="436265"/>
          </a:xfrm>
          <a:prstGeom prst="rect">
            <a:avLst/>
          </a:prstGeom>
          <a:noFill/>
          <a:ln/>
        </p:spPr>
        <p:txBody>
          <a:bodyPr wrap="square" lIns="0" tIns="0" rIns="0" bIns="0" rtlCol="0" anchor="t">
            <a:normAutofit/>
          </a:bodyPr>
          <a:lstStyle/>
          <a:p>
            <a:pPr marL="0" indent="0" algn="l">
              <a:lnSpc>
                <a:spcPts val="2025"/>
              </a:lnSpc>
              <a:buNone/>
            </a:pPr>
            <a:r>
              <a:rPr lang="en-US" sz="2200" b="1" dirty="0">
                <a:solidFill>
                  <a:schemeClr val="bg1">
                    <a:lumMod val="95000"/>
                  </a:schemeClr>
                </a:solidFill>
                <a:ea typeface="Helvetica" pitchFamily="34" charset="-122"/>
                <a:cs typeface="Helvetica" pitchFamily="34" charset="-120"/>
              </a:rPr>
              <a:t>Together these create value for customers and for the firm.</a:t>
            </a:r>
            <a:endParaRPr lang="en-US" sz="2200" b="1" dirty="0">
              <a:solidFill>
                <a:schemeClr val="bg1">
                  <a:lumMod val="95000"/>
                </a:schemeClr>
              </a:solidFill>
            </a:endParaRPr>
          </a:p>
        </p:txBody>
      </p:sp>
      <p:sp>
        <p:nvSpPr>
          <p:cNvPr id="20" name="Text 18"/>
          <p:cNvSpPr/>
          <p:nvPr/>
        </p:nvSpPr>
        <p:spPr>
          <a:xfrm>
            <a:off x="812800" y="6238280"/>
            <a:ext cx="10433050" cy="238720"/>
          </a:xfrm>
          <a:prstGeom prst="rect">
            <a:avLst/>
          </a:prstGeom>
          <a:noFill/>
          <a:ln/>
        </p:spPr>
        <p:txBody>
          <a:bodyPr wrap="square" lIns="0" tIns="0" rIns="0" bIns="0" rtlCol="0" anchor="t">
            <a:normAutofit/>
          </a:bodyPr>
          <a:lstStyle/>
          <a:p>
            <a:pPr marL="0" indent="0" algn="r">
              <a:lnSpc>
                <a:spcPts val="1680"/>
              </a:lnSpc>
              <a:buNone/>
            </a:pPr>
            <a:r>
              <a:rPr lang="en-US" b="1" dirty="0">
                <a:solidFill>
                  <a:schemeClr val="bg1">
                    <a:lumMod val="95000"/>
                  </a:schemeClr>
                </a:solidFill>
                <a:ea typeface="Helvetica" pitchFamily="34" charset="-122"/>
                <a:cs typeface="Helvetica" pitchFamily="34" charset="-120"/>
              </a:rPr>
              <a:t>Aaker (1991), Managing Brand Equity </a:t>
            </a:r>
            <a:endParaRPr lang="en-US" b="1" dirty="0">
              <a:solidFill>
                <a:schemeClr val="bg1">
                  <a:lumMod val="95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3425E-2221-5F2A-6302-75849CD8ADD1}"/>
              </a:ext>
            </a:extLst>
          </p:cNvPr>
          <p:cNvSpPr>
            <a:spLocks noGrp="1"/>
          </p:cNvSpPr>
          <p:nvPr>
            <p:ph type="title"/>
          </p:nvPr>
        </p:nvSpPr>
        <p:spPr/>
        <p:txBody>
          <a:bodyPr>
            <a:normAutofit fontScale="90000"/>
          </a:bodyPr>
          <a:lstStyle/>
          <a:p>
            <a:endParaRPr lang="en-GB"/>
          </a:p>
        </p:txBody>
      </p:sp>
      <p:sp>
        <p:nvSpPr>
          <p:cNvPr id="3" name="Text Placeholder 2">
            <a:extLst>
              <a:ext uri="{FF2B5EF4-FFF2-40B4-BE49-F238E27FC236}">
                <a16:creationId xmlns:a16="http://schemas.microsoft.com/office/drawing/2014/main" id="{9A5F53C9-FBCB-0F2C-9897-6F4E14C2DA07}"/>
              </a:ext>
            </a:extLst>
          </p:cNvPr>
          <p:cNvSpPr>
            <a:spLocks noGrp="1"/>
          </p:cNvSpPr>
          <p:nvPr>
            <p:ph type="body" idx="101"/>
          </p:nvPr>
        </p:nvSpPr>
        <p:spPr/>
        <p:txBody>
          <a:bodyPr/>
          <a:lstStyle/>
          <a:p>
            <a:endParaRPr lang="en-GB" dirty="0"/>
          </a:p>
        </p:txBody>
      </p:sp>
      <p:pic>
        <p:nvPicPr>
          <p:cNvPr id="5" name="Online Media 4" title="Aaker’s Brand Equity Model">
            <a:hlinkClick r:id="" action="ppaction://media"/>
            <a:extLst>
              <a:ext uri="{FF2B5EF4-FFF2-40B4-BE49-F238E27FC236}">
                <a16:creationId xmlns:a16="http://schemas.microsoft.com/office/drawing/2014/main" id="{91202F3A-8EC1-F066-AE0F-3063002CFE55}"/>
              </a:ext>
            </a:extLst>
          </p:cNvPr>
          <p:cNvPicPr>
            <a:picLocks noRot="1" noChangeAspect="1"/>
          </p:cNvPicPr>
          <p:nvPr>
            <a:videoFile r:link="rId1"/>
          </p:nvPr>
        </p:nvPicPr>
        <p:blipFill>
          <a:blip r:embed="rId3"/>
          <a:stretch>
            <a:fillRect/>
          </a:stretch>
        </p:blipFill>
        <p:spPr>
          <a:xfrm>
            <a:off x="431588" y="105508"/>
            <a:ext cx="11328823" cy="6400800"/>
          </a:xfrm>
          <a:prstGeom prst="rect">
            <a:avLst/>
          </a:prstGeom>
        </p:spPr>
      </p:pic>
    </p:spTree>
    <p:extLst>
      <p:ext uri="{BB962C8B-B14F-4D97-AF65-F5344CB8AC3E}">
        <p14:creationId xmlns:p14="http://schemas.microsoft.com/office/powerpoint/2010/main" val="1870085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0C2B7-6F71-149D-3D9B-4B0AA4A243C5}"/>
              </a:ext>
            </a:extLst>
          </p:cNvPr>
          <p:cNvSpPr>
            <a:spLocks noGrp="1"/>
          </p:cNvSpPr>
          <p:nvPr>
            <p:ph type="title"/>
          </p:nvPr>
        </p:nvSpPr>
        <p:spPr>
          <a:xfrm>
            <a:off x="288235" y="576470"/>
            <a:ext cx="11090965" cy="477078"/>
          </a:xfrm>
        </p:spPr>
        <p:txBody>
          <a:bodyPr>
            <a:noAutofit/>
          </a:bodyPr>
          <a:lstStyle/>
          <a:p>
            <a:r>
              <a:rPr lang="en-GB" dirty="0">
                <a:latin typeface="+mj-lt"/>
              </a:rPr>
              <a:t>How to use </a:t>
            </a:r>
            <a:r>
              <a:rPr lang="en-GB" dirty="0" err="1">
                <a:latin typeface="+mj-lt"/>
              </a:rPr>
              <a:t>aaker’s</a:t>
            </a:r>
            <a:r>
              <a:rPr lang="en-GB" dirty="0">
                <a:latin typeface="+mj-lt"/>
              </a:rPr>
              <a:t> model: </a:t>
            </a:r>
            <a:r>
              <a:rPr lang="en-GB" sz="2400" dirty="0">
                <a:latin typeface="+mj-lt"/>
              </a:rPr>
              <a:t>Evaluate each of the elements</a:t>
            </a:r>
          </a:p>
        </p:txBody>
      </p:sp>
      <p:graphicFrame>
        <p:nvGraphicFramePr>
          <p:cNvPr id="5" name="Text Placeholder 2">
            <a:extLst>
              <a:ext uri="{FF2B5EF4-FFF2-40B4-BE49-F238E27FC236}">
                <a16:creationId xmlns:a16="http://schemas.microsoft.com/office/drawing/2014/main" id="{72F83999-BE2E-6FDB-F916-A4DA2476BB57}"/>
              </a:ext>
            </a:extLst>
          </p:cNvPr>
          <p:cNvGraphicFramePr/>
          <p:nvPr>
            <p:extLst>
              <p:ext uri="{D42A27DB-BD31-4B8C-83A1-F6EECF244321}">
                <p14:modId xmlns:p14="http://schemas.microsoft.com/office/powerpoint/2010/main" val="1468975328"/>
              </p:ext>
            </p:extLst>
          </p:nvPr>
        </p:nvGraphicFramePr>
        <p:xfrm>
          <a:off x="288235" y="1321904"/>
          <a:ext cx="11549269" cy="5178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7693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610A01-4B07-4BAA-290A-C2C2DAC413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65F5E9-C3D7-88AB-5E0B-5CEE7001848E}"/>
              </a:ext>
            </a:extLst>
          </p:cNvPr>
          <p:cNvSpPr>
            <a:spLocks noGrp="1"/>
          </p:cNvSpPr>
          <p:nvPr>
            <p:ph type="title"/>
          </p:nvPr>
        </p:nvSpPr>
        <p:spPr>
          <a:xfrm>
            <a:off x="581192" y="702156"/>
            <a:ext cx="11029616" cy="1188720"/>
          </a:xfrm>
        </p:spPr>
        <p:txBody>
          <a:bodyPr>
            <a:normAutofit/>
          </a:bodyPr>
          <a:lstStyle/>
          <a:p>
            <a:r>
              <a:rPr lang="en-GB" b="1" dirty="0">
                <a:latin typeface="Arial" panose="020B0604020202020204" pitchFamily="34" charset="0"/>
                <a:cs typeface="Arial" panose="020B0604020202020204" pitchFamily="34" charset="0"/>
              </a:rPr>
              <a:t>Task</a:t>
            </a:r>
          </a:p>
        </p:txBody>
      </p:sp>
      <p:sp>
        <p:nvSpPr>
          <p:cNvPr id="4" name="Footer Placeholder 3">
            <a:extLst>
              <a:ext uri="{FF2B5EF4-FFF2-40B4-BE49-F238E27FC236}">
                <a16:creationId xmlns:a16="http://schemas.microsoft.com/office/drawing/2014/main" id="{A9419419-BA9B-2E5E-F50E-9D145AD03877}"/>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0DDA9BFC-4210-65D1-3226-38FC194B0FE6}"/>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13</a:t>
            </a:fld>
            <a:endParaRPr lang="en-US"/>
          </a:p>
        </p:txBody>
      </p:sp>
      <p:graphicFrame>
        <p:nvGraphicFramePr>
          <p:cNvPr id="7" name="Content Placeholder 2">
            <a:extLst>
              <a:ext uri="{FF2B5EF4-FFF2-40B4-BE49-F238E27FC236}">
                <a16:creationId xmlns:a16="http://schemas.microsoft.com/office/drawing/2014/main" id="{AEEB74E7-4EF8-EDCB-14A0-DCE036D24910}"/>
              </a:ext>
            </a:extLst>
          </p:cNvPr>
          <p:cNvGraphicFramePr>
            <a:graphicFrameLocks noGrp="1"/>
          </p:cNvGraphicFramePr>
          <p:nvPr>
            <p:ph idx="1"/>
            <p:extLst>
              <p:ext uri="{D42A27DB-BD31-4B8C-83A1-F6EECF244321}">
                <p14:modId xmlns:p14="http://schemas.microsoft.com/office/powerpoint/2010/main" val="176558207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439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58847-53D9-A4C0-9391-5208899182FA}"/>
              </a:ext>
            </a:extLst>
          </p:cNvPr>
          <p:cNvSpPr>
            <a:spLocks noGrp="1"/>
          </p:cNvSpPr>
          <p:nvPr>
            <p:ph type="title"/>
          </p:nvPr>
        </p:nvSpPr>
        <p:spPr>
          <a:xfrm>
            <a:off x="248478" y="616226"/>
            <a:ext cx="11688416" cy="643554"/>
          </a:xfrm>
        </p:spPr>
        <p:txBody>
          <a:bodyPr>
            <a:noAutofit/>
          </a:bodyPr>
          <a:lstStyle/>
          <a:p>
            <a:r>
              <a:rPr lang="en-GB" dirty="0">
                <a:solidFill>
                  <a:schemeClr val="bg1"/>
                </a:solidFill>
                <a:latin typeface="+mj-lt"/>
              </a:rPr>
              <a:t>Aaker’s Brand equity – coca cola</a:t>
            </a:r>
          </a:p>
        </p:txBody>
      </p:sp>
      <p:sp>
        <p:nvSpPr>
          <p:cNvPr id="3" name="Text Placeholder 2">
            <a:extLst>
              <a:ext uri="{FF2B5EF4-FFF2-40B4-BE49-F238E27FC236}">
                <a16:creationId xmlns:a16="http://schemas.microsoft.com/office/drawing/2014/main" id="{79FC4227-3CF7-A865-31D0-143D0AE4226B}"/>
              </a:ext>
            </a:extLst>
          </p:cNvPr>
          <p:cNvSpPr>
            <a:spLocks noGrp="1"/>
          </p:cNvSpPr>
          <p:nvPr>
            <p:ph type="body" idx="101"/>
          </p:nvPr>
        </p:nvSpPr>
        <p:spPr/>
        <p:txBody>
          <a:bodyPr/>
          <a:lstStyle/>
          <a:p>
            <a:endParaRPr lang="en-GB" dirty="0"/>
          </a:p>
        </p:txBody>
      </p:sp>
      <p:graphicFrame>
        <p:nvGraphicFramePr>
          <p:cNvPr id="4" name="Table 3">
            <a:extLst>
              <a:ext uri="{FF2B5EF4-FFF2-40B4-BE49-F238E27FC236}">
                <a16:creationId xmlns:a16="http://schemas.microsoft.com/office/drawing/2014/main" id="{37C8B34B-2968-0FF3-CC08-594D0E9704F6}"/>
              </a:ext>
            </a:extLst>
          </p:cNvPr>
          <p:cNvGraphicFramePr>
            <a:graphicFrameLocks noGrp="1"/>
          </p:cNvGraphicFramePr>
          <p:nvPr>
            <p:extLst>
              <p:ext uri="{D42A27DB-BD31-4B8C-83A1-F6EECF244321}">
                <p14:modId xmlns:p14="http://schemas.microsoft.com/office/powerpoint/2010/main" val="1220185734"/>
              </p:ext>
            </p:extLst>
          </p:nvPr>
        </p:nvGraphicFramePr>
        <p:xfrm>
          <a:off x="248478" y="1259780"/>
          <a:ext cx="11688417" cy="5359679"/>
        </p:xfrm>
        <a:graphic>
          <a:graphicData uri="http://schemas.openxmlformats.org/drawingml/2006/table">
            <a:tbl>
              <a:tblPr firstRow="1" bandRow="1">
                <a:tableStyleId>{5C22544A-7EE6-4342-B048-85BDC9FD1C3A}</a:tableStyleId>
              </a:tblPr>
              <a:tblGrid>
                <a:gridCol w="2792896">
                  <a:extLst>
                    <a:ext uri="{9D8B030D-6E8A-4147-A177-3AD203B41FA5}">
                      <a16:colId xmlns:a16="http://schemas.microsoft.com/office/drawing/2014/main" val="1734619088"/>
                    </a:ext>
                  </a:extLst>
                </a:gridCol>
                <a:gridCol w="4045226">
                  <a:extLst>
                    <a:ext uri="{9D8B030D-6E8A-4147-A177-3AD203B41FA5}">
                      <a16:colId xmlns:a16="http://schemas.microsoft.com/office/drawing/2014/main" val="1150947374"/>
                    </a:ext>
                  </a:extLst>
                </a:gridCol>
                <a:gridCol w="4850295">
                  <a:extLst>
                    <a:ext uri="{9D8B030D-6E8A-4147-A177-3AD203B41FA5}">
                      <a16:colId xmlns:a16="http://schemas.microsoft.com/office/drawing/2014/main" val="79655825"/>
                    </a:ext>
                  </a:extLst>
                </a:gridCol>
              </a:tblGrid>
              <a:tr h="809893">
                <a:tc>
                  <a:txBody>
                    <a:bodyPr/>
                    <a:lstStyle/>
                    <a:p>
                      <a:r>
                        <a:rPr lang="en-GB" sz="2400" dirty="0"/>
                        <a:t>Dimension</a:t>
                      </a:r>
                    </a:p>
                  </a:txBody>
                  <a:tcPr/>
                </a:tc>
                <a:tc>
                  <a:txBody>
                    <a:bodyPr/>
                    <a:lstStyle/>
                    <a:p>
                      <a:r>
                        <a:rPr lang="en-GB" sz="2400" dirty="0"/>
                        <a:t>Coca Cola</a:t>
                      </a:r>
                    </a:p>
                  </a:txBody>
                  <a:tcPr/>
                </a:tc>
                <a:tc>
                  <a:txBody>
                    <a:bodyPr/>
                    <a:lstStyle/>
                    <a:p>
                      <a:r>
                        <a:rPr lang="en-GB" sz="2400" dirty="0"/>
                        <a:t>Business Value</a:t>
                      </a:r>
                    </a:p>
                  </a:txBody>
                  <a:tcPr/>
                </a:tc>
                <a:extLst>
                  <a:ext uri="{0D108BD9-81ED-4DB2-BD59-A6C34878D82A}">
                    <a16:rowId xmlns:a16="http://schemas.microsoft.com/office/drawing/2014/main" val="2783812888"/>
                  </a:ext>
                </a:extLst>
              </a:tr>
              <a:tr h="835675">
                <a:tc>
                  <a:txBody>
                    <a:bodyPr/>
                    <a:lstStyle/>
                    <a:p>
                      <a:r>
                        <a:rPr lang="en-GB" sz="2400" dirty="0"/>
                        <a:t>Brand Loyalty</a:t>
                      </a:r>
                    </a:p>
                  </a:txBody>
                  <a:tcPr/>
                </a:tc>
                <a:tc>
                  <a:txBody>
                    <a:bodyPr/>
                    <a:lstStyle/>
                    <a:p>
                      <a:r>
                        <a:rPr lang="en-GB" sz="2400" dirty="0"/>
                        <a:t>High repeat purchase, strong loyalty</a:t>
                      </a:r>
                    </a:p>
                  </a:txBody>
                  <a:tcPr/>
                </a:tc>
                <a:tc>
                  <a:txBody>
                    <a:bodyPr/>
                    <a:lstStyle/>
                    <a:p>
                      <a:r>
                        <a:rPr lang="en-GB" sz="2400" dirty="0"/>
                        <a:t>Protects market share, allows premium pricing</a:t>
                      </a:r>
                    </a:p>
                  </a:txBody>
                  <a:tcPr/>
                </a:tc>
                <a:extLst>
                  <a:ext uri="{0D108BD9-81ED-4DB2-BD59-A6C34878D82A}">
                    <a16:rowId xmlns:a16="http://schemas.microsoft.com/office/drawing/2014/main" val="2709018116"/>
                  </a:ext>
                </a:extLst>
              </a:tr>
              <a:tr h="835675">
                <a:tc>
                  <a:txBody>
                    <a:bodyPr/>
                    <a:lstStyle/>
                    <a:p>
                      <a:r>
                        <a:rPr lang="en-GB" sz="2400" dirty="0"/>
                        <a:t>Brand Awareness</a:t>
                      </a:r>
                    </a:p>
                  </a:txBody>
                  <a:tcPr/>
                </a:tc>
                <a:tc>
                  <a:txBody>
                    <a:bodyPr/>
                    <a:lstStyle/>
                    <a:p>
                      <a:r>
                        <a:rPr lang="en-GB" sz="2400" dirty="0"/>
                        <a:t>High recall, global presence</a:t>
                      </a:r>
                    </a:p>
                  </a:txBody>
                  <a:tcPr/>
                </a:tc>
                <a:tc>
                  <a:txBody>
                    <a:bodyPr/>
                    <a:lstStyle/>
                    <a:p>
                      <a:r>
                        <a:rPr lang="en-GB" sz="2400" dirty="0"/>
                        <a:t>Low customer acquisition costs, strong adoption of brand extensions</a:t>
                      </a:r>
                    </a:p>
                  </a:txBody>
                  <a:tcPr/>
                </a:tc>
                <a:extLst>
                  <a:ext uri="{0D108BD9-81ED-4DB2-BD59-A6C34878D82A}">
                    <a16:rowId xmlns:a16="http://schemas.microsoft.com/office/drawing/2014/main" val="997691758"/>
                  </a:ext>
                </a:extLst>
              </a:tr>
              <a:tr h="835675">
                <a:tc>
                  <a:txBody>
                    <a:bodyPr/>
                    <a:lstStyle/>
                    <a:p>
                      <a:r>
                        <a:rPr lang="en-GB" sz="2400" dirty="0"/>
                        <a:t>Perceived Quality</a:t>
                      </a:r>
                    </a:p>
                  </a:txBody>
                  <a:tcPr/>
                </a:tc>
                <a:tc>
                  <a:txBody>
                    <a:bodyPr/>
                    <a:lstStyle/>
                    <a:p>
                      <a:r>
                        <a:rPr lang="en-GB" sz="2400" dirty="0"/>
                        <a:t>High quality, global consistency</a:t>
                      </a:r>
                    </a:p>
                  </a:txBody>
                  <a:tcPr/>
                </a:tc>
                <a:tc>
                  <a:txBody>
                    <a:bodyPr/>
                    <a:lstStyle/>
                    <a:p>
                      <a:r>
                        <a:rPr lang="en-GB" sz="2400" dirty="0"/>
                        <a:t>Generates strong trust</a:t>
                      </a:r>
                    </a:p>
                  </a:txBody>
                  <a:tcPr/>
                </a:tc>
                <a:extLst>
                  <a:ext uri="{0D108BD9-81ED-4DB2-BD59-A6C34878D82A}">
                    <a16:rowId xmlns:a16="http://schemas.microsoft.com/office/drawing/2014/main" val="4024363041"/>
                  </a:ext>
                </a:extLst>
              </a:tr>
              <a:tr h="1207086">
                <a:tc>
                  <a:txBody>
                    <a:bodyPr/>
                    <a:lstStyle/>
                    <a:p>
                      <a:r>
                        <a:rPr lang="en-GB" sz="2400" dirty="0"/>
                        <a:t>Brand Association</a:t>
                      </a:r>
                    </a:p>
                  </a:txBody>
                  <a:tcPr/>
                </a:tc>
                <a:tc>
                  <a:txBody>
                    <a:bodyPr/>
                    <a:lstStyle/>
                    <a:p>
                      <a:r>
                        <a:rPr lang="en-GB" sz="2400" dirty="0"/>
                        <a:t>Happiness, sharing, belonging, optimism</a:t>
                      </a:r>
                    </a:p>
                  </a:txBody>
                  <a:tcPr/>
                </a:tc>
                <a:tc>
                  <a:txBody>
                    <a:bodyPr/>
                    <a:lstStyle/>
                    <a:p>
                      <a:r>
                        <a:rPr lang="en-GB" sz="2400" dirty="0"/>
                        <a:t>Moves away from functional attributes, deep emotional connections</a:t>
                      </a:r>
                    </a:p>
                  </a:txBody>
                  <a:tcPr/>
                </a:tc>
                <a:extLst>
                  <a:ext uri="{0D108BD9-81ED-4DB2-BD59-A6C34878D82A}">
                    <a16:rowId xmlns:a16="http://schemas.microsoft.com/office/drawing/2014/main" val="1526100662"/>
                  </a:ext>
                </a:extLst>
              </a:tr>
              <a:tr h="835675">
                <a:tc>
                  <a:txBody>
                    <a:bodyPr/>
                    <a:lstStyle/>
                    <a:p>
                      <a:r>
                        <a:rPr lang="en-GB" sz="2400" dirty="0"/>
                        <a:t>Brand Assets</a:t>
                      </a:r>
                    </a:p>
                  </a:txBody>
                  <a:tcPr/>
                </a:tc>
                <a:tc>
                  <a:txBody>
                    <a:bodyPr/>
                    <a:lstStyle/>
                    <a:p>
                      <a:r>
                        <a:rPr lang="en-GB" sz="2400" dirty="0"/>
                        <a:t>Secret formula, trade mark, design, retail agreements</a:t>
                      </a:r>
                    </a:p>
                  </a:txBody>
                  <a:tcPr/>
                </a:tc>
                <a:tc>
                  <a:txBody>
                    <a:bodyPr/>
                    <a:lstStyle/>
                    <a:p>
                      <a:r>
                        <a:rPr lang="en-GB" sz="2400" dirty="0"/>
                        <a:t>Strong barrier for new market entrants</a:t>
                      </a:r>
                    </a:p>
                  </a:txBody>
                  <a:tcPr/>
                </a:tc>
                <a:extLst>
                  <a:ext uri="{0D108BD9-81ED-4DB2-BD59-A6C34878D82A}">
                    <a16:rowId xmlns:a16="http://schemas.microsoft.com/office/drawing/2014/main" val="1199993375"/>
                  </a:ext>
                </a:extLst>
              </a:tr>
            </a:tbl>
          </a:graphicData>
        </a:graphic>
      </p:graphicFrame>
    </p:spTree>
    <p:extLst>
      <p:ext uri="{BB962C8B-B14F-4D97-AF65-F5344CB8AC3E}">
        <p14:creationId xmlns:p14="http://schemas.microsoft.com/office/powerpoint/2010/main" val="3158528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p:nvPr>
        </p:nvSpPr>
        <p:spPr>
          <a:xfrm>
            <a:off x="812800" y="812800"/>
            <a:ext cx="10883392" cy="472380"/>
          </a:xfrm>
          <a:prstGeom prst="rect">
            <a:avLst/>
          </a:prstGeom>
          <a:noFill/>
          <a:ln/>
        </p:spPr>
        <p:txBody>
          <a:bodyPr wrap="square" lIns="0" tIns="0" rIns="0" bIns="0" rtlCol="0" anchor="t">
            <a:normAutofit/>
          </a:bodyPr>
          <a:lstStyle/>
          <a:p>
            <a:pPr marL="0" indent="0" algn="l">
              <a:lnSpc>
                <a:spcPts val="3520"/>
              </a:lnSpc>
              <a:buNone/>
            </a:pPr>
            <a:r>
              <a:rPr lang="en-US" sz="3200" b="0" i="0" dirty="0">
                <a:solidFill>
                  <a:schemeClr val="bg1"/>
                </a:solidFill>
                <a:latin typeface="+mj-lt"/>
                <a:ea typeface="Georgia" pitchFamily="18" charset="-122"/>
                <a:cs typeface="Georgia" pitchFamily="18" charset="-120"/>
              </a:rPr>
              <a:t>Differentiation and competitive advantage</a:t>
            </a:r>
            <a:endParaRPr lang="en-US" sz="3200" dirty="0">
              <a:solidFill>
                <a:schemeClr val="bg1"/>
              </a:solidFill>
              <a:latin typeface="+mj-lt"/>
            </a:endParaRPr>
          </a:p>
        </p:txBody>
      </p:sp>
      <p:sp>
        <p:nvSpPr>
          <p:cNvPr id="3" name="Text 1"/>
          <p:cNvSpPr/>
          <p:nvPr/>
        </p:nvSpPr>
        <p:spPr>
          <a:xfrm>
            <a:off x="812800" y="1564580"/>
            <a:ext cx="11379200" cy="316805"/>
          </a:xfrm>
          <a:prstGeom prst="rect">
            <a:avLst/>
          </a:prstGeom>
          <a:noFill/>
          <a:ln/>
        </p:spPr>
        <p:txBody>
          <a:bodyPr wrap="square" lIns="0" tIns="0" rIns="0" bIns="0" rtlCol="0" anchor="t">
            <a:noAutofit/>
          </a:bodyPr>
          <a:lstStyle/>
          <a:p>
            <a:pPr marL="0" indent="0" algn="l">
              <a:lnSpc>
                <a:spcPts val="2295"/>
              </a:lnSpc>
              <a:buNone/>
            </a:pPr>
            <a:r>
              <a:rPr lang="en-US" sz="2400" b="1" dirty="0">
                <a:solidFill>
                  <a:schemeClr val="bg1"/>
                </a:solidFill>
                <a:ea typeface="Helvetica" pitchFamily="34" charset="-122"/>
                <a:cs typeface="Helvetica" pitchFamily="34" charset="-120"/>
              </a:rPr>
              <a:t>Branding turns difference into competitive advantage when it is relevant, credible and hard to copy.</a:t>
            </a:r>
            <a:endParaRPr lang="en-US" sz="2400" b="1" dirty="0">
              <a:solidFill>
                <a:schemeClr val="bg1"/>
              </a:solidFill>
            </a:endParaRPr>
          </a:p>
        </p:txBody>
      </p:sp>
      <p:sp>
        <p:nvSpPr>
          <p:cNvPr id="4" name="Shape 2"/>
          <p:cNvSpPr/>
          <p:nvPr/>
        </p:nvSpPr>
        <p:spPr>
          <a:xfrm>
            <a:off x="815975" y="2421136"/>
            <a:ext cx="3380284" cy="2555480"/>
          </a:xfrm>
          <a:prstGeom prst="roundRect">
            <a:avLst>
              <a:gd name="adj" fmla="val 6014"/>
            </a:avLst>
          </a:prstGeom>
          <a:solidFill>
            <a:srgbClr val="1B2540"/>
          </a:solidFill>
          <a:ln w="6350">
            <a:solidFill>
              <a:srgbClr val="2F3B5C"/>
            </a:solidFill>
            <a:prstDash val="solid"/>
          </a:ln>
        </p:spPr>
        <p:txBody>
          <a:bodyPr/>
          <a:lstStyle/>
          <a:p>
            <a:endParaRPr lang="en-GB"/>
          </a:p>
        </p:txBody>
      </p:sp>
      <p:sp>
        <p:nvSpPr>
          <p:cNvPr id="5" name="Text 3"/>
          <p:cNvSpPr/>
          <p:nvPr/>
        </p:nvSpPr>
        <p:spPr>
          <a:xfrm>
            <a:off x="1073150" y="2546844"/>
            <a:ext cx="2951912" cy="557439"/>
          </a:xfrm>
          <a:prstGeom prst="rect">
            <a:avLst/>
          </a:prstGeom>
          <a:noFill/>
          <a:ln/>
        </p:spPr>
        <p:txBody>
          <a:bodyPr wrap="square" lIns="0" tIns="0" rIns="0" bIns="0" rtlCol="0" anchor="t">
            <a:normAutofit/>
          </a:bodyPr>
          <a:lstStyle/>
          <a:p>
            <a:pPr marL="0" indent="0" algn="l">
              <a:lnSpc>
                <a:spcPts val="2160"/>
              </a:lnSpc>
              <a:buNone/>
            </a:pPr>
            <a:r>
              <a:rPr lang="en-US" sz="2200" b="1" dirty="0">
                <a:solidFill>
                  <a:srgbClr val="FBBF24"/>
                </a:solidFill>
                <a:latin typeface="+mj-lt"/>
                <a:ea typeface="Helvetica" pitchFamily="34" charset="-122"/>
                <a:cs typeface="Helvetica" pitchFamily="34" charset="-120"/>
              </a:rPr>
              <a:t>1. Differentiate</a:t>
            </a:r>
            <a:endParaRPr lang="en-US" sz="2200" dirty="0">
              <a:latin typeface="+mj-lt"/>
            </a:endParaRPr>
          </a:p>
        </p:txBody>
      </p:sp>
      <p:sp>
        <p:nvSpPr>
          <p:cNvPr id="6" name="Text 4"/>
          <p:cNvSpPr/>
          <p:nvPr/>
        </p:nvSpPr>
        <p:spPr>
          <a:xfrm>
            <a:off x="1073150" y="3320057"/>
            <a:ext cx="2951912" cy="1440785"/>
          </a:xfrm>
          <a:prstGeom prst="rect">
            <a:avLst/>
          </a:prstGeom>
          <a:noFill/>
          <a:ln/>
        </p:spPr>
        <p:txBody>
          <a:bodyPr wrap="square" lIns="0" tIns="0" rIns="0" bIns="0" rtlCol="0" anchor="t">
            <a:normAutofit/>
          </a:bodyPr>
          <a:lstStyle/>
          <a:p>
            <a:pPr marL="0" indent="0" algn="l">
              <a:lnSpc>
                <a:spcPts val="1960"/>
              </a:lnSpc>
              <a:buNone/>
            </a:pPr>
            <a:r>
              <a:rPr lang="en-US" sz="2000" dirty="0">
                <a:solidFill>
                  <a:schemeClr val="bg1"/>
                </a:solidFill>
                <a:ea typeface="Helvetica" pitchFamily="34" charset="-122"/>
                <a:cs typeface="Helvetica" pitchFamily="34" charset="-120"/>
              </a:rPr>
              <a:t>Offer something distinct in product, service, experience or image.</a:t>
            </a:r>
            <a:endParaRPr lang="en-US" sz="2000" dirty="0">
              <a:solidFill>
                <a:schemeClr val="bg1"/>
              </a:solidFill>
            </a:endParaRPr>
          </a:p>
        </p:txBody>
      </p:sp>
      <p:sp>
        <p:nvSpPr>
          <p:cNvPr id="7" name="Shape 5"/>
          <p:cNvSpPr/>
          <p:nvPr/>
        </p:nvSpPr>
        <p:spPr>
          <a:xfrm>
            <a:off x="4405809" y="2421136"/>
            <a:ext cx="3380383" cy="2555480"/>
          </a:xfrm>
          <a:prstGeom prst="roundRect">
            <a:avLst>
              <a:gd name="adj" fmla="val 6014"/>
            </a:avLst>
          </a:prstGeom>
          <a:solidFill>
            <a:srgbClr val="1B2540"/>
          </a:solidFill>
          <a:ln w="6350">
            <a:solidFill>
              <a:srgbClr val="2F3B5C"/>
            </a:solidFill>
            <a:prstDash val="solid"/>
          </a:ln>
        </p:spPr>
        <p:txBody>
          <a:bodyPr/>
          <a:lstStyle/>
          <a:p>
            <a:endParaRPr lang="en-GB"/>
          </a:p>
        </p:txBody>
      </p:sp>
      <p:sp>
        <p:nvSpPr>
          <p:cNvPr id="8" name="Text 6"/>
          <p:cNvSpPr/>
          <p:nvPr/>
        </p:nvSpPr>
        <p:spPr>
          <a:xfrm>
            <a:off x="4662984" y="2546844"/>
            <a:ext cx="2952014" cy="454773"/>
          </a:xfrm>
          <a:prstGeom prst="rect">
            <a:avLst/>
          </a:prstGeom>
          <a:noFill/>
          <a:ln/>
        </p:spPr>
        <p:txBody>
          <a:bodyPr wrap="square" lIns="0" tIns="0" rIns="0" bIns="0" rtlCol="0" anchor="t">
            <a:normAutofit/>
          </a:bodyPr>
          <a:lstStyle/>
          <a:p>
            <a:pPr marL="0" indent="0" algn="l">
              <a:lnSpc>
                <a:spcPts val="2160"/>
              </a:lnSpc>
              <a:buNone/>
            </a:pPr>
            <a:r>
              <a:rPr lang="en-US" sz="2200" b="1" dirty="0">
                <a:solidFill>
                  <a:srgbClr val="FBBF24"/>
                </a:solidFill>
                <a:latin typeface="+mj-lt"/>
                <a:ea typeface="Helvetica" pitchFamily="34" charset="-122"/>
                <a:cs typeface="Helvetica" pitchFamily="34" charset="-120"/>
              </a:rPr>
              <a:t>2. Make it matter</a:t>
            </a:r>
            <a:endParaRPr lang="en-US" sz="2200" dirty="0">
              <a:latin typeface="+mj-lt"/>
            </a:endParaRPr>
          </a:p>
        </p:txBody>
      </p:sp>
      <p:sp>
        <p:nvSpPr>
          <p:cNvPr id="9" name="Text 7"/>
          <p:cNvSpPr/>
          <p:nvPr/>
        </p:nvSpPr>
        <p:spPr>
          <a:xfrm>
            <a:off x="4662984" y="3320057"/>
            <a:ext cx="2952014" cy="1053160"/>
          </a:xfrm>
          <a:prstGeom prst="rect">
            <a:avLst/>
          </a:prstGeom>
          <a:noFill/>
          <a:ln/>
        </p:spPr>
        <p:txBody>
          <a:bodyPr wrap="square" lIns="0" tIns="0" rIns="0" bIns="0" rtlCol="0" anchor="t">
            <a:normAutofit/>
          </a:bodyPr>
          <a:lstStyle/>
          <a:p>
            <a:pPr marL="0" indent="0" algn="l">
              <a:lnSpc>
                <a:spcPts val="1960"/>
              </a:lnSpc>
              <a:buNone/>
            </a:pPr>
            <a:r>
              <a:rPr lang="en-US" sz="2000" dirty="0">
                <a:solidFill>
                  <a:schemeClr val="bg1"/>
                </a:solidFill>
                <a:ea typeface="Helvetica" pitchFamily="34" charset="-122"/>
                <a:cs typeface="Helvetica" pitchFamily="34" charset="-120"/>
              </a:rPr>
              <a:t>The difference must be relevant and valued by the target segment.</a:t>
            </a:r>
            <a:endParaRPr lang="en-US" sz="2000" dirty="0">
              <a:solidFill>
                <a:schemeClr val="bg1"/>
              </a:solidFill>
            </a:endParaRPr>
          </a:p>
        </p:txBody>
      </p:sp>
      <p:sp>
        <p:nvSpPr>
          <p:cNvPr id="10" name="Shape 8"/>
          <p:cNvSpPr/>
          <p:nvPr/>
        </p:nvSpPr>
        <p:spPr>
          <a:xfrm>
            <a:off x="7995741" y="2421136"/>
            <a:ext cx="3380284" cy="2555480"/>
          </a:xfrm>
          <a:prstGeom prst="roundRect">
            <a:avLst>
              <a:gd name="adj" fmla="val 6014"/>
            </a:avLst>
          </a:prstGeom>
          <a:solidFill>
            <a:srgbClr val="1B2540"/>
          </a:solidFill>
          <a:ln w="6350">
            <a:solidFill>
              <a:srgbClr val="2F3B5C"/>
            </a:solidFill>
            <a:prstDash val="solid"/>
          </a:ln>
        </p:spPr>
        <p:txBody>
          <a:bodyPr/>
          <a:lstStyle/>
          <a:p>
            <a:endParaRPr lang="en-GB"/>
          </a:p>
        </p:txBody>
      </p:sp>
      <p:sp>
        <p:nvSpPr>
          <p:cNvPr id="11" name="Text 9"/>
          <p:cNvSpPr/>
          <p:nvPr/>
        </p:nvSpPr>
        <p:spPr>
          <a:xfrm>
            <a:off x="8252916" y="2546844"/>
            <a:ext cx="2951912" cy="606748"/>
          </a:xfrm>
          <a:prstGeom prst="rect">
            <a:avLst/>
          </a:prstGeom>
          <a:noFill/>
          <a:ln/>
        </p:spPr>
        <p:txBody>
          <a:bodyPr wrap="square" lIns="0" tIns="0" rIns="0" bIns="0" rtlCol="0" anchor="t">
            <a:normAutofit/>
          </a:bodyPr>
          <a:lstStyle/>
          <a:p>
            <a:pPr marL="0" indent="0" algn="l">
              <a:lnSpc>
                <a:spcPts val="2160"/>
              </a:lnSpc>
              <a:buNone/>
            </a:pPr>
            <a:r>
              <a:rPr lang="en-US" sz="2200" b="1" dirty="0">
                <a:solidFill>
                  <a:srgbClr val="FBBF24"/>
                </a:solidFill>
                <a:latin typeface="+mj-lt"/>
                <a:ea typeface="Helvetica" pitchFamily="34" charset="-122"/>
                <a:cs typeface="Helvetica" pitchFamily="34" charset="-120"/>
              </a:rPr>
              <a:t>3. Sustain it</a:t>
            </a:r>
            <a:endParaRPr lang="en-US" sz="2200" dirty="0">
              <a:latin typeface="+mj-lt"/>
            </a:endParaRPr>
          </a:p>
        </p:txBody>
      </p:sp>
      <p:sp>
        <p:nvSpPr>
          <p:cNvPr id="12" name="Text 10"/>
          <p:cNvSpPr/>
          <p:nvPr/>
        </p:nvSpPr>
        <p:spPr>
          <a:xfrm>
            <a:off x="8252916" y="3320057"/>
            <a:ext cx="2951912" cy="1182368"/>
          </a:xfrm>
          <a:prstGeom prst="rect">
            <a:avLst/>
          </a:prstGeom>
          <a:noFill/>
          <a:ln/>
        </p:spPr>
        <p:txBody>
          <a:bodyPr wrap="square" lIns="0" tIns="0" rIns="0" bIns="0" rtlCol="0" anchor="t">
            <a:normAutofit/>
          </a:bodyPr>
          <a:lstStyle/>
          <a:p>
            <a:pPr marL="0" indent="0" algn="l">
              <a:lnSpc>
                <a:spcPts val="1960"/>
              </a:lnSpc>
              <a:buNone/>
            </a:pPr>
            <a:r>
              <a:rPr lang="en-US" sz="2000" dirty="0">
                <a:solidFill>
                  <a:schemeClr val="bg1"/>
                </a:solidFill>
                <a:ea typeface="Helvetica" pitchFamily="34" charset="-122"/>
                <a:cs typeface="Helvetica" pitchFamily="34" charset="-120"/>
              </a:rPr>
              <a:t>Advantage lasts when rivals struggle to copy it, such as heritage, trust and strong associations.</a:t>
            </a:r>
            <a:endParaRPr lang="en-US" sz="2000" dirty="0">
              <a:solidFill>
                <a:schemeClr val="bg1"/>
              </a:solidFill>
            </a:endParaRPr>
          </a:p>
        </p:txBody>
      </p:sp>
      <p:sp>
        <p:nvSpPr>
          <p:cNvPr id="13" name="Text 11"/>
          <p:cNvSpPr/>
          <p:nvPr/>
        </p:nvSpPr>
        <p:spPr>
          <a:xfrm>
            <a:off x="812800" y="6238280"/>
            <a:ext cx="9156700" cy="238720"/>
          </a:xfrm>
          <a:prstGeom prst="rect">
            <a:avLst/>
          </a:prstGeom>
          <a:noFill/>
          <a:ln/>
        </p:spPr>
        <p:txBody>
          <a:bodyPr wrap="square" lIns="0" tIns="0" rIns="0" bIns="0" rtlCol="0" anchor="t">
            <a:normAutofit/>
          </a:bodyPr>
          <a:lstStyle/>
          <a:p>
            <a:pPr marL="0" indent="0" algn="l">
              <a:lnSpc>
                <a:spcPts val="1680"/>
              </a:lnSpc>
              <a:buNone/>
            </a:pP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552A7-FD8A-2FAD-E7ED-75296671DDE2}"/>
              </a:ext>
            </a:extLst>
          </p:cNvPr>
          <p:cNvSpPr>
            <a:spLocks noGrp="1"/>
          </p:cNvSpPr>
          <p:nvPr>
            <p:ph type="title"/>
          </p:nvPr>
        </p:nvSpPr>
        <p:spPr>
          <a:xfrm>
            <a:off x="1066800" y="642594"/>
            <a:ext cx="10058400" cy="820446"/>
          </a:xfrm>
        </p:spPr>
        <p:txBody>
          <a:bodyPr>
            <a:normAutofit/>
          </a:bodyPr>
          <a:lstStyle/>
          <a:p>
            <a:r>
              <a:rPr lang="en-GB" b="1">
                <a:latin typeface="Arial" panose="020B0604020202020204" pitchFamily="34" charset="0"/>
                <a:cs typeface="Arial" panose="020B0604020202020204" pitchFamily="34" charset="0"/>
              </a:rPr>
              <a:t>Advantages of a Strong Brand</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044E24D-34F6-5BBD-5EFC-9D1A087AB41C}"/>
              </a:ext>
            </a:extLst>
          </p:cNvPr>
          <p:cNvSpPr>
            <a:spLocks noGrp="1"/>
          </p:cNvSpPr>
          <p:nvPr>
            <p:ph idx="1"/>
          </p:nvPr>
        </p:nvSpPr>
        <p:spPr>
          <a:xfrm>
            <a:off x="548640" y="1743456"/>
            <a:ext cx="5386494" cy="4291584"/>
          </a:xfrm>
        </p:spPr>
        <p:txBody>
          <a:bodyPr>
            <a:noAutofit/>
          </a:bodyPr>
          <a:lstStyle/>
          <a:p>
            <a:pPr>
              <a:lnSpc>
                <a:spcPct val="90000"/>
              </a:lnSpc>
            </a:pPr>
            <a:r>
              <a:rPr lang="en-GB">
                <a:latin typeface="Arial" panose="020B0604020202020204" pitchFamily="34" charset="0"/>
                <a:cs typeface="Arial" panose="020B0604020202020204" pitchFamily="34" charset="0"/>
              </a:rPr>
              <a:t>Brands can form </a:t>
            </a:r>
            <a:r>
              <a:rPr lang="en-GB" b="1">
                <a:latin typeface="Arial" panose="020B0604020202020204" pitchFamily="34" charset="0"/>
                <a:cs typeface="Arial" panose="020B0604020202020204" pitchFamily="34" charset="0"/>
              </a:rPr>
              <a:t>barrier to entry </a:t>
            </a:r>
            <a:r>
              <a:rPr lang="en-GB">
                <a:latin typeface="Arial" panose="020B0604020202020204" pitchFamily="34" charset="0"/>
                <a:cs typeface="Arial" panose="020B0604020202020204" pitchFamily="34" charset="0"/>
              </a:rPr>
              <a:t>for new competitors</a:t>
            </a:r>
          </a:p>
          <a:p>
            <a:pPr>
              <a:lnSpc>
                <a:spcPct val="90000"/>
              </a:lnSpc>
            </a:pPr>
            <a:r>
              <a:rPr lang="en-GB">
                <a:latin typeface="Arial" panose="020B0604020202020204" pitchFamily="34" charset="0"/>
                <a:cs typeface="Arial" panose="020B0604020202020204" pitchFamily="34" charset="0"/>
              </a:rPr>
              <a:t>A strong brand can be enough to see off even highly legitimate new entrants:</a:t>
            </a:r>
          </a:p>
          <a:p>
            <a:pPr lvl="1">
              <a:lnSpc>
                <a:spcPct val="90000"/>
              </a:lnSpc>
            </a:pPr>
            <a:r>
              <a:rPr lang="en-GB" sz="1800">
                <a:latin typeface="Arial" panose="020B0604020202020204" pitchFamily="34" charset="0"/>
                <a:cs typeface="Arial" panose="020B0604020202020204" pitchFamily="34" charset="0"/>
              </a:rPr>
              <a:t>Virgin Cola failed to make a dent in Coca-Cola’s domination of the market, despite being associated with a strong brand and financial position</a:t>
            </a:r>
          </a:p>
          <a:p>
            <a:pPr>
              <a:lnSpc>
                <a:spcPct val="90000"/>
              </a:lnSpc>
            </a:pPr>
            <a:r>
              <a:rPr lang="en-GB">
                <a:latin typeface="Arial" panose="020B0604020202020204" pitchFamily="34" charset="0"/>
                <a:cs typeface="Arial" panose="020B0604020202020204" pitchFamily="34" charset="0"/>
              </a:rPr>
              <a:t>Strong brand allows companies to </a:t>
            </a:r>
            <a:r>
              <a:rPr lang="en-GB" b="1">
                <a:latin typeface="Arial" panose="020B0604020202020204" pitchFamily="34" charset="0"/>
                <a:cs typeface="Arial" panose="020B0604020202020204" pitchFamily="34" charset="0"/>
              </a:rPr>
              <a:t>charge premium prices </a:t>
            </a:r>
            <a:r>
              <a:rPr lang="en-GB">
                <a:latin typeface="Arial" panose="020B0604020202020204" pitchFamily="34" charset="0"/>
                <a:cs typeface="Arial" panose="020B0604020202020204" pitchFamily="34" charset="0"/>
              </a:rPr>
              <a:t>as consumers will pay more for a well-renowned brand</a:t>
            </a:r>
          </a:p>
          <a:p>
            <a:pPr>
              <a:lnSpc>
                <a:spcPct val="90000"/>
              </a:lnSpc>
            </a:pPr>
            <a:r>
              <a:rPr lang="en-GB">
                <a:latin typeface="Arial" panose="020B0604020202020204" pitchFamily="34" charset="0"/>
                <a:cs typeface="Arial" panose="020B0604020202020204" pitchFamily="34" charset="0"/>
              </a:rPr>
              <a:t>Brands can also serve as a </a:t>
            </a:r>
            <a:r>
              <a:rPr lang="en-GB" b="1">
                <a:latin typeface="Arial" panose="020B0604020202020204" pitchFamily="34" charset="0"/>
                <a:cs typeface="Arial" panose="020B0604020202020204" pitchFamily="34" charset="0"/>
              </a:rPr>
              <a:t>base for brand extensions</a:t>
            </a:r>
            <a:r>
              <a:rPr lang="en-GB">
                <a:latin typeface="Arial" panose="020B0604020202020204" pitchFamily="34" charset="0"/>
                <a:cs typeface="Arial" panose="020B0604020202020204" pitchFamily="34" charset="0"/>
              </a:rPr>
              <a:t>:</a:t>
            </a:r>
          </a:p>
          <a:p>
            <a:pPr lvl="1">
              <a:lnSpc>
                <a:spcPct val="90000"/>
              </a:lnSpc>
            </a:pPr>
            <a:r>
              <a:rPr lang="en-GB" sz="1800">
                <a:latin typeface="Arial" panose="020B0604020202020204" pitchFamily="34" charset="0"/>
                <a:cs typeface="Arial" panose="020B0604020202020204" pitchFamily="34" charset="0"/>
              </a:rPr>
              <a:t>Companies can leverage their brand when launching new offerings</a:t>
            </a:r>
            <a:endParaRPr lang="en-GB" sz="18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9F36330E-7111-5CC6-3D37-E63209D02CDA}"/>
              </a:ext>
            </a:extLst>
          </p:cNvPr>
          <p:cNvPicPr>
            <a:picLocks noChangeAspect="1"/>
          </p:cNvPicPr>
          <p:nvPr/>
        </p:nvPicPr>
        <p:blipFill rotWithShape="1">
          <a:blip r:embed="rId2"/>
          <a:srcRect r="6862" b="-2"/>
          <a:stretch/>
        </p:blipFill>
        <p:spPr>
          <a:xfrm>
            <a:off x="6256864" y="2190751"/>
            <a:ext cx="2468880" cy="1876424"/>
          </a:xfrm>
          <a:prstGeom prst="rect">
            <a:avLst/>
          </a:prstGeom>
        </p:spPr>
      </p:pic>
      <p:pic>
        <p:nvPicPr>
          <p:cNvPr id="7" name="Picture 6">
            <a:extLst>
              <a:ext uri="{FF2B5EF4-FFF2-40B4-BE49-F238E27FC236}">
                <a16:creationId xmlns:a16="http://schemas.microsoft.com/office/drawing/2014/main" id="{2FD0A84F-6F6C-EFEB-945E-7C97D71BF8E1}"/>
              </a:ext>
            </a:extLst>
          </p:cNvPr>
          <p:cNvPicPr>
            <a:picLocks noChangeAspect="1"/>
          </p:cNvPicPr>
          <p:nvPr/>
        </p:nvPicPr>
        <p:blipFill rotWithShape="1">
          <a:blip r:embed="rId3"/>
          <a:srcRect l="3845" r="4201"/>
          <a:stretch/>
        </p:blipFill>
        <p:spPr>
          <a:xfrm>
            <a:off x="8809811" y="2190750"/>
            <a:ext cx="2468880" cy="1876424"/>
          </a:xfrm>
          <a:prstGeom prst="rect">
            <a:avLst/>
          </a:prstGeom>
        </p:spPr>
      </p:pic>
      <p:sp>
        <p:nvSpPr>
          <p:cNvPr id="4" name="Footer Placeholder 3">
            <a:extLst>
              <a:ext uri="{FF2B5EF4-FFF2-40B4-BE49-F238E27FC236}">
                <a16:creationId xmlns:a16="http://schemas.microsoft.com/office/drawing/2014/main" id="{CDF9011F-E733-22BF-D3A4-7B24FA513B5F}"/>
              </a:ext>
            </a:extLst>
          </p:cNvPr>
          <p:cNvSpPr>
            <a:spLocks noGrp="1"/>
          </p:cNvSpPr>
          <p:nvPr>
            <p:ph type="ftr" sz="quarter" idx="11"/>
          </p:nvPr>
        </p:nvSpPr>
        <p:spPr>
          <a:xfrm>
            <a:off x="1066800" y="6035040"/>
            <a:ext cx="5816600" cy="36576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ED12C8CA-71E7-FBBD-772E-C917E2935F80}"/>
              </a:ext>
            </a:extLst>
          </p:cNvPr>
          <p:cNvPicPr>
            <a:picLocks noChangeAspect="1"/>
          </p:cNvPicPr>
          <p:nvPr/>
        </p:nvPicPr>
        <p:blipFill rotWithShape="1">
          <a:blip r:embed="rId4"/>
          <a:srcRect l="18671" r="9142" b="4"/>
          <a:stretch/>
        </p:blipFill>
        <p:spPr>
          <a:xfrm>
            <a:off x="8807738" y="4143839"/>
            <a:ext cx="2468880" cy="1891201"/>
          </a:xfrm>
          <a:prstGeom prst="rect">
            <a:avLst/>
          </a:prstGeom>
        </p:spPr>
      </p:pic>
      <p:pic>
        <p:nvPicPr>
          <p:cNvPr id="8" name="Picture 7">
            <a:extLst>
              <a:ext uri="{FF2B5EF4-FFF2-40B4-BE49-F238E27FC236}">
                <a16:creationId xmlns:a16="http://schemas.microsoft.com/office/drawing/2014/main" id="{148C1C94-775D-098B-5570-0434B779FE0A}"/>
              </a:ext>
            </a:extLst>
          </p:cNvPr>
          <p:cNvPicPr>
            <a:picLocks noChangeAspect="1"/>
          </p:cNvPicPr>
          <p:nvPr/>
        </p:nvPicPr>
        <p:blipFill rotWithShape="1">
          <a:blip r:embed="rId5"/>
          <a:srcRect t="42717" r="1" b="26319"/>
          <a:stretch/>
        </p:blipFill>
        <p:spPr>
          <a:xfrm>
            <a:off x="6256865" y="4158614"/>
            <a:ext cx="2468880" cy="1876425"/>
          </a:xfrm>
          <a:prstGeom prst="rect">
            <a:avLst/>
          </a:prstGeom>
        </p:spPr>
      </p:pic>
      <p:sp>
        <p:nvSpPr>
          <p:cNvPr id="5" name="Slide Number Placeholder 4">
            <a:extLst>
              <a:ext uri="{FF2B5EF4-FFF2-40B4-BE49-F238E27FC236}">
                <a16:creationId xmlns:a16="http://schemas.microsoft.com/office/drawing/2014/main" id="{C0C20A94-A2C7-A46D-30EC-F2FEA9483E77}"/>
              </a:ext>
            </a:extLst>
          </p:cNvPr>
          <p:cNvSpPr>
            <a:spLocks noGrp="1"/>
          </p:cNvSpPr>
          <p:nvPr>
            <p:ph type="sldNum" sz="quarter" idx="12"/>
          </p:nvPr>
        </p:nvSpPr>
        <p:spPr>
          <a:xfrm>
            <a:off x="10287000" y="6035040"/>
            <a:ext cx="838200" cy="36576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670439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CE4E7-1DBB-90B1-4C10-BDA0F9F617BE}"/>
              </a:ext>
            </a:extLst>
          </p:cNvPr>
          <p:cNvSpPr>
            <a:spLocks noGrp="1"/>
          </p:cNvSpPr>
          <p:nvPr>
            <p:ph type="title"/>
          </p:nvPr>
        </p:nvSpPr>
        <p:spPr/>
        <p:txBody>
          <a:bodyPr>
            <a:noAutofit/>
          </a:bodyPr>
          <a:lstStyle/>
          <a:p>
            <a:r>
              <a:rPr lang="en-GB" dirty="0">
                <a:solidFill>
                  <a:schemeClr val="bg1"/>
                </a:solidFill>
                <a:latin typeface="+mj-lt"/>
              </a:rPr>
              <a:t>Creating customer value through branding</a:t>
            </a:r>
          </a:p>
        </p:txBody>
      </p:sp>
      <p:sp>
        <p:nvSpPr>
          <p:cNvPr id="3" name="Text Placeholder 2">
            <a:extLst>
              <a:ext uri="{FF2B5EF4-FFF2-40B4-BE49-F238E27FC236}">
                <a16:creationId xmlns:a16="http://schemas.microsoft.com/office/drawing/2014/main" id="{2E81725F-B221-AE40-B81B-AE56E70DE2B1}"/>
              </a:ext>
            </a:extLst>
          </p:cNvPr>
          <p:cNvSpPr>
            <a:spLocks noGrp="1"/>
          </p:cNvSpPr>
          <p:nvPr>
            <p:ph type="body" idx="101"/>
          </p:nvPr>
        </p:nvSpPr>
        <p:spPr/>
        <p:txBody>
          <a:bodyPr>
            <a:normAutofit/>
          </a:bodyPr>
          <a:lstStyle/>
          <a:p>
            <a:r>
              <a:rPr lang="en-GB" sz="2400" dirty="0">
                <a:solidFill>
                  <a:schemeClr val="bg1"/>
                </a:solidFill>
                <a:latin typeface="+mn-lt"/>
              </a:rPr>
              <a:t>Organisations create customer value through effective branding by transforming a generic product or service into a meaningful, trusted, and rewarding experience. </a:t>
            </a:r>
          </a:p>
          <a:p>
            <a:endParaRPr lang="en-GB" sz="2400" dirty="0">
              <a:solidFill>
                <a:schemeClr val="bg1"/>
              </a:solidFill>
              <a:latin typeface="+mn-lt"/>
            </a:endParaRPr>
          </a:p>
          <a:p>
            <a:r>
              <a:rPr lang="en-GB" sz="2400" dirty="0">
                <a:solidFill>
                  <a:schemeClr val="bg1"/>
                </a:solidFill>
                <a:latin typeface="+mn-lt"/>
              </a:rPr>
              <a:t>Customer value is defined as the consumer’s evaluation of the overall benefit gained compared to the costs incurred (financial, time, and emotional effort).</a:t>
            </a:r>
          </a:p>
        </p:txBody>
      </p:sp>
    </p:spTree>
    <p:extLst>
      <p:ext uri="{BB962C8B-B14F-4D97-AF65-F5344CB8AC3E}">
        <p14:creationId xmlns:p14="http://schemas.microsoft.com/office/powerpoint/2010/main" val="3234135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61F7D9-E099-0115-533C-27C1BE119A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28705D-0BF0-5BC8-54EC-A9A0E6DD5F8A}"/>
              </a:ext>
            </a:extLst>
          </p:cNvPr>
          <p:cNvSpPr>
            <a:spLocks noGrp="1"/>
          </p:cNvSpPr>
          <p:nvPr>
            <p:ph type="title"/>
          </p:nvPr>
        </p:nvSpPr>
        <p:spPr>
          <a:xfrm>
            <a:off x="477078" y="812800"/>
            <a:ext cx="10902122" cy="446980"/>
          </a:xfrm>
        </p:spPr>
        <p:txBody>
          <a:bodyPr>
            <a:noAutofit/>
          </a:bodyPr>
          <a:lstStyle/>
          <a:p>
            <a:r>
              <a:rPr lang="en-GB" dirty="0">
                <a:solidFill>
                  <a:schemeClr val="bg1"/>
                </a:solidFill>
                <a:latin typeface="+mj-lt"/>
              </a:rPr>
              <a:t>Creating customer value through branding</a:t>
            </a:r>
          </a:p>
        </p:txBody>
      </p:sp>
      <p:sp>
        <p:nvSpPr>
          <p:cNvPr id="3" name="Text Placeholder 2">
            <a:extLst>
              <a:ext uri="{FF2B5EF4-FFF2-40B4-BE49-F238E27FC236}">
                <a16:creationId xmlns:a16="http://schemas.microsoft.com/office/drawing/2014/main" id="{BA43138C-03D6-AFF6-5885-251021335927}"/>
              </a:ext>
            </a:extLst>
          </p:cNvPr>
          <p:cNvSpPr>
            <a:spLocks noGrp="1"/>
          </p:cNvSpPr>
          <p:nvPr>
            <p:ph type="body" idx="101"/>
          </p:nvPr>
        </p:nvSpPr>
        <p:spPr>
          <a:xfrm>
            <a:off x="477078" y="1564580"/>
            <a:ext cx="10902122" cy="4955490"/>
          </a:xfrm>
        </p:spPr>
        <p:txBody>
          <a:bodyPr>
            <a:normAutofit lnSpcReduction="10000"/>
          </a:bodyPr>
          <a:lstStyle/>
          <a:p>
            <a:pPr marL="342900" indent="-342900">
              <a:buFont typeface="Arial" panose="020B0604020202020204" pitchFamily="34" charset="0"/>
              <a:buChar char="•"/>
            </a:pPr>
            <a:r>
              <a:rPr lang="en-GB" sz="2200" b="1" dirty="0">
                <a:solidFill>
                  <a:schemeClr val="bg1"/>
                </a:solidFill>
                <a:latin typeface="+mn-lt"/>
              </a:rPr>
              <a:t>Lowering costs and risk.</a:t>
            </a:r>
            <a:r>
              <a:rPr lang="en-GB" sz="2200" dirty="0">
                <a:solidFill>
                  <a:schemeClr val="bg1"/>
                </a:solidFill>
                <a:latin typeface="+mn-lt"/>
              </a:rPr>
              <a:t> A familiar brand cuts the effort of searching and comparing, and it makes a poor purchase feel less likely. Customers use the name as a shortcut for quality and consistency. </a:t>
            </a:r>
          </a:p>
          <a:p>
            <a:pPr marL="342900" indent="-342900">
              <a:buFont typeface="Arial" panose="020B0604020202020204" pitchFamily="34" charset="0"/>
              <a:buChar char="•"/>
            </a:pPr>
            <a:endParaRPr lang="en-GB" sz="800" dirty="0">
              <a:solidFill>
                <a:schemeClr val="bg1"/>
              </a:solidFill>
              <a:latin typeface="+mn-lt"/>
            </a:endParaRPr>
          </a:p>
          <a:p>
            <a:pPr marL="342900" indent="-342900">
              <a:buFont typeface="Arial" panose="020B0604020202020204" pitchFamily="34" charset="0"/>
              <a:buChar char="•"/>
            </a:pPr>
            <a:r>
              <a:rPr lang="en-GB" sz="2200" b="1" dirty="0">
                <a:solidFill>
                  <a:schemeClr val="bg1"/>
                </a:solidFill>
                <a:latin typeface="+mn-lt"/>
              </a:rPr>
              <a:t>Adding benefits beyond performance.</a:t>
            </a:r>
            <a:r>
              <a:rPr lang="en-GB" sz="2200" dirty="0">
                <a:solidFill>
                  <a:schemeClr val="bg1"/>
                </a:solidFill>
                <a:latin typeface="+mn-lt"/>
              </a:rPr>
              <a:t> Brands give emotional and social benefits such as reassurance, belonging, status and self-expression</a:t>
            </a:r>
          </a:p>
          <a:p>
            <a:pPr marL="342900" indent="-342900">
              <a:buFont typeface="Arial" panose="020B0604020202020204" pitchFamily="34" charset="0"/>
              <a:buChar char="•"/>
            </a:pPr>
            <a:endParaRPr lang="en-GB" sz="900" dirty="0">
              <a:solidFill>
                <a:schemeClr val="bg1"/>
              </a:solidFill>
              <a:latin typeface="+mn-lt"/>
            </a:endParaRPr>
          </a:p>
          <a:p>
            <a:pPr marL="342900" indent="-342900">
              <a:buFont typeface="Arial" panose="020B0604020202020204" pitchFamily="34" charset="0"/>
              <a:buChar char="•"/>
            </a:pPr>
            <a:r>
              <a:rPr lang="en-GB" sz="2200" b="1" dirty="0">
                <a:solidFill>
                  <a:schemeClr val="bg1"/>
                </a:solidFill>
                <a:latin typeface="+mn-lt"/>
              </a:rPr>
              <a:t>Delivering the promise consistently.</a:t>
            </a:r>
            <a:r>
              <a:rPr lang="en-GB" sz="2200" dirty="0">
                <a:solidFill>
                  <a:schemeClr val="bg1"/>
                </a:solidFill>
                <a:latin typeface="+mn-lt"/>
              </a:rPr>
              <a:t> Value only holds if the experience matches the promise at every touchpoint, including product, service, pricing, communications and staff behaviour. When brand identity and brand image line up, trust grows. When they diverge, the brand loses credibility.</a:t>
            </a:r>
          </a:p>
        </p:txBody>
      </p:sp>
    </p:spTree>
    <p:extLst>
      <p:ext uri="{BB962C8B-B14F-4D97-AF65-F5344CB8AC3E}">
        <p14:creationId xmlns:p14="http://schemas.microsoft.com/office/powerpoint/2010/main" val="1287433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1F5EB-638A-55DC-D7BD-C5F3617886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91C40A-7665-5B80-B914-48B4A24E8A29}"/>
              </a:ext>
            </a:extLst>
          </p:cNvPr>
          <p:cNvSpPr>
            <a:spLocks noGrp="1"/>
          </p:cNvSpPr>
          <p:nvPr>
            <p:ph type="title"/>
          </p:nvPr>
        </p:nvSpPr>
        <p:spPr>
          <a:xfrm>
            <a:off x="477078" y="812800"/>
            <a:ext cx="10902122" cy="446980"/>
          </a:xfrm>
        </p:spPr>
        <p:txBody>
          <a:bodyPr>
            <a:noAutofit/>
          </a:bodyPr>
          <a:lstStyle/>
          <a:p>
            <a:r>
              <a:rPr lang="en-GB" dirty="0">
                <a:solidFill>
                  <a:schemeClr val="bg1"/>
                </a:solidFill>
                <a:latin typeface="+mj-lt"/>
              </a:rPr>
              <a:t>Creating customer value through branding</a:t>
            </a:r>
          </a:p>
        </p:txBody>
      </p:sp>
      <p:sp>
        <p:nvSpPr>
          <p:cNvPr id="3" name="Text Placeholder 2">
            <a:extLst>
              <a:ext uri="{FF2B5EF4-FFF2-40B4-BE49-F238E27FC236}">
                <a16:creationId xmlns:a16="http://schemas.microsoft.com/office/drawing/2014/main" id="{07790A88-1273-8BC9-7FFD-5A635310435A}"/>
              </a:ext>
            </a:extLst>
          </p:cNvPr>
          <p:cNvSpPr>
            <a:spLocks noGrp="1"/>
          </p:cNvSpPr>
          <p:nvPr>
            <p:ph type="body" idx="101"/>
          </p:nvPr>
        </p:nvSpPr>
        <p:spPr>
          <a:xfrm>
            <a:off x="477078" y="1564580"/>
            <a:ext cx="10902122" cy="4955490"/>
          </a:xfrm>
        </p:spPr>
        <p:txBody>
          <a:bodyPr>
            <a:normAutofit/>
          </a:bodyPr>
          <a:lstStyle/>
          <a:p>
            <a:pPr marL="342900" indent="-342900">
              <a:buFont typeface="Arial" panose="020B0604020202020204" pitchFamily="34" charset="0"/>
              <a:buChar char="•"/>
            </a:pPr>
            <a:r>
              <a:rPr lang="en-GB" sz="2400" b="1" dirty="0">
                <a:solidFill>
                  <a:schemeClr val="bg1"/>
                </a:solidFill>
                <a:latin typeface="+mn-lt"/>
              </a:rPr>
              <a:t>Building loyalty and relationships.</a:t>
            </a:r>
            <a:r>
              <a:rPr lang="en-GB" sz="2400" dirty="0">
                <a:solidFill>
                  <a:schemeClr val="bg1"/>
                </a:solidFill>
                <a:latin typeface="+mn-lt"/>
              </a:rPr>
              <a:t> Repeated good experiences turn a purchase into a relationship. Loyal customers keep buying, recommend the brand and are often less sensitive to price.</a:t>
            </a:r>
          </a:p>
          <a:p>
            <a:pPr marL="342900" indent="-342900">
              <a:buFont typeface="Arial" panose="020B0604020202020204" pitchFamily="34" charset="0"/>
              <a:buChar char="•"/>
            </a:pPr>
            <a:endParaRPr lang="en-GB" sz="2400" dirty="0">
              <a:solidFill>
                <a:schemeClr val="bg1"/>
              </a:solidFill>
              <a:latin typeface="+mn-lt"/>
            </a:endParaRPr>
          </a:p>
          <a:p>
            <a:pPr marL="342900" indent="-342900">
              <a:buFont typeface="Arial" panose="020B0604020202020204" pitchFamily="34" charset="0"/>
              <a:buChar char="•"/>
            </a:pPr>
            <a:r>
              <a:rPr lang="en-GB" sz="2400" dirty="0">
                <a:solidFill>
                  <a:schemeClr val="bg1"/>
                </a:solidFill>
                <a:latin typeface="+mn-lt"/>
              </a:rPr>
              <a:t>Consumer insight matters: value is judged by the customer, so organisations need to understand what their target segment actually values before they position the brand.</a:t>
            </a:r>
          </a:p>
        </p:txBody>
      </p:sp>
    </p:spTree>
    <p:extLst>
      <p:ext uri="{BB962C8B-B14F-4D97-AF65-F5344CB8AC3E}">
        <p14:creationId xmlns:p14="http://schemas.microsoft.com/office/powerpoint/2010/main" val="18442698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9ABFE84D-278B-4FD5-9CB2-5EBCD60EEA1A}"/>
              </a:ext>
            </a:extLst>
          </p:cNvPr>
          <p:cNvSpPr>
            <a:spLocks noGrp="1"/>
          </p:cNvSpPr>
          <p:nvPr>
            <p:ph type="title"/>
          </p:nvPr>
        </p:nvSpPr>
        <p:spPr>
          <a:xfrm>
            <a:off x="1175512" y="870132"/>
            <a:ext cx="9792208" cy="1527078"/>
          </a:xfrm>
        </p:spPr>
        <p:txBody>
          <a:bodyPr>
            <a:normAutofit/>
          </a:bodyPr>
          <a:lstStyle/>
          <a:p>
            <a:endParaRPr lang="en-GB" altLang="en-US" b="1" dirty="0">
              <a:latin typeface="Arial" panose="020B0604020202020204" pitchFamily="34" charset="0"/>
              <a:cs typeface="Arial" panose="020B0604020202020204" pitchFamily="34" charset="0"/>
            </a:endParaRPr>
          </a:p>
        </p:txBody>
      </p:sp>
      <p:pic>
        <p:nvPicPr>
          <p:cNvPr id="2" name="Online Media 1" title="The Benefits of Strong Branding">
            <a:hlinkClick r:id="" action="ppaction://media"/>
            <a:extLst>
              <a:ext uri="{FF2B5EF4-FFF2-40B4-BE49-F238E27FC236}">
                <a16:creationId xmlns:a16="http://schemas.microsoft.com/office/drawing/2014/main" id="{3C9F76B0-5766-7F93-F802-34607957B04E}"/>
              </a:ext>
            </a:extLst>
          </p:cNvPr>
          <p:cNvPicPr>
            <a:picLocks noGrp="1" noRot="1" noChangeAspect="1"/>
          </p:cNvPicPr>
          <p:nvPr>
            <p:ph idx="1"/>
            <a:videoFile r:link="rId1"/>
          </p:nvPr>
        </p:nvPicPr>
        <p:blipFill>
          <a:blip r:embed="rId3"/>
          <a:stretch>
            <a:fillRect/>
          </a:stretch>
        </p:blipFill>
        <p:spPr>
          <a:xfrm>
            <a:off x="210312" y="117363"/>
            <a:ext cx="11722608" cy="6402707"/>
          </a:xfrm>
          <a:prstGeom prst="rect">
            <a:avLst/>
          </a:prstGeom>
        </p:spPr>
      </p:pic>
    </p:spTree>
    <p:extLst>
      <p:ext uri="{BB962C8B-B14F-4D97-AF65-F5344CB8AC3E}">
        <p14:creationId xmlns:p14="http://schemas.microsoft.com/office/powerpoint/2010/main" val="3292011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7ADAA9-6B72-DDE8-E368-89098C5471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7CD3CC-61B3-CAE8-23FD-8AD31654CAE2}"/>
              </a:ext>
            </a:extLst>
          </p:cNvPr>
          <p:cNvSpPr>
            <a:spLocks noGrp="1"/>
          </p:cNvSpPr>
          <p:nvPr>
            <p:ph type="title"/>
          </p:nvPr>
        </p:nvSpPr>
        <p:spPr>
          <a:xfrm>
            <a:off x="581192" y="702156"/>
            <a:ext cx="11029616" cy="1188720"/>
          </a:xfrm>
        </p:spPr>
        <p:txBody>
          <a:bodyPr>
            <a:normAutofit/>
          </a:bodyPr>
          <a:lstStyle/>
          <a:p>
            <a:r>
              <a:rPr lang="en-GB" b="1" dirty="0">
                <a:latin typeface="Arial" panose="020B0604020202020204" pitchFamily="34" charset="0"/>
                <a:cs typeface="Arial" panose="020B0604020202020204" pitchFamily="34" charset="0"/>
              </a:rPr>
              <a:t>Task</a:t>
            </a:r>
          </a:p>
        </p:txBody>
      </p:sp>
      <p:sp>
        <p:nvSpPr>
          <p:cNvPr id="4" name="Footer Placeholder 3">
            <a:extLst>
              <a:ext uri="{FF2B5EF4-FFF2-40B4-BE49-F238E27FC236}">
                <a16:creationId xmlns:a16="http://schemas.microsoft.com/office/drawing/2014/main" id="{D1DE3605-8804-9E7C-0DA2-93FE758C4D5E}"/>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B9070802-F7C9-CD20-1A02-1AC763143020}"/>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21</a:t>
            </a:fld>
            <a:endParaRPr lang="en-US"/>
          </a:p>
        </p:txBody>
      </p:sp>
      <p:graphicFrame>
        <p:nvGraphicFramePr>
          <p:cNvPr id="7" name="Content Placeholder 2">
            <a:extLst>
              <a:ext uri="{FF2B5EF4-FFF2-40B4-BE49-F238E27FC236}">
                <a16:creationId xmlns:a16="http://schemas.microsoft.com/office/drawing/2014/main" id="{192C4E20-5235-30B3-9B43-4EFA6F1B7755}"/>
              </a:ext>
            </a:extLst>
          </p:cNvPr>
          <p:cNvGraphicFramePr>
            <a:graphicFrameLocks noGrp="1"/>
          </p:cNvGraphicFramePr>
          <p:nvPr>
            <p:ph idx="1"/>
            <p:extLst>
              <p:ext uri="{D42A27DB-BD31-4B8C-83A1-F6EECF244321}">
                <p14:modId xmlns:p14="http://schemas.microsoft.com/office/powerpoint/2010/main" val="765115381"/>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56679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Yellow question mark">
            <a:extLst>
              <a:ext uri="{FF2B5EF4-FFF2-40B4-BE49-F238E27FC236}">
                <a16:creationId xmlns:a16="http://schemas.microsoft.com/office/drawing/2014/main" id="{22729206-35FE-F7D8-1D4D-8DBABB3C33D3}"/>
              </a:ext>
            </a:extLst>
          </p:cNvPr>
          <p:cNvPicPr>
            <a:picLocks noChangeAspect="1"/>
          </p:cNvPicPr>
          <p:nvPr/>
        </p:nvPicPr>
        <p:blipFill rotWithShape="1">
          <a:blip r:embed="rId2"/>
          <a:srcRect b="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23FBF04D-4D43-1626-EFFD-E2B4DCF60E78}"/>
              </a:ext>
            </a:extLst>
          </p:cNvPr>
          <p:cNvSpPr>
            <a:spLocks noGrp="1"/>
          </p:cNvSpPr>
          <p:nvPr>
            <p:ph type="title"/>
          </p:nvPr>
        </p:nvSpPr>
        <p:spPr>
          <a:xfrm>
            <a:off x="2103121" y="4727173"/>
            <a:ext cx="7985759" cy="868823"/>
          </a:xfrm>
        </p:spPr>
        <p:txBody>
          <a:bodyPr vert="horz" lIns="91440" tIns="45720" rIns="91440" bIns="45720" rtlCol="0" anchor="b">
            <a:normAutofit/>
          </a:bodyPr>
          <a:lstStyle/>
          <a:p>
            <a:pPr algn="ctr"/>
            <a:r>
              <a:rPr lang="en-US" sz="4000" dirty="0">
                <a:solidFill>
                  <a:schemeClr val="bg1"/>
                </a:solidFill>
              </a:rPr>
              <a:t>Any Questions?</a:t>
            </a:r>
          </a:p>
        </p:txBody>
      </p:sp>
      <p:sp>
        <p:nvSpPr>
          <p:cNvPr id="4" name="Footer Placeholder 3">
            <a:extLst>
              <a:ext uri="{FF2B5EF4-FFF2-40B4-BE49-F238E27FC236}">
                <a16:creationId xmlns:a16="http://schemas.microsoft.com/office/drawing/2014/main" id="{23537F0F-8BBC-1045-4058-257F4D4B0614}"/>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CF6D957C-D682-BA18-77DA-7CBA5AEEF00D}"/>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solidFill>
              </a:rPr>
              <a:pPr defTabSz="457200">
                <a:spcAft>
                  <a:spcPts val="600"/>
                </a:spcAft>
              </a:pPr>
              <a:t>22</a:t>
            </a:fld>
            <a:endParaRPr lang="en-US">
              <a:solidFill>
                <a:schemeClr val="bg1"/>
              </a:solidFill>
            </a:endParaRPr>
          </a:p>
        </p:txBody>
      </p:sp>
    </p:spTree>
    <p:extLst>
      <p:ext uri="{BB962C8B-B14F-4D97-AF65-F5344CB8AC3E}">
        <p14:creationId xmlns:p14="http://schemas.microsoft.com/office/powerpoint/2010/main" val="922694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8D289AE2-D2AE-49D1-AFAC-3A79F6794255}">
  <ds:schemaRefs>
    <ds:schemaRef ds:uri="http://purl.org/dc/dcmitype/"/>
    <ds:schemaRef ds:uri="http://schemas.microsoft.com/office/infopath/2007/PartnerControls"/>
    <ds:schemaRef ds:uri="http://purl.org/dc/elements/1.1/"/>
    <ds:schemaRef ds:uri="71af3243-3dd4-4a8d-8c0d-dd76da1f02a5"/>
    <ds:schemaRef ds:uri="http://schemas.microsoft.com/office/2006/documentManagement/types"/>
    <ds:schemaRef ds:uri="http://schemas.microsoft.com/office/2006/metadata/properties"/>
    <ds:schemaRef ds:uri="16c05727-aa75-4e4a-9b5f-8a80a1165891"/>
    <ds:schemaRef ds:uri="http://purl.org/dc/term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1297</Words>
  <Application>Microsoft Office PowerPoint</Application>
  <PresentationFormat>Widescreen</PresentationFormat>
  <Paragraphs>164</Paragraphs>
  <Slides>22</Slides>
  <Notes>5</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Franklin Gothic Book</vt:lpstr>
      <vt:lpstr>Franklin Gothic Demi</vt:lpstr>
      <vt:lpstr>Georgia</vt:lpstr>
      <vt:lpstr>Helvetica</vt:lpstr>
      <vt:lpstr>Wingdings 2</vt:lpstr>
      <vt:lpstr>DividendVTI</vt:lpstr>
      <vt:lpstr>BMBS5002 marketing, sales and consumer behaviour   week 6: branding and customer value creation  </vt:lpstr>
      <vt:lpstr>PowerPoint Presentation</vt:lpstr>
      <vt:lpstr>At the end of the lecture, you should be able to:</vt:lpstr>
      <vt:lpstr>The purpose of branding</vt:lpstr>
      <vt:lpstr>Task</vt:lpstr>
      <vt:lpstr>Brand identity and image</vt:lpstr>
      <vt:lpstr>Functional and emotional branding</vt:lpstr>
      <vt:lpstr>Functional branding examples</vt:lpstr>
      <vt:lpstr>emotional branding examples</vt:lpstr>
      <vt:lpstr>Aaker's brand equity model</vt:lpstr>
      <vt:lpstr>PowerPoint Presentation</vt:lpstr>
      <vt:lpstr>How to use aaker’s model: Evaluate each of the elements</vt:lpstr>
      <vt:lpstr>Task</vt:lpstr>
      <vt:lpstr>Aaker’s Brand equity – coca cola</vt:lpstr>
      <vt:lpstr>Differentiation and competitive advantage</vt:lpstr>
      <vt:lpstr>Advantages of a Strong Brand</vt:lpstr>
      <vt:lpstr>Creating customer value through branding</vt:lpstr>
      <vt:lpstr>Creating customer value through branding</vt:lpstr>
      <vt:lpstr>Creating customer value through branding</vt:lpstr>
      <vt:lpstr>PowerPoint Presentation</vt:lpstr>
      <vt:lpstr>Task</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gwyneth.jones@uwtsd.ac.uk</dc:creator>
  <cp:lastModifiedBy>Gwyneth Jones</cp:lastModifiedBy>
  <cp:revision>274</cp:revision>
  <dcterms:created xsi:type="dcterms:W3CDTF">2021-11-30T09:35:50Z</dcterms:created>
  <dcterms:modified xsi:type="dcterms:W3CDTF">2026-10-11T23:05:44Z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