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4"/>
  </p:notesMasterIdLst>
  <p:sldIdLst>
    <p:sldId id="256" r:id="rId2"/>
    <p:sldId id="257" r:id="rId3"/>
    <p:sldId id="263" r:id="rId4"/>
    <p:sldId id="269" r:id="rId5"/>
    <p:sldId id="267" r:id="rId6"/>
    <p:sldId id="265" r:id="rId7"/>
    <p:sldId id="260" r:id="rId8"/>
    <p:sldId id="262" r:id="rId9"/>
    <p:sldId id="258" r:id="rId10"/>
    <p:sldId id="259" r:id="rId11"/>
    <p:sldId id="268"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4"/>
  </p:normalViewPr>
  <p:slideViewPr>
    <p:cSldViewPr snapToGrid="0" snapToObjects="1">
      <p:cViewPr varScale="1">
        <p:scale>
          <a:sx n="108" d="100"/>
          <a:sy n="108" d="100"/>
        </p:scale>
        <p:origin x="7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D02C79-4B35-9C42-9EC6-550923213DF6}" type="datetimeFigureOut">
              <a:rPr lang="en-US" smtClean="0"/>
              <a:t>2/9/22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F8E29D-99CB-554E-A98A-1B30E0D2BE77}" type="slidenum">
              <a:rPr lang="en-US" smtClean="0"/>
              <a:t>‹#›</a:t>
            </a:fld>
            <a:endParaRPr lang="en-US"/>
          </a:p>
        </p:txBody>
      </p:sp>
    </p:spTree>
    <p:extLst>
      <p:ext uri="{BB962C8B-B14F-4D97-AF65-F5344CB8AC3E}">
        <p14:creationId xmlns:p14="http://schemas.microsoft.com/office/powerpoint/2010/main" val="2499667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F8E29D-99CB-554E-A98A-1B30E0D2BE77}" type="slidenum">
              <a:rPr lang="en-US" smtClean="0"/>
              <a:t>4</a:t>
            </a:fld>
            <a:endParaRPr lang="en-US"/>
          </a:p>
        </p:txBody>
      </p:sp>
    </p:spTree>
    <p:extLst>
      <p:ext uri="{BB962C8B-B14F-4D97-AF65-F5344CB8AC3E}">
        <p14:creationId xmlns:p14="http://schemas.microsoft.com/office/powerpoint/2010/main" val="3669833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05347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495363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939593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955863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9687531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739859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627368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87414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836542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137582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2/9/22</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940643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2/9/22</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88251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tiff"/><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tiff"/></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8" Type="http://schemas.openxmlformats.org/officeDocument/2006/relationships/image" Target="../media/image20.jpeg"/><Relationship Id="rId13" Type="http://schemas.openxmlformats.org/officeDocument/2006/relationships/image" Target="../media/image25.jpeg"/><Relationship Id="rId3" Type="http://schemas.openxmlformats.org/officeDocument/2006/relationships/image" Target="../media/image15.png"/><Relationship Id="rId7" Type="http://schemas.openxmlformats.org/officeDocument/2006/relationships/image" Target="../media/image19.jpeg"/><Relationship Id="rId12" Type="http://schemas.openxmlformats.org/officeDocument/2006/relationships/image" Target="../media/image24.jpeg"/><Relationship Id="rId2" Type="http://schemas.openxmlformats.org/officeDocument/2006/relationships/image" Target="../media/image14.jpeg"/><Relationship Id="rId1" Type="http://schemas.openxmlformats.org/officeDocument/2006/relationships/slideLayout" Target="../slideLayouts/slideLayout1.xml"/><Relationship Id="rId6" Type="http://schemas.openxmlformats.org/officeDocument/2006/relationships/image" Target="../media/image18.jpeg"/><Relationship Id="rId11" Type="http://schemas.openxmlformats.org/officeDocument/2006/relationships/image" Target="../media/image23.jpeg"/><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16.jpeg"/><Relationship Id="rId9" Type="http://schemas.openxmlformats.org/officeDocument/2006/relationships/image" Target="../media/image21.jpeg"/><Relationship Id="rId14" Type="http://schemas.openxmlformats.org/officeDocument/2006/relationships/image" Target="../media/image26.jpeg"/></Relationships>
</file>

<file path=ppt/slides/_rels/slide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1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5.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B8E0242C-CB95-49E0-A1AC-BF6F695D68E3}"/>
              </a:ext>
            </a:extLst>
          </p:cNvPr>
          <p:cNvPicPr>
            <a:picLocks noChangeAspect="1"/>
          </p:cNvPicPr>
          <p:nvPr/>
        </p:nvPicPr>
        <p:blipFill rotWithShape="1">
          <a:blip r:embed="rId2"/>
          <a:srcRect t="29688"/>
          <a:stretch/>
        </p:blipFill>
        <p:spPr>
          <a:xfrm>
            <a:off x="1" y="10"/>
            <a:ext cx="12192000" cy="6857990"/>
          </a:xfrm>
          <a:prstGeom prst="rect">
            <a:avLst/>
          </a:prstGeom>
        </p:spPr>
      </p:pic>
      <p:sp useBgFill="1">
        <p:nvSpPr>
          <p:cNvPr id="11" name="Rectangle 10">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51" y="1066800"/>
            <a:ext cx="56994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075D2-00F5-8D45-917C-6C2B4112440D}"/>
              </a:ext>
            </a:extLst>
          </p:cNvPr>
          <p:cNvSpPr>
            <a:spLocks noGrp="1"/>
          </p:cNvSpPr>
          <p:nvPr>
            <p:ph type="ctrTitle"/>
          </p:nvPr>
        </p:nvSpPr>
        <p:spPr>
          <a:xfrm>
            <a:off x="1736256" y="2264897"/>
            <a:ext cx="4240471" cy="2035733"/>
          </a:xfrm>
        </p:spPr>
        <p:txBody>
          <a:bodyPr anchor="t">
            <a:normAutofit/>
          </a:bodyPr>
          <a:lstStyle/>
          <a:p>
            <a:r>
              <a:rPr lang="en-US" dirty="0"/>
              <a:t>Integrated Project - Footbridge</a:t>
            </a:r>
          </a:p>
        </p:txBody>
      </p:sp>
      <p:sp>
        <p:nvSpPr>
          <p:cNvPr id="3" name="Subtitle 2">
            <a:extLst>
              <a:ext uri="{FF2B5EF4-FFF2-40B4-BE49-F238E27FC236}">
                <a16:creationId xmlns:a16="http://schemas.microsoft.com/office/drawing/2014/main" id="{877F2F6C-FD96-4B45-A2F7-B5879CE26613}"/>
              </a:ext>
            </a:extLst>
          </p:cNvPr>
          <p:cNvSpPr>
            <a:spLocks noGrp="1"/>
          </p:cNvSpPr>
          <p:nvPr>
            <p:ph type="subTitle" idx="1"/>
          </p:nvPr>
        </p:nvSpPr>
        <p:spPr>
          <a:xfrm>
            <a:off x="1737792" y="4358567"/>
            <a:ext cx="4238935" cy="875824"/>
          </a:xfrm>
        </p:spPr>
        <p:txBody>
          <a:bodyPr>
            <a:normAutofit/>
          </a:bodyPr>
          <a:lstStyle/>
          <a:p>
            <a:r>
              <a:rPr lang="en-US"/>
              <a:t>By Adam Hassan</a:t>
            </a:r>
            <a:endParaRPr lang="en-US" dirty="0"/>
          </a:p>
        </p:txBody>
      </p:sp>
      <p:cxnSp>
        <p:nvCxnSpPr>
          <p:cNvPr id="13" name="Straight Connector 12">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0419" y="5780876"/>
            <a:ext cx="570258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300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7751C-5085-9240-8B7D-2BCBAFA8C094}"/>
              </a:ext>
            </a:extLst>
          </p:cNvPr>
          <p:cNvSpPr>
            <a:spLocks noGrp="1"/>
          </p:cNvSpPr>
          <p:nvPr>
            <p:ph type="title"/>
          </p:nvPr>
        </p:nvSpPr>
        <p:spPr>
          <a:xfrm>
            <a:off x="914400" y="1371600"/>
            <a:ext cx="4079987" cy="1314443"/>
          </a:xfrm>
        </p:spPr>
        <p:txBody>
          <a:bodyPr>
            <a:normAutofit/>
          </a:bodyPr>
          <a:lstStyle/>
          <a:p>
            <a:r>
              <a:rPr lang="en-US" dirty="0"/>
              <a:t>The Need </a:t>
            </a:r>
          </a:p>
        </p:txBody>
      </p:sp>
      <p:cxnSp>
        <p:nvCxnSpPr>
          <p:cNvPr id="75" name="Straight Connector 74">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35AC2F-78AB-0A4E-911C-DFCE30F6E2DE}"/>
              </a:ext>
            </a:extLst>
          </p:cNvPr>
          <p:cNvSpPr>
            <a:spLocks noGrp="1"/>
          </p:cNvSpPr>
          <p:nvPr>
            <p:ph idx="1"/>
          </p:nvPr>
        </p:nvSpPr>
        <p:spPr>
          <a:xfrm>
            <a:off x="914399" y="2180492"/>
            <a:ext cx="8074856" cy="4332849"/>
          </a:xfrm>
        </p:spPr>
        <p:txBody>
          <a:bodyPr>
            <a:normAutofit fontScale="25000" lnSpcReduction="20000"/>
          </a:bodyPr>
          <a:lstStyle/>
          <a:p>
            <a:pPr marL="0" indent="0">
              <a:lnSpc>
                <a:spcPct val="110000"/>
              </a:lnSpc>
              <a:buNone/>
            </a:pPr>
            <a:r>
              <a:rPr lang="en-US" sz="7200" dirty="0">
                <a:latin typeface="Grandview Display" panose="020B0502040204020203" pitchFamily="34" charset="0"/>
              </a:rPr>
              <a:t>Establishing the need was done so that, as a team, we were able to have the fundamental requirements of the bridge laid out and used as the base for our design and construction methods. It can also be referred back to, further down in the project, to check we have met the brief.</a:t>
            </a:r>
          </a:p>
          <a:p>
            <a:pPr marL="0" indent="0">
              <a:lnSpc>
                <a:spcPct val="110000"/>
              </a:lnSpc>
              <a:buNone/>
            </a:pPr>
            <a:endParaRPr lang="en-GB" sz="7200" dirty="0">
              <a:latin typeface="Grandview Display" panose="020B0502040204020203" pitchFamily="34" charset="0"/>
              <a:ea typeface="Calibri" panose="020F0502020204030204" pitchFamily="34" charset="0"/>
              <a:cs typeface="Calibri" panose="020F0502020204030204" pitchFamily="34" charset="0"/>
            </a:endParaRPr>
          </a:p>
          <a:p>
            <a:pPr marL="285750" indent="-285750"/>
            <a:r>
              <a:rPr lang="en-GB" sz="7200" dirty="0">
                <a:latin typeface="Grandview Display" panose="020B0502040204020203" pitchFamily="34" charset="0"/>
                <a:ea typeface="Calibri" panose="020F0502020204030204" pitchFamily="34" charset="0"/>
                <a:cs typeface="Calibri" panose="020F0502020204030204" pitchFamily="34" charset="0"/>
              </a:rPr>
              <a:t>The bridge is to have an innovative design, with links to the industrial heritage of Swansea. </a:t>
            </a:r>
          </a:p>
          <a:p>
            <a:pPr marL="285750" indent="-285750"/>
            <a:r>
              <a:rPr lang="en-GB" sz="7200" dirty="0">
                <a:latin typeface="Grandview Display" panose="020B0502040204020203" pitchFamily="34" charset="0"/>
                <a:ea typeface="Calibri" panose="020F0502020204030204" pitchFamily="34" charset="0"/>
                <a:cs typeface="Calibri" panose="020F0502020204030204" pitchFamily="34" charset="0"/>
              </a:rPr>
              <a:t>Nightfall lighting will be important, to illuminate the walkway and provide safe passage for its users.</a:t>
            </a:r>
          </a:p>
          <a:p>
            <a:pPr marL="285750" lvl="0" indent="-285750"/>
            <a:r>
              <a:rPr lang="en-GB" sz="7200" dirty="0">
                <a:latin typeface="Grandview Display" panose="020B0502040204020203" pitchFamily="34" charset="0"/>
                <a:ea typeface="Calibri" panose="020F0502020204030204" pitchFamily="34" charset="0"/>
                <a:cs typeface="Calibri" panose="020F0502020204030204" pitchFamily="34" charset="0"/>
              </a:rPr>
              <a:t>Walkway linked moorings for the berthing of 60 motorboats will be required on the eastern side of the bridge, along the dock.</a:t>
            </a:r>
          </a:p>
          <a:p>
            <a:pPr marL="285750" indent="-285750"/>
            <a:r>
              <a:rPr lang="en-GB" sz="7200" dirty="0">
                <a:latin typeface="Grandview Display" panose="020B0502040204020203" pitchFamily="34" charset="0"/>
                <a:ea typeface="Calibri" panose="020F0502020204030204" pitchFamily="34" charset="0"/>
                <a:cs typeface="Calibri" panose="020F0502020204030204" pitchFamily="34" charset="0"/>
              </a:rPr>
              <a:t>Provide road access at the Langdon road roundabout to the Prince of Wales Dock.</a:t>
            </a:r>
          </a:p>
          <a:p>
            <a:pPr marL="285750" lvl="0" indent="-285750"/>
            <a:endParaRPr lang="en-GB" sz="7200" dirty="0">
              <a:latin typeface="Grandview Display" panose="020B0502040204020203" pitchFamily="34" charset="0"/>
              <a:ea typeface="Calibri" panose="020F0502020204030204" pitchFamily="34" charset="0"/>
              <a:cs typeface="Calibri" panose="020F0502020204030204" pitchFamily="34" charset="0"/>
            </a:endParaRPr>
          </a:p>
          <a:p>
            <a:pPr>
              <a:lnSpc>
                <a:spcPct val="110000"/>
              </a:lnSpc>
            </a:pPr>
            <a:endParaRPr lang="en-US" sz="1900" dirty="0"/>
          </a:p>
        </p:txBody>
      </p:sp>
      <p:pic>
        <p:nvPicPr>
          <p:cNvPr id="4100" name="Picture 4" descr="Icon clipboard checklist Royalty Free Vector Image">
            <a:extLst>
              <a:ext uri="{FF2B5EF4-FFF2-40B4-BE49-F238E27FC236}">
                <a16:creationId xmlns:a16="http://schemas.microsoft.com/office/drawing/2014/main" id="{5A346BFE-0951-B743-A278-3A8A404CE4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2324"/>
          <a:stretch/>
        </p:blipFill>
        <p:spPr bwMode="auto">
          <a:xfrm>
            <a:off x="8989255" y="1924762"/>
            <a:ext cx="3181001" cy="3008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1156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923D9990-956B-4AC8-93BB-32078816E9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Diagram&#10;&#10;Description automatically generated">
            <a:extLst>
              <a:ext uri="{FF2B5EF4-FFF2-40B4-BE49-F238E27FC236}">
                <a16:creationId xmlns:a16="http://schemas.microsoft.com/office/drawing/2014/main" id="{42D650CE-FEF4-9E40-B769-5B060133AC0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6016" t="16106" r="6684" b="7524"/>
          <a:stretch/>
        </p:blipFill>
        <p:spPr bwMode="auto">
          <a:xfrm>
            <a:off x="6074805" y="1166658"/>
            <a:ext cx="5896894" cy="4717592"/>
          </a:xfrm>
          <a:prstGeom prst="rect">
            <a:avLst/>
          </a:prstGeom>
          <a:extLst>
            <a:ext uri="{53640926-AAD7-44D8-BBD7-CCE9431645EC}">
              <a14:shadowObscured xmlns:a14="http://schemas.microsoft.com/office/drawing/2010/main"/>
            </a:ext>
          </a:extLst>
        </p:spPr>
      </p:pic>
      <p:sp>
        <p:nvSpPr>
          <p:cNvPr id="6" name="Rectangle 5">
            <a:extLst>
              <a:ext uri="{FF2B5EF4-FFF2-40B4-BE49-F238E27FC236}">
                <a16:creationId xmlns:a16="http://schemas.microsoft.com/office/drawing/2014/main" id="{23852031-1793-534D-AB79-7F6138CB555D}"/>
              </a:ext>
            </a:extLst>
          </p:cNvPr>
          <p:cNvSpPr/>
          <p:nvPr/>
        </p:nvSpPr>
        <p:spPr>
          <a:xfrm>
            <a:off x="6855654" y="1964453"/>
            <a:ext cx="825305" cy="1626316"/>
          </a:xfrm>
          <a:prstGeom prst="rect">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590676-B8F3-9840-B508-B8EDD3A7A7D6}"/>
              </a:ext>
            </a:extLst>
          </p:cNvPr>
          <p:cNvSpPr/>
          <p:nvPr/>
        </p:nvSpPr>
        <p:spPr>
          <a:xfrm>
            <a:off x="968913" y="1964453"/>
            <a:ext cx="5127087" cy="3970318"/>
          </a:xfrm>
          <a:prstGeom prst="rect">
            <a:avLst/>
          </a:prstGeom>
        </p:spPr>
        <p:txBody>
          <a:bodyPr wrap="square">
            <a:spAutoFit/>
          </a:bodyPr>
          <a:lstStyle/>
          <a:p>
            <a:r>
              <a:rPr lang="en-GB" dirty="0"/>
              <a:t>The main roadway, which passes the Sancta Maria Hospital, is connected to a roundabout and provides access to the car park, at one of its exits. </a:t>
            </a:r>
          </a:p>
          <a:p>
            <a:endParaRPr lang="en-GB" dirty="0"/>
          </a:p>
          <a:p>
            <a:r>
              <a:rPr lang="en-GB" dirty="0"/>
              <a:t>The dock walkway is adjacent to the carpark and spans the length of the entire dock.</a:t>
            </a:r>
          </a:p>
          <a:p>
            <a:pPr marL="285750" indent="-285750">
              <a:buFont typeface="Arial" panose="020B0604020202020204" pitchFamily="34" charset="0"/>
              <a:buChar char="•"/>
            </a:pPr>
            <a:endParaRPr lang="en-GB" dirty="0">
              <a:latin typeface="Grandview Display" panose="020B0502040204020203" pitchFamily="34" charset="0"/>
              <a:ea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dirty="0">
                <a:latin typeface="Grandview Display" panose="020B0502040204020203" pitchFamily="34" charset="0"/>
                <a:ea typeface="Calibri" panose="020F0502020204030204" pitchFamily="34" charset="0"/>
                <a:cs typeface="Calibri" panose="020F0502020204030204" pitchFamily="34" charset="0"/>
              </a:rPr>
              <a:t>The bridge is necessary to streamline pedestrian traffic and provide access, across the river, to the university. </a:t>
            </a:r>
          </a:p>
          <a:p>
            <a:pPr marL="285750" indent="-285750">
              <a:buFont typeface="Arial" panose="020B0604020202020204" pitchFamily="34" charset="0"/>
              <a:buChar char="•"/>
            </a:pPr>
            <a:r>
              <a:rPr lang="en-GB" dirty="0">
                <a:latin typeface="Grandview Display" panose="020B0502040204020203" pitchFamily="34" charset="0"/>
                <a:ea typeface="Calibri" panose="020F0502020204030204" pitchFamily="34" charset="0"/>
                <a:cs typeface="Calibri" panose="020F0502020204030204" pitchFamily="34" charset="0"/>
              </a:rPr>
              <a:t>The footbridge crossing will be from plot site A14B to plot B5.</a:t>
            </a:r>
            <a:endParaRPr lang="en-US" dirty="0">
              <a:latin typeface="Grandview Display" panose="020B0502040204020203" pitchFamily="34" charset="0"/>
            </a:endParaRPr>
          </a:p>
          <a:p>
            <a:pPr marL="285750" indent="-285750">
              <a:buFont typeface="Arial" panose="020B0604020202020204" pitchFamily="34" charset="0"/>
              <a:buChar char="•"/>
            </a:pPr>
            <a:endParaRPr lang="en-GB" dirty="0">
              <a:latin typeface="Grandview Display" panose="020B0502040204020203" pitchFamily="34" charset="0"/>
              <a:ea typeface="Calibri" panose="020F0502020204030204" pitchFamily="34" charset="0"/>
              <a:cs typeface="Calibri" panose="020F0502020204030204" pitchFamily="34" charset="0"/>
            </a:endParaRPr>
          </a:p>
        </p:txBody>
      </p:sp>
      <p:sp>
        <p:nvSpPr>
          <p:cNvPr id="14" name="Title 1">
            <a:extLst>
              <a:ext uri="{FF2B5EF4-FFF2-40B4-BE49-F238E27FC236}">
                <a16:creationId xmlns:a16="http://schemas.microsoft.com/office/drawing/2014/main" id="{752B5400-A74F-BE4D-8EA0-CFE05546A9DA}"/>
              </a:ext>
            </a:extLst>
          </p:cNvPr>
          <p:cNvSpPr>
            <a:spLocks noGrp="1"/>
          </p:cNvSpPr>
          <p:nvPr>
            <p:ph type="title"/>
          </p:nvPr>
        </p:nvSpPr>
        <p:spPr>
          <a:xfrm>
            <a:off x="907363" y="1166658"/>
            <a:ext cx="4876801" cy="662139"/>
          </a:xfrm>
        </p:spPr>
        <p:txBody>
          <a:bodyPr anchor="t">
            <a:normAutofit fontScale="90000"/>
          </a:bodyPr>
          <a:lstStyle/>
          <a:p>
            <a:r>
              <a:rPr lang="en-US" dirty="0"/>
              <a:t>The Location</a:t>
            </a:r>
          </a:p>
        </p:txBody>
      </p:sp>
    </p:spTree>
    <p:extLst>
      <p:ext uri="{BB962C8B-B14F-4D97-AF65-F5344CB8AC3E}">
        <p14:creationId xmlns:p14="http://schemas.microsoft.com/office/powerpoint/2010/main" val="3196495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oardwalk leading to a building&#10;&#10;Description automatically generated with low confidence">
            <a:extLst>
              <a:ext uri="{FF2B5EF4-FFF2-40B4-BE49-F238E27FC236}">
                <a16:creationId xmlns:a16="http://schemas.microsoft.com/office/drawing/2014/main" id="{593ED164-75F1-EA4D-BF8A-97D9C8980C05}"/>
              </a:ext>
            </a:extLst>
          </p:cNvPr>
          <p:cNvPicPr>
            <a:picLocks noChangeAspect="1"/>
          </p:cNvPicPr>
          <p:nvPr/>
        </p:nvPicPr>
        <p:blipFill rotWithShape="1">
          <a:blip r:embed="rId3"/>
          <a:srcRect t="32615" b="33129"/>
          <a:stretch/>
        </p:blipFill>
        <p:spPr>
          <a:xfrm>
            <a:off x="676212" y="928968"/>
            <a:ext cx="3164681" cy="2349306"/>
          </a:xfrm>
          <a:prstGeom prst="rect">
            <a:avLst/>
          </a:prstGeom>
        </p:spPr>
      </p:pic>
      <p:pic>
        <p:nvPicPr>
          <p:cNvPr id="9" name="Picture 8" descr="A picture containing text&#10;&#10;Description automatically generated">
            <a:extLst>
              <a:ext uri="{FF2B5EF4-FFF2-40B4-BE49-F238E27FC236}">
                <a16:creationId xmlns:a16="http://schemas.microsoft.com/office/drawing/2014/main" id="{AA882622-AA41-CE4C-884F-1C533C04D513}"/>
              </a:ext>
            </a:extLst>
          </p:cNvPr>
          <p:cNvPicPr>
            <a:picLocks noChangeAspect="1"/>
          </p:cNvPicPr>
          <p:nvPr/>
        </p:nvPicPr>
        <p:blipFill rotWithShape="1">
          <a:blip r:embed="rId4"/>
          <a:srcRect t="33231" b="32513"/>
          <a:stretch/>
        </p:blipFill>
        <p:spPr>
          <a:xfrm>
            <a:off x="4494756" y="928968"/>
            <a:ext cx="3164681" cy="2349306"/>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3DACDF5F-AD2A-7F42-8D64-8D8A5E5061AA}"/>
              </a:ext>
            </a:extLst>
          </p:cNvPr>
          <p:cNvPicPr>
            <a:picLocks noChangeAspect="1"/>
          </p:cNvPicPr>
          <p:nvPr/>
        </p:nvPicPr>
        <p:blipFill rotWithShape="1">
          <a:blip r:embed="rId5"/>
          <a:srcRect t="32615" b="33129"/>
          <a:stretch/>
        </p:blipFill>
        <p:spPr>
          <a:xfrm>
            <a:off x="8313301" y="928968"/>
            <a:ext cx="3164681" cy="2349306"/>
          </a:xfrm>
          <a:prstGeom prst="rect">
            <a:avLst/>
          </a:prstGeom>
        </p:spPr>
      </p:pic>
      <p:pic>
        <p:nvPicPr>
          <p:cNvPr id="13" name="Picture 12" descr="A picture containing text&#10;&#10;Description automatically generated">
            <a:extLst>
              <a:ext uri="{FF2B5EF4-FFF2-40B4-BE49-F238E27FC236}">
                <a16:creationId xmlns:a16="http://schemas.microsoft.com/office/drawing/2014/main" id="{CF54312D-EAD3-AA49-9E31-7A09EDEF3189}"/>
              </a:ext>
            </a:extLst>
          </p:cNvPr>
          <p:cNvPicPr>
            <a:picLocks noChangeAspect="1"/>
          </p:cNvPicPr>
          <p:nvPr/>
        </p:nvPicPr>
        <p:blipFill rotWithShape="1">
          <a:blip r:embed="rId6"/>
          <a:srcRect t="33231" b="32513"/>
          <a:stretch/>
        </p:blipFill>
        <p:spPr>
          <a:xfrm>
            <a:off x="174187" y="3785214"/>
            <a:ext cx="2917822" cy="2349306"/>
          </a:xfrm>
          <a:prstGeom prst="rect">
            <a:avLst/>
          </a:prstGeom>
        </p:spPr>
      </p:pic>
      <p:pic>
        <p:nvPicPr>
          <p:cNvPr id="15" name="Picture 14" descr="A picture containing text, sky, water, boat&#10;&#10;Description automatically generated">
            <a:extLst>
              <a:ext uri="{FF2B5EF4-FFF2-40B4-BE49-F238E27FC236}">
                <a16:creationId xmlns:a16="http://schemas.microsoft.com/office/drawing/2014/main" id="{FC7CB488-6B42-FA4E-AE16-EC2589585379}"/>
              </a:ext>
            </a:extLst>
          </p:cNvPr>
          <p:cNvPicPr>
            <a:picLocks noChangeAspect="1"/>
          </p:cNvPicPr>
          <p:nvPr/>
        </p:nvPicPr>
        <p:blipFill rotWithShape="1">
          <a:blip r:embed="rId7"/>
          <a:srcRect t="32820" b="32923"/>
          <a:stretch/>
        </p:blipFill>
        <p:spPr>
          <a:xfrm>
            <a:off x="3159445" y="3785214"/>
            <a:ext cx="3062596" cy="2349307"/>
          </a:xfrm>
          <a:prstGeom prst="rect">
            <a:avLst/>
          </a:prstGeom>
        </p:spPr>
      </p:pic>
      <p:pic>
        <p:nvPicPr>
          <p:cNvPr id="27" name="Picture 26" descr="A body of water with buildings and trees in the background&#10;&#10;Description automatically generated with medium confidence">
            <a:extLst>
              <a:ext uri="{FF2B5EF4-FFF2-40B4-BE49-F238E27FC236}">
                <a16:creationId xmlns:a16="http://schemas.microsoft.com/office/drawing/2014/main" id="{9F20E658-62A4-2C41-90CE-754581E4C1C3}"/>
              </a:ext>
            </a:extLst>
          </p:cNvPr>
          <p:cNvPicPr>
            <a:picLocks noChangeAspect="1"/>
          </p:cNvPicPr>
          <p:nvPr/>
        </p:nvPicPr>
        <p:blipFill rotWithShape="1">
          <a:blip r:embed="rId8"/>
          <a:srcRect t="12831" b="48334"/>
          <a:stretch/>
        </p:blipFill>
        <p:spPr bwMode="auto">
          <a:xfrm>
            <a:off x="6303512" y="3785215"/>
            <a:ext cx="3062596" cy="2349306"/>
          </a:xfrm>
          <a:prstGeom prst="rect">
            <a:avLst/>
          </a:prstGeom>
          <a:ln>
            <a:noFill/>
          </a:ln>
          <a:extLst>
            <a:ext uri="{53640926-AAD7-44D8-BBD7-CCE9431645EC}">
              <a14:shadowObscured xmlns:a14="http://schemas.microsoft.com/office/drawing/2010/main"/>
            </a:ext>
          </a:extLst>
        </p:spPr>
      </p:pic>
      <p:pic>
        <p:nvPicPr>
          <p:cNvPr id="29" name="Picture 28" descr="A body of water with buildings in the background&#10;&#10;Description automatically generated with medium confidence">
            <a:extLst>
              <a:ext uri="{FF2B5EF4-FFF2-40B4-BE49-F238E27FC236}">
                <a16:creationId xmlns:a16="http://schemas.microsoft.com/office/drawing/2014/main" id="{644F776D-4F0D-484E-B3C1-9D5613B221F5}"/>
              </a:ext>
            </a:extLst>
          </p:cNvPr>
          <p:cNvPicPr>
            <a:picLocks noChangeAspect="1"/>
          </p:cNvPicPr>
          <p:nvPr/>
        </p:nvPicPr>
        <p:blipFill rotWithShape="1">
          <a:blip r:embed="rId9"/>
          <a:srcRect t="24526" b="18850"/>
          <a:stretch/>
        </p:blipFill>
        <p:spPr bwMode="auto">
          <a:xfrm>
            <a:off x="9458280" y="3785213"/>
            <a:ext cx="2559533" cy="23493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776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34398-8C92-3244-B0CE-DE39DD35C37A}"/>
              </a:ext>
            </a:extLst>
          </p:cNvPr>
          <p:cNvSpPr>
            <a:spLocks noGrp="1"/>
          </p:cNvSpPr>
          <p:nvPr>
            <p:ph type="title"/>
          </p:nvPr>
        </p:nvSpPr>
        <p:spPr>
          <a:xfrm>
            <a:off x="914400" y="1371600"/>
            <a:ext cx="5640405" cy="1314443"/>
          </a:xfrm>
        </p:spPr>
        <p:txBody>
          <a:bodyPr>
            <a:normAutofit/>
          </a:bodyPr>
          <a:lstStyle/>
          <a:p>
            <a:r>
              <a:rPr lang="en-US"/>
              <a:t>Swansea’s Heritage</a:t>
            </a:r>
          </a:p>
        </p:txBody>
      </p:sp>
      <p:cxnSp>
        <p:nvCxnSpPr>
          <p:cNvPr id="73" name="Straight Connector 72">
            <a:extLst>
              <a:ext uri="{FF2B5EF4-FFF2-40B4-BE49-F238E27FC236}">
                <a16:creationId xmlns:a16="http://schemas.microsoft.com/office/drawing/2014/main" id="{E16CB74F-F3CC-4B0B-B50E-878BEDB2CF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9" name="Picture 18" descr="Congrats to Swansea Bay Business Awards Winners from NPT - Business News  Wales">
            <a:extLst>
              <a:ext uri="{FF2B5EF4-FFF2-40B4-BE49-F238E27FC236}">
                <a16:creationId xmlns:a16="http://schemas.microsoft.com/office/drawing/2014/main" id="{CCBA1806-7146-A541-9D4B-B32F1100E0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194" r="2" b="2"/>
          <a:stretch/>
        </p:blipFill>
        <p:spPr bwMode="auto">
          <a:xfrm>
            <a:off x="7810500" y="1"/>
            <a:ext cx="4381500" cy="23340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4D0ABF5-DFFD-D149-B5BD-187275A11E54}"/>
              </a:ext>
            </a:extLst>
          </p:cNvPr>
          <p:cNvSpPr>
            <a:spLocks noGrp="1"/>
          </p:cNvSpPr>
          <p:nvPr>
            <p:ph idx="1"/>
          </p:nvPr>
        </p:nvSpPr>
        <p:spPr>
          <a:xfrm>
            <a:off x="914399" y="2513413"/>
            <a:ext cx="5640405" cy="3088460"/>
          </a:xfrm>
        </p:spPr>
        <p:txBody>
          <a:bodyPr>
            <a:normAutofit lnSpcReduction="10000"/>
          </a:bodyPr>
          <a:lstStyle/>
          <a:p>
            <a:r>
              <a:rPr lang="en-US" sz="1800" dirty="0"/>
              <a:t>Docks/trade – Inspired by boat sails</a:t>
            </a:r>
          </a:p>
          <a:p>
            <a:r>
              <a:rPr lang="en-US" sz="1800" dirty="0"/>
              <a:t>Fisheries – Aquatic themed design and aesthetic features</a:t>
            </a:r>
          </a:p>
          <a:p>
            <a:r>
              <a:rPr lang="en-US" sz="1800" dirty="0"/>
              <a:t>Industrial Heritage/Copper industry - Copper handrails or aesthetic copper touches integrated in the design</a:t>
            </a:r>
          </a:p>
          <a:p>
            <a:r>
              <a:rPr lang="en-US" sz="1800" dirty="0"/>
              <a:t>Beachside city – A colour scheme that will harmonize with the environment </a:t>
            </a:r>
          </a:p>
          <a:p>
            <a:endParaRPr lang="en-US" sz="1900" dirty="0"/>
          </a:p>
        </p:txBody>
      </p:sp>
      <p:pic>
        <p:nvPicPr>
          <p:cNvPr id="12" name="Picture 4">
            <a:extLst>
              <a:ext uri="{FF2B5EF4-FFF2-40B4-BE49-F238E27FC236}">
                <a16:creationId xmlns:a16="http://schemas.microsoft.com/office/drawing/2014/main" id="{2DC4E193-541D-D24D-B1AA-4BFD85C6F3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535" r="2" b="8662"/>
          <a:stretch/>
        </p:blipFill>
        <p:spPr bwMode="auto">
          <a:xfrm>
            <a:off x="7810500" y="2334025"/>
            <a:ext cx="4381500" cy="233402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he Swansea Sail Bridge – newsteelconstruction.com">
            <a:extLst>
              <a:ext uri="{FF2B5EF4-FFF2-40B4-BE49-F238E27FC236}">
                <a16:creationId xmlns:a16="http://schemas.microsoft.com/office/drawing/2014/main" id="{122C32DB-F9E6-B149-8D78-D7477A62FCF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968" b="3"/>
          <a:stretch/>
        </p:blipFill>
        <p:spPr bwMode="auto">
          <a:xfrm>
            <a:off x="7810500" y="4668051"/>
            <a:ext cx="4381500" cy="2189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5075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ngela Kokott: The Peace Bridge should be glass-free - Calgary |  Globalnews.ca">
            <a:extLst>
              <a:ext uri="{FF2B5EF4-FFF2-40B4-BE49-F238E27FC236}">
                <a16:creationId xmlns:a16="http://schemas.microsoft.com/office/drawing/2014/main" id="{0007FD38-F975-6640-ADD9-644B325659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83" y="4655189"/>
            <a:ext cx="2310997" cy="198168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DF] AN AESTHETIC SOLUTION FOR A PEDESTRIAN BRIDGE | Semantic Scholar">
            <a:extLst>
              <a:ext uri="{FF2B5EF4-FFF2-40B4-BE49-F238E27FC236}">
                <a16:creationId xmlns:a16="http://schemas.microsoft.com/office/drawing/2014/main" id="{5C24B034-B835-BD4E-AF6B-7E05240B40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886" t="9791" r="14540" b="34167"/>
          <a:stretch/>
        </p:blipFill>
        <p:spPr bwMode="auto">
          <a:xfrm>
            <a:off x="8947433" y="2700320"/>
            <a:ext cx="3121426" cy="189540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DWTC pedestrian bridge, Dubai — ZJA">
            <a:extLst>
              <a:ext uri="{FF2B5EF4-FFF2-40B4-BE49-F238E27FC236}">
                <a16:creationId xmlns:a16="http://schemas.microsoft.com/office/drawing/2014/main" id="{CF6BBF6C-16C3-5142-A69A-BC7D623F8EA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02" r="12566"/>
          <a:stretch/>
        </p:blipFill>
        <p:spPr bwMode="auto">
          <a:xfrm>
            <a:off x="171483" y="2700318"/>
            <a:ext cx="1739744" cy="189540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Vietnam awaits you with wonders">
            <a:extLst>
              <a:ext uri="{FF2B5EF4-FFF2-40B4-BE49-F238E27FC236}">
                <a16:creationId xmlns:a16="http://schemas.microsoft.com/office/drawing/2014/main" id="{73508402-15B3-B041-9938-2463764FB5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55942" y="1036896"/>
            <a:ext cx="2090840" cy="15681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EF01B6E-B118-F14B-976C-802D6014F203}"/>
              </a:ext>
            </a:extLst>
          </p:cNvPr>
          <p:cNvSpPr txBox="1"/>
          <p:nvPr/>
        </p:nvSpPr>
        <p:spPr>
          <a:xfrm>
            <a:off x="4730081" y="201403"/>
            <a:ext cx="2731838" cy="707886"/>
          </a:xfrm>
          <a:prstGeom prst="rect">
            <a:avLst/>
          </a:prstGeom>
          <a:noFill/>
        </p:spPr>
        <p:txBody>
          <a:bodyPr wrap="none" rtlCol="0">
            <a:spAutoFit/>
          </a:bodyPr>
          <a:lstStyle/>
          <a:p>
            <a:r>
              <a:rPr lang="en-US" sz="4000" b="1" dirty="0">
                <a:latin typeface="Bradley Hand ITC" panose="03070402050302030203" pitchFamily="66" charset="77"/>
              </a:rPr>
              <a:t>Mood Board</a:t>
            </a:r>
          </a:p>
        </p:txBody>
      </p:sp>
      <p:pic>
        <p:nvPicPr>
          <p:cNvPr id="7" name="Picture 10" descr="These Are the Coolest Bike and Pedestrian Bridges in the US | Pedestrian  bridge, Pedestrian, Bridge design">
            <a:extLst>
              <a:ext uri="{FF2B5EF4-FFF2-40B4-BE49-F238E27FC236}">
                <a16:creationId xmlns:a16="http://schemas.microsoft.com/office/drawing/2014/main" id="{AD7E0E0F-9C2F-D24D-A4A2-C9EFAD827F7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90267" y="990088"/>
            <a:ext cx="2378591" cy="1645237"/>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8" descr="High Loop Bridge, Shanghai, China / 100architects — urdesignmag">
            <a:extLst>
              <a:ext uri="{FF2B5EF4-FFF2-40B4-BE49-F238E27FC236}">
                <a16:creationId xmlns:a16="http://schemas.microsoft.com/office/drawing/2014/main" id="{9BA571EF-A558-C540-B2F0-F5E473B2DC0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9538" r="1" b="1404"/>
          <a:stretch/>
        </p:blipFill>
        <p:spPr bwMode="auto">
          <a:xfrm>
            <a:off x="171483" y="991287"/>
            <a:ext cx="2514605" cy="156812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Arganzuela Footbridge: Spiraling Conical Bridge Spanning Madrid&amp;#39;s  Manzanares River Now Open">
            <a:extLst>
              <a:ext uri="{FF2B5EF4-FFF2-40B4-BE49-F238E27FC236}">
                <a16:creationId xmlns:a16="http://schemas.microsoft.com/office/drawing/2014/main" id="{EA2B9292-9E49-9241-9872-A16EE8BE5BB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35080" y="1020387"/>
            <a:ext cx="2378591" cy="158463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Long-lasting coating system minimizes future maintenance on pedestrian  bridge">
            <a:extLst>
              <a:ext uri="{FF2B5EF4-FFF2-40B4-BE49-F238E27FC236}">
                <a16:creationId xmlns:a16="http://schemas.microsoft.com/office/drawing/2014/main" id="{2E1319A2-5AE8-9B44-88D6-A568FB01FEB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74386" y="1036897"/>
            <a:ext cx="2093257" cy="153581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Helix Bridge – Inspirations | Essential Home">
            <a:extLst>
              <a:ext uri="{FF2B5EF4-FFF2-40B4-BE49-F238E27FC236}">
                <a16:creationId xmlns:a16="http://schemas.microsoft.com/office/drawing/2014/main" id="{3C6E1E07-A4D9-7B43-9B92-F80D464F382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727432" y="4626024"/>
            <a:ext cx="3331315" cy="201826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0" descr="Top 10 Pedestrian Bridges - Land8">
            <a:extLst>
              <a:ext uri="{FF2B5EF4-FFF2-40B4-BE49-F238E27FC236}">
                <a16:creationId xmlns:a16="http://schemas.microsoft.com/office/drawing/2014/main" id="{948DE540-8082-2045-B1A2-DEA6B873A75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540078" y="4655189"/>
            <a:ext cx="3039061" cy="198910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Top 10 Pedestrian Bridges - Land8">
            <a:extLst>
              <a:ext uri="{FF2B5EF4-FFF2-40B4-BE49-F238E27FC236}">
                <a16:creationId xmlns:a16="http://schemas.microsoft.com/office/drawing/2014/main" id="{ADB61BE9-1DE7-8A41-B924-02415F02DEB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615550" y="4626024"/>
            <a:ext cx="3039060" cy="201084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4" descr="Puente de La Mujer; credit: shutterstcok.com">
            <a:extLst>
              <a:ext uri="{FF2B5EF4-FFF2-40B4-BE49-F238E27FC236}">
                <a16:creationId xmlns:a16="http://schemas.microsoft.com/office/drawing/2014/main" id="{0F3491FD-E5FF-F64A-85AD-15323FBE9001}"/>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981631" y="2700318"/>
            <a:ext cx="3159005" cy="1895403"/>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London Millennium Footbridge; credit: shutterstock.com">
            <a:extLst>
              <a:ext uri="{FF2B5EF4-FFF2-40B4-BE49-F238E27FC236}">
                <a16:creationId xmlns:a16="http://schemas.microsoft.com/office/drawing/2014/main" id="{42C404B0-0217-7842-AB6B-662DB0786298}"/>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198449" y="2700319"/>
            <a:ext cx="3633359" cy="1895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1924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A521A-3175-3746-8D96-FDB4B0BB3AFC}"/>
              </a:ext>
            </a:extLst>
          </p:cNvPr>
          <p:cNvSpPr>
            <a:spLocks noGrp="1"/>
          </p:cNvSpPr>
          <p:nvPr>
            <p:ph type="title"/>
          </p:nvPr>
        </p:nvSpPr>
        <p:spPr>
          <a:xfrm>
            <a:off x="914399" y="914401"/>
            <a:ext cx="4876801" cy="1466490"/>
          </a:xfrm>
        </p:spPr>
        <p:txBody>
          <a:bodyPr anchor="t">
            <a:normAutofit/>
          </a:bodyPr>
          <a:lstStyle/>
          <a:p>
            <a:r>
              <a:rPr lang="en-US" dirty="0"/>
              <a:t>Basic Design Requirements</a:t>
            </a:r>
          </a:p>
        </p:txBody>
      </p:sp>
      <p:pic>
        <p:nvPicPr>
          <p:cNvPr id="3074" name="Picture 2" descr="435 Pedestrian Bridge Illustrations &amp;amp; Clip Art - iStock">
            <a:extLst>
              <a:ext uri="{FF2B5EF4-FFF2-40B4-BE49-F238E27FC236}">
                <a16:creationId xmlns:a16="http://schemas.microsoft.com/office/drawing/2014/main" id="{10278CB5-8DC0-D84D-B685-05B5AF6BBA4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4399" y="2380891"/>
            <a:ext cx="4047036" cy="251928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FA659FA-A49C-2144-BAF3-97778A264D59}"/>
              </a:ext>
            </a:extLst>
          </p:cNvPr>
          <p:cNvSpPr>
            <a:spLocks noGrp="1"/>
          </p:cNvSpPr>
          <p:nvPr>
            <p:ph idx="1"/>
          </p:nvPr>
        </p:nvSpPr>
        <p:spPr>
          <a:xfrm>
            <a:off x="5158892" y="1632661"/>
            <a:ext cx="6118709" cy="4015739"/>
          </a:xfrm>
        </p:spPr>
        <p:txBody>
          <a:bodyPr>
            <a:normAutofit fontScale="92500"/>
          </a:bodyPr>
          <a:lstStyle/>
          <a:p>
            <a:pPr lvl="0">
              <a:lnSpc>
                <a:spcPct val="110000"/>
              </a:lnSpc>
            </a:pPr>
            <a:r>
              <a:rPr lang="en-GB" sz="1800" dirty="0">
                <a:latin typeface="Grandview Display" panose="020B0502040204020203" pitchFamily="34" charset="0"/>
              </a:rPr>
              <a:t>Footbridge must be long enough to clear the river and high enough not to interfere with any boats or water sport activities, that may pass beneath it. </a:t>
            </a:r>
          </a:p>
          <a:p>
            <a:pPr lvl="0">
              <a:lnSpc>
                <a:spcPct val="110000"/>
              </a:lnSpc>
            </a:pPr>
            <a:r>
              <a:rPr lang="en-GB" sz="1800" dirty="0">
                <a:latin typeface="Grandview Display" panose="020B0502040204020203" pitchFamily="34" charset="0"/>
              </a:rPr>
              <a:t>Suitable access for wheelchairs and cyclists. </a:t>
            </a:r>
          </a:p>
          <a:p>
            <a:pPr lvl="0">
              <a:lnSpc>
                <a:spcPct val="110000"/>
              </a:lnSpc>
            </a:pPr>
            <a:r>
              <a:rPr lang="en-GB" sz="1800" dirty="0">
                <a:latin typeface="Grandview Display" panose="020B0502040204020203" pitchFamily="34" charset="0"/>
              </a:rPr>
              <a:t>Access ramps will be restricted to a maximum gradient. </a:t>
            </a:r>
          </a:p>
          <a:p>
            <a:pPr>
              <a:lnSpc>
                <a:spcPct val="110000"/>
              </a:lnSpc>
            </a:pPr>
            <a:r>
              <a:rPr lang="en-GB" sz="1800" dirty="0">
                <a:latin typeface="Grandview Display" panose="020B0502040204020203" pitchFamily="34" charset="0"/>
              </a:rPr>
              <a:t>The walkway will be segregated for pedestrians and cyclists; therefore, the width of the bridge will need to be wider. </a:t>
            </a:r>
          </a:p>
          <a:p>
            <a:pPr>
              <a:lnSpc>
                <a:spcPct val="110000"/>
              </a:lnSpc>
            </a:pPr>
            <a:r>
              <a:rPr lang="en-GB" sz="1800" dirty="0">
                <a:latin typeface="Grandview Display" panose="020B0502040204020203" pitchFamily="34" charset="0"/>
              </a:rPr>
              <a:t>The width of the footbridge must be sufficient, to permit passage in both directions for pedestrian and cyclist traffic. </a:t>
            </a:r>
          </a:p>
          <a:p>
            <a:pPr>
              <a:lnSpc>
                <a:spcPct val="110000"/>
              </a:lnSpc>
            </a:pPr>
            <a:r>
              <a:rPr lang="en-GB" sz="1800" dirty="0">
                <a:latin typeface="Grandview Display" panose="020B0502040204020203" pitchFamily="34" charset="0"/>
                <a:cs typeface="Calibri" panose="020F0502020204030204" pitchFamily="34" charset="0"/>
              </a:rPr>
              <a:t>Parapets will be necessary to provide safety for any pedestrians. </a:t>
            </a:r>
          </a:p>
          <a:p>
            <a:pPr lvl="0">
              <a:lnSpc>
                <a:spcPct val="110000"/>
              </a:lnSpc>
            </a:pPr>
            <a:endParaRPr lang="en-GB" sz="1800" dirty="0"/>
          </a:p>
          <a:p>
            <a:pPr>
              <a:lnSpc>
                <a:spcPct val="110000"/>
              </a:lnSpc>
            </a:pPr>
            <a:endParaRPr lang="en-US" sz="1700" dirty="0"/>
          </a:p>
        </p:txBody>
      </p:sp>
      <p:cxnSp>
        <p:nvCxnSpPr>
          <p:cNvPr id="193" name="Straight Connector 192">
            <a:extLst>
              <a:ext uri="{FF2B5EF4-FFF2-40B4-BE49-F238E27FC236}">
                <a16:creationId xmlns:a16="http://schemas.microsoft.com/office/drawing/2014/main" id="{61AF2F3F-06F0-42E3-8F72-36BEDCB694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2660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5834E-390C-EA46-B675-2FA30B446506}"/>
              </a:ext>
            </a:extLst>
          </p:cNvPr>
          <p:cNvSpPr>
            <a:spLocks noGrp="1"/>
          </p:cNvSpPr>
          <p:nvPr>
            <p:ph type="title"/>
          </p:nvPr>
        </p:nvSpPr>
        <p:spPr/>
        <p:txBody>
          <a:bodyPr/>
          <a:lstStyle/>
          <a:p>
            <a:r>
              <a:rPr lang="en-US" dirty="0"/>
              <a:t>Possible Considerations</a:t>
            </a:r>
          </a:p>
        </p:txBody>
      </p:sp>
      <p:sp>
        <p:nvSpPr>
          <p:cNvPr id="3" name="Content Placeholder 2">
            <a:extLst>
              <a:ext uri="{FF2B5EF4-FFF2-40B4-BE49-F238E27FC236}">
                <a16:creationId xmlns:a16="http://schemas.microsoft.com/office/drawing/2014/main" id="{6DF711B8-AC93-C548-AB77-6342CD64EE30}"/>
              </a:ext>
            </a:extLst>
          </p:cNvPr>
          <p:cNvSpPr>
            <a:spLocks noGrp="1"/>
          </p:cNvSpPr>
          <p:nvPr>
            <p:ph idx="1"/>
          </p:nvPr>
        </p:nvSpPr>
        <p:spPr>
          <a:xfrm>
            <a:off x="914400" y="2397940"/>
            <a:ext cx="5317589" cy="3088460"/>
          </a:xfrm>
        </p:spPr>
        <p:txBody>
          <a:bodyPr>
            <a:normAutofit fontScale="85000" lnSpcReduction="10000"/>
          </a:bodyPr>
          <a:lstStyle/>
          <a:p>
            <a:pPr marL="285750" indent="-285750"/>
            <a:r>
              <a:rPr lang="en-GB" sz="2100" dirty="0">
                <a:latin typeface="Grandview Display" panose="020B0502040204020203" pitchFamily="34" charset="0"/>
                <a:ea typeface="Calibri" panose="020F0502020204030204" pitchFamily="34" charset="0"/>
                <a:cs typeface="Calibri" panose="020F0502020204030204" pitchFamily="34" charset="0"/>
              </a:rPr>
              <a:t>The loads on the bridge will be relatively modest compared to highway or railway bridges, so a fairly light structure may be acceptable. </a:t>
            </a:r>
          </a:p>
          <a:p>
            <a:pPr marL="285750" indent="-285750"/>
            <a:r>
              <a:rPr lang="en-GB" sz="2100" dirty="0">
                <a:latin typeface="Grandview Display" panose="020B0502040204020203" pitchFamily="34" charset="0"/>
                <a:ea typeface="Calibri" panose="020F0502020204030204" pitchFamily="34" charset="0"/>
                <a:cs typeface="Calibri" panose="020F0502020204030204" pitchFamily="34" charset="0"/>
              </a:rPr>
              <a:t>The bridge will be required to provide a long clear span, which means material stiffness is an important consideration. </a:t>
            </a:r>
          </a:p>
          <a:p>
            <a:pPr marL="285750" indent="-285750"/>
            <a:r>
              <a:rPr lang="en-GB" sz="2100" dirty="0">
                <a:latin typeface="Grandview Display" panose="020B0502040204020203" pitchFamily="34" charset="0"/>
                <a:ea typeface="Calibri" panose="020F0502020204030204" pitchFamily="34" charset="0"/>
                <a:cs typeface="Calibri" panose="020F0502020204030204" pitchFamily="34" charset="0"/>
              </a:rPr>
              <a:t>Due to the bridge being for pedestrians, the aesthetics require more attention and detail, as it is predominantly in public view.</a:t>
            </a:r>
          </a:p>
          <a:p>
            <a:pPr marL="285750" indent="-285750"/>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6146" name="Picture 2" descr="Architectural blue print icon (PSD) Clip Art">
            <a:extLst>
              <a:ext uri="{FF2B5EF4-FFF2-40B4-BE49-F238E27FC236}">
                <a16:creationId xmlns:a16="http://schemas.microsoft.com/office/drawing/2014/main" id="{9721E24F-8AC8-3545-85C2-EAB5D41D83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238" r="23361"/>
          <a:stretch/>
        </p:blipFill>
        <p:spPr bwMode="auto">
          <a:xfrm>
            <a:off x="6752491" y="1371600"/>
            <a:ext cx="3671669" cy="386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567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77DD6-22AC-2D48-A4FB-4412DE975233}"/>
              </a:ext>
            </a:extLst>
          </p:cNvPr>
          <p:cNvSpPr>
            <a:spLocks noGrp="1"/>
          </p:cNvSpPr>
          <p:nvPr>
            <p:ph type="title"/>
          </p:nvPr>
        </p:nvSpPr>
        <p:spPr>
          <a:xfrm>
            <a:off x="914400" y="1371600"/>
            <a:ext cx="7399606" cy="1314443"/>
          </a:xfrm>
        </p:spPr>
        <p:txBody>
          <a:bodyPr>
            <a:normAutofit/>
          </a:bodyPr>
          <a:lstStyle/>
          <a:p>
            <a:r>
              <a:rPr lang="en-US" dirty="0"/>
              <a:t>Sustainable Design Approaches</a:t>
            </a:r>
          </a:p>
        </p:txBody>
      </p:sp>
      <p:cxnSp>
        <p:nvCxnSpPr>
          <p:cNvPr id="147" name="Straight Connector 146">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2056" name="Picture 8" descr="Trials Of Renewable Energy In Highways - The Tech Journal">
            <a:extLst>
              <a:ext uri="{FF2B5EF4-FFF2-40B4-BE49-F238E27FC236}">
                <a16:creationId xmlns:a16="http://schemas.microsoft.com/office/drawing/2014/main" id="{088A017B-D3DA-F842-BF1A-0B89FDD6A7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484" b="-2"/>
          <a:stretch/>
        </p:blipFill>
        <p:spPr bwMode="auto">
          <a:xfrm>
            <a:off x="8745797" y="643469"/>
            <a:ext cx="2125172" cy="166317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8C7CDB-E0FB-204E-9FC2-A9425999F7E5}"/>
              </a:ext>
            </a:extLst>
          </p:cNvPr>
          <p:cNvSpPr>
            <a:spLocks noGrp="1"/>
          </p:cNvSpPr>
          <p:nvPr>
            <p:ph idx="1"/>
          </p:nvPr>
        </p:nvSpPr>
        <p:spPr>
          <a:xfrm>
            <a:off x="990600" y="2306644"/>
            <a:ext cx="7520354" cy="3635185"/>
          </a:xfrm>
        </p:spPr>
        <p:txBody>
          <a:bodyPr>
            <a:normAutofit fontScale="77500" lnSpcReduction="20000"/>
          </a:bodyPr>
          <a:lstStyle/>
          <a:p>
            <a:pPr marL="0" indent="0">
              <a:buNone/>
            </a:pPr>
            <a:r>
              <a:rPr lang="en-US" b="1" dirty="0"/>
              <a:t>Possible ways to utilize sustainable clean energy, to power the the bridge lighting:</a:t>
            </a:r>
          </a:p>
          <a:p>
            <a:r>
              <a:rPr lang="en-US" b="1" dirty="0"/>
              <a:t>Solar Paneling</a:t>
            </a:r>
          </a:p>
          <a:p>
            <a:pPr>
              <a:buFontTx/>
              <a:buChar char="-"/>
            </a:pPr>
            <a:r>
              <a:rPr lang="en-US" dirty="0"/>
              <a:t>Arched Paneling </a:t>
            </a:r>
          </a:p>
          <a:p>
            <a:pPr>
              <a:buFontTx/>
              <a:buChar char="-"/>
            </a:pPr>
            <a:r>
              <a:rPr lang="en-US" dirty="0"/>
              <a:t>Side Paneling</a:t>
            </a:r>
          </a:p>
          <a:p>
            <a:r>
              <a:rPr lang="en-US" b="1" dirty="0"/>
              <a:t>Wind</a:t>
            </a:r>
          </a:p>
          <a:p>
            <a:pPr>
              <a:buFontTx/>
              <a:buChar char="-"/>
            </a:pPr>
            <a:r>
              <a:rPr lang="en-US" dirty="0"/>
              <a:t>Mini Turbines</a:t>
            </a:r>
          </a:p>
          <a:p>
            <a:pPr>
              <a:buFontTx/>
              <a:buChar char="-"/>
            </a:pPr>
            <a:r>
              <a:rPr lang="en-US" dirty="0"/>
              <a:t>Integrated Turbines</a:t>
            </a:r>
          </a:p>
          <a:p>
            <a:r>
              <a:rPr lang="en-US" b="1" dirty="0"/>
              <a:t>Hydropower</a:t>
            </a:r>
          </a:p>
          <a:p>
            <a:pPr marL="0" indent="0">
              <a:buNone/>
            </a:pPr>
            <a:r>
              <a:rPr lang="en-US" dirty="0"/>
              <a:t>- Possible utilization of hydropower</a:t>
            </a:r>
          </a:p>
        </p:txBody>
      </p:sp>
      <p:pic>
        <p:nvPicPr>
          <p:cNvPr id="9" name="Picture 8" descr="A picture containing text, sky, outdoor, mountain&#10;&#10;Description automatically generated">
            <a:extLst>
              <a:ext uri="{FF2B5EF4-FFF2-40B4-BE49-F238E27FC236}">
                <a16:creationId xmlns:a16="http://schemas.microsoft.com/office/drawing/2014/main" id="{45014B71-3A94-DC41-9BDB-CDD4782E4407}"/>
              </a:ext>
            </a:extLst>
          </p:cNvPr>
          <p:cNvPicPr>
            <a:picLocks noChangeAspect="1"/>
          </p:cNvPicPr>
          <p:nvPr/>
        </p:nvPicPr>
        <p:blipFill rotWithShape="1">
          <a:blip r:embed="rId3"/>
          <a:srcRect l="8046" r="13371"/>
          <a:stretch/>
        </p:blipFill>
        <p:spPr>
          <a:xfrm>
            <a:off x="8745804" y="2597412"/>
            <a:ext cx="2125158" cy="1663175"/>
          </a:xfrm>
          <a:prstGeom prst="rect">
            <a:avLst/>
          </a:prstGeom>
        </p:spPr>
      </p:pic>
      <p:pic>
        <p:nvPicPr>
          <p:cNvPr id="2060" name="Picture 12" descr="Canal Plus: These Tiny Turbines Can Turn Man-Made Waterways Into Power  Plants | GE News">
            <a:extLst>
              <a:ext uri="{FF2B5EF4-FFF2-40B4-BE49-F238E27FC236}">
                <a16:creationId xmlns:a16="http://schemas.microsoft.com/office/drawing/2014/main" id="{5B23B6D5-D29B-D044-A9D3-6B3AD35A369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686067" y="4531057"/>
            <a:ext cx="2244632" cy="1683474"/>
          </a:xfrm>
          <a:prstGeom prst="rect">
            <a:avLst/>
          </a:prstGeom>
          <a:noFill/>
          <a:extLst>
            <a:ext uri="{909E8E84-426E-40DD-AFC4-6F175D3DCCD1}">
              <a14:hiddenFill xmlns:a14="http://schemas.microsoft.com/office/drawing/2010/main">
                <a:solidFill>
                  <a:srgbClr val="FFFFFF"/>
                </a:solidFill>
              </a14:hiddenFill>
            </a:ext>
          </a:extLst>
        </p:spPr>
      </p:pic>
      <p:pic>
        <p:nvPicPr>
          <p:cNvPr id="2064" name="Picture 16" descr="Picture Transparent Library Energy Clipart Renewable - Clean Energy Source  - 400x400 PNG Download - PNGkit">
            <a:extLst>
              <a:ext uri="{FF2B5EF4-FFF2-40B4-BE49-F238E27FC236}">
                <a16:creationId xmlns:a16="http://schemas.microsoft.com/office/drawing/2014/main" id="{D6BB56D6-8FB7-2D41-B2E1-EC4918EBE19B}"/>
              </a:ext>
            </a:extLst>
          </p:cNvPr>
          <p:cNvPicPr>
            <a:picLocks noChangeAspect="1" noChangeArrowheads="1"/>
          </p:cNvPicPr>
          <p:nvPr/>
        </p:nvPicPr>
        <p:blipFill rotWithShape="1">
          <a:blip r:embed="rId5">
            <a:clrChange>
              <a:clrFrom>
                <a:srgbClr val="F6F6F6"/>
              </a:clrFrom>
              <a:clrTo>
                <a:srgbClr val="F6F6F6">
                  <a:alpha val="0"/>
                </a:srgbClr>
              </a:clrTo>
            </a:clrChange>
            <a:extLst>
              <a:ext uri="{28A0092B-C50C-407E-A947-70E740481C1C}">
                <a14:useLocalDpi xmlns:a14="http://schemas.microsoft.com/office/drawing/2010/main" val="0"/>
              </a:ext>
            </a:extLst>
          </a:blip>
          <a:srcRect l="24741" r="23773"/>
          <a:stretch/>
        </p:blipFill>
        <p:spPr bwMode="auto">
          <a:xfrm>
            <a:off x="4963640" y="2686043"/>
            <a:ext cx="2887068" cy="3282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0619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26A2-AC71-C645-A163-3777CA587A51}"/>
              </a:ext>
            </a:extLst>
          </p:cNvPr>
          <p:cNvSpPr>
            <a:spLocks noGrp="1"/>
          </p:cNvSpPr>
          <p:nvPr>
            <p:ph type="title"/>
          </p:nvPr>
        </p:nvSpPr>
        <p:spPr/>
        <p:txBody>
          <a:bodyPr/>
          <a:lstStyle/>
          <a:p>
            <a:r>
              <a:rPr lang="en-GB" b="1" dirty="0"/>
              <a:t>Kinetic Walkway</a:t>
            </a:r>
            <a:br>
              <a:rPr lang="en-GB" dirty="0"/>
            </a:br>
            <a:endParaRPr lang="en-US" dirty="0"/>
          </a:p>
        </p:txBody>
      </p:sp>
      <p:sp>
        <p:nvSpPr>
          <p:cNvPr id="3" name="Content Placeholder 2">
            <a:extLst>
              <a:ext uri="{FF2B5EF4-FFF2-40B4-BE49-F238E27FC236}">
                <a16:creationId xmlns:a16="http://schemas.microsoft.com/office/drawing/2014/main" id="{377D95DE-ACB3-DF40-8C74-8A9D1250405B}"/>
              </a:ext>
            </a:extLst>
          </p:cNvPr>
          <p:cNvSpPr>
            <a:spLocks noGrp="1"/>
          </p:cNvSpPr>
          <p:nvPr>
            <p:ph idx="1"/>
          </p:nvPr>
        </p:nvSpPr>
        <p:spPr>
          <a:xfrm>
            <a:off x="914399" y="2379784"/>
            <a:ext cx="6764216" cy="3892061"/>
          </a:xfrm>
        </p:spPr>
        <p:txBody>
          <a:bodyPr>
            <a:normAutofit fontScale="85000" lnSpcReduction="10000"/>
          </a:bodyPr>
          <a:lstStyle/>
          <a:p>
            <a:pPr lvl="0"/>
            <a:r>
              <a:rPr lang="en-GB" dirty="0"/>
              <a:t>Kinetic walkways harness the power of the kinetic energy, produced from footsteps, to generate electricity.</a:t>
            </a:r>
          </a:p>
          <a:p>
            <a:pPr lvl="0"/>
            <a:r>
              <a:rPr lang="en-GB" dirty="0"/>
              <a:t>One footstep flexes the kinetic tile by 5mm, typically generating around 5-8 watts of power. Each step can generate 3 joules of energy, which is enough to power an LED streetlamp for 30 seconds. </a:t>
            </a:r>
          </a:p>
          <a:p>
            <a:pPr lvl="0"/>
            <a:r>
              <a:rPr lang="en-GB" dirty="0"/>
              <a:t>A kinetic walkway across the length of the bridge, supplemented by enough footsteps and cyclists, can generate enough electricity to be stored in a battery for later use.</a:t>
            </a:r>
          </a:p>
          <a:p>
            <a:pPr lvl="0"/>
            <a:r>
              <a:rPr lang="en-GB" dirty="0"/>
              <a:t>Kinetic tiles are made from 95% recycled tyre rubber, making it a more sustainable material.</a:t>
            </a:r>
          </a:p>
          <a:p>
            <a:pPr marL="0" indent="0">
              <a:buNone/>
            </a:pPr>
            <a:endParaRPr lang="en-US" dirty="0"/>
          </a:p>
        </p:txBody>
      </p:sp>
      <p:pic>
        <p:nvPicPr>
          <p:cNvPr id="1026" name="Picture 2" descr="London&amp;#39;s &amp;#39;smart street&amp;#39; turns footsteps into energy - Curbed">
            <a:extLst>
              <a:ext uri="{FF2B5EF4-FFF2-40B4-BE49-F238E27FC236}">
                <a16:creationId xmlns:a16="http://schemas.microsoft.com/office/drawing/2014/main" id="{76E2F9A0-C812-E840-AF1B-136EEBCE56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628" r="25268"/>
          <a:stretch/>
        </p:blipFill>
        <p:spPr bwMode="auto">
          <a:xfrm>
            <a:off x="8428892" y="2756550"/>
            <a:ext cx="2848708" cy="32695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epping it Up: Kinetic Footpath Generates Energy From Steps | Gadgets,  Science &amp;amp; Technology">
            <a:extLst>
              <a:ext uri="{FF2B5EF4-FFF2-40B4-BE49-F238E27FC236}">
                <a16:creationId xmlns:a16="http://schemas.microsoft.com/office/drawing/2014/main" id="{4F65E090-E808-0646-A255-F126D7430814}"/>
              </a:ext>
            </a:extLst>
          </p:cNvPr>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r="25401"/>
          <a:stretch/>
        </p:blipFill>
        <p:spPr bwMode="auto">
          <a:xfrm>
            <a:off x="8428892" y="713895"/>
            <a:ext cx="2848708" cy="1966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0138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AB228-1501-4D43-AAD9-D40FD9243BD4}"/>
              </a:ext>
            </a:extLst>
          </p:cNvPr>
          <p:cNvSpPr>
            <a:spLocks noGrp="1"/>
          </p:cNvSpPr>
          <p:nvPr>
            <p:ph type="title"/>
          </p:nvPr>
        </p:nvSpPr>
        <p:spPr/>
        <p:txBody>
          <a:bodyPr/>
          <a:lstStyle/>
          <a:p>
            <a:r>
              <a:rPr lang="en-US" dirty="0"/>
              <a:t>Initial Design</a:t>
            </a:r>
          </a:p>
        </p:txBody>
      </p:sp>
      <p:pic>
        <p:nvPicPr>
          <p:cNvPr id="5" name="Picture 4" descr="Diagram&#10;&#10;Description automatically generated">
            <a:extLst>
              <a:ext uri="{FF2B5EF4-FFF2-40B4-BE49-F238E27FC236}">
                <a16:creationId xmlns:a16="http://schemas.microsoft.com/office/drawing/2014/main" id="{2D4CD57A-BF14-DB4D-AE4F-A19D858B0DD9}"/>
              </a:ext>
            </a:extLst>
          </p:cNvPr>
          <p:cNvPicPr>
            <a:picLocks noChangeAspect="1"/>
          </p:cNvPicPr>
          <p:nvPr/>
        </p:nvPicPr>
        <p:blipFill>
          <a:blip r:embed="rId2">
            <a:extLst>
              <a:ext uri="{BEBA8EAE-BF5A-486C-A8C5-ECC9F3942E4B}">
                <a14:imgProps xmlns:a14="http://schemas.microsoft.com/office/drawing/2010/main">
                  <a14:imgLayer r:embed="rId3">
                    <a14:imgEffect>
                      <a14:saturation sat="33000"/>
                    </a14:imgEffect>
                  </a14:imgLayer>
                </a14:imgProps>
              </a:ext>
            </a:extLst>
          </a:blip>
          <a:stretch>
            <a:fillRect/>
          </a:stretch>
        </p:blipFill>
        <p:spPr>
          <a:xfrm rot="16200000">
            <a:off x="1579172" y="1653105"/>
            <a:ext cx="3988631" cy="5318174"/>
          </a:xfrm>
          <a:prstGeom prst="rect">
            <a:avLst/>
          </a:prstGeom>
        </p:spPr>
      </p:pic>
      <p:pic>
        <p:nvPicPr>
          <p:cNvPr id="7" name="Picture 6" descr="Diagram&#10;&#10;Description automatically generated">
            <a:extLst>
              <a:ext uri="{FF2B5EF4-FFF2-40B4-BE49-F238E27FC236}">
                <a16:creationId xmlns:a16="http://schemas.microsoft.com/office/drawing/2014/main" id="{060D6F26-9542-594B-AFEB-53F344385118}"/>
              </a:ext>
            </a:extLst>
          </p:cNvPr>
          <p:cNvPicPr>
            <a:picLocks noChangeAspect="1"/>
          </p:cNvPicPr>
          <p:nvPr/>
        </p:nvPicPr>
        <p:blipFill>
          <a:blip r:embed="rId4">
            <a:extLst>
              <a:ext uri="{BEBA8EAE-BF5A-486C-A8C5-ECC9F3942E4B}">
                <a14:imgProps xmlns:a14="http://schemas.microsoft.com/office/drawing/2010/main">
                  <a14:imgLayer r:embed="rId5">
                    <a14:imgEffect>
                      <a14:saturation sat="33000"/>
                    </a14:imgEffect>
                  </a14:imgLayer>
                </a14:imgProps>
              </a:ext>
            </a:extLst>
          </a:blip>
          <a:stretch>
            <a:fillRect/>
          </a:stretch>
        </p:blipFill>
        <p:spPr>
          <a:xfrm rot="16200000">
            <a:off x="7045643" y="1653105"/>
            <a:ext cx="3988632" cy="5318176"/>
          </a:xfrm>
          <a:prstGeom prst="rect">
            <a:avLst/>
          </a:prstGeom>
        </p:spPr>
      </p:pic>
    </p:spTree>
    <p:extLst>
      <p:ext uri="{BB962C8B-B14F-4D97-AF65-F5344CB8AC3E}">
        <p14:creationId xmlns:p14="http://schemas.microsoft.com/office/powerpoint/2010/main" val="2120351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12A2-C2A7-FA4D-9267-CA91D7496500}"/>
              </a:ext>
            </a:extLst>
          </p:cNvPr>
          <p:cNvSpPr>
            <a:spLocks noGrp="1"/>
          </p:cNvSpPr>
          <p:nvPr>
            <p:ph type="title"/>
          </p:nvPr>
        </p:nvSpPr>
        <p:spPr/>
        <p:txBody>
          <a:bodyPr/>
          <a:lstStyle/>
          <a:p>
            <a:r>
              <a:rPr lang="en-US" dirty="0"/>
              <a:t>Tasks</a:t>
            </a:r>
          </a:p>
        </p:txBody>
      </p:sp>
      <p:sp>
        <p:nvSpPr>
          <p:cNvPr id="3" name="Content Placeholder 2">
            <a:extLst>
              <a:ext uri="{FF2B5EF4-FFF2-40B4-BE49-F238E27FC236}">
                <a16:creationId xmlns:a16="http://schemas.microsoft.com/office/drawing/2014/main" id="{451C119E-B621-5B4D-A172-C05FE4022C0D}"/>
              </a:ext>
            </a:extLst>
          </p:cNvPr>
          <p:cNvSpPr>
            <a:spLocks noGrp="1"/>
          </p:cNvSpPr>
          <p:nvPr>
            <p:ph idx="1"/>
          </p:nvPr>
        </p:nvSpPr>
        <p:spPr>
          <a:xfrm>
            <a:off x="914400" y="2627728"/>
            <a:ext cx="7386452" cy="3088460"/>
          </a:xfrm>
        </p:spPr>
        <p:txBody>
          <a:bodyPr>
            <a:normAutofit fontScale="92500" lnSpcReduction="10000"/>
          </a:bodyPr>
          <a:lstStyle/>
          <a:p>
            <a:pPr marL="0" indent="0" fontAlgn="base">
              <a:buNone/>
            </a:pPr>
            <a:r>
              <a:rPr lang="en-GB" dirty="0"/>
              <a:t>Currently Working on:</a:t>
            </a:r>
          </a:p>
          <a:p>
            <a:pPr fontAlgn="base"/>
            <a:r>
              <a:rPr lang="en-GB" dirty="0">
                <a:solidFill>
                  <a:schemeClr val="accent4"/>
                </a:solidFill>
              </a:rPr>
              <a:t>Risk assessments - Majority of risks can be assumed/identified now</a:t>
            </a:r>
          </a:p>
          <a:p>
            <a:pPr fontAlgn="base"/>
            <a:r>
              <a:rPr lang="en-GB" dirty="0">
                <a:solidFill>
                  <a:schemeClr val="accent4"/>
                </a:solidFill>
              </a:rPr>
              <a:t>Full schedule of works - List initial tasks &amp; further detail later</a:t>
            </a:r>
          </a:p>
          <a:p>
            <a:pPr marL="0" indent="0" fontAlgn="base">
              <a:buNone/>
            </a:pPr>
            <a:r>
              <a:rPr lang="en-GB" dirty="0"/>
              <a:t>Once the final design gets approved:</a:t>
            </a:r>
          </a:p>
          <a:p>
            <a:pPr fontAlgn="base"/>
            <a:r>
              <a:rPr lang="en-GB" dirty="0">
                <a:solidFill>
                  <a:srgbClr val="FFC000"/>
                </a:solidFill>
              </a:rPr>
              <a:t>Foundation’s substantiation</a:t>
            </a:r>
          </a:p>
          <a:p>
            <a:pPr fontAlgn="base"/>
            <a:r>
              <a:rPr lang="en-GB" dirty="0">
                <a:solidFill>
                  <a:srgbClr val="FFC000"/>
                </a:solidFill>
              </a:rPr>
              <a:t>Summary project costings  </a:t>
            </a:r>
          </a:p>
          <a:p>
            <a:endParaRPr lang="en-US" dirty="0"/>
          </a:p>
        </p:txBody>
      </p:sp>
      <p:pic>
        <p:nvPicPr>
          <p:cNvPr id="1026" name="Picture 2" descr="Whats Next Clip Art - Royalty Free - GoGraph">
            <a:extLst>
              <a:ext uri="{FF2B5EF4-FFF2-40B4-BE49-F238E27FC236}">
                <a16:creationId xmlns:a16="http://schemas.microsoft.com/office/drawing/2014/main" id="{9D3DFA70-646D-D840-B460-E9AD0BEDBCCA}"/>
              </a:ext>
            </a:extLst>
          </p:cNvPr>
          <p:cNvPicPr>
            <a:picLocks noChangeAspect="1" noChangeArrowheads="1"/>
          </p:cNvPicPr>
          <p:nvPr/>
        </p:nvPicPr>
        <p:blipFill rotWithShape="1">
          <a:blip r:embed="rId2">
            <a:clrChange>
              <a:clrFrom>
                <a:srgbClr val="FFFFF3"/>
              </a:clrFrom>
              <a:clrTo>
                <a:srgbClr val="FFFFF3">
                  <a:alpha val="0"/>
                </a:srgbClr>
              </a:clrTo>
            </a:clrChange>
            <a:extLst>
              <a:ext uri="{28A0092B-C50C-407E-A947-70E740481C1C}">
                <a14:useLocalDpi xmlns:a14="http://schemas.microsoft.com/office/drawing/2010/main" val="0"/>
              </a:ext>
            </a:extLst>
          </a:blip>
          <a:srcRect b="11346"/>
          <a:stretch/>
        </p:blipFill>
        <p:spPr bwMode="auto">
          <a:xfrm>
            <a:off x="2327077" y="710260"/>
            <a:ext cx="2057207" cy="19757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ask clipart - Clip Art Library">
            <a:extLst>
              <a:ext uri="{FF2B5EF4-FFF2-40B4-BE49-F238E27FC236}">
                <a16:creationId xmlns:a16="http://schemas.microsoft.com/office/drawing/2014/main" id="{1DE742EE-6FEC-3244-BD8B-AD9186CB6C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4918" y="2627728"/>
            <a:ext cx="2337221" cy="2589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4297572"/>
      </p:ext>
    </p:extLst>
  </p:cSld>
  <p:clrMapOvr>
    <a:masterClrMapping/>
  </p:clrMapOvr>
</p:sld>
</file>

<file path=ppt/theme/theme1.xml><?xml version="1.0" encoding="utf-8"?>
<a:theme xmlns:a="http://schemas.openxmlformats.org/drawingml/2006/main" name="DashVTI">
  <a:themeElements>
    <a:clrScheme name="AnalogousFromLightSeedLeftStep">
      <a:dk1>
        <a:srgbClr val="000000"/>
      </a:dk1>
      <a:lt1>
        <a:srgbClr val="FFFFFF"/>
      </a:lt1>
      <a:dk2>
        <a:srgbClr val="213B36"/>
      </a:dk2>
      <a:lt2>
        <a:srgbClr val="E8E3E2"/>
      </a:lt2>
      <a:accent1>
        <a:srgbClr val="31AED1"/>
      </a:accent1>
      <a:accent2>
        <a:srgbClr val="42B29C"/>
      </a:accent2>
      <a:accent3>
        <a:srgbClr val="3FB76E"/>
      </a:accent3>
      <a:accent4>
        <a:srgbClr val="3FB93B"/>
      </a:accent4>
      <a:accent5>
        <a:srgbClr val="79B14D"/>
      </a:accent5>
      <a:accent6>
        <a:srgbClr val="9AA83E"/>
      </a:accent6>
      <a:hlink>
        <a:srgbClr val="AC7465"/>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3148</TotalTime>
  <Words>636</Words>
  <Application>Microsoft Macintosh PowerPoint</Application>
  <PresentationFormat>Widescreen</PresentationFormat>
  <Paragraphs>57</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Bradley Hand ITC</vt:lpstr>
      <vt:lpstr>Calibri</vt:lpstr>
      <vt:lpstr>Grandview Display</vt:lpstr>
      <vt:lpstr>DashVTI</vt:lpstr>
      <vt:lpstr>Integrated Project - Footbridge</vt:lpstr>
      <vt:lpstr>The Need </vt:lpstr>
      <vt:lpstr>The Location</vt:lpstr>
      <vt:lpstr>PowerPoint Presentation</vt:lpstr>
      <vt:lpstr>Swansea’s Heritage</vt:lpstr>
      <vt:lpstr>PowerPoint Presentation</vt:lpstr>
      <vt:lpstr>Basic Design Requirements</vt:lpstr>
      <vt:lpstr>Possible Considerations</vt:lpstr>
      <vt:lpstr>Sustainable Design Approaches</vt:lpstr>
      <vt:lpstr>Kinetic Walkway </vt:lpstr>
      <vt:lpstr>Initial Design</vt:lpstr>
      <vt:lpstr>Tasks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Integrated Project - Bridge</dc:title>
  <dc:creator>Adam Hassan (1802740)</dc:creator>
  <cp:lastModifiedBy>Adam Hassan (1802740)</cp:lastModifiedBy>
  <cp:revision>17</cp:revision>
  <dcterms:created xsi:type="dcterms:W3CDTF">2022-02-06T15:36:38Z</dcterms:created>
  <dcterms:modified xsi:type="dcterms:W3CDTF">2022-02-09T08:48:33Z</dcterms:modified>
</cp:coreProperties>
</file>