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tags/tag1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sldIdLst>
    <p:sldId id="274" r:id="rId2"/>
    <p:sldId id="262" r:id="rId3"/>
    <p:sldId id="276" r:id="rId4"/>
    <p:sldId id="257" r:id="rId5"/>
    <p:sldId id="277" r:id="rId6"/>
    <p:sldId id="281" r:id="rId7"/>
    <p:sldId id="279" r:id="rId8"/>
    <p:sldId id="313" r:id="rId9"/>
    <p:sldId id="318" r:id="rId10"/>
    <p:sldId id="256" r:id="rId11"/>
    <p:sldId id="271" r:id="rId12"/>
    <p:sldId id="260" r:id="rId13"/>
    <p:sldId id="275" r:id="rId14"/>
    <p:sldId id="272" r:id="rId15"/>
    <p:sldId id="273" r:id="rId16"/>
    <p:sldId id="321" r:id="rId17"/>
    <p:sldId id="319" r:id="rId18"/>
    <p:sldId id="322" r:id="rId19"/>
    <p:sldId id="320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Emma Roberts (IMH)" initials="ER(" lastIdx="1" clrIdx="0">
    <p:extLst>
      <p:ext uri="{19B8F6BF-5375-455C-9EA6-DF929625EA0E}">
        <p15:presenceInfo xmlns:p15="http://schemas.microsoft.com/office/powerpoint/2012/main" userId="Emma Roberts (IMH)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8922" autoAdjust="0"/>
    <p:restoredTop sz="79621" autoAdjust="0"/>
  </p:normalViewPr>
  <p:slideViewPr>
    <p:cSldViewPr>
      <p:cViewPr varScale="1">
        <p:scale>
          <a:sx n="53" d="100"/>
          <a:sy n="53" d="100"/>
        </p:scale>
        <p:origin x="260" y="7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70" d="100"/>
        <a:sy n="70" d="100"/>
      </p:scale>
      <p:origin x="0" y="-2472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commentAuthors" Target="commentAuthor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D56189-99E0-4B47-BFC5-571BBAF22E0B}" type="datetimeFigureOut">
              <a:rPr lang="en-GB" smtClean="0"/>
              <a:t>03/08/2021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207540-EC7D-4791-806E-E644BF3314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62917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GB"/>
              <a:t>insert header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298713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207540-EC7D-4791-806E-E644BF3314ED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99152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DC715-FDAB-4FC9-8BF7-21F78FB7F100}" type="datetimeFigureOut">
              <a:rPr lang="en-GB" smtClean="0"/>
              <a:t>03/08/2021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832C8-592D-4851-A9B3-DB4C8B5C66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07842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DC715-FDAB-4FC9-8BF7-21F78FB7F100}" type="datetimeFigureOut">
              <a:rPr lang="en-GB" smtClean="0"/>
              <a:t>03/08/2021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832C8-592D-4851-A9B3-DB4C8B5C66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01882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DC715-FDAB-4FC9-8BF7-21F78FB7F100}" type="datetimeFigureOut">
              <a:rPr lang="en-GB" smtClean="0"/>
              <a:t>03/08/2021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832C8-592D-4851-A9B3-DB4C8B5C66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50554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DC715-FDAB-4FC9-8BF7-21F78FB7F100}" type="datetimeFigureOut">
              <a:rPr lang="en-GB" smtClean="0"/>
              <a:t>03/08/2021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832C8-592D-4851-A9B3-DB4C8B5C66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14034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DC715-FDAB-4FC9-8BF7-21F78FB7F100}" type="datetimeFigureOut">
              <a:rPr lang="en-GB" smtClean="0"/>
              <a:t>03/08/2021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832C8-592D-4851-A9B3-DB4C8B5C66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12696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DC715-FDAB-4FC9-8BF7-21F78FB7F100}" type="datetimeFigureOut">
              <a:rPr lang="en-GB" smtClean="0"/>
              <a:t>03/08/2021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832C8-592D-4851-A9B3-DB4C8B5C66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47849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DC715-FDAB-4FC9-8BF7-21F78FB7F100}" type="datetimeFigureOut">
              <a:rPr lang="en-GB" smtClean="0"/>
              <a:t>03/08/2021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832C8-592D-4851-A9B3-DB4C8B5C66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08286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DC715-FDAB-4FC9-8BF7-21F78FB7F100}" type="datetimeFigureOut">
              <a:rPr lang="en-GB" smtClean="0"/>
              <a:t>03/08/2021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832C8-592D-4851-A9B3-DB4C8B5C66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05606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DC715-FDAB-4FC9-8BF7-21F78FB7F100}" type="datetimeFigureOut">
              <a:rPr lang="en-GB" smtClean="0"/>
              <a:t>03/08/2021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832C8-592D-4851-A9B3-DB4C8B5C66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14965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DC715-FDAB-4FC9-8BF7-21F78FB7F100}" type="datetimeFigureOut">
              <a:rPr lang="en-GB" smtClean="0"/>
              <a:t>03/08/2021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832C8-592D-4851-A9B3-DB4C8B5C66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96236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DC715-FDAB-4FC9-8BF7-21F78FB7F100}" type="datetimeFigureOut">
              <a:rPr lang="en-GB" smtClean="0"/>
              <a:t>03/08/2021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832C8-592D-4851-A9B3-DB4C8B5C66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373681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lored bar - 100%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kstvak 6"/>
          <p:cNvSpPr txBox="1"/>
          <p:nvPr userDrawn="1"/>
        </p:nvSpPr>
        <p:spPr>
          <a:xfrm>
            <a:off x="-114300" y="-261938"/>
            <a:ext cx="3329517" cy="246063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nl-NL"/>
            </a:defPPr>
            <a:lvl1pPr>
              <a:defRPr sz="1000" b="1">
                <a:solidFill>
                  <a:schemeClr val="accent3"/>
                </a:solidFill>
              </a:defRPr>
            </a:lvl1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000" dirty="0">
                <a:solidFill>
                  <a:srgbClr val="3D7EDB"/>
                </a:solidFill>
                <a:latin typeface="Arial"/>
              </a:rPr>
              <a:t>Colored bar - 100% text</a:t>
            </a:r>
          </a:p>
        </p:txBody>
      </p:sp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540779" y="263001"/>
            <a:ext cx="10972800" cy="1143000"/>
          </a:xfrm>
        </p:spPr>
        <p:txBody>
          <a:bodyPr>
            <a:norm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ijdelijke aanduiding voor verticale tekst 2"/>
          <p:cNvSpPr>
            <a:spLocks noGrp="1"/>
          </p:cNvSpPr>
          <p:nvPr>
            <p:ph type="body" orient="vert" idx="1"/>
          </p:nvPr>
        </p:nvSpPr>
        <p:spPr>
          <a:xfrm>
            <a:off x="540779" y="1586674"/>
            <a:ext cx="11091776" cy="3930559"/>
          </a:xfrm>
        </p:spPr>
        <p:txBody>
          <a:bodyPr tIns="108000" rIns="72000" bIns="72000"/>
          <a:lstStyle>
            <a:lvl2pPr>
              <a:defRPr/>
            </a:lvl2pPr>
            <a:lvl3pPr>
              <a:defRPr baseline="0"/>
            </a:lvl3pPr>
            <a:lvl4pPr>
              <a:defRPr baseline="0"/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51" name="Tijdelijke aanduiding voor verticale tekst 2"/>
          <p:cNvSpPr>
            <a:spLocks noGrp="1"/>
          </p:cNvSpPr>
          <p:nvPr>
            <p:ph type="body" orient="vert" idx="13"/>
          </p:nvPr>
        </p:nvSpPr>
        <p:spPr>
          <a:xfrm>
            <a:off x="541528" y="1210044"/>
            <a:ext cx="11089640" cy="369741"/>
          </a:xfrm>
          <a:solidFill>
            <a:schemeClr val="accent1"/>
          </a:solidFill>
        </p:spPr>
        <p:txBody>
          <a:bodyPr wrap="none" lIns="180000" tIns="72000" rIns="216000" anchor="ctr">
            <a:noAutofit/>
          </a:bodyPr>
          <a:lstStyle>
            <a:lvl1pPr>
              <a:defRPr sz="2800" b="1">
                <a:solidFill>
                  <a:schemeClr val="bg1"/>
                </a:solidFill>
              </a:defRPr>
            </a:lvl1pPr>
            <a:lvl3pPr>
              <a:defRPr/>
            </a:lvl3pPr>
            <a:lvl4pPr>
              <a:defRPr baseline="0"/>
            </a:lvl4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7" name="Tijdelijke aanduiding voor dianummer 5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DFAEC5DD-68FC-4E9C-9587-DBB16356B9F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89377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6DC715-FDAB-4FC9-8BF7-21F78FB7F100}" type="datetimeFigureOut">
              <a:rPr lang="en-GB" smtClean="0"/>
              <a:t>03/08/2021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4832C8-592D-4851-A9B3-DB4C8B5C66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83827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s://www.bing.com/videos/search?view=detail&amp;mid=4121F2BB6B19320E9C854121F2BB6B19320E9C85&amp;q=HR+tech&amp;shtp=GetUrl&amp;shid=8731cc96-3729-47cc-a470-c049a44efcfe&amp;shtk=SFIgVGVjaG5vbG9necKuIENvbmZlcmVuY2UgJiBFeHBvIGlDSU1TIEludGVydmlldw%3D%3D&amp;shdk=SFIgVGVjaCAyMDEzIE9uLXNpdGUgSW50ZXJ2aWV3IHdpdGggQ29saW4gRGF5LCBGb3VuZGVyIGFuZCBDRU8sIGlDSU1TLCBpbmMu&amp;shhk=5OEKCdStZph0rgFavU9soT6a5ET9fq2EhQt99HUGNKs%3D&amp;form=VDSHOT&amp;shth=OSH.hly19F5NSRaT7bNmlWpUaQ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bm.com/thought-leadership/institute-business-value/report/hr-3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271464" y="1059120"/>
            <a:ext cx="7920880" cy="29854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/>
              <a:t>Resilience, Talent &amp; Technology:</a:t>
            </a:r>
          </a:p>
          <a:p>
            <a:endParaRPr lang="en-GB" sz="40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r>
              <a:rPr lang="en-GB" sz="40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The Role of Technology in Reinventing HR</a:t>
            </a:r>
          </a:p>
          <a:p>
            <a:r>
              <a:rPr lang="en-GB" sz="2400" dirty="0"/>
              <a:t>Dr Emma Roberts</a:t>
            </a:r>
          </a:p>
        </p:txBody>
      </p:sp>
    </p:spTree>
    <p:extLst>
      <p:ext uri="{BB962C8B-B14F-4D97-AF65-F5344CB8AC3E}">
        <p14:creationId xmlns:p14="http://schemas.microsoft.com/office/powerpoint/2010/main" val="7125880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2">
            <a:extLst>
              <a:ext uri="{FF2B5EF4-FFF2-40B4-BE49-F238E27FC236}">
                <a16:creationId xmlns:a16="http://schemas.microsoft.com/office/drawing/2014/main" id="{B3C31E14-3D96-4C63-BA31-E2A89B06427E}"/>
              </a:ext>
            </a:extLst>
          </p:cNvPr>
          <p:cNvSpPr txBox="1">
            <a:spLocks noChangeArrowheads="1"/>
          </p:cNvSpPr>
          <p:nvPr/>
        </p:nvSpPr>
        <p:spPr>
          <a:xfrm>
            <a:off x="0" y="0"/>
            <a:ext cx="12192000" cy="2132856"/>
          </a:xfrm>
          <a:prstGeom prst="rect">
            <a:avLst/>
          </a:prstGeom>
          <a:solidFill>
            <a:schemeClr val="tx2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>
                <a:solidFill>
                  <a:schemeClr val="bg1"/>
                </a:solidFill>
              </a:rPr>
              <a:t>How have working practices been affected by technology?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15F93100-AB70-4F89-9EB4-EC59ED813C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2780928"/>
            <a:ext cx="3758208" cy="3345236"/>
          </a:xfrm>
        </p:spPr>
        <p:txBody>
          <a:bodyPr/>
          <a:lstStyle/>
          <a:p>
            <a:r>
              <a:rPr lang="en-US" dirty="0"/>
              <a:t>Recruitment – </a:t>
            </a:r>
          </a:p>
          <a:p>
            <a:endParaRPr lang="en-US" dirty="0"/>
          </a:p>
          <a:p>
            <a:r>
              <a:rPr lang="en-GB" dirty="0"/>
              <a:t>Induction – </a:t>
            </a:r>
          </a:p>
          <a:p>
            <a:endParaRPr lang="en-GB" dirty="0"/>
          </a:p>
          <a:p>
            <a:r>
              <a:rPr lang="en-GB" dirty="0"/>
              <a:t>Job design - </a:t>
            </a:r>
          </a:p>
        </p:txBody>
      </p:sp>
      <p:sp>
        <p:nvSpPr>
          <p:cNvPr id="11" name="Content Placeholder 7">
            <a:extLst>
              <a:ext uri="{FF2B5EF4-FFF2-40B4-BE49-F238E27FC236}">
                <a16:creationId xmlns:a16="http://schemas.microsoft.com/office/drawing/2014/main" id="{057A557E-B7CF-49F2-8760-C2FAD52422B9}"/>
              </a:ext>
            </a:extLst>
          </p:cNvPr>
          <p:cNvSpPr txBox="1">
            <a:spLocks/>
          </p:cNvSpPr>
          <p:nvPr/>
        </p:nvSpPr>
        <p:spPr>
          <a:xfrm>
            <a:off x="4367808" y="2767626"/>
            <a:ext cx="7214592" cy="334523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Brand awareness, commitment building, mission and vision (millennials?). </a:t>
            </a:r>
          </a:p>
          <a:p>
            <a:endParaRPr lang="en-US" dirty="0"/>
          </a:p>
          <a:p>
            <a:r>
              <a:rPr lang="en-GB" dirty="0"/>
              <a:t>Onboarding, self-service admin, online training packages, peer mentoring.   </a:t>
            </a:r>
          </a:p>
          <a:p>
            <a:endParaRPr lang="en-GB" dirty="0"/>
          </a:p>
          <a:p>
            <a:r>
              <a:rPr lang="en-GB" dirty="0"/>
              <a:t>Blended/hybrid working, robot assist, co-location, data analytics, </a:t>
            </a:r>
          </a:p>
        </p:txBody>
      </p:sp>
    </p:spTree>
    <p:extLst>
      <p:ext uri="{BB962C8B-B14F-4D97-AF65-F5344CB8AC3E}">
        <p14:creationId xmlns:p14="http://schemas.microsoft.com/office/powerpoint/2010/main" val="20242052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95B44F-9DBF-49E4-A95B-9CE1E465DA0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C58826D-D908-4BF9-B605-90294AB2DCC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C4CA248-F278-4EBB-B18A-693862B456F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47" t="10695" r="21562" b="5833"/>
          <a:stretch/>
        </p:blipFill>
        <p:spPr>
          <a:xfrm>
            <a:off x="0" y="2126101"/>
            <a:ext cx="7344121" cy="442709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CC28464-C96F-4DEC-A804-0CA336F7DBF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765" t="9584" r="6328" b="13750"/>
          <a:stretch/>
        </p:blipFill>
        <p:spPr>
          <a:xfrm>
            <a:off x="5400675" y="-6351"/>
            <a:ext cx="6791325" cy="3294211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9DF9035D-7ED5-4791-90D8-525C7B7D6AB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172" t="10834" r="2344" b="8055"/>
          <a:stretch/>
        </p:blipFill>
        <p:spPr>
          <a:xfrm>
            <a:off x="4648199" y="3181350"/>
            <a:ext cx="7543801" cy="3567271"/>
          </a:xfrm>
          <a:prstGeom prst="rect">
            <a:avLst/>
          </a:prstGeom>
        </p:spPr>
      </p:pic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2EDB025A-72CA-426E-90F4-08EA2DEE1870}"/>
              </a:ext>
            </a:extLst>
          </p:cNvPr>
          <p:cNvSpPr/>
          <p:nvPr/>
        </p:nvSpPr>
        <p:spPr>
          <a:xfrm>
            <a:off x="464469" y="377268"/>
            <a:ext cx="4559968" cy="1475937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dirty="0">
                <a:solidFill>
                  <a:schemeClr val="accent1"/>
                </a:solidFill>
              </a:rPr>
              <a:t>What can Big Tech offer HR?</a:t>
            </a:r>
          </a:p>
        </p:txBody>
      </p:sp>
    </p:spTree>
    <p:extLst>
      <p:ext uri="{BB962C8B-B14F-4D97-AF65-F5344CB8AC3E}">
        <p14:creationId xmlns:p14="http://schemas.microsoft.com/office/powerpoint/2010/main" val="39532107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2EDEC4-AC13-4BAC-AF48-3DC4DBA859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8758" y="3429000"/>
            <a:ext cx="6407317" cy="3128211"/>
          </a:xfrm>
        </p:spPr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accent1"/>
                </a:solidFill>
              </a:rPr>
              <a:t>Software as a Service (SaaS)</a:t>
            </a:r>
            <a:br>
              <a:rPr lang="en-US" dirty="0">
                <a:solidFill>
                  <a:schemeClr val="accent1"/>
                </a:solidFill>
              </a:rPr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E32C-3588-4BD8-818D-DE7B832A2C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62850" y="3376612"/>
            <a:ext cx="3790950" cy="1700214"/>
          </a:xfrm>
        </p:spPr>
        <p:txBody>
          <a:bodyPr>
            <a:normAutofit fontScale="92500" lnSpcReduction="10000"/>
          </a:bodyPr>
          <a:lstStyle/>
          <a:p>
            <a:r>
              <a:rPr lang="en-GB" sz="1200" dirty="0">
                <a:hlinkClick r:id="rId2"/>
              </a:rPr>
              <a:t>https://www.bing.com/videos/search?view=detail&amp;mid=4121F2BB6B19320E9C854121F2BB6B19320E9C85&amp;q=HR+tech&amp;shtp=GetUrl&amp;shid=8731cc96-3729-47cc-a470-c049a44efcfe&amp;shtk=SFIgVGVjaG5vbG9necKuIENvbmZlcmVuY2UgJiBFeHBvIGlDSU1TIEludGVydmlldw%3D%3D&amp;shdk=SFIgVGVjaCAyMDEzIE9uLXNpdGUgSW50ZXJ2aWV3IHdpdGggQ29saW4gRGF5LCBGb3VuZGVyIGFuZCBDRU8sIGlDSU1TLCBpbmMu&amp;shhk=5OEKCdStZph0rgFavU9soT6a5ET9fq2EhQt99HUGNKs%3D&amp;form=VDSHOT&amp;shth=OSH.hly19F5NSRaT7bNmlWpUaQ</a:t>
            </a:r>
            <a:endParaRPr lang="en-GB" sz="1200" dirty="0"/>
          </a:p>
          <a:p>
            <a:endParaRPr lang="en-GB" sz="12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5376AA3-AD34-4743-8404-B6C3EAE53FF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0781" t="17361" r="30937" b="41806"/>
          <a:stretch/>
        </p:blipFill>
        <p:spPr>
          <a:xfrm>
            <a:off x="7000875" y="219074"/>
            <a:ext cx="4667250" cy="280035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4A9A406-759F-4E29-B55E-CB68525CB0B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2907" t="41930" r="29046" b="20176"/>
          <a:stretch/>
        </p:blipFill>
        <p:spPr>
          <a:xfrm>
            <a:off x="533400" y="3705385"/>
            <a:ext cx="5857875" cy="259882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C5271F0-EA6A-44B9-909E-BE7E20F4A7BE}"/>
              </a:ext>
            </a:extLst>
          </p:cNvPr>
          <p:cNvSpPr txBox="1"/>
          <p:nvPr/>
        </p:nvSpPr>
        <p:spPr>
          <a:xfrm>
            <a:off x="7146758" y="5247285"/>
            <a:ext cx="4087728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dirty="0"/>
              <a:t>Talent Acquisition Suite by ICIMS</a:t>
            </a:r>
            <a:endParaRPr lang="en-GB" sz="2800" dirty="0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532551B5-6FA5-41B6-BDA7-1D69DE01418E}"/>
              </a:ext>
            </a:extLst>
          </p:cNvPr>
          <p:cNvSpPr/>
          <p:nvPr/>
        </p:nvSpPr>
        <p:spPr>
          <a:xfrm>
            <a:off x="464469" y="377268"/>
            <a:ext cx="4559968" cy="1475937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dirty="0">
                <a:solidFill>
                  <a:schemeClr val="accent1"/>
                </a:solidFill>
              </a:rPr>
              <a:t>What can Big Tech offer HR?</a:t>
            </a:r>
          </a:p>
        </p:txBody>
      </p:sp>
    </p:spTree>
    <p:extLst>
      <p:ext uri="{BB962C8B-B14F-4D97-AF65-F5344CB8AC3E}">
        <p14:creationId xmlns:p14="http://schemas.microsoft.com/office/powerpoint/2010/main" val="6382363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451503-A54B-4DAE-B213-404CA19D55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56622" y="3512470"/>
            <a:ext cx="4093408" cy="2671761"/>
          </a:xfrm>
        </p:spPr>
        <p:txBody>
          <a:bodyPr>
            <a:normAutofit fontScale="32500" lnSpcReduction="20000"/>
          </a:bodyPr>
          <a:lstStyle/>
          <a:p>
            <a:r>
              <a:rPr lang="en-GB" dirty="0"/>
              <a:t>https://www.bing.com/videos/search?view=detail&amp;mid=E678942B2903C1EFB5A5E678942B2903C1EFB5A5&amp;q=Onboarding+Experience&amp;shtp=GetUrl&amp;shid=6a9a03cc-7182-462d-ad99-e597c4b66f97&amp;shtk=QXBwaWFuJ3MgRmlyc3QtQ2xhc3MgT25ib2FyZGluZyBFeHBlcmllbmNl&amp;shdk=QXBwaWFuIHRha2VzIGEgdW5pcXVlIGFwcHJvYWNoIHRvIG9uYm9hcmRpbmcuIFdlIGZvY3VzIG9uIHByb3ZpZGluZyBuZXcgaGlyZXMgd2l0aCBhIGZpcnN0IGNsYXNzIG9uYm9hcmRpbmcgZXhwZXJpZW5jZSBhbmQgZ2V0dGluZyB0aGVtIHVwIHRvIHNwZWVkIHF1aWNrbHkuIEZyb20gb2ZmZXIgYWNjZXB0YW5jZSwgdG8gb3VyIGVuZ2FnaW5nIG9yaWVudGF0aW9uIHByb2dyYW0sIGFuZCBkZXBhcnRtZW50IHRyYWluaW5nIHByb2dyYW1zLCB3ZSBhcmUgc2VyaW91cyBhYm91dCBzZXR0aW5nIHlvdSB1cCBmb3Igc3VjY2Vzcy4gSGVyZSdzIGEgc25lYWsgcGVlayBhdCB3aGF0IHlvdXIgZXhwZXJpZW5jZSAuLi4%3D&amp;shhk=q804LYAwxx32%2Fq%2B7q%2BGLV0CvRsYzSvpCtfqE625kTLY%3D&amp;form=VDSHOT&amp;shth=OSH.xng3EzmwF9tpMoPO0ATE0w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995DA04-4CD5-45F9-A06A-A7164ECCD38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1970" y="2006189"/>
            <a:ext cx="7614652" cy="428324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A0413B3-E77F-4A04-AC76-06F9E16D208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9409" t="17369" r="37543" b="41403"/>
          <a:stretch/>
        </p:blipFill>
        <p:spPr>
          <a:xfrm>
            <a:off x="7856622" y="518109"/>
            <a:ext cx="4029242" cy="2827421"/>
          </a:xfrm>
          <a:prstGeom prst="rect">
            <a:avLst/>
          </a:prstGeom>
        </p:spPr>
      </p:pic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DB8DB482-9375-4B8E-9FA1-C086C9644BE4}"/>
              </a:ext>
            </a:extLst>
          </p:cNvPr>
          <p:cNvSpPr/>
          <p:nvPr/>
        </p:nvSpPr>
        <p:spPr>
          <a:xfrm>
            <a:off x="464469" y="377268"/>
            <a:ext cx="4559968" cy="1475937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dirty="0">
                <a:solidFill>
                  <a:schemeClr val="accent1"/>
                </a:solidFill>
              </a:rPr>
              <a:t>Let’s watch an example</a:t>
            </a:r>
          </a:p>
        </p:txBody>
      </p:sp>
    </p:spTree>
    <p:extLst>
      <p:ext uri="{BB962C8B-B14F-4D97-AF65-F5344CB8AC3E}">
        <p14:creationId xmlns:p14="http://schemas.microsoft.com/office/powerpoint/2010/main" val="37379453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E6DC8C-51DE-4EF8-99AE-07602BF2FE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8437" y="184150"/>
            <a:ext cx="6526370" cy="1325563"/>
          </a:xfrm>
        </p:spPr>
        <p:txBody>
          <a:bodyPr/>
          <a:lstStyle/>
          <a:p>
            <a:r>
              <a:rPr lang="en-US" dirty="0"/>
              <a:t>The journey to HR 3.0 - IBM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EA4C8D0-2733-42F4-ADEA-CBAFC7939F0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329" t="9931" r="9508" b="12350"/>
          <a:stretch/>
        </p:blipFill>
        <p:spPr>
          <a:xfrm>
            <a:off x="791371" y="1268760"/>
            <a:ext cx="9773587" cy="5330019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2DCCEA0-487C-471E-BA75-44B0187395B7}"/>
              </a:ext>
            </a:extLst>
          </p:cNvPr>
          <p:cNvSpPr txBox="1"/>
          <p:nvPr/>
        </p:nvSpPr>
        <p:spPr>
          <a:xfrm>
            <a:off x="7004807" y="440825"/>
            <a:ext cx="48068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3"/>
              </a:rPr>
              <a:t>https://www.ibm.com/thought-leadership/institute-business-value/report/hr-3</a:t>
            </a:r>
            <a:r>
              <a:rPr lang="en-US" dirty="0"/>
              <a:t> </a:t>
            </a:r>
            <a:endParaRPr lang="en-GB" dirty="0"/>
          </a:p>
        </p:txBody>
      </p:sp>
      <p:sp>
        <p:nvSpPr>
          <p:cNvPr id="3" name="Arrow: Right 2">
            <a:extLst>
              <a:ext uri="{FF2B5EF4-FFF2-40B4-BE49-F238E27FC236}">
                <a16:creationId xmlns:a16="http://schemas.microsoft.com/office/drawing/2014/main" id="{AB1B80FC-50AD-4465-B0DA-6CB3F4E474A9}"/>
              </a:ext>
            </a:extLst>
          </p:cNvPr>
          <p:cNvSpPr/>
          <p:nvPr/>
        </p:nvSpPr>
        <p:spPr>
          <a:xfrm rot="9487959">
            <a:off x="9508033" y="4703922"/>
            <a:ext cx="1944216" cy="646331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40277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45C53157-53A8-4A14-9E8C-D4C37D146A66}"/>
              </a:ext>
            </a:extLst>
          </p:cNvPr>
          <p:cNvSpPr/>
          <p:nvPr/>
        </p:nvSpPr>
        <p:spPr>
          <a:xfrm>
            <a:off x="553453" y="4752475"/>
            <a:ext cx="2586789" cy="1696452"/>
          </a:xfrm>
          <a:prstGeom prst="round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/>
              <a:t>Choose a technical solution as an example</a:t>
            </a:r>
            <a:endParaRPr lang="en-GB" sz="2400" dirty="0"/>
          </a:p>
        </p:txBody>
      </p:sp>
      <p:sp>
        <p:nvSpPr>
          <p:cNvPr id="7" name="Arrow: Right 6">
            <a:extLst>
              <a:ext uri="{FF2B5EF4-FFF2-40B4-BE49-F238E27FC236}">
                <a16:creationId xmlns:a16="http://schemas.microsoft.com/office/drawing/2014/main" id="{C1476954-5983-4DB0-A365-D5C520D7FEBE}"/>
              </a:ext>
            </a:extLst>
          </p:cNvPr>
          <p:cNvSpPr/>
          <p:nvPr/>
        </p:nvSpPr>
        <p:spPr>
          <a:xfrm>
            <a:off x="3356811" y="5450305"/>
            <a:ext cx="1046747" cy="5775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289C214E-BE4A-4342-A93C-2EE1BEC86FE5}"/>
              </a:ext>
            </a:extLst>
          </p:cNvPr>
          <p:cNvSpPr/>
          <p:nvPr/>
        </p:nvSpPr>
        <p:spPr>
          <a:xfrm>
            <a:off x="4746458" y="4752475"/>
            <a:ext cx="2586789" cy="1696452"/>
          </a:xfrm>
          <a:prstGeom prst="round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/>
              <a:t>Identify how it assists HR – what are the benefits?</a:t>
            </a:r>
            <a:endParaRPr lang="en-GB" sz="2400" dirty="0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7876C177-C510-45B3-B5D8-07C3274631FF}"/>
              </a:ext>
            </a:extLst>
          </p:cNvPr>
          <p:cNvSpPr/>
          <p:nvPr/>
        </p:nvSpPr>
        <p:spPr>
          <a:xfrm>
            <a:off x="8939464" y="4752475"/>
            <a:ext cx="2586789" cy="1696452"/>
          </a:xfrm>
          <a:prstGeom prst="round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/>
              <a:t>How does it change what HR professionals do?</a:t>
            </a:r>
            <a:endParaRPr lang="en-GB" sz="2400" dirty="0"/>
          </a:p>
        </p:txBody>
      </p:sp>
      <p:sp>
        <p:nvSpPr>
          <p:cNvPr id="10" name="Arrow: Right 9">
            <a:extLst>
              <a:ext uri="{FF2B5EF4-FFF2-40B4-BE49-F238E27FC236}">
                <a16:creationId xmlns:a16="http://schemas.microsoft.com/office/drawing/2014/main" id="{26807C25-3729-4823-8287-E45CD50A252B}"/>
              </a:ext>
            </a:extLst>
          </p:cNvPr>
          <p:cNvSpPr/>
          <p:nvPr/>
        </p:nvSpPr>
        <p:spPr>
          <a:xfrm>
            <a:off x="7612982" y="5311943"/>
            <a:ext cx="1046747" cy="5775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87CB425F-011D-4623-8503-0D878FF8E36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409" t="17369" r="37543" b="41403"/>
          <a:stretch/>
        </p:blipFill>
        <p:spPr>
          <a:xfrm>
            <a:off x="228601" y="601579"/>
            <a:ext cx="4029242" cy="2827421"/>
          </a:xfrm>
          <a:prstGeom prst="rect">
            <a:avLst/>
          </a:prstGeom>
        </p:spPr>
      </p:pic>
      <p:pic>
        <p:nvPicPr>
          <p:cNvPr id="2050" name="Picture 2" descr="See the source image">
            <a:extLst>
              <a:ext uri="{FF2B5EF4-FFF2-40B4-BE49-F238E27FC236}">
                <a16:creationId xmlns:a16="http://schemas.microsoft.com/office/drawing/2014/main" id="{4774F166-54C0-457A-BE41-92E95E10C5C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515" y="2887579"/>
            <a:ext cx="3684669" cy="2105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0A70107-E877-4370-9D00-876332E792D4}"/>
              </a:ext>
            </a:extLst>
          </p:cNvPr>
          <p:cNvSpPr txBox="1"/>
          <p:nvPr/>
        </p:nvSpPr>
        <p:spPr>
          <a:xfrm>
            <a:off x="4403558" y="601579"/>
            <a:ext cx="3416968" cy="313932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Increases commitment to organization by new employee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Introduces them to culture, information, FAQs.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Reduces staff time answering queries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Self-service saves staff time data-inputting and increases data accuracy.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Builds data on employee to use in other purposes (CRM)</a:t>
            </a:r>
            <a:endParaRPr lang="en-GB" dirty="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4B41CA76-F582-412D-AE69-38056824CA1B}"/>
              </a:ext>
            </a:extLst>
          </p:cNvPr>
          <p:cNvSpPr/>
          <p:nvPr/>
        </p:nvSpPr>
        <p:spPr>
          <a:xfrm>
            <a:off x="8193505" y="601580"/>
            <a:ext cx="3621506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2"/>
                </a:solidFill>
              </a:rPr>
              <a:t>Fewer HR administrators needed</a:t>
            </a:r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24F705A3-30A5-4401-90F2-F97C68E8F962}"/>
              </a:ext>
            </a:extLst>
          </p:cNvPr>
          <p:cNvSpPr/>
          <p:nvPr/>
        </p:nvSpPr>
        <p:spPr>
          <a:xfrm>
            <a:off x="8193505" y="1482894"/>
            <a:ext cx="3621506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2"/>
                </a:solidFill>
              </a:rPr>
              <a:t>IT support, vendor management</a:t>
            </a:r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D304C1BA-2371-4AE8-95B1-E3ABB9C72908}"/>
              </a:ext>
            </a:extLst>
          </p:cNvPr>
          <p:cNvSpPr/>
          <p:nvPr/>
        </p:nvSpPr>
        <p:spPr>
          <a:xfrm>
            <a:off x="8193505" y="2364208"/>
            <a:ext cx="3621506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2"/>
                </a:solidFill>
              </a:rPr>
              <a:t>Strategic consideration of culture, style, identity</a:t>
            </a:r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81EE2BAD-4CC7-4C98-9BF6-212E393C11C5}"/>
              </a:ext>
            </a:extLst>
          </p:cNvPr>
          <p:cNvSpPr/>
          <p:nvPr/>
        </p:nvSpPr>
        <p:spPr>
          <a:xfrm>
            <a:off x="8193505" y="3283700"/>
            <a:ext cx="3621506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2"/>
                </a:solidFill>
              </a:rPr>
              <a:t>Invites data integration with other functions – pay/ training/surveys</a:t>
            </a:r>
            <a:endParaRPr lang="en-GB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185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Identify a technological solution for HR and think through the application of this in an organisational context. </a:t>
            </a:r>
          </a:p>
          <a:p>
            <a:pPr marL="0" indent="0">
              <a:buNone/>
            </a:pPr>
            <a:endParaRPr lang="en-GB" sz="2400" dirty="0"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How does it assist the work of HR basic tasks and what is the impact on individual workers and managers.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>
                <a:latin typeface="Arial" panose="020B0604020202020204" pitchFamily="34" charset="0"/>
                <a:ea typeface="Times New Roman" panose="02020603050405020304" pitchFamily="18" charset="0"/>
              </a:rPr>
              <a:t>How does it meet the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strategic and practical needs of the company?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Is it experienced or implemented differently in large and SME companies? </a:t>
            </a:r>
            <a:r>
              <a:rPr lang="en-GB" sz="2400" dirty="0">
                <a:latin typeface="Arial" panose="020B0604020202020204" pitchFamily="34" charset="0"/>
                <a:ea typeface="Times New Roman" panose="02020603050405020304" pitchFamily="18" charset="0"/>
              </a:rPr>
              <a:t>Are some sectors/industries more affected than others?</a:t>
            </a:r>
            <a:endParaRPr lang="en-GB" sz="2400" dirty="0"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How does it affect design of HR such as the structure of the HR department, its location and its management?</a:t>
            </a:r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600B4D84-2AEA-4C6B-AC03-9B4D29DDFAFE}"/>
              </a:ext>
            </a:extLst>
          </p:cNvPr>
          <p:cNvSpPr txBox="1">
            <a:spLocks noChangeArrowheads="1"/>
          </p:cNvSpPr>
          <p:nvPr/>
        </p:nvSpPr>
        <p:spPr>
          <a:xfrm>
            <a:off x="0" y="0"/>
            <a:ext cx="12192000" cy="1484784"/>
          </a:xfrm>
          <a:prstGeom prst="rect">
            <a:avLst/>
          </a:prstGeom>
          <a:solidFill>
            <a:schemeClr val="tx2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Group activity</a:t>
            </a:r>
            <a:endParaRPr lang="en-GB" sz="4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79624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F0E95184-20DE-4226-BC22-C414303AD71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321" r="929" b="11456"/>
          <a:stretch/>
        </p:blipFill>
        <p:spPr bwMode="auto">
          <a:xfrm>
            <a:off x="0" y="476672"/>
            <a:ext cx="12192000" cy="6588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2">
            <a:extLst>
              <a:ext uri="{FF2B5EF4-FFF2-40B4-BE49-F238E27FC236}">
                <a16:creationId xmlns:a16="http://schemas.microsoft.com/office/drawing/2014/main" id="{DA80E266-3C9A-4CA0-BA6B-89A7B4D3E341}"/>
              </a:ext>
            </a:extLst>
          </p:cNvPr>
          <p:cNvSpPr txBox="1">
            <a:spLocks noChangeArrowheads="1"/>
          </p:cNvSpPr>
          <p:nvPr/>
        </p:nvSpPr>
        <p:spPr>
          <a:xfrm>
            <a:off x="0" y="0"/>
            <a:ext cx="12192000" cy="2348880"/>
          </a:xfrm>
          <a:prstGeom prst="rect">
            <a:avLst/>
          </a:prstGeom>
          <a:solidFill>
            <a:schemeClr val="tx2"/>
          </a:solidFill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sz="4000" dirty="0">
              <a:solidFill>
                <a:schemeClr val="bg1"/>
              </a:solidFill>
            </a:endParaRPr>
          </a:p>
          <a:p>
            <a:r>
              <a:rPr lang="en-GB" sz="4000" dirty="0">
                <a:solidFill>
                  <a:schemeClr val="bg1"/>
                </a:solidFill>
              </a:rPr>
              <a:t>Break-time and Group activity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14EF8D4-9F99-4E50-9FC0-8A639CC6FD01}"/>
              </a:ext>
            </a:extLst>
          </p:cNvPr>
          <p:cNvSpPr txBox="1"/>
          <p:nvPr/>
        </p:nvSpPr>
        <p:spPr>
          <a:xfrm>
            <a:off x="3431704" y="6273225"/>
            <a:ext cx="85689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3200" dirty="0">
                <a:solidFill>
                  <a:schemeClr val="bg1"/>
                </a:solidFill>
              </a:rPr>
              <a:t>After lunch … Reinventing HR</a:t>
            </a:r>
            <a:endParaRPr lang="en-GB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0017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84D006-97FB-485D-BAF4-D3DCF654EC9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l"/>
            <a:r>
              <a:rPr lang="en-US" b="1" dirty="0">
                <a:solidFill>
                  <a:schemeClr val="accent1"/>
                </a:solidFill>
              </a:rPr>
              <a:t>What does the new role of HR mean for HR professionals?</a:t>
            </a:r>
            <a:endParaRPr lang="en-GB" b="1" dirty="0">
              <a:solidFill>
                <a:schemeClr val="accent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3C58517-B38B-4932-90E7-1538B19A404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l"/>
            <a:r>
              <a:rPr lang="en-US" dirty="0"/>
              <a:t>Dr Emma Roberts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648749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62651" y="268239"/>
            <a:ext cx="5635792" cy="1929656"/>
          </a:xfrm>
        </p:spPr>
        <p:txBody>
          <a:bodyPr>
            <a:noAutofit/>
          </a:bodyPr>
          <a:lstStyle/>
          <a:p>
            <a:pPr algn="ctr">
              <a:defRPr/>
            </a:pPr>
            <a:r>
              <a:rPr lang="en-GB" sz="4000" b="1" dirty="0">
                <a:solidFill>
                  <a:schemeClr val="accent1"/>
                </a:solidFill>
                <a:latin typeface="+mn-lt"/>
                <a:ea typeface="+mn-ea"/>
                <a:cs typeface="+mn-cs"/>
              </a:rPr>
              <a:t>New roles added to HR function</a:t>
            </a:r>
            <a:br>
              <a:rPr lang="en-GB" sz="4000" b="1" dirty="0">
                <a:solidFill>
                  <a:schemeClr val="accent1"/>
                </a:solidFill>
                <a:latin typeface="+mn-lt"/>
                <a:ea typeface="+mn-ea"/>
                <a:cs typeface="+mn-cs"/>
              </a:rPr>
            </a:br>
            <a:r>
              <a:rPr lang="en-GB" sz="2000" b="1" dirty="0">
                <a:solidFill>
                  <a:schemeClr val="accent1"/>
                </a:solidFill>
                <a:latin typeface="+mn-lt"/>
                <a:ea typeface="+mn-ea"/>
                <a:cs typeface="+mn-cs"/>
              </a:rPr>
              <a:t>(though some will say that these were always a part of Personnel anyway)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1" y="2363464"/>
            <a:ext cx="4186237" cy="3851275"/>
          </a:xfrm>
        </p:spPr>
        <p:txBody>
          <a:bodyPr/>
          <a:lstStyle/>
          <a:p>
            <a:pPr>
              <a:defRPr/>
            </a:pPr>
            <a:r>
              <a:rPr lang="en-GB" sz="2400" dirty="0"/>
              <a:t>Strategic development</a:t>
            </a:r>
          </a:p>
          <a:p>
            <a:pPr>
              <a:defRPr/>
            </a:pPr>
            <a:r>
              <a:rPr lang="en-GB" sz="2400" dirty="0"/>
              <a:t>Change management</a:t>
            </a:r>
          </a:p>
          <a:p>
            <a:pPr>
              <a:defRPr/>
            </a:pPr>
            <a:r>
              <a:rPr lang="en-GB" sz="2400" dirty="0"/>
              <a:t>Developing organisational capabilities</a:t>
            </a:r>
          </a:p>
          <a:p>
            <a:pPr>
              <a:defRPr/>
            </a:pPr>
            <a:r>
              <a:rPr lang="en-GB" sz="2400" dirty="0"/>
              <a:t>Talent management</a:t>
            </a:r>
          </a:p>
          <a:p>
            <a:pPr>
              <a:defRPr/>
            </a:pPr>
            <a:r>
              <a:rPr lang="en-GB" sz="2400" dirty="0"/>
              <a:t>Building social capital</a:t>
            </a:r>
          </a:p>
          <a:p>
            <a:pPr>
              <a:defRPr/>
            </a:pPr>
            <a:r>
              <a:rPr lang="en-GB" sz="2400" dirty="0"/>
              <a:t>Global supply chain HR management</a:t>
            </a:r>
          </a:p>
          <a:p>
            <a:pPr marL="0" indent="0">
              <a:buNone/>
              <a:defRPr/>
            </a:pPr>
            <a:endParaRPr lang="en-GB" sz="2400" dirty="0"/>
          </a:p>
        </p:txBody>
      </p:sp>
      <p:sp>
        <p:nvSpPr>
          <p:cNvPr id="5" name="Title 1"/>
          <p:cNvSpPr txBox="1">
            <a:spLocks/>
          </p:cNvSpPr>
          <p:nvPr/>
        </p:nvSpPr>
        <p:spPr bwMode="auto">
          <a:xfrm>
            <a:off x="593557" y="260350"/>
            <a:ext cx="5070395" cy="19296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Arial" charset="0"/>
              </a:defRPr>
            </a:lvl9pPr>
          </a:lstStyle>
          <a:p>
            <a:pPr>
              <a:defRPr/>
            </a:pPr>
            <a:r>
              <a:rPr lang="en-GB" sz="4000" b="1" dirty="0">
                <a:solidFill>
                  <a:schemeClr val="accent1"/>
                </a:solidFill>
                <a:effectLst/>
                <a:latin typeface="+mn-lt"/>
                <a:ea typeface="+mn-ea"/>
                <a:cs typeface="+mn-cs"/>
              </a:rPr>
              <a:t>Personnel/ Transactional HR</a:t>
            </a:r>
          </a:p>
        </p:txBody>
      </p:sp>
      <p:sp>
        <p:nvSpPr>
          <p:cNvPr id="6" name="Content Placeholder 2"/>
          <p:cNvSpPr txBox="1">
            <a:spLocks/>
          </p:cNvSpPr>
          <p:nvPr/>
        </p:nvSpPr>
        <p:spPr bwMode="auto">
          <a:xfrm>
            <a:off x="1774826" y="2349501"/>
            <a:ext cx="4187825" cy="3851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n"/>
              <a:defRPr sz="32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sz="28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Char char="§"/>
              <a:defRPr sz="24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cs typeface="+mn-cs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cs typeface="+mn-cs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cs typeface="+mn-cs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cs typeface="+mn-cs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cs typeface="+mn-cs"/>
              </a:defRPr>
            </a:lvl9pPr>
          </a:lstStyle>
          <a:p>
            <a:pPr>
              <a:buClrTx/>
              <a:buFont typeface="Arial" pitchFamily="34" charset="0"/>
              <a:buChar char="•"/>
              <a:defRPr/>
            </a:pPr>
            <a:r>
              <a:rPr lang="en-GB" sz="2400" dirty="0">
                <a:effectLst/>
              </a:rPr>
              <a:t>Recruitment</a:t>
            </a:r>
          </a:p>
          <a:p>
            <a:pPr>
              <a:buClrTx/>
              <a:buFont typeface="Arial" pitchFamily="34" charset="0"/>
              <a:buChar char="•"/>
              <a:defRPr/>
            </a:pPr>
            <a:r>
              <a:rPr lang="en-GB" sz="2400" dirty="0">
                <a:effectLst/>
              </a:rPr>
              <a:t>Training &amp; Development</a:t>
            </a:r>
          </a:p>
          <a:p>
            <a:pPr>
              <a:buClrTx/>
              <a:buFont typeface="Arial" pitchFamily="34" charset="0"/>
              <a:buChar char="•"/>
              <a:defRPr/>
            </a:pPr>
            <a:r>
              <a:rPr lang="en-GB" sz="2400" dirty="0">
                <a:effectLst/>
              </a:rPr>
              <a:t>Performance Management</a:t>
            </a:r>
          </a:p>
          <a:p>
            <a:pPr>
              <a:buClrTx/>
              <a:buFont typeface="Arial" pitchFamily="34" charset="0"/>
              <a:buChar char="•"/>
              <a:defRPr/>
            </a:pPr>
            <a:r>
              <a:rPr lang="en-GB" sz="2400" dirty="0">
                <a:effectLst/>
              </a:rPr>
              <a:t>Succession Planning</a:t>
            </a:r>
          </a:p>
          <a:p>
            <a:pPr>
              <a:buClrTx/>
              <a:buFont typeface="Arial" pitchFamily="34" charset="0"/>
              <a:buChar char="•"/>
              <a:defRPr/>
            </a:pPr>
            <a:r>
              <a:rPr lang="en-GB" sz="2400" dirty="0">
                <a:effectLst/>
              </a:rPr>
              <a:t>Payroll</a:t>
            </a:r>
          </a:p>
          <a:p>
            <a:pPr>
              <a:buClrTx/>
              <a:buFont typeface="Arial" pitchFamily="34" charset="0"/>
              <a:buChar char="•"/>
              <a:defRPr/>
            </a:pPr>
            <a:r>
              <a:rPr lang="en-GB" sz="2400" dirty="0">
                <a:effectLst/>
              </a:rPr>
              <a:t>Employee Relations</a:t>
            </a:r>
          </a:p>
          <a:p>
            <a:pPr>
              <a:buClrTx/>
              <a:buFont typeface="Arial" pitchFamily="34" charset="0"/>
              <a:buChar char="•"/>
              <a:defRPr/>
            </a:pPr>
            <a:r>
              <a:rPr lang="en-GB" sz="2400" dirty="0">
                <a:effectLst/>
              </a:rPr>
              <a:t>Data Management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626825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/>
          <p:cNvSpPr/>
          <p:nvPr/>
        </p:nvSpPr>
        <p:spPr>
          <a:xfrm>
            <a:off x="2855641" y="2066437"/>
            <a:ext cx="3010798" cy="195085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fontAlgn="base"/>
            <a:r>
              <a:rPr lang="en-GB" sz="2800" dirty="0">
                <a:solidFill>
                  <a:schemeClr val="bg1"/>
                </a:solidFill>
                <a:ea typeface="Times New Roman"/>
                <a:cs typeface="Times New Roman"/>
              </a:rPr>
              <a:t>1. Know the business</a:t>
            </a:r>
            <a:endParaRPr lang="en-GB" sz="1600" dirty="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sp>
        <p:nvSpPr>
          <p:cNvPr id="3" name="Oval 2"/>
          <p:cNvSpPr/>
          <p:nvPr/>
        </p:nvSpPr>
        <p:spPr>
          <a:xfrm>
            <a:off x="5519936" y="476673"/>
            <a:ext cx="3478582" cy="216688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fontAlgn="base"/>
            <a:r>
              <a:rPr lang="en-GB" sz="2800" dirty="0">
                <a:solidFill>
                  <a:schemeClr val="bg1"/>
                </a:solidFill>
                <a:ea typeface="Times New Roman"/>
                <a:cs typeface="Times New Roman"/>
              </a:rPr>
              <a:t>2. Become expert in HR’s toolkit</a:t>
            </a:r>
            <a:endParaRPr lang="en-GB" sz="1600" dirty="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sp>
        <p:nvSpPr>
          <p:cNvPr id="4" name="Oval 3"/>
          <p:cNvSpPr/>
          <p:nvPr/>
        </p:nvSpPr>
        <p:spPr>
          <a:xfrm>
            <a:off x="5866440" y="3429000"/>
            <a:ext cx="4262009" cy="24482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fontAlgn="base"/>
            <a:r>
              <a:rPr lang="en-GB" sz="2800" dirty="0">
                <a:solidFill>
                  <a:schemeClr val="bg1"/>
                </a:solidFill>
                <a:ea typeface="Times New Roman"/>
                <a:cs typeface="Times New Roman"/>
              </a:rPr>
              <a:t>3. Use these to change the organisation’s capabilities</a:t>
            </a:r>
            <a:endParaRPr lang="en-GB" sz="1600" dirty="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sp>
        <p:nvSpPr>
          <p:cNvPr id="5" name="Curved Down Arrow 4"/>
          <p:cNvSpPr/>
          <p:nvPr/>
        </p:nvSpPr>
        <p:spPr>
          <a:xfrm rot="3406466">
            <a:off x="8011097" y="2120322"/>
            <a:ext cx="2655007" cy="1365168"/>
          </a:xfrm>
          <a:prstGeom prst="curvedDown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000">
              <a:solidFill>
                <a:schemeClr val="tx1"/>
              </a:solidFill>
            </a:endParaRPr>
          </a:p>
        </p:txBody>
      </p:sp>
      <p:sp>
        <p:nvSpPr>
          <p:cNvPr id="6" name="Curved Down Arrow 5"/>
          <p:cNvSpPr/>
          <p:nvPr/>
        </p:nvSpPr>
        <p:spPr>
          <a:xfrm rot="19858783">
            <a:off x="3967367" y="656596"/>
            <a:ext cx="2433313" cy="1008112"/>
          </a:xfrm>
          <a:prstGeom prst="curvedDown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521301" y="575877"/>
            <a:ext cx="417646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600" b="1" dirty="0">
                <a:solidFill>
                  <a:schemeClr val="accent1"/>
                </a:solidFill>
              </a:rPr>
              <a:t>HR as Architect</a:t>
            </a:r>
            <a:endParaRPr lang="en-GB" sz="3600" dirty="0">
              <a:solidFill>
                <a:schemeClr val="accent1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2C1660D-1FBB-4F6C-85EA-4CA481F9F4CC}"/>
              </a:ext>
            </a:extLst>
          </p:cNvPr>
          <p:cNvSpPr txBox="1"/>
          <p:nvPr/>
        </p:nvSpPr>
        <p:spPr>
          <a:xfrm>
            <a:off x="231570" y="4017295"/>
            <a:ext cx="4364494" cy="26776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/>
              <a:t>“Developments in IT have made employee and manager </a:t>
            </a:r>
            <a:r>
              <a:rPr lang="en-US" sz="2400" dirty="0" err="1"/>
              <a:t>selfservice</a:t>
            </a:r>
            <a:r>
              <a:rPr lang="en-US" sz="2400" dirty="0"/>
              <a:t> a reality, making HR largely redundant in basic ‘personnel’ processes” </a:t>
            </a:r>
          </a:p>
          <a:p>
            <a:r>
              <a:rPr lang="en-US" sz="2400" dirty="0"/>
              <a:t>Fry &amp; Fishman, CIPD Thought pieces. P.28</a:t>
            </a:r>
            <a:endParaRPr lang="en-GB" sz="24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A817B6A-AE4D-463F-9776-00FC914E6F39}"/>
              </a:ext>
            </a:extLst>
          </p:cNvPr>
          <p:cNvSpPr txBox="1"/>
          <p:nvPr/>
        </p:nvSpPr>
        <p:spPr>
          <a:xfrm>
            <a:off x="9220731" y="129657"/>
            <a:ext cx="2888748" cy="18158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800" dirty="0"/>
              <a:t>“By continually making itself redundant and reinventing itself”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51200495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8CFD4AD4-1E5F-4BE0-9CF8-7D3CBE9BB3C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70" t="-235"/>
          <a:stretch/>
        </p:blipFill>
        <p:spPr bwMode="auto">
          <a:xfrm>
            <a:off x="299687" y="174071"/>
            <a:ext cx="5917999" cy="45663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See the source image">
            <a:extLst>
              <a:ext uri="{FF2B5EF4-FFF2-40B4-BE49-F238E27FC236}">
                <a16:creationId xmlns:a16="http://schemas.microsoft.com/office/drawing/2014/main" id="{410B2A96-BFDE-4A10-BC03-2BF985B4BE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0932" y="358737"/>
            <a:ext cx="5601381" cy="4205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E024AE32-C52B-4258-BF81-A412C2529410}"/>
              </a:ext>
            </a:extLst>
          </p:cNvPr>
          <p:cNvSpPr txBox="1"/>
          <p:nvPr/>
        </p:nvSpPr>
        <p:spPr>
          <a:xfrm>
            <a:off x="2322095" y="174071"/>
            <a:ext cx="2093494" cy="36933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dirty="0"/>
              <a:t>Ideas from 2003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A3F804F-69D1-4979-8C55-84F2497D49E3}"/>
              </a:ext>
            </a:extLst>
          </p:cNvPr>
          <p:cNvSpPr txBox="1"/>
          <p:nvPr/>
        </p:nvSpPr>
        <p:spPr>
          <a:xfrm>
            <a:off x="8240094" y="174071"/>
            <a:ext cx="2093494" cy="36933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dirty="0"/>
              <a:t>Ideas from 2013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5FC1E2C-85DB-4D15-9A09-CA236402F7CC}"/>
              </a:ext>
            </a:extLst>
          </p:cNvPr>
          <p:cNvSpPr txBox="1"/>
          <p:nvPr/>
        </p:nvSpPr>
        <p:spPr>
          <a:xfrm>
            <a:off x="264144" y="5609712"/>
            <a:ext cx="2093494" cy="36933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dirty="0"/>
              <a:t>Ideas from 2020</a:t>
            </a:r>
            <a:endParaRPr lang="en-GB" dirty="0"/>
          </a:p>
        </p:txBody>
      </p:sp>
      <p:pic>
        <p:nvPicPr>
          <p:cNvPr id="1030" name="Picture 6">
            <a:extLst>
              <a:ext uri="{FF2B5EF4-FFF2-40B4-BE49-F238E27FC236}">
                <a16:creationId xmlns:a16="http://schemas.microsoft.com/office/drawing/2014/main" id="{C90D596B-9DEE-473C-8855-E46DEE8C97F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317" r="833" b="12286"/>
          <a:stretch/>
        </p:blipFill>
        <p:spPr bwMode="auto">
          <a:xfrm>
            <a:off x="2322095" y="4740442"/>
            <a:ext cx="7339263" cy="1791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2780506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BC10872-232C-4173-9C94-2BF413EE41D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158" t="15262" r="20461" b="5088"/>
          <a:stretch/>
        </p:blipFill>
        <p:spPr>
          <a:xfrm>
            <a:off x="0" y="0"/>
            <a:ext cx="7483642" cy="546233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9285DA2-9E1F-4FFF-9625-B00E9AE6BF4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2007" t="14562" r="41611" b="4034"/>
          <a:stretch/>
        </p:blipFill>
        <p:spPr>
          <a:xfrm>
            <a:off x="7571874" y="1179094"/>
            <a:ext cx="4435642" cy="5582653"/>
          </a:xfrm>
          <a:prstGeom prst="rect">
            <a:avLst/>
          </a:prstGeom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2A2043AC-4DA6-4994-A587-5B71596EAB0C}"/>
              </a:ext>
            </a:extLst>
          </p:cNvPr>
          <p:cNvSpPr/>
          <p:nvPr/>
        </p:nvSpPr>
        <p:spPr>
          <a:xfrm>
            <a:off x="4632159" y="1648326"/>
            <a:ext cx="2442410" cy="1672390"/>
          </a:xfrm>
          <a:prstGeom prst="ellipse">
            <a:avLst/>
          </a:prstGeom>
          <a:solidFill>
            <a:srgbClr val="FFFF00">
              <a:alpha val="35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87E550FF-982D-4352-8865-A909C2E3104F}"/>
              </a:ext>
            </a:extLst>
          </p:cNvPr>
          <p:cNvSpPr/>
          <p:nvPr/>
        </p:nvSpPr>
        <p:spPr>
          <a:xfrm>
            <a:off x="9673391" y="1487905"/>
            <a:ext cx="2442410" cy="1672390"/>
          </a:xfrm>
          <a:prstGeom prst="ellipse">
            <a:avLst/>
          </a:prstGeom>
          <a:solidFill>
            <a:srgbClr val="FFFF00">
              <a:alpha val="35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6305F6B5-8C9C-477D-BF1B-F3B6D9A6026A}"/>
              </a:ext>
            </a:extLst>
          </p:cNvPr>
          <p:cNvSpPr/>
          <p:nvPr/>
        </p:nvSpPr>
        <p:spPr>
          <a:xfrm>
            <a:off x="7483642" y="1989221"/>
            <a:ext cx="2442410" cy="1672390"/>
          </a:xfrm>
          <a:prstGeom prst="ellipse">
            <a:avLst/>
          </a:prstGeom>
          <a:solidFill>
            <a:srgbClr val="FFFF00">
              <a:alpha val="35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2291641-44AF-4957-AC22-D06C072EF472}"/>
              </a:ext>
            </a:extLst>
          </p:cNvPr>
          <p:cNvSpPr txBox="1"/>
          <p:nvPr/>
        </p:nvSpPr>
        <p:spPr>
          <a:xfrm>
            <a:off x="7483642" y="204537"/>
            <a:ext cx="21897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Ouch!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267534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C090A2-3E70-4B15-A223-8C805FDFF8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3600" dirty="0">
                <a:solidFill>
                  <a:schemeClr val="accent1"/>
                </a:solidFill>
              </a:rPr>
              <a:t>‘What does it mean for HR professionals?’</a:t>
            </a:r>
            <a:endParaRPr lang="en-GB" sz="3600" dirty="0">
              <a:solidFill>
                <a:schemeClr val="accent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65F904-1F61-446D-8AD7-0F24995E90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dirty="0"/>
              <a:t>Perspective of Outside In (Customers, Challenges, Commercial acumen)</a:t>
            </a:r>
          </a:p>
          <a:p>
            <a:endParaRPr lang="en-US" dirty="0"/>
          </a:p>
          <a:p>
            <a:r>
              <a:rPr lang="en-US" dirty="0"/>
              <a:t>Deliver Outcomes (Talent, Leadership, Capabilities)</a:t>
            </a:r>
          </a:p>
          <a:p>
            <a:endParaRPr lang="en-US" dirty="0"/>
          </a:p>
          <a:p>
            <a:r>
              <a:rPr lang="en-US" dirty="0"/>
              <a:t>HR practices aligned to the business needs and structures</a:t>
            </a:r>
          </a:p>
          <a:p>
            <a:endParaRPr lang="en-US" dirty="0"/>
          </a:p>
          <a:p>
            <a:r>
              <a:rPr lang="en-US" dirty="0"/>
              <a:t>Digital Awareness</a:t>
            </a:r>
          </a:p>
          <a:p>
            <a:endParaRPr lang="en-US" dirty="0"/>
          </a:p>
          <a:p>
            <a:r>
              <a:rPr lang="en-US" dirty="0"/>
              <a:t>Building up HR professionals to be able to talk the talk/walk the walk.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6336287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AF303F-809D-4DA5-BEB1-82188094D0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Competitive Advantage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CE20EF-6DDC-44E2-9E2E-1395CF2006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Unique</a:t>
            </a:r>
          </a:p>
          <a:p>
            <a:r>
              <a:rPr lang="en-US" dirty="0"/>
              <a:t>Non-substitutable</a:t>
            </a:r>
          </a:p>
          <a:p>
            <a:r>
              <a:rPr lang="en-US" dirty="0"/>
              <a:t>Adds Value</a:t>
            </a:r>
          </a:p>
          <a:p>
            <a:r>
              <a:rPr lang="en-US" dirty="0"/>
              <a:t>Sustainable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66769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16FB08-9ED3-44FF-A40A-BA6C006F54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CIPD conclusions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406E4A-1D7B-4089-83BE-9CF71A6D6D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66725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dirty="0"/>
              <a:t>The following questions should be asked: </a:t>
            </a:r>
          </a:p>
          <a:p>
            <a:pPr marL="0" indent="0">
              <a:buNone/>
            </a:pPr>
            <a:r>
              <a:rPr lang="en-US" dirty="0"/>
              <a:t>• </a:t>
            </a:r>
            <a:r>
              <a:rPr lang="en-US" sz="2600" dirty="0"/>
              <a:t>Does your </a:t>
            </a:r>
            <a:r>
              <a:rPr lang="en-US" sz="2600" dirty="0" err="1"/>
              <a:t>organisation</a:t>
            </a:r>
            <a:r>
              <a:rPr lang="en-US" sz="2600" dirty="0"/>
              <a:t> have a clear </a:t>
            </a:r>
            <a:r>
              <a:rPr lang="en-US" sz="2600" dirty="0" err="1"/>
              <a:t>organisation</a:t>
            </a:r>
            <a:r>
              <a:rPr lang="en-US" sz="2600" dirty="0"/>
              <a:t> strategy? </a:t>
            </a:r>
          </a:p>
          <a:p>
            <a:pPr marL="0" indent="0">
              <a:buNone/>
            </a:pPr>
            <a:r>
              <a:rPr lang="en-US" sz="2600" dirty="0"/>
              <a:t>• Is your </a:t>
            </a:r>
            <a:r>
              <a:rPr lang="en-US" sz="2600" dirty="0" err="1"/>
              <a:t>organisation</a:t>
            </a:r>
            <a:r>
              <a:rPr lang="en-US" sz="2600" dirty="0"/>
              <a:t> structured to deliver this strategy? </a:t>
            </a:r>
          </a:p>
          <a:p>
            <a:pPr marL="0" indent="0">
              <a:buNone/>
            </a:pPr>
            <a:r>
              <a:rPr lang="en-US" sz="2600" dirty="0"/>
              <a:t>• Do you have a clear HR strategy that is aligned with your </a:t>
            </a:r>
            <a:r>
              <a:rPr lang="en-US" sz="2600" dirty="0" err="1"/>
              <a:t>organisation’s</a:t>
            </a:r>
            <a:r>
              <a:rPr lang="en-US" sz="2600" dirty="0"/>
              <a:t> strategy? </a:t>
            </a:r>
          </a:p>
          <a:p>
            <a:pPr marL="0" indent="0">
              <a:buNone/>
            </a:pPr>
            <a:r>
              <a:rPr lang="en-US" sz="2600" dirty="0"/>
              <a:t>• Does your HR structure replicate your business structure? </a:t>
            </a:r>
          </a:p>
          <a:p>
            <a:pPr marL="0" indent="0">
              <a:buNone/>
            </a:pPr>
            <a:r>
              <a:rPr lang="en-US" sz="2600" dirty="0"/>
              <a:t>• Is your HR structure set up to deliver your HR strategy?</a:t>
            </a:r>
          </a:p>
          <a:p>
            <a:pPr marL="0" indent="0">
              <a:buNone/>
            </a:pPr>
            <a:r>
              <a:rPr lang="en-US" sz="2600" dirty="0"/>
              <a:t>• Do you understand the capabilities your </a:t>
            </a:r>
            <a:r>
              <a:rPr lang="en-US" sz="2600" dirty="0" err="1"/>
              <a:t>organisation</a:t>
            </a:r>
            <a:r>
              <a:rPr lang="en-US" sz="2600" dirty="0"/>
              <a:t> needs to deliver upon its strategy? </a:t>
            </a:r>
          </a:p>
          <a:p>
            <a:pPr marL="0" indent="0">
              <a:buNone/>
            </a:pPr>
            <a:r>
              <a:rPr lang="en-US" sz="2600" dirty="0"/>
              <a:t>• Will the decisions above withstand change?</a:t>
            </a:r>
            <a:endParaRPr lang="en-GB" sz="2600" dirty="0"/>
          </a:p>
        </p:txBody>
      </p:sp>
    </p:spTree>
    <p:extLst>
      <p:ext uri="{BB962C8B-B14F-4D97-AF65-F5344CB8AC3E}">
        <p14:creationId xmlns:p14="http://schemas.microsoft.com/office/powerpoint/2010/main" val="20523170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93EC51-EED4-4225-B202-1ED1BF4048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Discussion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B3664B-C673-4E84-AFA9-0029D382BD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2"/>
            <a:ext cx="10972800" cy="1143000"/>
          </a:xfrm>
        </p:spPr>
        <p:txBody>
          <a:bodyPr/>
          <a:lstStyle/>
          <a:p>
            <a:r>
              <a:rPr lang="en-US" dirty="0"/>
              <a:t>Can HR be replaced by AI more cost-effectively? Are people needed in the HR profession anymore?</a:t>
            </a:r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D54385E-4B80-4C64-A556-3ADEC2E41100}"/>
              </a:ext>
            </a:extLst>
          </p:cNvPr>
          <p:cNvSpPr txBox="1"/>
          <p:nvPr/>
        </p:nvSpPr>
        <p:spPr>
          <a:xfrm>
            <a:off x="695400" y="3212976"/>
            <a:ext cx="4752528" cy="203132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dirty="0"/>
              <a:t>Group 1 and Group 3</a:t>
            </a:r>
          </a:p>
          <a:p>
            <a:r>
              <a:rPr lang="en-US" dirty="0"/>
              <a:t>Please argue in </a:t>
            </a:r>
            <a:r>
              <a:rPr lang="en-US" u="sng" dirty="0" err="1"/>
              <a:t>favour</a:t>
            </a:r>
            <a:r>
              <a:rPr lang="en-US" dirty="0"/>
              <a:t> of</a:t>
            </a:r>
          </a:p>
          <a:p>
            <a:endParaRPr lang="en-US" dirty="0"/>
          </a:p>
          <a:p>
            <a:r>
              <a:rPr lang="en-US" dirty="0"/>
              <a:t>HR can be replaced by AI to restructure cost-effectively </a:t>
            </a:r>
          </a:p>
          <a:p>
            <a:endParaRPr lang="en-US" dirty="0"/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ED92062-C571-49CA-8D3E-E989FC5282E9}"/>
              </a:ext>
            </a:extLst>
          </p:cNvPr>
          <p:cNvSpPr txBox="1"/>
          <p:nvPr/>
        </p:nvSpPr>
        <p:spPr>
          <a:xfrm>
            <a:off x="6096000" y="3212975"/>
            <a:ext cx="4752528" cy="203132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dirty="0"/>
              <a:t>Group 2 and Group 4</a:t>
            </a:r>
          </a:p>
          <a:p>
            <a:r>
              <a:rPr lang="en-US" dirty="0"/>
              <a:t>Please argue in </a:t>
            </a:r>
            <a:r>
              <a:rPr lang="en-US" u="sng" dirty="0" err="1"/>
              <a:t>favour</a:t>
            </a:r>
            <a:r>
              <a:rPr lang="en-US" dirty="0"/>
              <a:t> of</a:t>
            </a:r>
          </a:p>
          <a:p>
            <a:endParaRPr lang="en-US" dirty="0"/>
          </a:p>
          <a:p>
            <a:r>
              <a:rPr lang="en-US" dirty="0"/>
              <a:t>HR requires the strategic input of people more than ever</a:t>
            </a:r>
          </a:p>
          <a:p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665881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Prepare a brief talk on your assignment presentation to deliver tomorrow. (Only 2-5 minutes, no slides necessary, reference some key papers, concepts or models)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We will think about the assessment criteria and offer overview feedback and ideas for development within your group. </a:t>
            </a:r>
          </a:p>
          <a:p>
            <a:pPr marL="0" indent="0">
              <a:buNone/>
            </a:pPr>
            <a:endParaRPr lang="en-GB" sz="2400" dirty="0"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2400" u="sng" dirty="0">
                <a:latin typeface="Arial" panose="020B0604020202020204" pitchFamily="34" charset="0"/>
                <a:ea typeface="Times New Roman" panose="02020603050405020304" pitchFamily="18" charset="0"/>
              </a:rPr>
              <a:t>Tomorrow’s schedule</a:t>
            </a:r>
          </a:p>
          <a:p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9am Plenary and final preparations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10am Group 4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11am Group 3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Break for Emma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1pm Group 2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2pm Group 1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2400" dirty="0"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600B4D84-2AEA-4C6B-AC03-9B4D29DDFAFE}"/>
              </a:ext>
            </a:extLst>
          </p:cNvPr>
          <p:cNvSpPr txBox="1">
            <a:spLocks noChangeArrowheads="1"/>
          </p:cNvSpPr>
          <p:nvPr/>
        </p:nvSpPr>
        <p:spPr>
          <a:xfrm>
            <a:off x="0" y="0"/>
            <a:ext cx="12192000" cy="1484784"/>
          </a:xfrm>
          <a:prstGeom prst="rect">
            <a:avLst/>
          </a:prstGeom>
          <a:solidFill>
            <a:schemeClr val="tx2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Preparation for tomorrow </a:t>
            </a:r>
          </a:p>
          <a:p>
            <a:r>
              <a:rPr lang="en-GB" sz="32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(Your involvement in this process is entirely optional)</a:t>
            </a:r>
            <a:endParaRPr lang="en-GB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9327533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9.4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1279</TotalTime>
  <Words>908</Words>
  <Application>Microsoft Office PowerPoint</Application>
  <PresentationFormat>Widescreen</PresentationFormat>
  <Paragraphs>124</Paragraphs>
  <Slides>19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3" baseType="lpstr">
      <vt:lpstr>Arial</vt:lpstr>
      <vt:lpstr>Calibri</vt:lpstr>
      <vt:lpstr>Times New Roman</vt:lpstr>
      <vt:lpstr>Office Theme</vt:lpstr>
      <vt:lpstr>PowerPoint Presentation</vt:lpstr>
      <vt:lpstr>PowerPoint Presentation</vt:lpstr>
      <vt:lpstr>PowerPoint Presentation</vt:lpstr>
      <vt:lpstr>Software as a Service (SaaS)       </vt:lpstr>
      <vt:lpstr>PowerPoint Presentation</vt:lpstr>
      <vt:lpstr>The journey to HR 3.0 - IBM</vt:lpstr>
      <vt:lpstr>PowerPoint Presentation</vt:lpstr>
      <vt:lpstr>PowerPoint Presentation</vt:lpstr>
      <vt:lpstr>PowerPoint Presentation</vt:lpstr>
      <vt:lpstr>What does the new role of HR mean for HR professionals?</vt:lpstr>
      <vt:lpstr>New roles added to HR function (though some will say that these were always a part of Personnel anyway)</vt:lpstr>
      <vt:lpstr>PowerPoint Presentation</vt:lpstr>
      <vt:lpstr>PowerPoint Presentation</vt:lpstr>
      <vt:lpstr>PowerPoint Presentation</vt:lpstr>
      <vt:lpstr>‘What does it mean for HR professionals?’</vt:lpstr>
      <vt:lpstr>Competitive Advantage</vt:lpstr>
      <vt:lpstr>CIPD conclusions</vt:lpstr>
      <vt:lpstr>Discussion</vt:lpstr>
      <vt:lpstr>PowerPoint Presentation</vt:lpstr>
    </vt:vector>
  </TitlesOfParts>
  <Company>LTUC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Emma Roberts</dc:creator>
  <cp:lastModifiedBy>Emma Roberts (IMH)</cp:lastModifiedBy>
  <cp:revision>127</cp:revision>
  <dcterms:created xsi:type="dcterms:W3CDTF">2013-06-25T13:48:10Z</dcterms:created>
  <dcterms:modified xsi:type="dcterms:W3CDTF">2021-08-03T12:31:13Z</dcterms:modified>
</cp:coreProperties>
</file>