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44"/>
  </p:notesMasterIdLst>
  <p:sldIdLst>
    <p:sldId id="516" r:id="rId2"/>
    <p:sldId id="316" r:id="rId3"/>
    <p:sldId id="281" r:id="rId4"/>
    <p:sldId id="367" r:id="rId5"/>
    <p:sldId id="373" r:id="rId6"/>
    <p:sldId id="291" r:id="rId7"/>
    <p:sldId id="386" r:id="rId8"/>
    <p:sldId id="356" r:id="rId9"/>
    <p:sldId id="395" r:id="rId10"/>
    <p:sldId id="487" r:id="rId11"/>
    <p:sldId id="488" r:id="rId12"/>
    <p:sldId id="489" r:id="rId13"/>
    <p:sldId id="490" r:id="rId14"/>
    <p:sldId id="491" r:id="rId15"/>
    <p:sldId id="492" r:id="rId16"/>
    <p:sldId id="493" r:id="rId17"/>
    <p:sldId id="497" r:id="rId18"/>
    <p:sldId id="498" r:id="rId19"/>
    <p:sldId id="499" r:id="rId20"/>
    <p:sldId id="500" r:id="rId21"/>
    <p:sldId id="501" r:id="rId22"/>
    <p:sldId id="502" r:id="rId23"/>
    <p:sldId id="504" r:id="rId24"/>
    <p:sldId id="505" r:id="rId25"/>
    <p:sldId id="506" r:id="rId26"/>
    <p:sldId id="508" r:id="rId27"/>
    <p:sldId id="509" r:id="rId28"/>
    <p:sldId id="510" r:id="rId29"/>
    <p:sldId id="511" r:id="rId30"/>
    <p:sldId id="512" r:id="rId31"/>
    <p:sldId id="513" r:id="rId32"/>
    <p:sldId id="514" r:id="rId33"/>
    <p:sldId id="515" r:id="rId34"/>
    <p:sldId id="377" r:id="rId35"/>
    <p:sldId id="482" r:id="rId36"/>
    <p:sldId id="344" r:id="rId37"/>
    <p:sldId id="346" r:id="rId38"/>
    <p:sldId id="347" r:id="rId39"/>
    <p:sldId id="350" r:id="rId40"/>
    <p:sldId id="479" r:id="rId41"/>
    <p:sldId id="401" r:id="rId42"/>
    <p:sldId id="383" r:id="rId43"/>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98" autoAdjust="0"/>
    <p:restoredTop sz="94660" autoAdjust="0"/>
  </p:normalViewPr>
  <p:slideViewPr>
    <p:cSldViewPr>
      <p:cViewPr varScale="1">
        <p:scale>
          <a:sx n="92" d="100"/>
          <a:sy n="92" d="100"/>
        </p:scale>
        <p:origin x="942" y="90"/>
      </p:cViewPr>
      <p:guideLst>
        <p:guide orient="horz" pos="2160"/>
        <p:guide pos="2880"/>
      </p:guideLst>
    </p:cSldViewPr>
  </p:slideViewPr>
  <p:outlineViewPr>
    <p:cViewPr>
      <p:scale>
        <a:sx n="33" d="100"/>
        <a:sy n="33" d="100"/>
      </p:scale>
      <p:origin x="0" y="192"/>
    </p:cViewPr>
  </p:outlineViewPr>
  <p:notesTextViewPr>
    <p:cViewPr>
      <p:scale>
        <a:sx n="100" d="100"/>
        <a:sy n="100" d="100"/>
      </p:scale>
      <p:origin x="0" y="0"/>
    </p:cViewPr>
  </p:notesTextViewPr>
  <p:sorterViewPr>
    <p:cViewPr>
      <p:scale>
        <a:sx n="66" d="100"/>
        <a:sy n="66" d="100"/>
      </p:scale>
      <p:origin x="0" y="148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FC8653-031D-4BFE-9F84-8EAD11B2204B}" type="datetimeFigureOut">
              <a:rPr lang="en-US" smtClean="0"/>
              <a:pPr/>
              <a:t>10/22/2018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5C6B2B8-56CA-49A5-92FB-1BCB5A6494AA}" type="slidenum">
              <a:rPr lang="en-GB" smtClean="0"/>
              <a:pPr/>
              <a:t>‹#›</a:t>
            </a:fld>
            <a:endParaRPr lang="en-GB"/>
          </a:p>
        </p:txBody>
      </p:sp>
    </p:spTree>
    <p:extLst>
      <p:ext uri="{BB962C8B-B14F-4D97-AF65-F5344CB8AC3E}">
        <p14:creationId xmlns:p14="http://schemas.microsoft.com/office/powerpoint/2010/main" val="4291602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82A2FE1-C74C-4E26-BE81-3C4468AD559B}" type="slidenum">
              <a:rPr lang="en-GB" smtClean="0"/>
              <a:pPr/>
              <a:t>1</a:t>
            </a:fld>
            <a:endParaRPr lang="en-GB"/>
          </a:p>
        </p:txBody>
      </p:sp>
    </p:spTree>
    <p:extLst>
      <p:ext uri="{BB962C8B-B14F-4D97-AF65-F5344CB8AC3E}">
        <p14:creationId xmlns:p14="http://schemas.microsoft.com/office/powerpoint/2010/main" val="3898910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2</a:t>
            </a:fld>
            <a:endParaRPr lang="en-GB"/>
          </a:p>
        </p:txBody>
      </p:sp>
    </p:spTree>
    <p:extLst>
      <p:ext uri="{BB962C8B-B14F-4D97-AF65-F5344CB8AC3E}">
        <p14:creationId xmlns:p14="http://schemas.microsoft.com/office/powerpoint/2010/main" val="3162488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a:t>
            </a:fld>
            <a:endParaRPr lang="en-GB"/>
          </a:p>
        </p:txBody>
      </p:sp>
    </p:spTree>
    <p:extLst>
      <p:ext uri="{BB962C8B-B14F-4D97-AF65-F5344CB8AC3E}">
        <p14:creationId xmlns:p14="http://schemas.microsoft.com/office/powerpoint/2010/main" val="2870147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a:t>
            </a:fld>
            <a:endParaRPr lang="en-GB"/>
          </a:p>
        </p:txBody>
      </p:sp>
    </p:spTree>
    <p:extLst>
      <p:ext uri="{BB962C8B-B14F-4D97-AF65-F5344CB8AC3E}">
        <p14:creationId xmlns:p14="http://schemas.microsoft.com/office/powerpoint/2010/main" val="3624994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a:t>
            </a:fld>
            <a:endParaRPr lang="en-GB"/>
          </a:p>
        </p:txBody>
      </p:sp>
    </p:spTree>
    <p:extLst>
      <p:ext uri="{BB962C8B-B14F-4D97-AF65-F5344CB8AC3E}">
        <p14:creationId xmlns:p14="http://schemas.microsoft.com/office/powerpoint/2010/main" val="234511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6</a:t>
            </a:fld>
            <a:endParaRPr lang="en-GB"/>
          </a:p>
        </p:txBody>
      </p:sp>
    </p:spTree>
    <p:extLst>
      <p:ext uri="{BB962C8B-B14F-4D97-AF65-F5344CB8AC3E}">
        <p14:creationId xmlns:p14="http://schemas.microsoft.com/office/powerpoint/2010/main" val="978101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7</a:t>
            </a:fld>
            <a:endParaRPr lang="en-GB"/>
          </a:p>
        </p:txBody>
      </p:sp>
    </p:spTree>
    <p:extLst>
      <p:ext uri="{BB962C8B-B14F-4D97-AF65-F5344CB8AC3E}">
        <p14:creationId xmlns:p14="http://schemas.microsoft.com/office/powerpoint/2010/main" val="919696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8</a:t>
            </a:fld>
            <a:endParaRPr lang="en-GB"/>
          </a:p>
        </p:txBody>
      </p:sp>
    </p:spTree>
    <p:extLst>
      <p:ext uri="{BB962C8B-B14F-4D97-AF65-F5344CB8AC3E}">
        <p14:creationId xmlns:p14="http://schemas.microsoft.com/office/powerpoint/2010/main" val="2315666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9</a:t>
            </a:fld>
            <a:endParaRPr lang="en-GB"/>
          </a:p>
        </p:txBody>
      </p:sp>
    </p:spTree>
    <p:extLst>
      <p:ext uri="{BB962C8B-B14F-4D97-AF65-F5344CB8AC3E}">
        <p14:creationId xmlns:p14="http://schemas.microsoft.com/office/powerpoint/2010/main" val="5020355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2484AF4-BE2E-4BFE-88BA-3A4838CC2DEC}" type="slidenum">
              <a:rPr lang="en-GB"/>
              <a:pPr/>
              <a:t>10</a:t>
            </a:fld>
            <a:endParaRPr lang="en-GB"/>
          </a:p>
        </p:txBody>
      </p:sp>
    </p:spTree>
    <p:extLst>
      <p:ext uri="{BB962C8B-B14F-4D97-AF65-F5344CB8AC3E}">
        <p14:creationId xmlns:p14="http://schemas.microsoft.com/office/powerpoint/2010/main" val="2388790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11</a:t>
            </a:fld>
            <a:endParaRPr lang="en-GB"/>
          </a:p>
        </p:txBody>
      </p:sp>
    </p:spTree>
    <p:extLst>
      <p:ext uri="{BB962C8B-B14F-4D97-AF65-F5344CB8AC3E}">
        <p14:creationId xmlns:p14="http://schemas.microsoft.com/office/powerpoint/2010/main" val="36730042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0E29F72-F2B4-43AE-9724-D2E31701BB6A}" type="slidenum">
              <a:rPr lang="en-GB"/>
              <a:pPr/>
              <a:t>12</a:t>
            </a:fld>
            <a:endParaRPr lang="en-GB"/>
          </a:p>
        </p:txBody>
      </p:sp>
    </p:spTree>
    <p:extLst>
      <p:ext uri="{BB962C8B-B14F-4D97-AF65-F5344CB8AC3E}">
        <p14:creationId xmlns:p14="http://schemas.microsoft.com/office/powerpoint/2010/main" val="30154117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4C25179-C667-4156-98D0-0D948A3DC95B}" type="slidenum">
              <a:rPr lang="en-GB"/>
              <a:pPr/>
              <a:t>13</a:t>
            </a:fld>
            <a:endParaRPr lang="en-GB"/>
          </a:p>
        </p:txBody>
      </p:sp>
    </p:spTree>
    <p:extLst>
      <p:ext uri="{BB962C8B-B14F-4D97-AF65-F5344CB8AC3E}">
        <p14:creationId xmlns:p14="http://schemas.microsoft.com/office/powerpoint/2010/main" val="1460870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9AFF658-413D-48D9-AFEF-6841F8438C64}" type="slidenum">
              <a:rPr lang="en-GB"/>
              <a:pPr/>
              <a:t>14</a:t>
            </a:fld>
            <a:endParaRPr lang="en-GB"/>
          </a:p>
        </p:txBody>
      </p:sp>
    </p:spTree>
    <p:extLst>
      <p:ext uri="{BB962C8B-B14F-4D97-AF65-F5344CB8AC3E}">
        <p14:creationId xmlns:p14="http://schemas.microsoft.com/office/powerpoint/2010/main" val="5863334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p:spPr>
      </p:sp>
      <p:sp>
        <p:nvSpPr>
          <p:cNvPr id="266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66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3AD63C7-BDA0-4A14-986C-787005855AC0}" type="slidenum">
              <a:rPr lang="en-GB"/>
              <a:pPr/>
              <a:t>15</a:t>
            </a:fld>
            <a:endParaRPr lang="en-GB"/>
          </a:p>
        </p:txBody>
      </p:sp>
    </p:spTree>
    <p:extLst>
      <p:ext uri="{BB962C8B-B14F-4D97-AF65-F5344CB8AC3E}">
        <p14:creationId xmlns:p14="http://schemas.microsoft.com/office/powerpoint/2010/main" val="735070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48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76365C0-700B-4D45-9370-240E234DB8F1}" type="slidenum">
              <a:rPr lang="en-GB"/>
              <a:pPr/>
              <a:t>17</a:t>
            </a:fld>
            <a:endParaRPr lang="en-GB"/>
          </a:p>
        </p:txBody>
      </p:sp>
    </p:spTree>
    <p:extLst>
      <p:ext uri="{BB962C8B-B14F-4D97-AF65-F5344CB8AC3E}">
        <p14:creationId xmlns:p14="http://schemas.microsoft.com/office/powerpoint/2010/main" val="1488078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68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C9C8D2-08D3-426D-BFC9-590D345EB975}" type="slidenum">
              <a:rPr lang="en-GB"/>
              <a:pPr/>
              <a:t>18</a:t>
            </a:fld>
            <a:endParaRPr lang="en-GB"/>
          </a:p>
        </p:txBody>
      </p:sp>
    </p:spTree>
    <p:extLst>
      <p:ext uri="{BB962C8B-B14F-4D97-AF65-F5344CB8AC3E}">
        <p14:creationId xmlns:p14="http://schemas.microsoft.com/office/powerpoint/2010/main" val="25597871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89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685C406-7841-4859-90ED-6E9341AB11FF}" type="slidenum">
              <a:rPr lang="en-GB"/>
              <a:pPr/>
              <a:t>19</a:t>
            </a:fld>
            <a:endParaRPr lang="en-GB"/>
          </a:p>
        </p:txBody>
      </p:sp>
    </p:spTree>
    <p:extLst>
      <p:ext uri="{BB962C8B-B14F-4D97-AF65-F5344CB8AC3E}">
        <p14:creationId xmlns:p14="http://schemas.microsoft.com/office/powerpoint/2010/main" val="31841903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A59E380-EA61-4DFC-A1D1-4131C9EBBB21}" type="slidenum">
              <a:rPr lang="en-GB"/>
              <a:pPr/>
              <a:t>20</a:t>
            </a:fld>
            <a:endParaRPr lang="en-GB"/>
          </a:p>
        </p:txBody>
      </p:sp>
    </p:spTree>
    <p:extLst>
      <p:ext uri="{BB962C8B-B14F-4D97-AF65-F5344CB8AC3E}">
        <p14:creationId xmlns:p14="http://schemas.microsoft.com/office/powerpoint/2010/main" val="6975832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08FFB96-B0DA-4389-A071-E6BA1C45A795}" type="slidenum">
              <a:rPr lang="en-GB"/>
              <a:pPr/>
              <a:t>21</a:t>
            </a:fld>
            <a:endParaRPr lang="en-GB"/>
          </a:p>
        </p:txBody>
      </p:sp>
    </p:spTree>
    <p:extLst>
      <p:ext uri="{BB962C8B-B14F-4D97-AF65-F5344CB8AC3E}">
        <p14:creationId xmlns:p14="http://schemas.microsoft.com/office/powerpoint/2010/main" val="28230196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bwMode="auto">
          <a:noFill/>
          <a:ln>
            <a:solidFill>
              <a:srgbClr val="000000"/>
            </a:solidFill>
            <a:miter lim="800000"/>
            <a:headEnd/>
            <a:tailEnd/>
          </a:ln>
        </p:spPr>
      </p:sp>
      <p:sp>
        <p:nvSpPr>
          <p:cNvPr id="450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50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225F619-E428-4D25-942D-05F0F10B11C6}" type="slidenum">
              <a:rPr lang="en-GB"/>
              <a:pPr/>
              <a:t>22</a:t>
            </a:fld>
            <a:endParaRPr lang="en-GB"/>
          </a:p>
        </p:txBody>
      </p:sp>
    </p:spTree>
    <p:extLst>
      <p:ext uri="{BB962C8B-B14F-4D97-AF65-F5344CB8AC3E}">
        <p14:creationId xmlns:p14="http://schemas.microsoft.com/office/powerpoint/2010/main" val="37581282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B94AA40-B64E-4990-ABCA-6548C9BF4FD4}" type="slidenum">
              <a:rPr lang="en-GB"/>
              <a:pPr/>
              <a:t>23</a:t>
            </a:fld>
            <a:endParaRPr lang="en-GB"/>
          </a:p>
        </p:txBody>
      </p:sp>
    </p:spTree>
    <p:extLst>
      <p:ext uri="{BB962C8B-B14F-4D97-AF65-F5344CB8AC3E}">
        <p14:creationId xmlns:p14="http://schemas.microsoft.com/office/powerpoint/2010/main" val="15426293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24</a:t>
            </a:fld>
            <a:endParaRPr lang="en-GB"/>
          </a:p>
        </p:txBody>
      </p:sp>
    </p:spTree>
    <p:extLst>
      <p:ext uri="{BB962C8B-B14F-4D97-AF65-F5344CB8AC3E}">
        <p14:creationId xmlns:p14="http://schemas.microsoft.com/office/powerpoint/2010/main" val="16889944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93D2C68-35CB-413E-AC7A-295A1ABADAD9}" type="slidenum">
              <a:rPr lang="en-GB"/>
              <a:pPr/>
              <a:t>25</a:t>
            </a:fld>
            <a:endParaRPr lang="en-GB"/>
          </a:p>
        </p:txBody>
      </p:sp>
    </p:spTree>
    <p:extLst>
      <p:ext uri="{BB962C8B-B14F-4D97-AF65-F5344CB8AC3E}">
        <p14:creationId xmlns:p14="http://schemas.microsoft.com/office/powerpoint/2010/main" val="7191996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p:spPr>
      </p:sp>
      <p:sp>
        <p:nvSpPr>
          <p:cNvPr id="573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73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E90D8F2-D854-4286-B082-C6C925FE7E20}" type="slidenum">
              <a:rPr lang="en-GB"/>
              <a:pPr/>
              <a:t>26</a:t>
            </a:fld>
            <a:endParaRPr lang="en-GB"/>
          </a:p>
        </p:txBody>
      </p:sp>
    </p:spTree>
    <p:extLst>
      <p:ext uri="{BB962C8B-B14F-4D97-AF65-F5344CB8AC3E}">
        <p14:creationId xmlns:p14="http://schemas.microsoft.com/office/powerpoint/2010/main" val="36986240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p:spPr>
      </p:sp>
      <p:sp>
        <p:nvSpPr>
          <p:cNvPr id="593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93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374A813-B385-41ED-91B5-006C6FF7CCD1}" type="slidenum">
              <a:rPr lang="en-GB"/>
              <a:pPr/>
              <a:t>27</a:t>
            </a:fld>
            <a:endParaRPr lang="en-GB"/>
          </a:p>
        </p:txBody>
      </p:sp>
    </p:spTree>
    <p:extLst>
      <p:ext uri="{BB962C8B-B14F-4D97-AF65-F5344CB8AC3E}">
        <p14:creationId xmlns:p14="http://schemas.microsoft.com/office/powerpoint/2010/main" val="981559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14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9CE26D-9073-4E54-A3E0-C238542F84F3}" type="slidenum">
              <a:rPr lang="en-GB"/>
              <a:pPr/>
              <a:t>28</a:t>
            </a:fld>
            <a:endParaRPr lang="en-GB"/>
          </a:p>
        </p:txBody>
      </p:sp>
    </p:spTree>
    <p:extLst>
      <p:ext uri="{BB962C8B-B14F-4D97-AF65-F5344CB8AC3E}">
        <p14:creationId xmlns:p14="http://schemas.microsoft.com/office/powerpoint/2010/main" val="31678894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34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573C4DA-1D10-4DB4-A506-071BBE25F355}" type="slidenum">
              <a:rPr lang="en-GB"/>
              <a:pPr/>
              <a:t>29</a:t>
            </a:fld>
            <a:endParaRPr lang="en-GB"/>
          </a:p>
        </p:txBody>
      </p:sp>
    </p:spTree>
    <p:extLst>
      <p:ext uri="{BB962C8B-B14F-4D97-AF65-F5344CB8AC3E}">
        <p14:creationId xmlns:p14="http://schemas.microsoft.com/office/powerpoint/2010/main" val="16028093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p:spPr>
      </p:sp>
      <p:sp>
        <p:nvSpPr>
          <p:cNvPr id="655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55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D0ECB3-8D9E-4B10-985C-92A0D142F91D}" type="slidenum">
              <a:rPr lang="en-GB"/>
              <a:pPr/>
              <a:t>30</a:t>
            </a:fld>
            <a:endParaRPr lang="en-GB"/>
          </a:p>
        </p:txBody>
      </p:sp>
    </p:spTree>
    <p:extLst>
      <p:ext uri="{BB962C8B-B14F-4D97-AF65-F5344CB8AC3E}">
        <p14:creationId xmlns:p14="http://schemas.microsoft.com/office/powerpoint/2010/main" val="33228471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bwMode="auto">
          <a:noFill/>
          <a:ln>
            <a:solidFill>
              <a:srgbClr val="000000"/>
            </a:solidFill>
            <a:miter lim="800000"/>
            <a:headEnd/>
            <a:tailEnd/>
          </a:ln>
        </p:spPr>
      </p:sp>
      <p:sp>
        <p:nvSpPr>
          <p:cNvPr id="675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75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F65C388-D203-46A3-A15B-3191329BDFD9}" type="slidenum">
              <a:rPr lang="en-GB"/>
              <a:pPr/>
              <a:t>31</a:t>
            </a:fld>
            <a:endParaRPr lang="en-GB"/>
          </a:p>
        </p:txBody>
      </p:sp>
    </p:spTree>
    <p:extLst>
      <p:ext uri="{BB962C8B-B14F-4D97-AF65-F5344CB8AC3E}">
        <p14:creationId xmlns:p14="http://schemas.microsoft.com/office/powerpoint/2010/main" val="28396628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bwMode="auto">
          <a:noFill/>
          <a:ln>
            <a:solidFill>
              <a:srgbClr val="000000"/>
            </a:solidFill>
            <a:miter lim="800000"/>
            <a:headEnd/>
            <a:tailEnd/>
          </a:ln>
        </p:spPr>
      </p:sp>
      <p:sp>
        <p:nvSpPr>
          <p:cNvPr id="696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96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064D6CF-4061-43BD-B05D-3635A67E25F1}" type="slidenum">
              <a:rPr lang="en-GB"/>
              <a:pPr/>
              <a:t>32</a:t>
            </a:fld>
            <a:endParaRPr lang="en-GB"/>
          </a:p>
        </p:txBody>
      </p:sp>
    </p:spTree>
    <p:extLst>
      <p:ext uri="{BB962C8B-B14F-4D97-AF65-F5344CB8AC3E}">
        <p14:creationId xmlns:p14="http://schemas.microsoft.com/office/powerpoint/2010/main" val="38080518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bwMode="auto">
          <a:noFill/>
          <a:ln>
            <a:solidFill>
              <a:srgbClr val="000000"/>
            </a:solidFill>
            <a:miter lim="800000"/>
            <a:headEnd/>
            <a:tailEnd/>
          </a:ln>
        </p:spPr>
      </p:sp>
      <p:sp>
        <p:nvSpPr>
          <p:cNvPr id="716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716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48B370-E44A-4D94-8FAB-0958617BCD15}" type="slidenum">
              <a:rPr lang="en-GB"/>
              <a:pPr/>
              <a:t>33</a:t>
            </a:fld>
            <a:endParaRPr lang="en-GB"/>
          </a:p>
        </p:txBody>
      </p:sp>
    </p:spTree>
    <p:extLst>
      <p:ext uri="{BB962C8B-B14F-4D97-AF65-F5344CB8AC3E}">
        <p14:creationId xmlns:p14="http://schemas.microsoft.com/office/powerpoint/2010/main" val="14609046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34</a:t>
            </a:fld>
            <a:endParaRPr lang="en-GB"/>
          </a:p>
        </p:txBody>
      </p:sp>
    </p:spTree>
    <p:extLst>
      <p:ext uri="{BB962C8B-B14F-4D97-AF65-F5344CB8AC3E}">
        <p14:creationId xmlns:p14="http://schemas.microsoft.com/office/powerpoint/2010/main" val="10083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35</a:t>
            </a:fld>
            <a:endParaRPr lang="en-GB"/>
          </a:p>
        </p:txBody>
      </p:sp>
    </p:spTree>
    <p:extLst>
      <p:ext uri="{BB962C8B-B14F-4D97-AF65-F5344CB8AC3E}">
        <p14:creationId xmlns:p14="http://schemas.microsoft.com/office/powerpoint/2010/main" val="41766031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36</a:t>
            </a:fld>
            <a:endParaRPr lang="en-GB"/>
          </a:p>
        </p:txBody>
      </p:sp>
    </p:spTree>
    <p:extLst>
      <p:ext uri="{BB962C8B-B14F-4D97-AF65-F5344CB8AC3E}">
        <p14:creationId xmlns:p14="http://schemas.microsoft.com/office/powerpoint/2010/main" val="3029233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37</a:t>
            </a:fld>
            <a:endParaRPr lang="en-GB"/>
          </a:p>
        </p:txBody>
      </p:sp>
    </p:spTree>
    <p:extLst>
      <p:ext uri="{BB962C8B-B14F-4D97-AF65-F5344CB8AC3E}">
        <p14:creationId xmlns:p14="http://schemas.microsoft.com/office/powerpoint/2010/main" val="20152821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38</a:t>
            </a:fld>
            <a:endParaRPr lang="en-GB"/>
          </a:p>
        </p:txBody>
      </p:sp>
    </p:spTree>
    <p:extLst>
      <p:ext uri="{BB962C8B-B14F-4D97-AF65-F5344CB8AC3E}">
        <p14:creationId xmlns:p14="http://schemas.microsoft.com/office/powerpoint/2010/main" val="10502673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39</a:t>
            </a:fld>
            <a:endParaRPr lang="en-GB"/>
          </a:p>
        </p:txBody>
      </p:sp>
    </p:spTree>
    <p:extLst>
      <p:ext uri="{BB962C8B-B14F-4D97-AF65-F5344CB8AC3E}">
        <p14:creationId xmlns:p14="http://schemas.microsoft.com/office/powerpoint/2010/main" val="1641001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40</a:t>
            </a:fld>
            <a:endParaRPr lang="en-GB"/>
          </a:p>
        </p:txBody>
      </p:sp>
    </p:spTree>
    <p:extLst>
      <p:ext uri="{BB962C8B-B14F-4D97-AF65-F5344CB8AC3E}">
        <p14:creationId xmlns:p14="http://schemas.microsoft.com/office/powerpoint/2010/main" val="32005291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41</a:t>
            </a:fld>
            <a:endParaRPr lang="en-GB"/>
          </a:p>
        </p:txBody>
      </p:sp>
    </p:spTree>
    <p:extLst>
      <p:ext uri="{BB962C8B-B14F-4D97-AF65-F5344CB8AC3E}">
        <p14:creationId xmlns:p14="http://schemas.microsoft.com/office/powerpoint/2010/main" val="32900875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42</a:t>
            </a:fld>
            <a:endParaRPr lang="en-GB"/>
          </a:p>
        </p:txBody>
      </p:sp>
    </p:spTree>
    <p:extLst>
      <p:ext uri="{BB962C8B-B14F-4D97-AF65-F5344CB8AC3E}">
        <p14:creationId xmlns:p14="http://schemas.microsoft.com/office/powerpoint/2010/main" val="267514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CCA2E2-48BD-49BB-8EFC-44A5FD0F356E}"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D3E5047-F9EC-4237-86FE-F537E16830EB}"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81DB1FA-1EAF-4F95-8115-4A3491FD5935}"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160FF3E-0C4B-49D1-B1B1-E051639EC07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A65F6AA-DA5F-468A-9A40-E0B2134ADDF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2501D87-AAD6-4429-9F88-2D86B9DE5C3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1F063B3-9C70-4110-A369-76D428A5A24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363305F-C62F-4434-AACD-9CB74B134D0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3FCB9A5-513D-4521-9084-603B58ECB41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BF018E6-CAFF-4ED0-A2A9-9173652AE2E2}"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468608-38B8-4E79-A715-5F0A24A394D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fld id="{5D2C0E4E-B1CF-43B6-8152-BC2202A8EA3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pitchFamily="18" charset="0"/>
        </a:defRPr>
      </a:lvl2pPr>
      <a:lvl3pPr algn="ctr" rtl="0" eaLnBrk="0" fontAlgn="base" hangingPunct="0">
        <a:spcBef>
          <a:spcPct val="0"/>
        </a:spcBef>
        <a:spcAft>
          <a:spcPct val="0"/>
        </a:spcAft>
        <a:defRPr sz="4400">
          <a:solidFill>
            <a:schemeClr val="tx2"/>
          </a:solidFill>
          <a:latin typeface="Times" pitchFamily="18" charset="0"/>
        </a:defRPr>
      </a:lvl3pPr>
      <a:lvl4pPr algn="ctr" rtl="0" eaLnBrk="0" fontAlgn="base" hangingPunct="0">
        <a:spcBef>
          <a:spcPct val="0"/>
        </a:spcBef>
        <a:spcAft>
          <a:spcPct val="0"/>
        </a:spcAft>
        <a:defRPr sz="4400">
          <a:solidFill>
            <a:schemeClr val="tx2"/>
          </a:solidFill>
          <a:latin typeface="Times" pitchFamily="18" charset="0"/>
        </a:defRPr>
      </a:lvl4pPr>
      <a:lvl5pPr algn="ctr" rtl="0" eaLnBrk="0" fontAlgn="base" hangingPunct="0">
        <a:spcBef>
          <a:spcPct val="0"/>
        </a:spcBef>
        <a:spcAft>
          <a:spcPct val="0"/>
        </a:spcAft>
        <a:defRPr sz="4400">
          <a:solidFill>
            <a:schemeClr val="tx2"/>
          </a:solidFill>
          <a:latin typeface="Times" pitchFamily="18" charset="0"/>
        </a:defRPr>
      </a:lvl5pPr>
      <a:lvl6pPr marL="457200" algn="ctr" rtl="0" eaLnBrk="0" fontAlgn="base" hangingPunct="0">
        <a:spcBef>
          <a:spcPct val="0"/>
        </a:spcBef>
        <a:spcAft>
          <a:spcPct val="0"/>
        </a:spcAft>
        <a:defRPr sz="4400">
          <a:solidFill>
            <a:schemeClr val="tx2"/>
          </a:solidFill>
          <a:latin typeface="Times" pitchFamily="18" charset="0"/>
        </a:defRPr>
      </a:lvl6pPr>
      <a:lvl7pPr marL="914400" algn="ctr" rtl="0" eaLnBrk="0" fontAlgn="base" hangingPunct="0">
        <a:spcBef>
          <a:spcPct val="0"/>
        </a:spcBef>
        <a:spcAft>
          <a:spcPct val="0"/>
        </a:spcAft>
        <a:defRPr sz="4400">
          <a:solidFill>
            <a:schemeClr val="tx2"/>
          </a:solidFill>
          <a:latin typeface="Times" pitchFamily="18" charset="0"/>
        </a:defRPr>
      </a:lvl7pPr>
      <a:lvl8pPr marL="1371600" algn="ctr" rtl="0" eaLnBrk="0" fontAlgn="base" hangingPunct="0">
        <a:spcBef>
          <a:spcPct val="0"/>
        </a:spcBef>
        <a:spcAft>
          <a:spcPct val="0"/>
        </a:spcAft>
        <a:defRPr sz="4400">
          <a:solidFill>
            <a:schemeClr val="tx2"/>
          </a:solidFill>
          <a:latin typeface="Times" pitchFamily="18" charset="0"/>
        </a:defRPr>
      </a:lvl8pPr>
      <a:lvl9pPr marL="1828800" algn="ctr" rtl="0" eaLnBrk="0" fontAlgn="base" hangingPunct="0">
        <a:spcBef>
          <a:spcPct val="0"/>
        </a:spcBef>
        <a:spcAft>
          <a:spcPct val="0"/>
        </a:spcAft>
        <a:defRPr sz="4400">
          <a:solidFill>
            <a:schemeClr val="tx2"/>
          </a:solidFill>
          <a:latin typeface="Times"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1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9.jpeg"/></Relationships>
</file>

<file path=ppt/slides/_rels/slide2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52.jpeg"/><Relationship Id="rId4" Type="http://schemas.openxmlformats.org/officeDocument/2006/relationships/image" Target="../media/image51.jpeg"/></Relationships>
</file>

<file path=ppt/slides/_rels/slide2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2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62.jpeg"/><Relationship Id="rId4" Type="http://schemas.openxmlformats.org/officeDocument/2006/relationships/image" Target="../media/image61.jpeg"/></Relationships>
</file>

<file path=ppt/slides/_rels/slide3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67.jpeg"/><Relationship Id="rId4" Type="http://schemas.openxmlformats.org/officeDocument/2006/relationships/image" Target="../media/image66.jpeg"/></Relationships>
</file>

<file path=ppt/slides/_rels/slide3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70.jpeg"/><Relationship Id="rId4" Type="http://schemas.openxmlformats.org/officeDocument/2006/relationships/image" Target="../media/image69.jpeg"/></Relationships>
</file>

<file path=ppt/slides/_rels/slide3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3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3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78.jpeg"/><Relationship Id="rId4" Type="http://schemas.openxmlformats.org/officeDocument/2006/relationships/image" Target="../media/image77.jpeg"/></Relationships>
</file>

<file path=ppt/slides/_rels/slide3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80.jpeg"/></Relationships>
</file>

<file path=ppt/slides/_rels/slide4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83.jpeg"/></Relationships>
</file>

<file path=ppt/slides/_rels/slide42.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85918" y="2357430"/>
            <a:ext cx="5662127" cy="1446550"/>
          </a:xfrm>
          <a:prstGeom prst="rect">
            <a:avLst/>
          </a:prstGeom>
          <a:noFill/>
        </p:spPr>
        <p:txBody>
          <a:bodyPr wrap="none" rtlCol="0">
            <a:spAutoFit/>
          </a:bodyPr>
          <a:lstStyle/>
          <a:p>
            <a:pPr algn="ctr"/>
            <a:r>
              <a:rPr lang="en-GB" sz="4000" dirty="0" smtClean="0"/>
              <a:t>introducing archaeology</a:t>
            </a:r>
          </a:p>
          <a:p>
            <a:pPr algn="ctr"/>
            <a:endParaRPr lang="en-GB" dirty="0" smtClean="0"/>
          </a:p>
          <a:p>
            <a:pPr algn="ctr"/>
            <a:r>
              <a:rPr lang="en-GB" dirty="0" smtClean="0"/>
              <a:t>a brief history of archaeology</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0" y="4267200"/>
            <a:ext cx="8915400" cy="2165350"/>
          </a:xfrm>
          <a:prstGeom prst="rect">
            <a:avLst/>
          </a:prstGeom>
          <a:noFill/>
          <a:ln w="9525">
            <a:noFill/>
            <a:miter lim="800000"/>
            <a:headEnd/>
            <a:tailEnd/>
          </a:ln>
          <a:effectLst/>
        </p:spPr>
        <p:txBody>
          <a:bodyPr>
            <a:spAutoFit/>
          </a:bodyPr>
          <a:lstStyle/>
          <a:p>
            <a:r>
              <a:rPr lang="en-GB" sz="2800" b="1" dirty="0">
                <a:solidFill>
                  <a:schemeClr val="bg1"/>
                </a:solidFill>
              </a:rPr>
              <a:t>King </a:t>
            </a:r>
            <a:r>
              <a:rPr lang="en-GB" sz="2800" b="1" dirty="0" err="1">
                <a:solidFill>
                  <a:schemeClr val="bg1"/>
                </a:solidFill>
              </a:rPr>
              <a:t>Nabonidus</a:t>
            </a:r>
            <a:r>
              <a:rPr lang="en-GB" dirty="0">
                <a:solidFill>
                  <a:schemeClr val="bg1"/>
                </a:solidFill>
              </a:rPr>
              <a:t>   c.556 - 539 B.C.</a:t>
            </a:r>
          </a:p>
          <a:p>
            <a:r>
              <a:rPr lang="en-GB" sz="2000" dirty="0">
                <a:solidFill>
                  <a:schemeClr val="bg1"/>
                </a:solidFill>
              </a:rPr>
              <a:t>Excavated the temple of </a:t>
            </a:r>
            <a:r>
              <a:rPr lang="en-GB" sz="2000" dirty="0" err="1">
                <a:solidFill>
                  <a:schemeClr val="bg1"/>
                </a:solidFill>
              </a:rPr>
              <a:t>Shamath</a:t>
            </a:r>
            <a:r>
              <a:rPr lang="en-GB" sz="2000" dirty="0">
                <a:solidFill>
                  <a:schemeClr val="bg1"/>
                </a:solidFill>
              </a:rPr>
              <a:t> at </a:t>
            </a:r>
            <a:r>
              <a:rPr lang="en-GB" sz="2000" dirty="0" err="1">
                <a:solidFill>
                  <a:schemeClr val="bg1"/>
                </a:solidFill>
              </a:rPr>
              <a:t>Sippur</a:t>
            </a:r>
            <a:endParaRPr lang="en-GB" sz="2000" dirty="0">
              <a:solidFill>
                <a:schemeClr val="bg1"/>
              </a:solidFill>
            </a:endParaRPr>
          </a:p>
          <a:p>
            <a:r>
              <a:rPr lang="en-GB" sz="2000" dirty="0">
                <a:solidFill>
                  <a:schemeClr val="bg1"/>
                </a:solidFill>
              </a:rPr>
              <a:t>to determine who built it.</a:t>
            </a:r>
          </a:p>
          <a:p>
            <a:endParaRPr lang="en-GB" sz="2000" dirty="0">
              <a:solidFill>
                <a:schemeClr val="bg1"/>
              </a:solidFill>
            </a:endParaRPr>
          </a:p>
          <a:p>
            <a:r>
              <a:rPr lang="en-GB" sz="2000" dirty="0">
                <a:solidFill>
                  <a:schemeClr val="bg1"/>
                </a:solidFill>
              </a:rPr>
              <a:t>His daughter,</a:t>
            </a:r>
            <a:r>
              <a:rPr lang="en-GB" dirty="0">
                <a:solidFill>
                  <a:schemeClr val="bg1"/>
                </a:solidFill>
              </a:rPr>
              <a:t> </a:t>
            </a:r>
            <a:r>
              <a:rPr lang="en-GB" sz="2800" b="1" dirty="0" err="1">
                <a:solidFill>
                  <a:schemeClr val="bg1"/>
                </a:solidFill>
              </a:rPr>
              <a:t>Ennigaldi-Nanna</a:t>
            </a:r>
            <a:r>
              <a:rPr lang="en-GB" dirty="0">
                <a:solidFill>
                  <a:schemeClr val="bg1"/>
                </a:solidFill>
              </a:rPr>
              <a:t> </a:t>
            </a:r>
            <a:r>
              <a:rPr lang="en-GB" sz="2000" dirty="0">
                <a:solidFill>
                  <a:schemeClr val="bg1"/>
                </a:solidFill>
              </a:rPr>
              <a:t>collected local antiquities and displayed them in the first known museum, in the city of Ur.</a:t>
            </a:r>
          </a:p>
        </p:txBody>
      </p:sp>
      <p:pic>
        <p:nvPicPr>
          <p:cNvPr id="65539" name="Picture 3"/>
          <p:cNvPicPr>
            <a:picLocks noChangeAspect="1" noChangeArrowheads="1"/>
          </p:cNvPicPr>
          <p:nvPr/>
        </p:nvPicPr>
        <p:blipFill>
          <a:blip r:embed="rId3"/>
          <a:srcRect/>
          <a:stretch>
            <a:fillRect/>
          </a:stretch>
        </p:blipFill>
        <p:spPr bwMode="auto">
          <a:xfrm>
            <a:off x="5181600" y="228600"/>
            <a:ext cx="3784600" cy="3706813"/>
          </a:xfrm>
          <a:prstGeom prst="rect">
            <a:avLst/>
          </a:prstGeom>
          <a:noFill/>
        </p:spPr>
      </p:pic>
      <p:pic>
        <p:nvPicPr>
          <p:cNvPr id="4" name="Picture 3" descr="nabonidus.jpg"/>
          <p:cNvPicPr>
            <a:picLocks noChangeAspect="1"/>
          </p:cNvPicPr>
          <p:nvPr/>
        </p:nvPicPr>
        <p:blipFill>
          <a:blip r:embed="rId4"/>
          <a:stretch>
            <a:fillRect/>
          </a:stretch>
        </p:blipFill>
        <p:spPr>
          <a:xfrm>
            <a:off x="214283" y="214290"/>
            <a:ext cx="3143272" cy="3841066"/>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3"/>
          <a:srcRect/>
          <a:stretch>
            <a:fillRect/>
          </a:stretch>
        </p:blipFill>
        <p:spPr bwMode="auto">
          <a:xfrm>
            <a:off x="4705350" y="0"/>
            <a:ext cx="4438650" cy="6858000"/>
          </a:xfrm>
          <a:prstGeom prst="rect">
            <a:avLst/>
          </a:prstGeom>
          <a:noFill/>
        </p:spPr>
      </p:pic>
      <p:sp>
        <p:nvSpPr>
          <p:cNvPr id="27651" name="Text Box 3"/>
          <p:cNvSpPr txBox="1">
            <a:spLocks noChangeArrowheads="1"/>
          </p:cNvSpPr>
          <p:nvPr/>
        </p:nvSpPr>
        <p:spPr bwMode="auto">
          <a:xfrm>
            <a:off x="228600" y="4648200"/>
            <a:ext cx="5105400" cy="1798638"/>
          </a:xfrm>
          <a:prstGeom prst="rect">
            <a:avLst/>
          </a:prstGeom>
          <a:noFill/>
          <a:ln w="9525">
            <a:noFill/>
            <a:miter lim="800000"/>
            <a:headEnd/>
            <a:tailEnd/>
          </a:ln>
          <a:effectLst/>
        </p:spPr>
        <p:txBody>
          <a:bodyPr>
            <a:spAutoFit/>
          </a:bodyPr>
          <a:lstStyle/>
          <a:p>
            <a:r>
              <a:rPr lang="en-GB" sz="2800" b="1">
                <a:solidFill>
                  <a:schemeClr val="bg1"/>
                </a:solidFill>
              </a:rPr>
              <a:t>Thucydides</a:t>
            </a:r>
            <a:r>
              <a:rPr lang="en-GB">
                <a:solidFill>
                  <a:schemeClr val="bg1"/>
                </a:solidFill>
              </a:rPr>
              <a:t>   c.460 - 395 B.C.</a:t>
            </a:r>
          </a:p>
          <a:p>
            <a:endParaRPr lang="en-GB">
              <a:solidFill>
                <a:schemeClr val="bg1"/>
              </a:solidFill>
            </a:endParaRPr>
          </a:p>
          <a:p>
            <a:r>
              <a:rPr lang="en-GB" sz="2000">
                <a:solidFill>
                  <a:schemeClr val="bg1"/>
                </a:solidFill>
              </a:rPr>
              <a:t>Observed and described Athenian excavations of ancient graves on the Aegean Island of Delos</a:t>
            </a:r>
          </a:p>
        </p:txBody>
      </p:sp>
      <p:pic>
        <p:nvPicPr>
          <p:cNvPr id="27652" name="Picture 4"/>
          <p:cNvPicPr>
            <a:picLocks noChangeAspect="1" noChangeArrowheads="1"/>
          </p:cNvPicPr>
          <p:nvPr/>
        </p:nvPicPr>
        <p:blipFill>
          <a:blip r:embed="rId4"/>
          <a:srcRect/>
          <a:stretch>
            <a:fillRect/>
          </a:stretch>
        </p:blipFill>
        <p:spPr bwMode="auto">
          <a:xfrm>
            <a:off x="0" y="0"/>
            <a:ext cx="3559175" cy="41275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1858" name="Picture 1026" descr="Caravaggio 1525 - Numa's tomb rome dug 181bc"/>
          <p:cNvPicPr>
            <a:picLocks noChangeAspect="1" noChangeArrowheads="1"/>
          </p:cNvPicPr>
          <p:nvPr/>
        </p:nvPicPr>
        <p:blipFill>
          <a:blip r:embed="rId3"/>
          <a:srcRect/>
          <a:stretch>
            <a:fillRect/>
          </a:stretch>
        </p:blipFill>
        <p:spPr bwMode="auto">
          <a:xfrm>
            <a:off x="152400" y="152400"/>
            <a:ext cx="8839200" cy="4097338"/>
          </a:xfrm>
          <a:prstGeom prst="rect">
            <a:avLst/>
          </a:prstGeom>
          <a:noFill/>
        </p:spPr>
      </p:pic>
      <p:sp>
        <p:nvSpPr>
          <p:cNvPr id="121860" name="Text Box 1028"/>
          <p:cNvSpPr txBox="1">
            <a:spLocks noChangeArrowheads="1"/>
          </p:cNvSpPr>
          <p:nvPr/>
        </p:nvSpPr>
        <p:spPr bwMode="auto">
          <a:xfrm>
            <a:off x="2209800" y="6172200"/>
            <a:ext cx="4222750" cy="457200"/>
          </a:xfrm>
          <a:prstGeom prst="rect">
            <a:avLst/>
          </a:prstGeom>
          <a:noFill/>
          <a:ln w="9525">
            <a:noFill/>
            <a:miter lim="800000"/>
            <a:headEnd/>
            <a:tailEnd/>
          </a:ln>
          <a:effectLst/>
        </p:spPr>
        <p:txBody>
          <a:bodyPr wrap="none">
            <a:spAutoFit/>
          </a:bodyPr>
          <a:lstStyle/>
          <a:p>
            <a:r>
              <a:rPr lang="en-GB" dirty="0" err="1">
                <a:solidFill>
                  <a:schemeClr val="bg1"/>
                </a:solidFill>
              </a:rPr>
              <a:t>Polidoro</a:t>
            </a:r>
            <a:r>
              <a:rPr lang="en-GB" dirty="0">
                <a:solidFill>
                  <a:schemeClr val="bg1"/>
                </a:solidFill>
              </a:rPr>
              <a:t> </a:t>
            </a:r>
            <a:r>
              <a:rPr lang="en-GB" dirty="0" err="1">
                <a:solidFill>
                  <a:schemeClr val="bg1"/>
                </a:solidFill>
              </a:rPr>
              <a:t>da</a:t>
            </a:r>
            <a:r>
              <a:rPr lang="en-GB" dirty="0">
                <a:solidFill>
                  <a:schemeClr val="bg1"/>
                </a:solidFill>
              </a:rPr>
              <a:t> Caravaggio  1525</a:t>
            </a:r>
          </a:p>
        </p:txBody>
      </p:sp>
      <p:sp>
        <p:nvSpPr>
          <p:cNvPr id="121861" name="Text Box 1029"/>
          <p:cNvSpPr txBox="1">
            <a:spLocks noChangeArrowheads="1"/>
          </p:cNvSpPr>
          <p:nvPr/>
        </p:nvSpPr>
        <p:spPr bwMode="auto">
          <a:xfrm>
            <a:off x="152400" y="4648200"/>
            <a:ext cx="8839200" cy="1006475"/>
          </a:xfrm>
          <a:prstGeom prst="rect">
            <a:avLst/>
          </a:prstGeom>
          <a:noFill/>
          <a:ln w="9525">
            <a:noFill/>
            <a:miter lim="800000"/>
            <a:headEnd/>
            <a:tailEnd/>
          </a:ln>
          <a:effectLst/>
        </p:spPr>
        <p:txBody>
          <a:bodyPr>
            <a:spAutoFit/>
          </a:bodyPr>
          <a:lstStyle/>
          <a:p>
            <a:r>
              <a:rPr lang="en-GB" sz="2000" dirty="0">
                <a:solidFill>
                  <a:schemeClr val="bg1"/>
                </a:solidFill>
              </a:rPr>
              <a:t>According to the historian Livy, when disinterred in Rome in 181BC, the tomb of the Sabine </a:t>
            </a:r>
            <a:r>
              <a:rPr lang="en-GB" sz="2000" dirty="0" err="1">
                <a:solidFill>
                  <a:schemeClr val="bg1"/>
                </a:solidFill>
              </a:rPr>
              <a:t>Numa</a:t>
            </a:r>
            <a:r>
              <a:rPr lang="en-GB" sz="2000" dirty="0">
                <a:solidFill>
                  <a:schemeClr val="bg1"/>
                </a:solidFill>
              </a:rPr>
              <a:t> </a:t>
            </a:r>
            <a:r>
              <a:rPr lang="en-GB" sz="2000" dirty="0" err="1">
                <a:solidFill>
                  <a:schemeClr val="bg1"/>
                </a:solidFill>
              </a:rPr>
              <a:t>Pompilius</a:t>
            </a:r>
            <a:r>
              <a:rPr lang="en-GB" sz="2000" dirty="0">
                <a:solidFill>
                  <a:schemeClr val="bg1"/>
                </a:solidFill>
              </a:rPr>
              <a:t>, 2</a:t>
            </a:r>
            <a:r>
              <a:rPr lang="en-GB" sz="2000" baseline="30000" dirty="0">
                <a:solidFill>
                  <a:schemeClr val="bg1"/>
                </a:solidFill>
              </a:rPr>
              <a:t>nd</a:t>
            </a:r>
            <a:r>
              <a:rPr lang="en-GB" sz="2000" dirty="0">
                <a:solidFill>
                  <a:schemeClr val="bg1"/>
                </a:solidFill>
              </a:rPr>
              <a:t> king of Rome (7</a:t>
            </a:r>
            <a:r>
              <a:rPr lang="en-GB" sz="2000" baseline="30000" dirty="0">
                <a:solidFill>
                  <a:schemeClr val="bg1"/>
                </a:solidFill>
              </a:rPr>
              <a:t>th</a:t>
            </a:r>
            <a:r>
              <a:rPr lang="en-GB" sz="2000" dirty="0">
                <a:solidFill>
                  <a:schemeClr val="bg1"/>
                </a:solidFill>
              </a:rPr>
              <a:t> century BC), was found to contain philosophical treatises written by </a:t>
            </a:r>
            <a:r>
              <a:rPr lang="en-GB" sz="2000" dirty="0" err="1">
                <a:solidFill>
                  <a:schemeClr val="bg1"/>
                </a:solidFill>
              </a:rPr>
              <a:t>Numa</a:t>
            </a:r>
            <a:r>
              <a:rPr lang="en-GB" sz="2000" dirty="0">
                <a:solidFill>
                  <a:schemeClr val="bg1"/>
                </a:solidFill>
              </a:rPr>
              <a:t> himself</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128002" name="Picture 2" descr="Constantine the Great 01"/>
          <p:cNvPicPr>
            <a:picLocks noChangeAspect="1" noChangeArrowheads="1"/>
          </p:cNvPicPr>
          <p:nvPr/>
        </p:nvPicPr>
        <p:blipFill>
          <a:blip r:embed="rId3"/>
          <a:srcRect/>
          <a:stretch>
            <a:fillRect/>
          </a:stretch>
        </p:blipFill>
        <p:spPr bwMode="auto">
          <a:xfrm>
            <a:off x="152400" y="152400"/>
            <a:ext cx="2376488" cy="3200400"/>
          </a:xfrm>
          <a:prstGeom prst="rect">
            <a:avLst/>
          </a:prstGeom>
          <a:noFill/>
        </p:spPr>
      </p:pic>
      <p:pic>
        <p:nvPicPr>
          <p:cNvPr id="128003" name="Picture 3" descr="Helena - Constantine the Great 01"/>
          <p:cNvPicPr>
            <a:picLocks noChangeAspect="1" noChangeArrowheads="1"/>
          </p:cNvPicPr>
          <p:nvPr/>
        </p:nvPicPr>
        <p:blipFill>
          <a:blip r:embed="rId4"/>
          <a:srcRect/>
          <a:stretch>
            <a:fillRect/>
          </a:stretch>
        </p:blipFill>
        <p:spPr bwMode="auto">
          <a:xfrm>
            <a:off x="6602413" y="152400"/>
            <a:ext cx="2398712" cy="3200400"/>
          </a:xfrm>
          <a:prstGeom prst="rect">
            <a:avLst/>
          </a:prstGeom>
          <a:noFill/>
        </p:spPr>
      </p:pic>
      <p:pic>
        <p:nvPicPr>
          <p:cNvPr id="128004" name="Picture 4" descr="Helena + Constantine the Great 01"/>
          <p:cNvPicPr>
            <a:picLocks noChangeAspect="1" noChangeArrowheads="1"/>
          </p:cNvPicPr>
          <p:nvPr/>
        </p:nvPicPr>
        <p:blipFill>
          <a:blip r:embed="rId5"/>
          <a:srcRect/>
          <a:stretch>
            <a:fillRect/>
          </a:stretch>
        </p:blipFill>
        <p:spPr bwMode="auto">
          <a:xfrm>
            <a:off x="3124200" y="152400"/>
            <a:ext cx="3127375" cy="3105150"/>
          </a:xfrm>
          <a:prstGeom prst="rect">
            <a:avLst/>
          </a:prstGeom>
          <a:noFill/>
        </p:spPr>
      </p:pic>
      <p:pic>
        <p:nvPicPr>
          <p:cNvPr id="128005" name="Picture 5" descr="Helena + Constantine the Great 03"/>
          <p:cNvPicPr>
            <a:picLocks noChangeAspect="1" noChangeArrowheads="1"/>
          </p:cNvPicPr>
          <p:nvPr/>
        </p:nvPicPr>
        <p:blipFill>
          <a:blip r:embed="rId6"/>
          <a:srcRect/>
          <a:stretch>
            <a:fillRect/>
          </a:stretch>
        </p:blipFill>
        <p:spPr bwMode="auto">
          <a:xfrm>
            <a:off x="2438400" y="3429000"/>
            <a:ext cx="4362450" cy="3286125"/>
          </a:xfrm>
          <a:prstGeom prst="rect">
            <a:avLst/>
          </a:prstGeom>
          <a:noFill/>
        </p:spPr>
      </p:pic>
      <p:sp>
        <p:nvSpPr>
          <p:cNvPr id="128006" name="Text Box 6"/>
          <p:cNvSpPr txBox="1">
            <a:spLocks noChangeArrowheads="1"/>
          </p:cNvSpPr>
          <p:nvPr/>
        </p:nvSpPr>
        <p:spPr bwMode="auto">
          <a:xfrm>
            <a:off x="288925" y="3925888"/>
            <a:ext cx="1844675" cy="822325"/>
          </a:xfrm>
          <a:prstGeom prst="rect">
            <a:avLst/>
          </a:prstGeom>
          <a:noFill/>
          <a:ln w="9525">
            <a:noFill/>
            <a:miter lim="800000"/>
            <a:headEnd/>
            <a:tailEnd/>
          </a:ln>
          <a:effectLst/>
        </p:spPr>
        <p:txBody>
          <a:bodyPr>
            <a:spAutoFit/>
          </a:bodyPr>
          <a:lstStyle/>
          <a:p>
            <a:r>
              <a:rPr lang="en-GB">
                <a:solidFill>
                  <a:schemeClr val="bg1"/>
                </a:solidFill>
              </a:rPr>
              <a:t>Constantine the Great</a:t>
            </a:r>
          </a:p>
        </p:txBody>
      </p:sp>
      <p:sp>
        <p:nvSpPr>
          <p:cNvPr id="128007" name="Text Box 7"/>
          <p:cNvSpPr txBox="1">
            <a:spLocks noChangeArrowheads="1"/>
          </p:cNvSpPr>
          <p:nvPr/>
        </p:nvSpPr>
        <p:spPr bwMode="auto">
          <a:xfrm>
            <a:off x="7010400" y="3849688"/>
            <a:ext cx="2133600" cy="1187450"/>
          </a:xfrm>
          <a:prstGeom prst="rect">
            <a:avLst/>
          </a:prstGeom>
          <a:noFill/>
          <a:ln w="9525">
            <a:noFill/>
            <a:miter lim="800000"/>
            <a:headEnd/>
            <a:tailEnd/>
          </a:ln>
          <a:effectLst/>
        </p:spPr>
        <p:txBody>
          <a:bodyPr>
            <a:spAutoFit/>
          </a:bodyPr>
          <a:lstStyle/>
          <a:p>
            <a:r>
              <a:rPr lang="en-GB">
                <a:solidFill>
                  <a:schemeClr val="bg1"/>
                </a:solidFill>
              </a:rPr>
              <a:t>Helena,</a:t>
            </a:r>
          </a:p>
          <a:p>
            <a:r>
              <a:rPr lang="en-GB">
                <a:solidFill>
                  <a:schemeClr val="bg1"/>
                </a:solidFill>
              </a:rPr>
              <a:t>Mother of Constantine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7890" name="Picture 1026"/>
          <p:cNvPicPr>
            <a:picLocks noChangeAspect="1" noChangeArrowheads="1"/>
          </p:cNvPicPr>
          <p:nvPr/>
        </p:nvPicPr>
        <p:blipFill>
          <a:blip r:embed="rId3"/>
          <a:srcRect/>
          <a:stretch>
            <a:fillRect/>
          </a:stretch>
        </p:blipFill>
        <p:spPr bwMode="auto">
          <a:xfrm>
            <a:off x="0" y="0"/>
            <a:ext cx="3635375" cy="4876800"/>
          </a:xfrm>
          <a:prstGeom prst="rect">
            <a:avLst/>
          </a:prstGeom>
          <a:noFill/>
        </p:spPr>
      </p:pic>
      <p:sp>
        <p:nvSpPr>
          <p:cNvPr id="37891" name="Text Box 1027"/>
          <p:cNvSpPr txBox="1">
            <a:spLocks noChangeArrowheads="1"/>
          </p:cNvSpPr>
          <p:nvPr/>
        </p:nvSpPr>
        <p:spPr bwMode="auto">
          <a:xfrm>
            <a:off x="152400" y="5486400"/>
            <a:ext cx="3352800" cy="1187450"/>
          </a:xfrm>
          <a:prstGeom prst="rect">
            <a:avLst/>
          </a:prstGeom>
          <a:noFill/>
          <a:ln w="9525">
            <a:noFill/>
            <a:miter lim="800000"/>
            <a:headEnd/>
            <a:tailEnd/>
          </a:ln>
          <a:effectLst/>
        </p:spPr>
        <p:txBody>
          <a:bodyPr>
            <a:spAutoFit/>
          </a:bodyPr>
          <a:lstStyle/>
          <a:p>
            <a:pPr algn="ctr"/>
            <a:r>
              <a:rPr lang="en-GB" b="1">
                <a:solidFill>
                  <a:schemeClr val="bg1"/>
                </a:solidFill>
              </a:rPr>
              <a:t>St. Luke’s frontpiece</a:t>
            </a:r>
            <a:endParaRPr lang="en-GB">
              <a:solidFill>
                <a:schemeClr val="bg1"/>
              </a:solidFill>
            </a:endParaRPr>
          </a:p>
          <a:p>
            <a:pPr algn="ctr"/>
            <a:r>
              <a:rPr lang="en-GB">
                <a:solidFill>
                  <a:schemeClr val="bg1"/>
                </a:solidFill>
              </a:rPr>
              <a:t>Lindisfarne Gospels</a:t>
            </a:r>
          </a:p>
          <a:p>
            <a:pPr algn="ctr"/>
            <a:r>
              <a:rPr lang="en-GB">
                <a:solidFill>
                  <a:schemeClr val="bg1"/>
                </a:solidFill>
              </a:rPr>
              <a:t>698 A.D. </a:t>
            </a:r>
          </a:p>
        </p:txBody>
      </p:sp>
      <p:pic>
        <p:nvPicPr>
          <p:cNvPr id="37892" name="Picture 1028" descr="torslunda sweden"/>
          <p:cNvPicPr>
            <a:picLocks noChangeAspect="1" noChangeArrowheads="1"/>
          </p:cNvPicPr>
          <p:nvPr/>
        </p:nvPicPr>
        <p:blipFill>
          <a:blip r:embed="rId4"/>
          <a:srcRect/>
          <a:stretch>
            <a:fillRect/>
          </a:stretch>
        </p:blipFill>
        <p:spPr bwMode="auto">
          <a:xfrm>
            <a:off x="4953000" y="228600"/>
            <a:ext cx="4006850" cy="4267200"/>
          </a:xfrm>
          <a:prstGeom prst="rect">
            <a:avLst/>
          </a:prstGeom>
          <a:noFill/>
        </p:spPr>
      </p:pic>
      <p:sp>
        <p:nvSpPr>
          <p:cNvPr id="37893" name="Rectangle 1029"/>
          <p:cNvSpPr>
            <a:spLocks noChangeArrowheads="1"/>
          </p:cNvSpPr>
          <p:nvPr/>
        </p:nvSpPr>
        <p:spPr bwMode="auto">
          <a:xfrm>
            <a:off x="6096000" y="5105400"/>
            <a:ext cx="2362200" cy="1569660"/>
          </a:xfrm>
          <a:prstGeom prst="rect">
            <a:avLst/>
          </a:prstGeom>
          <a:noFill/>
          <a:ln w="9525">
            <a:noFill/>
            <a:miter lim="800000"/>
            <a:headEnd/>
            <a:tailEnd/>
          </a:ln>
          <a:effectLst/>
        </p:spPr>
        <p:txBody>
          <a:bodyPr>
            <a:spAutoFit/>
          </a:bodyPr>
          <a:lstStyle/>
          <a:p>
            <a:pPr algn="ctr">
              <a:spcBef>
                <a:spcPct val="50000"/>
              </a:spcBef>
            </a:pPr>
            <a:r>
              <a:rPr lang="en-GB" b="1" dirty="0">
                <a:solidFill>
                  <a:schemeClr val="bg1"/>
                </a:solidFill>
              </a:rPr>
              <a:t>Viking bronze</a:t>
            </a:r>
          </a:p>
          <a:p>
            <a:pPr algn="ctr">
              <a:spcBef>
                <a:spcPct val="50000"/>
              </a:spcBef>
            </a:pPr>
            <a:r>
              <a:rPr lang="en-GB" dirty="0" err="1">
                <a:solidFill>
                  <a:schemeClr val="bg1"/>
                </a:solidFill>
              </a:rPr>
              <a:t>Torslunda</a:t>
            </a:r>
            <a:endParaRPr lang="en-GB" dirty="0">
              <a:solidFill>
                <a:schemeClr val="bg1"/>
              </a:solidFill>
            </a:endParaRPr>
          </a:p>
          <a:p>
            <a:pPr algn="ctr">
              <a:spcBef>
                <a:spcPct val="50000"/>
              </a:spcBef>
            </a:pPr>
            <a:r>
              <a:rPr lang="en-GB" dirty="0">
                <a:solidFill>
                  <a:schemeClr val="bg1"/>
                </a:solidFill>
              </a:rPr>
              <a:t>Sweden</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41314" name="Picture 1026" descr="Merlin builds Stonehenge - 14thC"/>
          <p:cNvPicPr>
            <a:picLocks noChangeAspect="1" noChangeArrowheads="1"/>
          </p:cNvPicPr>
          <p:nvPr/>
        </p:nvPicPr>
        <p:blipFill>
          <a:blip r:embed="rId3"/>
          <a:srcRect/>
          <a:stretch>
            <a:fillRect/>
          </a:stretch>
        </p:blipFill>
        <p:spPr bwMode="auto">
          <a:xfrm>
            <a:off x="0" y="0"/>
            <a:ext cx="4876800" cy="6858000"/>
          </a:xfrm>
          <a:prstGeom prst="rect">
            <a:avLst/>
          </a:prstGeom>
          <a:noFill/>
        </p:spPr>
      </p:pic>
      <p:sp>
        <p:nvSpPr>
          <p:cNvPr id="141315" name="Text Box 1027"/>
          <p:cNvSpPr txBox="1">
            <a:spLocks noChangeArrowheads="1"/>
          </p:cNvSpPr>
          <p:nvPr/>
        </p:nvSpPr>
        <p:spPr bwMode="auto">
          <a:xfrm>
            <a:off x="5029200" y="1752600"/>
            <a:ext cx="3886200" cy="3136900"/>
          </a:xfrm>
          <a:prstGeom prst="rect">
            <a:avLst/>
          </a:prstGeom>
          <a:noFill/>
          <a:ln w="9525">
            <a:noFill/>
            <a:miter lim="800000"/>
            <a:headEnd/>
            <a:tailEnd/>
          </a:ln>
          <a:effectLst/>
        </p:spPr>
        <p:txBody>
          <a:bodyPr>
            <a:spAutoFit/>
          </a:bodyPr>
          <a:lstStyle/>
          <a:p>
            <a:r>
              <a:rPr lang="en-GB" b="1">
                <a:solidFill>
                  <a:schemeClr val="bg1"/>
                </a:solidFill>
              </a:rPr>
              <a:t>Merlin</a:t>
            </a:r>
            <a:r>
              <a:rPr lang="en-GB">
                <a:solidFill>
                  <a:schemeClr val="bg1"/>
                </a:solidFill>
              </a:rPr>
              <a:t> </a:t>
            </a:r>
            <a:r>
              <a:rPr lang="en-GB" sz="2000">
                <a:solidFill>
                  <a:schemeClr val="bg1"/>
                </a:solidFill>
              </a:rPr>
              <a:t>re-erects by magic stones from Ireland on Salisbury Plain.</a:t>
            </a:r>
          </a:p>
          <a:p>
            <a:endParaRPr lang="en-GB" sz="2000">
              <a:solidFill>
                <a:schemeClr val="bg1"/>
              </a:solidFill>
            </a:endParaRPr>
          </a:p>
          <a:p>
            <a:r>
              <a:rPr lang="en-GB" sz="2000">
                <a:solidFill>
                  <a:schemeClr val="bg1"/>
                </a:solidFill>
              </a:rPr>
              <a:t>A medieval interpretation of Stonehenge taken from</a:t>
            </a:r>
            <a:r>
              <a:rPr lang="en-GB">
                <a:solidFill>
                  <a:schemeClr val="bg1"/>
                </a:solidFill>
              </a:rPr>
              <a:t> </a:t>
            </a:r>
            <a:r>
              <a:rPr lang="en-GB" b="1">
                <a:solidFill>
                  <a:schemeClr val="bg1"/>
                </a:solidFill>
              </a:rPr>
              <a:t>Geoffrey de Monmouth’s</a:t>
            </a:r>
            <a:r>
              <a:rPr lang="en-GB">
                <a:solidFill>
                  <a:schemeClr val="bg1"/>
                </a:solidFill>
              </a:rPr>
              <a:t>  </a:t>
            </a:r>
            <a:r>
              <a:rPr lang="en-GB" i="1">
                <a:solidFill>
                  <a:schemeClr val="bg1"/>
                </a:solidFill>
              </a:rPr>
              <a:t>History of the Kings of Britain</a:t>
            </a:r>
            <a:r>
              <a:rPr lang="en-GB">
                <a:solidFill>
                  <a:schemeClr val="bg1"/>
                </a:solidFill>
              </a:rPr>
              <a:t> (1136)</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0594" name="Picture 2" descr="1477 -buried treasure manuscript"/>
          <p:cNvPicPr>
            <a:picLocks noChangeAspect="1" noChangeArrowheads="1"/>
          </p:cNvPicPr>
          <p:nvPr/>
        </p:nvPicPr>
        <p:blipFill>
          <a:blip r:embed="rId3"/>
          <a:srcRect/>
          <a:stretch>
            <a:fillRect/>
          </a:stretch>
        </p:blipFill>
        <p:spPr bwMode="auto">
          <a:xfrm>
            <a:off x="0" y="0"/>
            <a:ext cx="4910138" cy="6858000"/>
          </a:xfrm>
          <a:prstGeom prst="rect">
            <a:avLst/>
          </a:prstGeom>
          <a:noFill/>
        </p:spPr>
      </p:pic>
      <p:sp>
        <p:nvSpPr>
          <p:cNvPr id="110595" name="Text Box 3"/>
          <p:cNvSpPr txBox="1">
            <a:spLocks noChangeArrowheads="1"/>
          </p:cNvSpPr>
          <p:nvPr/>
        </p:nvSpPr>
        <p:spPr bwMode="auto">
          <a:xfrm>
            <a:off x="4991100" y="5105400"/>
            <a:ext cx="4152900" cy="822325"/>
          </a:xfrm>
          <a:prstGeom prst="rect">
            <a:avLst/>
          </a:prstGeom>
          <a:noFill/>
          <a:ln w="9525">
            <a:noFill/>
            <a:miter lim="800000"/>
            <a:headEnd/>
            <a:tailEnd/>
          </a:ln>
          <a:effectLst/>
        </p:spPr>
        <p:txBody>
          <a:bodyPr wrap="none">
            <a:spAutoFit/>
          </a:bodyPr>
          <a:lstStyle/>
          <a:p>
            <a:pPr algn="ctr" eaLnBrk="1" hangingPunct="1"/>
            <a:r>
              <a:rPr lang="en-GB">
                <a:solidFill>
                  <a:schemeClr val="bg1"/>
                </a:solidFill>
              </a:rPr>
              <a:t>French illuminated manuscipt</a:t>
            </a:r>
          </a:p>
          <a:p>
            <a:pPr algn="ctr" eaLnBrk="1" hangingPunct="1"/>
            <a:r>
              <a:rPr lang="en-GB">
                <a:solidFill>
                  <a:schemeClr val="bg1"/>
                </a:solidFill>
              </a:rPr>
              <a:t>1477</a:t>
            </a:r>
          </a:p>
        </p:txBody>
      </p:sp>
      <p:sp>
        <p:nvSpPr>
          <p:cNvPr id="110596" name="Text Box 4"/>
          <p:cNvSpPr txBox="1">
            <a:spLocks noChangeArrowheads="1"/>
          </p:cNvSpPr>
          <p:nvPr/>
        </p:nvSpPr>
        <p:spPr bwMode="auto">
          <a:xfrm>
            <a:off x="5943600" y="152400"/>
            <a:ext cx="2346325" cy="457200"/>
          </a:xfrm>
          <a:prstGeom prst="rect">
            <a:avLst/>
          </a:prstGeom>
          <a:noFill/>
          <a:ln w="9525">
            <a:noFill/>
            <a:miter lim="800000"/>
            <a:headEnd/>
            <a:tailEnd/>
          </a:ln>
          <a:effectLst/>
        </p:spPr>
        <p:txBody>
          <a:bodyPr wrap="none">
            <a:spAutoFit/>
          </a:bodyPr>
          <a:lstStyle/>
          <a:p>
            <a:pPr eaLnBrk="1" hangingPunct="1"/>
            <a:r>
              <a:rPr lang="en-GB">
                <a:solidFill>
                  <a:schemeClr val="bg1"/>
                </a:solidFill>
              </a:rPr>
              <a:t>Buried treasure</a:t>
            </a:r>
            <a:r>
              <a:rPr lang="en-GB">
                <a:solidFill>
                  <a:schemeClr val="bg1"/>
                </a:solidFill>
                <a:latin typeface="Times New Roman" pitchFamily="18" charset="0"/>
              </a:rPr>
              <a:t> </a:t>
            </a:r>
          </a:p>
        </p:txBody>
      </p:sp>
      <p:sp>
        <p:nvSpPr>
          <p:cNvPr id="110597" name="Text Box 5"/>
          <p:cNvSpPr txBox="1">
            <a:spLocks noChangeArrowheads="1"/>
          </p:cNvSpPr>
          <p:nvPr/>
        </p:nvSpPr>
        <p:spPr bwMode="auto">
          <a:xfrm>
            <a:off x="5029200" y="1411288"/>
            <a:ext cx="4114800" cy="1920875"/>
          </a:xfrm>
          <a:prstGeom prst="rect">
            <a:avLst/>
          </a:prstGeom>
          <a:noFill/>
          <a:ln w="9525">
            <a:noFill/>
            <a:miter lim="800000"/>
            <a:headEnd/>
            <a:tailEnd/>
          </a:ln>
          <a:effectLst/>
        </p:spPr>
        <p:txBody>
          <a:bodyPr>
            <a:spAutoFit/>
          </a:bodyPr>
          <a:lstStyle/>
          <a:p>
            <a:r>
              <a:rPr lang="en-GB" sz="2000">
                <a:solidFill>
                  <a:schemeClr val="bg1"/>
                </a:solidFill>
              </a:rPr>
              <a:t>The burial and discovery of treasure in the ground are the pretext for a lesson in morality.</a:t>
            </a:r>
          </a:p>
          <a:p>
            <a:endParaRPr lang="en-GB" sz="2000">
              <a:solidFill>
                <a:schemeClr val="bg1"/>
              </a:solidFill>
            </a:endParaRPr>
          </a:p>
          <a:p>
            <a:r>
              <a:rPr lang="en-GB" sz="2000">
                <a:solidFill>
                  <a:schemeClr val="bg1"/>
                </a:solidFill>
              </a:rPr>
              <a:t>The seated figure, a magistrate, representing ill-gotten wealth.</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0530" name="Picture 1026" descr="St Genevieve of Paris - stone circle Nanterre 16thc"/>
          <p:cNvPicPr>
            <a:picLocks noChangeAspect="1" noChangeArrowheads="1"/>
          </p:cNvPicPr>
          <p:nvPr/>
        </p:nvPicPr>
        <p:blipFill>
          <a:blip r:embed="rId3"/>
          <a:srcRect/>
          <a:stretch>
            <a:fillRect/>
          </a:stretch>
        </p:blipFill>
        <p:spPr bwMode="auto">
          <a:xfrm>
            <a:off x="1219200" y="152400"/>
            <a:ext cx="6400800" cy="4673600"/>
          </a:xfrm>
          <a:prstGeom prst="rect">
            <a:avLst/>
          </a:prstGeom>
          <a:noFill/>
        </p:spPr>
      </p:pic>
      <p:sp>
        <p:nvSpPr>
          <p:cNvPr id="150531" name="Text Box 1027"/>
          <p:cNvSpPr txBox="1">
            <a:spLocks noChangeArrowheads="1"/>
          </p:cNvSpPr>
          <p:nvPr/>
        </p:nvSpPr>
        <p:spPr bwMode="auto">
          <a:xfrm>
            <a:off x="228600" y="4953000"/>
            <a:ext cx="8915400" cy="1917700"/>
          </a:xfrm>
          <a:prstGeom prst="rect">
            <a:avLst/>
          </a:prstGeom>
          <a:noFill/>
          <a:ln w="9525">
            <a:noFill/>
            <a:miter lim="800000"/>
            <a:headEnd/>
            <a:tailEnd/>
          </a:ln>
          <a:effectLst/>
        </p:spPr>
        <p:txBody>
          <a:bodyPr>
            <a:spAutoFit/>
          </a:bodyPr>
          <a:lstStyle/>
          <a:p>
            <a:pPr algn="ctr"/>
            <a:r>
              <a:rPr lang="en-GB">
                <a:solidFill>
                  <a:schemeClr val="bg1"/>
                </a:solidFill>
              </a:rPr>
              <a:t>St. Genevi</a:t>
            </a:r>
            <a:r>
              <a:rPr lang="en-GB">
                <a:solidFill>
                  <a:schemeClr val="bg1"/>
                </a:solidFill>
                <a:cs typeface="Arial" charset="0"/>
              </a:rPr>
              <a:t>ève at Nanterre – patron saint of Paris</a:t>
            </a:r>
          </a:p>
          <a:p>
            <a:pPr algn="ctr"/>
            <a:r>
              <a:rPr lang="en-GB">
                <a:solidFill>
                  <a:schemeClr val="bg1"/>
                </a:solidFill>
                <a:cs typeface="Arial" charset="0"/>
              </a:rPr>
              <a:t>16</a:t>
            </a:r>
            <a:r>
              <a:rPr lang="en-GB" baseline="30000">
                <a:solidFill>
                  <a:schemeClr val="bg1"/>
                </a:solidFill>
                <a:cs typeface="Arial" charset="0"/>
              </a:rPr>
              <a:t>th</a:t>
            </a:r>
            <a:r>
              <a:rPr lang="en-GB">
                <a:solidFill>
                  <a:schemeClr val="bg1"/>
                </a:solidFill>
                <a:cs typeface="Arial" charset="0"/>
              </a:rPr>
              <a:t> century</a:t>
            </a:r>
          </a:p>
          <a:p>
            <a:pPr algn="ctr"/>
            <a:endParaRPr lang="en-GB">
              <a:solidFill>
                <a:schemeClr val="bg1"/>
              </a:solidFill>
              <a:cs typeface="Arial" charset="0"/>
            </a:endParaRPr>
          </a:p>
          <a:p>
            <a:r>
              <a:rPr lang="en-GB">
                <a:solidFill>
                  <a:schemeClr val="bg1"/>
                </a:solidFill>
                <a:cs typeface="Arial" charset="0"/>
              </a:rPr>
              <a:t>An early representation of a megalithic monument, here linking Christianity with pagan religion</a:t>
            </a:r>
            <a:endParaRPr lang="en-GB">
              <a:solidFill>
                <a:schemeClr val="bg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3" descr="John Leland, also Leyland -c. 1503-06 – 1552).jpg"/>
          <p:cNvPicPr>
            <a:picLocks noChangeAspect="1"/>
          </p:cNvPicPr>
          <p:nvPr/>
        </p:nvPicPr>
        <p:blipFill>
          <a:blip r:embed="rId3"/>
          <a:srcRect/>
          <a:stretch>
            <a:fillRect/>
          </a:stretch>
        </p:blipFill>
        <p:spPr bwMode="auto">
          <a:xfrm>
            <a:off x="0" y="1357313"/>
            <a:ext cx="701675" cy="1104900"/>
          </a:xfrm>
          <a:prstGeom prst="rect">
            <a:avLst/>
          </a:prstGeom>
          <a:noFill/>
          <a:ln w="9525">
            <a:noFill/>
            <a:miter lim="800000"/>
            <a:headEnd/>
            <a:tailEnd/>
          </a:ln>
        </p:spPr>
      </p:pic>
      <p:pic>
        <p:nvPicPr>
          <p:cNvPr id="15362" name="Picture 4" descr="John Leland, also Leyland -c. 1503-06 – 1552).jpg"/>
          <p:cNvPicPr>
            <a:picLocks noChangeAspect="1"/>
          </p:cNvPicPr>
          <p:nvPr/>
        </p:nvPicPr>
        <p:blipFill>
          <a:blip r:embed="rId3"/>
          <a:srcRect/>
          <a:stretch>
            <a:fillRect/>
          </a:stretch>
        </p:blipFill>
        <p:spPr bwMode="auto">
          <a:xfrm>
            <a:off x="0" y="2428875"/>
            <a:ext cx="701675" cy="1104900"/>
          </a:xfrm>
          <a:prstGeom prst="rect">
            <a:avLst/>
          </a:prstGeom>
          <a:noFill/>
          <a:ln w="9525">
            <a:noFill/>
            <a:miter lim="800000"/>
            <a:headEnd/>
            <a:tailEnd/>
          </a:ln>
        </p:spPr>
      </p:pic>
      <p:pic>
        <p:nvPicPr>
          <p:cNvPr id="15363" name="Picture 5" descr="John Leland, also Leyland -c. 1503-06 – 1552).jpg"/>
          <p:cNvPicPr>
            <a:picLocks noChangeAspect="1"/>
          </p:cNvPicPr>
          <p:nvPr/>
        </p:nvPicPr>
        <p:blipFill>
          <a:blip r:embed="rId3"/>
          <a:srcRect/>
          <a:stretch>
            <a:fillRect/>
          </a:stretch>
        </p:blipFill>
        <p:spPr bwMode="auto">
          <a:xfrm>
            <a:off x="0" y="3500438"/>
            <a:ext cx="714375" cy="1125537"/>
          </a:xfrm>
          <a:prstGeom prst="rect">
            <a:avLst/>
          </a:prstGeom>
          <a:noFill/>
          <a:ln w="9525">
            <a:noFill/>
            <a:miter lim="800000"/>
            <a:headEnd/>
            <a:tailEnd/>
          </a:ln>
        </p:spPr>
      </p:pic>
      <p:pic>
        <p:nvPicPr>
          <p:cNvPr id="15364" name="Picture 6" descr="John Leland, also Leyland -c. 1503-06 – 1552).jpg"/>
          <p:cNvPicPr>
            <a:picLocks noChangeAspect="1"/>
          </p:cNvPicPr>
          <p:nvPr/>
        </p:nvPicPr>
        <p:blipFill>
          <a:blip r:embed="rId3"/>
          <a:srcRect/>
          <a:stretch>
            <a:fillRect/>
          </a:stretch>
        </p:blipFill>
        <p:spPr bwMode="auto">
          <a:xfrm>
            <a:off x="0" y="4624388"/>
            <a:ext cx="714375" cy="1123950"/>
          </a:xfrm>
          <a:prstGeom prst="rect">
            <a:avLst/>
          </a:prstGeom>
          <a:noFill/>
          <a:ln w="9525">
            <a:noFill/>
            <a:miter lim="800000"/>
            <a:headEnd/>
            <a:tailEnd/>
          </a:ln>
        </p:spPr>
      </p:pic>
      <p:pic>
        <p:nvPicPr>
          <p:cNvPr id="15365" name="Picture 7" descr="John Leland, also Leyland -c. 1503-06 – 1552).jpg"/>
          <p:cNvPicPr>
            <a:picLocks noChangeAspect="1"/>
          </p:cNvPicPr>
          <p:nvPr/>
        </p:nvPicPr>
        <p:blipFill>
          <a:blip r:embed="rId3"/>
          <a:srcRect/>
          <a:stretch>
            <a:fillRect/>
          </a:stretch>
        </p:blipFill>
        <p:spPr bwMode="auto">
          <a:xfrm>
            <a:off x="0" y="5786438"/>
            <a:ext cx="681038" cy="1071562"/>
          </a:xfrm>
          <a:prstGeom prst="rect">
            <a:avLst/>
          </a:prstGeom>
          <a:noFill/>
          <a:ln w="9525">
            <a:noFill/>
            <a:miter lim="800000"/>
            <a:headEnd/>
            <a:tailEnd/>
          </a:ln>
        </p:spPr>
      </p:pic>
      <p:pic>
        <p:nvPicPr>
          <p:cNvPr id="15366" name="Picture 8" descr="John Leland, also Leyland -c. 1503-06 – 1552).jpg"/>
          <p:cNvPicPr>
            <a:picLocks noChangeAspect="1"/>
          </p:cNvPicPr>
          <p:nvPr/>
        </p:nvPicPr>
        <p:blipFill>
          <a:blip r:embed="rId3"/>
          <a:srcRect/>
          <a:stretch>
            <a:fillRect/>
          </a:stretch>
        </p:blipFill>
        <p:spPr bwMode="auto">
          <a:xfrm>
            <a:off x="0" y="0"/>
            <a:ext cx="714375" cy="1462088"/>
          </a:xfrm>
          <a:prstGeom prst="rect">
            <a:avLst/>
          </a:prstGeom>
          <a:noFill/>
          <a:ln w="9525">
            <a:noFill/>
            <a:miter lim="800000"/>
            <a:headEnd/>
            <a:tailEnd/>
          </a:ln>
        </p:spPr>
      </p:pic>
      <p:pic>
        <p:nvPicPr>
          <p:cNvPr id="15367" name="Picture 9" descr="John Leland, also Leyland -c. 1503-06 – 1552).jpg"/>
          <p:cNvPicPr>
            <a:picLocks noChangeAspect="1"/>
          </p:cNvPicPr>
          <p:nvPr/>
        </p:nvPicPr>
        <p:blipFill>
          <a:blip r:embed="rId3"/>
          <a:srcRect/>
          <a:stretch>
            <a:fillRect/>
          </a:stretch>
        </p:blipFill>
        <p:spPr bwMode="auto">
          <a:xfrm>
            <a:off x="857250" y="214313"/>
            <a:ext cx="4143375" cy="6524625"/>
          </a:xfrm>
          <a:prstGeom prst="rect">
            <a:avLst/>
          </a:prstGeom>
          <a:noFill/>
          <a:ln w="9525">
            <a:noFill/>
            <a:miter lim="800000"/>
            <a:headEnd/>
            <a:tailEnd/>
          </a:ln>
        </p:spPr>
      </p:pic>
      <p:sp>
        <p:nvSpPr>
          <p:cNvPr id="15368" name="TextBox 10"/>
          <p:cNvSpPr txBox="1">
            <a:spLocks noChangeArrowheads="1"/>
          </p:cNvSpPr>
          <p:nvPr/>
        </p:nvSpPr>
        <p:spPr bwMode="auto">
          <a:xfrm>
            <a:off x="5072063" y="857250"/>
            <a:ext cx="3929062" cy="2405787"/>
          </a:xfrm>
          <a:prstGeom prst="rect">
            <a:avLst/>
          </a:prstGeom>
          <a:noFill/>
          <a:ln w="9525">
            <a:noFill/>
            <a:miter lim="800000"/>
            <a:headEnd/>
            <a:tailEnd/>
          </a:ln>
        </p:spPr>
        <p:txBody>
          <a:bodyPr>
            <a:spAutoFit/>
          </a:bodyPr>
          <a:lstStyle/>
          <a:p>
            <a:pPr eaLnBrk="0" hangingPunct="0">
              <a:buFont typeface="Arial" charset="0"/>
              <a:buChar char="•"/>
            </a:pPr>
            <a:r>
              <a:rPr lang="en-GB" sz="1100" dirty="0"/>
              <a:t> 1533 – Henry VIII directs Leland with a document, </a:t>
            </a:r>
            <a:r>
              <a:rPr lang="en-GB" sz="1100" i="1" dirty="0"/>
              <a:t>"a </a:t>
            </a:r>
            <a:r>
              <a:rPr lang="en-GB" sz="1100" i="1" dirty="0" err="1"/>
              <a:t>moste</a:t>
            </a:r>
            <a:r>
              <a:rPr lang="en-GB" sz="1100" i="1" dirty="0"/>
              <a:t> </a:t>
            </a:r>
            <a:r>
              <a:rPr lang="en-GB" sz="1100" i="1" dirty="0" err="1"/>
              <a:t>gracyouse</a:t>
            </a:r>
            <a:r>
              <a:rPr lang="en-GB" sz="1100" i="1" dirty="0"/>
              <a:t> </a:t>
            </a:r>
            <a:r>
              <a:rPr lang="en-GB" sz="1100" i="1" dirty="0" err="1"/>
              <a:t>commyssion</a:t>
            </a:r>
            <a:r>
              <a:rPr lang="en-GB" sz="1100" i="1" dirty="0"/>
              <a:t>"</a:t>
            </a:r>
            <a:r>
              <a:rPr lang="en-GB" sz="1100" dirty="0"/>
              <a:t> which authorized him to examine and use the libraries of all religious houses in England. </a:t>
            </a:r>
          </a:p>
          <a:p>
            <a:pPr eaLnBrk="0" hangingPunct="0">
              <a:buFont typeface="Arial" charset="0"/>
              <a:buChar char="•"/>
            </a:pPr>
            <a:endParaRPr lang="en-GB" sz="1100" dirty="0"/>
          </a:p>
          <a:p>
            <a:pPr eaLnBrk="0" hangingPunct="0">
              <a:buFont typeface="Arial" charset="0"/>
              <a:buChar char="•"/>
            </a:pPr>
            <a:r>
              <a:rPr lang="en-GB" sz="1100" dirty="0"/>
              <a:t>1530s Leland travelled from house to house compiling many lists of books and collections, most of which were finished before the foundations had been disbanded / </a:t>
            </a:r>
            <a:r>
              <a:rPr lang="en-GB" sz="1100" dirty="0" err="1"/>
              <a:t>disolved</a:t>
            </a:r>
            <a:endParaRPr lang="en-GB" sz="1100" dirty="0"/>
          </a:p>
          <a:p>
            <a:pPr eaLnBrk="0" hangingPunct="0">
              <a:buFont typeface="Arial" charset="0"/>
              <a:buChar char="•"/>
            </a:pPr>
            <a:endParaRPr lang="en-GB" sz="1100" baseline="30000" dirty="0"/>
          </a:p>
          <a:p>
            <a:pPr eaLnBrk="0" hangingPunct="0"/>
            <a:endParaRPr lang="en-GB" sz="1100" dirty="0"/>
          </a:p>
          <a:p>
            <a:pPr eaLnBrk="0" hangingPunct="0"/>
            <a:r>
              <a:rPr lang="en-GB" sz="1100" dirty="0"/>
              <a:t>Leland kept thorough notebooks and records on his journeys. On its completion, he presented the results to Henry VIII, under the title of a </a:t>
            </a:r>
            <a:r>
              <a:rPr lang="en-GB" sz="1100" i="1" dirty="0"/>
              <a:t>New Year's </a:t>
            </a:r>
            <a:r>
              <a:rPr lang="en-GB" sz="1100" i="1" dirty="0" smtClean="0"/>
              <a:t>Gift</a:t>
            </a:r>
            <a:endParaRPr lang="en-GB" sz="1100" dirty="0"/>
          </a:p>
        </p:txBody>
      </p:sp>
      <p:sp>
        <p:nvSpPr>
          <p:cNvPr id="15369" name="TextBox 11"/>
          <p:cNvSpPr txBox="1">
            <a:spLocks noChangeArrowheads="1"/>
          </p:cNvSpPr>
          <p:nvPr/>
        </p:nvSpPr>
        <p:spPr bwMode="auto">
          <a:xfrm>
            <a:off x="5429250" y="285750"/>
            <a:ext cx="3571875" cy="830263"/>
          </a:xfrm>
          <a:prstGeom prst="rect">
            <a:avLst/>
          </a:prstGeom>
          <a:noFill/>
          <a:ln w="9525">
            <a:noFill/>
            <a:miter lim="800000"/>
            <a:headEnd/>
            <a:tailEnd/>
          </a:ln>
        </p:spPr>
        <p:txBody>
          <a:bodyPr>
            <a:spAutoFit/>
          </a:bodyPr>
          <a:lstStyle/>
          <a:p>
            <a:pPr eaLnBrk="0" hangingPunct="0"/>
            <a:r>
              <a:rPr lang="en-GB" b="1"/>
              <a:t>John Leland </a:t>
            </a:r>
            <a:r>
              <a:rPr lang="en-GB" sz="2000"/>
              <a:t>(1502–1552)</a:t>
            </a:r>
            <a:r>
              <a:rPr lang="en-GB"/>
              <a:t> </a:t>
            </a:r>
          </a:p>
          <a:p>
            <a:pPr eaLnBrk="0" hangingPunct="0"/>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0"/>
          <p:cNvSpPr txBox="1">
            <a:spLocks noChangeArrowheads="1"/>
          </p:cNvSpPr>
          <p:nvPr/>
        </p:nvSpPr>
        <p:spPr bwMode="auto">
          <a:xfrm>
            <a:off x="5072063" y="857250"/>
            <a:ext cx="3929062" cy="1277938"/>
          </a:xfrm>
          <a:prstGeom prst="rect">
            <a:avLst/>
          </a:prstGeom>
          <a:noFill/>
          <a:ln w="9525">
            <a:noFill/>
            <a:miter lim="800000"/>
            <a:headEnd/>
            <a:tailEnd/>
          </a:ln>
        </p:spPr>
        <p:txBody>
          <a:bodyPr>
            <a:spAutoFit/>
          </a:bodyPr>
          <a:lstStyle/>
          <a:p>
            <a:pPr eaLnBrk="0" hangingPunct="0">
              <a:buFont typeface="Arial" charset="0"/>
              <a:buChar char="•"/>
            </a:pPr>
            <a:endParaRPr lang="en-GB" sz="1100"/>
          </a:p>
          <a:p>
            <a:pPr eaLnBrk="0" hangingPunct="0">
              <a:buFont typeface="Arial" charset="0"/>
              <a:buChar char="•"/>
            </a:pPr>
            <a:r>
              <a:rPr lang="en-GB" sz="1100"/>
              <a:t>1586 – publishes Britannia – a county by county gazetteer of historic British and Irish sites – following on the work of John Leland.</a:t>
            </a:r>
          </a:p>
          <a:p>
            <a:pPr eaLnBrk="0" hangingPunct="0">
              <a:buFont typeface="Arial" charset="0"/>
              <a:buChar char="•"/>
            </a:pPr>
            <a:endParaRPr lang="en-GB" sz="1100"/>
          </a:p>
          <a:p>
            <a:pPr eaLnBrk="0" hangingPunct="0">
              <a:buFont typeface="Arial" charset="0"/>
              <a:buChar char="•"/>
            </a:pPr>
            <a:r>
              <a:rPr lang="en-GB" sz="1100"/>
              <a:t>His stated intention was "to restore antiquity to Britaine, and Britaine to its antiquity."</a:t>
            </a:r>
          </a:p>
        </p:txBody>
      </p:sp>
      <p:sp>
        <p:nvSpPr>
          <p:cNvPr id="17410" name="TextBox 11"/>
          <p:cNvSpPr txBox="1">
            <a:spLocks noChangeArrowheads="1"/>
          </p:cNvSpPr>
          <p:nvPr/>
        </p:nvSpPr>
        <p:spPr bwMode="auto">
          <a:xfrm>
            <a:off x="5143500" y="285750"/>
            <a:ext cx="4000500" cy="830263"/>
          </a:xfrm>
          <a:prstGeom prst="rect">
            <a:avLst/>
          </a:prstGeom>
          <a:noFill/>
          <a:ln w="9525">
            <a:noFill/>
            <a:miter lim="800000"/>
            <a:headEnd/>
            <a:tailEnd/>
          </a:ln>
        </p:spPr>
        <p:txBody>
          <a:bodyPr>
            <a:spAutoFit/>
          </a:bodyPr>
          <a:lstStyle/>
          <a:p>
            <a:pPr eaLnBrk="0" hangingPunct="0"/>
            <a:r>
              <a:rPr lang="en-GB" b="1"/>
              <a:t>William Camden</a:t>
            </a:r>
            <a:r>
              <a:rPr lang="en-GB" sz="2000"/>
              <a:t>(1551–1623)</a:t>
            </a:r>
            <a:r>
              <a:rPr lang="en-GB"/>
              <a:t> </a:t>
            </a:r>
          </a:p>
          <a:p>
            <a:pPr eaLnBrk="0" hangingPunct="0"/>
            <a:endParaRPr lang="en-GB"/>
          </a:p>
        </p:txBody>
      </p:sp>
      <p:pic>
        <p:nvPicPr>
          <p:cNvPr id="17411" name="Picture 12" descr="william camden.gif"/>
          <p:cNvPicPr>
            <a:picLocks noChangeAspect="1"/>
          </p:cNvPicPr>
          <p:nvPr/>
        </p:nvPicPr>
        <p:blipFill>
          <a:blip r:embed="rId3" cstate="print"/>
          <a:srcRect/>
          <a:stretch>
            <a:fillRect/>
          </a:stretch>
        </p:blipFill>
        <p:spPr bwMode="auto">
          <a:xfrm>
            <a:off x="0" y="0"/>
            <a:ext cx="663575" cy="1000125"/>
          </a:xfrm>
          <a:prstGeom prst="rect">
            <a:avLst/>
          </a:prstGeom>
          <a:noFill/>
          <a:ln w="9525">
            <a:noFill/>
            <a:miter lim="800000"/>
            <a:headEnd/>
            <a:tailEnd/>
          </a:ln>
        </p:spPr>
      </p:pic>
      <p:pic>
        <p:nvPicPr>
          <p:cNvPr id="17412" name="Picture 13" descr="william camden.gif"/>
          <p:cNvPicPr>
            <a:picLocks noChangeAspect="1"/>
          </p:cNvPicPr>
          <p:nvPr/>
        </p:nvPicPr>
        <p:blipFill>
          <a:blip r:embed="rId3" cstate="print"/>
          <a:srcRect/>
          <a:stretch>
            <a:fillRect/>
          </a:stretch>
        </p:blipFill>
        <p:spPr bwMode="auto">
          <a:xfrm>
            <a:off x="0" y="1000125"/>
            <a:ext cx="663575" cy="1000125"/>
          </a:xfrm>
          <a:prstGeom prst="rect">
            <a:avLst/>
          </a:prstGeom>
          <a:noFill/>
          <a:ln w="9525">
            <a:noFill/>
            <a:miter lim="800000"/>
            <a:headEnd/>
            <a:tailEnd/>
          </a:ln>
        </p:spPr>
      </p:pic>
      <p:pic>
        <p:nvPicPr>
          <p:cNvPr id="17413" name="Picture 14" descr="william camden.gif"/>
          <p:cNvPicPr>
            <a:picLocks noChangeAspect="1"/>
          </p:cNvPicPr>
          <p:nvPr/>
        </p:nvPicPr>
        <p:blipFill>
          <a:blip r:embed="rId3" cstate="print"/>
          <a:srcRect/>
          <a:stretch>
            <a:fillRect/>
          </a:stretch>
        </p:blipFill>
        <p:spPr bwMode="auto">
          <a:xfrm>
            <a:off x="0" y="2000250"/>
            <a:ext cx="663575" cy="1000125"/>
          </a:xfrm>
          <a:prstGeom prst="rect">
            <a:avLst/>
          </a:prstGeom>
          <a:noFill/>
          <a:ln w="9525">
            <a:noFill/>
            <a:miter lim="800000"/>
            <a:headEnd/>
            <a:tailEnd/>
          </a:ln>
        </p:spPr>
      </p:pic>
      <p:pic>
        <p:nvPicPr>
          <p:cNvPr id="17414" name="Picture 15" descr="william camden.gif"/>
          <p:cNvPicPr>
            <a:picLocks noChangeAspect="1"/>
          </p:cNvPicPr>
          <p:nvPr/>
        </p:nvPicPr>
        <p:blipFill>
          <a:blip r:embed="rId3" cstate="print"/>
          <a:srcRect/>
          <a:stretch>
            <a:fillRect/>
          </a:stretch>
        </p:blipFill>
        <p:spPr bwMode="auto">
          <a:xfrm>
            <a:off x="0" y="3000375"/>
            <a:ext cx="663575" cy="1000125"/>
          </a:xfrm>
          <a:prstGeom prst="rect">
            <a:avLst/>
          </a:prstGeom>
          <a:noFill/>
          <a:ln w="9525">
            <a:noFill/>
            <a:miter lim="800000"/>
            <a:headEnd/>
            <a:tailEnd/>
          </a:ln>
        </p:spPr>
      </p:pic>
      <p:pic>
        <p:nvPicPr>
          <p:cNvPr id="17415" name="Picture 16" descr="william camden.gif"/>
          <p:cNvPicPr>
            <a:picLocks noChangeAspect="1"/>
          </p:cNvPicPr>
          <p:nvPr/>
        </p:nvPicPr>
        <p:blipFill>
          <a:blip r:embed="rId3" cstate="print"/>
          <a:srcRect/>
          <a:stretch>
            <a:fillRect/>
          </a:stretch>
        </p:blipFill>
        <p:spPr bwMode="auto">
          <a:xfrm>
            <a:off x="0" y="4000500"/>
            <a:ext cx="663575" cy="1000125"/>
          </a:xfrm>
          <a:prstGeom prst="rect">
            <a:avLst/>
          </a:prstGeom>
          <a:noFill/>
          <a:ln w="9525">
            <a:noFill/>
            <a:miter lim="800000"/>
            <a:headEnd/>
            <a:tailEnd/>
          </a:ln>
        </p:spPr>
      </p:pic>
      <p:pic>
        <p:nvPicPr>
          <p:cNvPr id="17416" name="Picture 17" descr="william camden.gif"/>
          <p:cNvPicPr>
            <a:picLocks noChangeAspect="1"/>
          </p:cNvPicPr>
          <p:nvPr/>
        </p:nvPicPr>
        <p:blipFill>
          <a:blip r:embed="rId3" cstate="print"/>
          <a:srcRect/>
          <a:stretch>
            <a:fillRect/>
          </a:stretch>
        </p:blipFill>
        <p:spPr bwMode="auto">
          <a:xfrm>
            <a:off x="0" y="5000625"/>
            <a:ext cx="663575" cy="1000125"/>
          </a:xfrm>
          <a:prstGeom prst="rect">
            <a:avLst/>
          </a:prstGeom>
          <a:noFill/>
          <a:ln w="9525">
            <a:noFill/>
            <a:miter lim="800000"/>
            <a:headEnd/>
            <a:tailEnd/>
          </a:ln>
        </p:spPr>
      </p:pic>
      <p:pic>
        <p:nvPicPr>
          <p:cNvPr id="17417" name="Picture 18" descr="william camden.gif"/>
          <p:cNvPicPr>
            <a:picLocks noChangeAspect="1"/>
          </p:cNvPicPr>
          <p:nvPr/>
        </p:nvPicPr>
        <p:blipFill>
          <a:blip r:embed="rId4" cstate="print"/>
          <a:srcRect/>
          <a:stretch>
            <a:fillRect/>
          </a:stretch>
        </p:blipFill>
        <p:spPr bwMode="auto">
          <a:xfrm>
            <a:off x="0" y="6000750"/>
            <a:ext cx="663575" cy="857250"/>
          </a:xfrm>
          <a:prstGeom prst="rect">
            <a:avLst/>
          </a:prstGeom>
          <a:noFill/>
          <a:ln w="9525">
            <a:noFill/>
            <a:miter lim="800000"/>
            <a:headEnd/>
            <a:tailEnd/>
          </a:ln>
        </p:spPr>
      </p:pic>
      <p:pic>
        <p:nvPicPr>
          <p:cNvPr id="17418" name="Picture 19" descr="William_Camden_by_Marcus_Gheeraerts_the_Younger.jpg"/>
          <p:cNvPicPr>
            <a:picLocks noChangeAspect="1"/>
          </p:cNvPicPr>
          <p:nvPr/>
        </p:nvPicPr>
        <p:blipFill>
          <a:blip r:embed="rId5"/>
          <a:srcRect/>
          <a:stretch>
            <a:fillRect/>
          </a:stretch>
        </p:blipFill>
        <p:spPr bwMode="auto">
          <a:xfrm>
            <a:off x="857250" y="214313"/>
            <a:ext cx="4143375" cy="6429375"/>
          </a:xfrm>
          <a:prstGeom prst="rect">
            <a:avLst/>
          </a:prstGeom>
          <a:noFill/>
          <a:ln w="9525">
            <a:noFill/>
            <a:miter lim="800000"/>
            <a:headEnd/>
            <a:tailEnd/>
          </a:ln>
        </p:spPr>
      </p:pic>
      <p:pic>
        <p:nvPicPr>
          <p:cNvPr id="17419" name="Picture 20" descr="This is an engraving of the lead cross Gerald describes. The cross disappeared some time in the 18th century. This illustration is found in Britannia, by William Camden (1551-1623)..jpg"/>
          <p:cNvPicPr>
            <a:picLocks noChangeAspect="1"/>
          </p:cNvPicPr>
          <p:nvPr/>
        </p:nvPicPr>
        <p:blipFill>
          <a:blip r:embed="rId6"/>
          <a:srcRect/>
          <a:stretch>
            <a:fillRect/>
          </a:stretch>
        </p:blipFill>
        <p:spPr bwMode="auto">
          <a:xfrm>
            <a:off x="5143500" y="2571750"/>
            <a:ext cx="2173288" cy="4071938"/>
          </a:xfrm>
          <a:prstGeom prst="rect">
            <a:avLst/>
          </a:prstGeom>
          <a:noFill/>
          <a:ln w="9525">
            <a:noFill/>
            <a:miter lim="800000"/>
            <a:headEnd/>
            <a:tailEnd/>
          </a:ln>
        </p:spPr>
      </p:pic>
      <p:sp>
        <p:nvSpPr>
          <p:cNvPr id="17420" name="TextBox 21"/>
          <p:cNvSpPr txBox="1">
            <a:spLocks noChangeArrowheads="1"/>
          </p:cNvSpPr>
          <p:nvPr/>
        </p:nvSpPr>
        <p:spPr bwMode="auto">
          <a:xfrm>
            <a:off x="7429500" y="5143500"/>
            <a:ext cx="1500188" cy="1477963"/>
          </a:xfrm>
          <a:prstGeom prst="rect">
            <a:avLst/>
          </a:prstGeom>
          <a:noFill/>
          <a:ln w="9525">
            <a:noFill/>
            <a:miter lim="800000"/>
            <a:headEnd/>
            <a:tailEnd/>
          </a:ln>
        </p:spPr>
        <p:txBody>
          <a:bodyPr>
            <a:spAutoFit/>
          </a:bodyPr>
          <a:lstStyle/>
          <a:p>
            <a:pPr eaLnBrk="0" hangingPunct="0"/>
            <a:r>
              <a:rPr lang="en-GB" sz="1000"/>
              <a:t>This is an engraving of the lead cross Gerald Cambrensis describes. The cross disappeared some time in the 18th century. This illustration is found in Britannia, by William Camden (1586).</a:t>
            </a:r>
          </a:p>
        </p:txBody>
      </p:sp>
      <p:pic>
        <p:nvPicPr>
          <p:cNvPr id="17421" name="Picture 22" descr="camdens-britannia.jpg"/>
          <p:cNvPicPr>
            <a:picLocks noChangeAspect="1"/>
          </p:cNvPicPr>
          <p:nvPr/>
        </p:nvPicPr>
        <p:blipFill>
          <a:blip r:embed="rId7"/>
          <a:srcRect/>
          <a:stretch>
            <a:fillRect/>
          </a:stretch>
        </p:blipFill>
        <p:spPr bwMode="auto">
          <a:xfrm>
            <a:off x="7358063" y="2571750"/>
            <a:ext cx="1643062" cy="2590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Box 10"/>
          <p:cNvSpPr txBox="1">
            <a:spLocks noChangeArrowheads="1"/>
          </p:cNvSpPr>
          <p:nvPr/>
        </p:nvSpPr>
        <p:spPr bwMode="auto">
          <a:xfrm>
            <a:off x="5072063" y="857250"/>
            <a:ext cx="3929062" cy="2124075"/>
          </a:xfrm>
          <a:prstGeom prst="rect">
            <a:avLst/>
          </a:prstGeom>
          <a:noFill/>
          <a:ln w="9525">
            <a:noFill/>
            <a:miter lim="800000"/>
            <a:headEnd/>
            <a:tailEnd/>
          </a:ln>
        </p:spPr>
        <p:txBody>
          <a:bodyPr>
            <a:spAutoFit/>
          </a:bodyPr>
          <a:lstStyle/>
          <a:p>
            <a:pPr eaLnBrk="0" hangingPunct="0">
              <a:buFont typeface="Arial" charset="0"/>
              <a:buChar char="•"/>
            </a:pPr>
            <a:endParaRPr lang="en-GB" sz="1100"/>
          </a:p>
          <a:p>
            <a:pPr eaLnBrk="0" hangingPunct="0">
              <a:buFont typeface="Arial" charset="0"/>
              <a:buChar char="•"/>
            </a:pPr>
            <a:r>
              <a:rPr lang="en-GB" sz="1100"/>
              <a:t> a physician who was superintendent of the Vatican Botanical Garden under Popes Pius V, Gregory XIII, Sixtus V and Clement VIII.</a:t>
            </a:r>
          </a:p>
          <a:p>
            <a:pPr eaLnBrk="0" hangingPunct="0">
              <a:buFont typeface="Arial" charset="0"/>
              <a:buChar char="•"/>
            </a:pPr>
            <a:endParaRPr lang="en-GB" sz="1100"/>
          </a:p>
          <a:p>
            <a:pPr eaLnBrk="0" hangingPunct="0">
              <a:buFont typeface="Arial" charset="0"/>
              <a:buChar char="•"/>
            </a:pPr>
            <a:r>
              <a:rPr lang="en-GB" sz="1100"/>
              <a:t> Mercati collected prehistoric stone tools along with fossils and minerals. These, in conjunction with his classical education and the growing Vativan Library collection of ethnographic artefacts from Asia and America, enabled him to include in the </a:t>
            </a:r>
            <a:r>
              <a:rPr lang="en-GB" sz="1100" i="1"/>
              <a:t>Metallotheca</a:t>
            </a:r>
            <a:r>
              <a:rPr lang="en-GB" sz="1100"/>
              <a:t> one of the first accounts of the manufacture and use of polished stone axes, flint arrowheads, and stone blades. </a:t>
            </a:r>
          </a:p>
        </p:txBody>
      </p:sp>
      <p:sp>
        <p:nvSpPr>
          <p:cNvPr id="19458" name="TextBox 11"/>
          <p:cNvSpPr txBox="1">
            <a:spLocks noChangeArrowheads="1"/>
          </p:cNvSpPr>
          <p:nvPr/>
        </p:nvSpPr>
        <p:spPr bwMode="auto">
          <a:xfrm>
            <a:off x="5143500" y="285750"/>
            <a:ext cx="4000500" cy="830263"/>
          </a:xfrm>
          <a:prstGeom prst="rect">
            <a:avLst/>
          </a:prstGeom>
          <a:noFill/>
          <a:ln w="9525">
            <a:noFill/>
            <a:miter lim="800000"/>
            <a:headEnd/>
            <a:tailEnd/>
          </a:ln>
        </p:spPr>
        <p:txBody>
          <a:bodyPr>
            <a:spAutoFit/>
          </a:bodyPr>
          <a:lstStyle/>
          <a:p>
            <a:pPr eaLnBrk="0" hangingPunct="0"/>
            <a:r>
              <a:rPr lang="en-GB" b="1"/>
              <a:t>Michel Mercati </a:t>
            </a:r>
            <a:r>
              <a:rPr lang="en-GB"/>
              <a:t>(1541-93)</a:t>
            </a:r>
          </a:p>
          <a:p>
            <a:pPr eaLnBrk="0" hangingPunct="0"/>
            <a:endParaRPr lang="en-GB"/>
          </a:p>
        </p:txBody>
      </p:sp>
      <p:pic>
        <p:nvPicPr>
          <p:cNvPr id="19459" name="Picture 12" descr="william camden.gif"/>
          <p:cNvPicPr>
            <a:picLocks noChangeAspect="1"/>
          </p:cNvPicPr>
          <p:nvPr/>
        </p:nvPicPr>
        <p:blipFill>
          <a:blip r:embed="rId3" cstate="print"/>
          <a:srcRect/>
          <a:stretch>
            <a:fillRect/>
          </a:stretch>
        </p:blipFill>
        <p:spPr bwMode="auto">
          <a:xfrm>
            <a:off x="0" y="0"/>
            <a:ext cx="663575" cy="1000125"/>
          </a:xfrm>
          <a:prstGeom prst="rect">
            <a:avLst/>
          </a:prstGeom>
          <a:noFill/>
          <a:ln w="9525">
            <a:noFill/>
            <a:miter lim="800000"/>
            <a:headEnd/>
            <a:tailEnd/>
          </a:ln>
        </p:spPr>
      </p:pic>
      <p:pic>
        <p:nvPicPr>
          <p:cNvPr id="19460" name="Picture 13" descr="william camden.gif"/>
          <p:cNvPicPr>
            <a:picLocks noChangeAspect="1"/>
          </p:cNvPicPr>
          <p:nvPr/>
        </p:nvPicPr>
        <p:blipFill>
          <a:blip r:embed="rId3" cstate="print"/>
          <a:srcRect/>
          <a:stretch>
            <a:fillRect/>
          </a:stretch>
        </p:blipFill>
        <p:spPr bwMode="auto">
          <a:xfrm>
            <a:off x="0" y="1000125"/>
            <a:ext cx="663575" cy="1000125"/>
          </a:xfrm>
          <a:prstGeom prst="rect">
            <a:avLst/>
          </a:prstGeom>
          <a:noFill/>
          <a:ln w="9525">
            <a:noFill/>
            <a:miter lim="800000"/>
            <a:headEnd/>
            <a:tailEnd/>
          </a:ln>
        </p:spPr>
      </p:pic>
      <p:pic>
        <p:nvPicPr>
          <p:cNvPr id="19461" name="Picture 14" descr="william camden.gif"/>
          <p:cNvPicPr>
            <a:picLocks noChangeAspect="1"/>
          </p:cNvPicPr>
          <p:nvPr/>
        </p:nvPicPr>
        <p:blipFill>
          <a:blip r:embed="rId3" cstate="print"/>
          <a:srcRect/>
          <a:stretch>
            <a:fillRect/>
          </a:stretch>
        </p:blipFill>
        <p:spPr bwMode="auto">
          <a:xfrm>
            <a:off x="0" y="2000250"/>
            <a:ext cx="663575" cy="1000125"/>
          </a:xfrm>
          <a:prstGeom prst="rect">
            <a:avLst/>
          </a:prstGeom>
          <a:noFill/>
          <a:ln w="9525">
            <a:noFill/>
            <a:miter lim="800000"/>
            <a:headEnd/>
            <a:tailEnd/>
          </a:ln>
        </p:spPr>
      </p:pic>
      <p:pic>
        <p:nvPicPr>
          <p:cNvPr id="19462" name="Picture 15" descr="william camden.gif"/>
          <p:cNvPicPr>
            <a:picLocks noChangeAspect="1"/>
          </p:cNvPicPr>
          <p:nvPr/>
        </p:nvPicPr>
        <p:blipFill>
          <a:blip r:embed="rId3" cstate="print"/>
          <a:srcRect/>
          <a:stretch>
            <a:fillRect/>
          </a:stretch>
        </p:blipFill>
        <p:spPr bwMode="auto">
          <a:xfrm>
            <a:off x="0" y="3000375"/>
            <a:ext cx="663575" cy="1000125"/>
          </a:xfrm>
          <a:prstGeom prst="rect">
            <a:avLst/>
          </a:prstGeom>
          <a:noFill/>
          <a:ln w="9525">
            <a:noFill/>
            <a:miter lim="800000"/>
            <a:headEnd/>
            <a:tailEnd/>
          </a:ln>
        </p:spPr>
      </p:pic>
      <p:pic>
        <p:nvPicPr>
          <p:cNvPr id="19463" name="Picture 16" descr="william camden.gif"/>
          <p:cNvPicPr>
            <a:picLocks noChangeAspect="1"/>
          </p:cNvPicPr>
          <p:nvPr/>
        </p:nvPicPr>
        <p:blipFill>
          <a:blip r:embed="rId3" cstate="print"/>
          <a:srcRect/>
          <a:stretch>
            <a:fillRect/>
          </a:stretch>
        </p:blipFill>
        <p:spPr bwMode="auto">
          <a:xfrm>
            <a:off x="0" y="4000500"/>
            <a:ext cx="663575" cy="1000125"/>
          </a:xfrm>
          <a:prstGeom prst="rect">
            <a:avLst/>
          </a:prstGeom>
          <a:noFill/>
          <a:ln w="9525">
            <a:noFill/>
            <a:miter lim="800000"/>
            <a:headEnd/>
            <a:tailEnd/>
          </a:ln>
        </p:spPr>
      </p:pic>
      <p:pic>
        <p:nvPicPr>
          <p:cNvPr id="19464" name="Picture 17" descr="william camden.gif"/>
          <p:cNvPicPr>
            <a:picLocks noChangeAspect="1"/>
          </p:cNvPicPr>
          <p:nvPr/>
        </p:nvPicPr>
        <p:blipFill>
          <a:blip r:embed="rId3" cstate="print"/>
          <a:srcRect/>
          <a:stretch>
            <a:fillRect/>
          </a:stretch>
        </p:blipFill>
        <p:spPr bwMode="auto">
          <a:xfrm>
            <a:off x="0" y="5000625"/>
            <a:ext cx="663575" cy="1000125"/>
          </a:xfrm>
          <a:prstGeom prst="rect">
            <a:avLst/>
          </a:prstGeom>
          <a:noFill/>
          <a:ln w="9525">
            <a:noFill/>
            <a:miter lim="800000"/>
            <a:headEnd/>
            <a:tailEnd/>
          </a:ln>
        </p:spPr>
      </p:pic>
      <p:pic>
        <p:nvPicPr>
          <p:cNvPr id="19465" name="Picture 18" descr="william camden.gif"/>
          <p:cNvPicPr>
            <a:picLocks noChangeAspect="1"/>
          </p:cNvPicPr>
          <p:nvPr/>
        </p:nvPicPr>
        <p:blipFill>
          <a:blip r:embed="rId4" cstate="print"/>
          <a:srcRect/>
          <a:stretch>
            <a:fillRect/>
          </a:stretch>
        </p:blipFill>
        <p:spPr bwMode="auto">
          <a:xfrm>
            <a:off x="0" y="6000750"/>
            <a:ext cx="663575" cy="857250"/>
          </a:xfrm>
          <a:prstGeom prst="rect">
            <a:avLst/>
          </a:prstGeom>
          <a:noFill/>
          <a:ln w="9525">
            <a:noFill/>
            <a:miter lim="800000"/>
            <a:headEnd/>
            <a:tailEnd/>
          </a:ln>
        </p:spPr>
      </p:pic>
      <p:pic>
        <p:nvPicPr>
          <p:cNvPr id="19466" name="Picture 23" descr="mercati shell series.jpg"/>
          <p:cNvPicPr>
            <a:picLocks noChangeAspect="1"/>
          </p:cNvPicPr>
          <p:nvPr/>
        </p:nvPicPr>
        <p:blipFill>
          <a:blip r:embed="rId5"/>
          <a:srcRect/>
          <a:stretch>
            <a:fillRect/>
          </a:stretch>
        </p:blipFill>
        <p:spPr bwMode="auto">
          <a:xfrm>
            <a:off x="-214313" y="0"/>
            <a:ext cx="1071563" cy="1071563"/>
          </a:xfrm>
          <a:prstGeom prst="rect">
            <a:avLst/>
          </a:prstGeom>
          <a:noFill/>
          <a:ln w="9525">
            <a:noFill/>
            <a:miter lim="800000"/>
            <a:headEnd/>
            <a:tailEnd/>
          </a:ln>
        </p:spPr>
      </p:pic>
      <p:pic>
        <p:nvPicPr>
          <p:cNvPr id="19467" name="Picture 24" descr="mercati shell series.jpg"/>
          <p:cNvPicPr>
            <a:picLocks noChangeAspect="1"/>
          </p:cNvPicPr>
          <p:nvPr/>
        </p:nvPicPr>
        <p:blipFill>
          <a:blip r:embed="rId5"/>
          <a:srcRect/>
          <a:stretch>
            <a:fillRect/>
          </a:stretch>
        </p:blipFill>
        <p:spPr bwMode="auto">
          <a:xfrm>
            <a:off x="-214313" y="1071563"/>
            <a:ext cx="1071563" cy="1071562"/>
          </a:xfrm>
          <a:prstGeom prst="rect">
            <a:avLst/>
          </a:prstGeom>
          <a:noFill/>
          <a:ln w="9525">
            <a:noFill/>
            <a:miter lim="800000"/>
            <a:headEnd/>
            <a:tailEnd/>
          </a:ln>
        </p:spPr>
      </p:pic>
      <p:pic>
        <p:nvPicPr>
          <p:cNvPr id="19468" name="Picture 25" descr="mercati shell series.jpg"/>
          <p:cNvPicPr>
            <a:picLocks noChangeAspect="1"/>
          </p:cNvPicPr>
          <p:nvPr/>
        </p:nvPicPr>
        <p:blipFill>
          <a:blip r:embed="rId5"/>
          <a:srcRect/>
          <a:stretch>
            <a:fillRect/>
          </a:stretch>
        </p:blipFill>
        <p:spPr bwMode="auto">
          <a:xfrm>
            <a:off x="-214313" y="2071688"/>
            <a:ext cx="1071563" cy="1071562"/>
          </a:xfrm>
          <a:prstGeom prst="rect">
            <a:avLst/>
          </a:prstGeom>
          <a:noFill/>
          <a:ln w="9525">
            <a:noFill/>
            <a:miter lim="800000"/>
            <a:headEnd/>
            <a:tailEnd/>
          </a:ln>
        </p:spPr>
      </p:pic>
      <p:pic>
        <p:nvPicPr>
          <p:cNvPr id="19469" name="Picture 26" descr="mercati shell series.jpg"/>
          <p:cNvPicPr>
            <a:picLocks noChangeAspect="1"/>
          </p:cNvPicPr>
          <p:nvPr/>
        </p:nvPicPr>
        <p:blipFill>
          <a:blip r:embed="rId5"/>
          <a:srcRect/>
          <a:stretch>
            <a:fillRect/>
          </a:stretch>
        </p:blipFill>
        <p:spPr bwMode="auto">
          <a:xfrm>
            <a:off x="-214313" y="3071813"/>
            <a:ext cx="1071563" cy="1071562"/>
          </a:xfrm>
          <a:prstGeom prst="rect">
            <a:avLst/>
          </a:prstGeom>
          <a:noFill/>
          <a:ln w="9525">
            <a:noFill/>
            <a:miter lim="800000"/>
            <a:headEnd/>
            <a:tailEnd/>
          </a:ln>
        </p:spPr>
      </p:pic>
      <p:pic>
        <p:nvPicPr>
          <p:cNvPr id="19470" name="Picture 27" descr="mercati shell series.jpg"/>
          <p:cNvPicPr>
            <a:picLocks noChangeAspect="1"/>
          </p:cNvPicPr>
          <p:nvPr/>
        </p:nvPicPr>
        <p:blipFill>
          <a:blip r:embed="rId5"/>
          <a:srcRect/>
          <a:stretch>
            <a:fillRect/>
          </a:stretch>
        </p:blipFill>
        <p:spPr bwMode="auto">
          <a:xfrm>
            <a:off x="-214313" y="4143375"/>
            <a:ext cx="1071563" cy="1071563"/>
          </a:xfrm>
          <a:prstGeom prst="rect">
            <a:avLst/>
          </a:prstGeom>
          <a:noFill/>
          <a:ln w="9525">
            <a:noFill/>
            <a:miter lim="800000"/>
            <a:headEnd/>
            <a:tailEnd/>
          </a:ln>
        </p:spPr>
      </p:pic>
      <p:pic>
        <p:nvPicPr>
          <p:cNvPr id="19471" name="Picture 28" descr="mercati shell series.jpg"/>
          <p:cNvPicPr>
            <a:picLocks noChangeAspect="1"/>
          </p:cNvPicPr>
          <p:nvPr/>
        </p:nvPicPr>
        <p:blipFill>
          <a:blip r:embed="rId5"/>
          <a:srcRect/>
          <a:stretch>
            <a:fillRect/>
          </a:stretch>
        </p:blipFill>
        <p:spPr bwMode="auto">
          <a:xfrm>
            <a:off x="-214313" y="5143500"/>
            <a:ext cx="1071563" cy="1071563"/>
          </a:xfrm>
          <a:prstGeom prst="rect">
            <a:avLst/>
          </a:prstGeom>
          <a:noFill/>
          <a:ln w="9525">
            <a:noFill/>
            <a:miter lim="800000"/>
            <a:headEnd/>
            <a:tailEnd/>
          </a:ln>
        </p:spPr>
      </p:pic>
      <p:pic>
        <p:nvPicPr>
          <p:cNvPr id="19472" name="Picture 29" descr="mercati shell series.jpg"/>
          <p:cNvPicPr>
            <a:picLocks noChangeAspect="1"/>
          </p:cNvPicPr>
          <p:nvPr/>
        </p:nvPicPr>
        <p:blipFill>
          <a:blip r:embed="rId5"/>
          <a:srcRect/>
          <a:stretch>
            <a:fillRect/>
          </a:stretch>
        </p:blipFill>
        <p:spPr bwMode="auto">
          <a:xfrm>
            <a:off x="-214313" y="5786438"/>
            <a:ext cx="1071563" cy="1071562"/>
          </a:xfrm>
          <a:prstGeom prst="rect">
            <a:avLst/>
          </a:prstGeom>
          <a:noFill/>
          <a:ln w="9525">
            <a:noFill/>
            <a:miter lim="800000"/>
            <a:headEnd/>
            <a:tailEnd/>
          </a:ln>
        </p:spPr>
      </p:pic>
      <p:pic>
        <p:nvPicPr>
          <p:cNvPr id="19473" name="Picture 30" descr="michel mercati.jpg"/>
          <p:cNvPicPr>
            <a:picLocks noChangeAspect="1"/>
          </p:cNvPicPr>
          <p:nvPr/>
        </p:nvPicPr>
        <p:blipFill>
          <a:blip r:embed="rId6"/>
          <a:srcRect/>
          <a:stretch>
            <a:fillRect/>
          </a:stretch>
        </p:blipFill>
        <p:spPr bwMode="auto">
          <a:xfrm>
            <a:off x="714375" y="500063"/>
            <a:ext cx="4429125" cy="5715000"/>
          </a:xfrm>
          <a:prstGeom prst="rect">
            <a:avLst/>
          </a:prstGeom>
          <a:noFill/>
          <a:ln w="9525">
            <a:noFill/>
            <a:miter lim="800000"/>
            <a:headEnd/>
            <a:tailEnd/>
          </a:ln>
        </p:spPr>
      </p:pic>
      <p:pic>
        <p:nvPicPr>
          <p:cNvPr id="19474" name="Picture 1026" descr="Mercati not thunderbolts but manmade arrow"/>
          <p:cNvPicPr>
            <a:picLocks noChangeAspect="1" noChangeArrowheads="1"/>
          </p:cNvPicPr>
          <p:nvPr/>
        </p:nvPicPr>
        <p:blipFill>
          <a:blip r:embed="rId7"/>
          <a:srcRect/>
          <a:stretch>
            <a:fillRect/>
          </a:stretch>
        </p:blipFill>
        <p:spPr bwMode="auto">
          <a:xfrm>
            <a:off x="6072188" y="3143250"/>
            <a:ext cx="2286000" cy="3530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extBox 10"/>
          <p:cNvSpPr txBox="1">
            <a:spLocks noChangeArrowheads="1"/>
          </p:cNvSpPr>
          <p:nvPr/>
        </p:nvSpPr>
        <p:spPr bwMode="auto">
          <a:xfrm>
            <a:off x="5072063" y="857250"/>
            <a:ext cx="3929062" cy="1616075"/>
          </a:xfrm>
          <a:prstGeom prst="rect">
            <a:avLst/>
          </a:prstGeom>
          <a:noFill/>
          <a:ln w="9525">
            <a:noFill/>
            <a:miter lim="800000"/>
            <a:headEnd/>
            <a:tailEnd/>
          </a:ln>
        </p:spPr>
        <p:txBody>
          <a:bodyPr>
            <a:spAutoFit/>
          </a:bodyPr>
          <a:lstStyle/>
          <a:p>
            <a:pPr eaLnBrk="0" hangingPunct="0">
              <a:buFont typeface="Arial" charset="0"/>
              <a:buChar char="•"/>
            </a:pPr>
            <a:endParaRPr lang="en-GB" sz="1100"/>
          </a:p>
          <a:p>
            <a:pPr eaLnBrk="0" hangingPunct="0">
              <a:buFont typeface="Arial" charset="0"/>
              <a:buChar char="•"/>
            </a:pPr>
            <a:r>
              <a:rPr lang="en-GB" sz="1100" b="1"/>
              <a:t> Church of Ireland Archbishop of Armagh and Primate of All Ireland</a:t>
            </a:r>
            <a:r>
              <a:rPr lang="en-GB" sz="1100"/>
              <a:t> between 1625–1656. </a:t>
            </a:r>
          </a:p>
          <a:p>
            <a:pPr eaLnBrk="0" hangingPunct="0">
              <a:buFont typeface="Arial" charset="0"/>
              <a:buChar char="•"/>
            </a:pPr>
            <a:endParaRPr lang="en-GB" sz="1100"/>
          </a:p>
          <a:p>
            <a:pPr eaLnBrk="0" hangingPunct="0">
              <a:buFont typeface="Arial" charset="0"/>
              <a:buChar char="•"/>
            </a:pPr>
            <a:r>
              <a:rPr lang="en-GB" sz="1100"/>
              <a:t>a prolific scholar, who most famously published a chronology (</a:t>
            </a:r>
            <a:r>
              <a:rPr lang="en-GB" sz="1100" i="1"/>
              <a:t>The Annals</a:t>
            </a:r>
            <a:r>
              <a:rPr lang="en-GB" sz="1100"/>
              <a:t>, 1650) that purported to establish the time and date of the creation as the night preceding Sunday, 23 October 4004 BC, according to the Julian calendar</a:t>
            </a:r>
          </a:p>
        </p:txBody>
      </p:sp>
      <p:sp>
        <p:nvSpPr>
          <p:cNvPr id="21506" name="TextBox 11"/>
          <p:cNvSpPr txBox="1">
            <a:spLocks noChangeArrowheads="1"/>
          </p:cNvSpPr>
          <p:nvPr/>
        </p:nvSpPr>
        <p:spPr bwMode="auto">
          <a:xfrm>
            <a:off x="5143500" y="285750"/>
            <a:ext cx="4000500" cy="830263"/>
          </a:xfrm>
          <a:prstGeom prst="rect">
            <a:avLst/>
          </a:prstGeom>
          <a:noFill/>
          <a:ln w="9525">
            <a:noFill/>
            <a:miter lim="800000"/>
            <a:headEnd/>
            <a:tailEnd/>
          </a:ln>
        </p:spPr>
        <p:txBody>
          <a:bodyPr>
            <a:spAutoFit/>
          </a:bodyPr>
          <a:lstStyle/>
          <a:p>
            <a:pPr eaLnBrk="0" hangingPunct="0"/>
            <a:r>
              <a:rPr lang="en-GB" b="1"/>
              <a:t>James Ussher</a:t>
            </a:r>
            <a:r>
              <a:rPr lang="en-GB" sz="2000"/>
              <a:t>(1581–1656)</a:t>
            </a:r>
            <a:r>
              <a:rPr lang="en-GB"/>
              <a:t> </a:t>
            </a:r>
          </a:p>
          <a:p>
            <a:pPr eaLnBrk="0" hangingPunct="0"/>
            <a:endParaRPr lang="en-GB"/>
          </a:p>
        </p:txBody>
      </p:sp>
      <p:pic>
        <p:nvPicPr>
          <p:cNvPr id="21507" name="Picture 23" descr="Archbishop James Ussher (1581-1656.gif"/>
          <p:cNvPicPr>
            <a:picLocks noChangeAspect="1"/>
          </p:cNvPicPr>
          <p:nvPr/>
        </p:nvPicPr>
        <p:blipFill>
          <a:blip r:embed="rId3" cstate="print"/>
          <a:srcRect/>
          <a:stretch>
            <a:fillRect/>
          </a:stretch>
        </p:blipFill>
        <p:spPr bwMode="auto">
          <a:xfrm>
            <a:off x="0" y="0"/>
            <a:ext cx="660400" cy="928688"/>
          </a:xfrm>
          <a:prstGeom prst="rect">
            <a:avLst/>
          </a:prstGeom>
          <a:noFill/>
          <a:ln w="9525">
            <a:noFill/>
            <a:miter lim="800000"/>
            <a:headEnd/>
            <a:tailEnd/>
          </a:ln>
        </p:spPr>
      </p:pic>
      <p:pic>
        <p:nvPicPr>
          <p:cNvPr id="21508" name="Picture 24" descr="Archbishop James Ussher (1581-1656.gif"/>
          <p:cNvPicPr>
            <a:picLocks noChangeAspect="1"/>
          </p:cNvPicPr>
          <p:nvPr/>
        </p:nvPicPr>
        <p:blipFill>
          <a:blip r:embed="rId3" cstate="print"/>
          <a:srcRect/>
          <a:stretch>
            <a:fillRect/>
          </a:stretch>
        </p:blipFill>
        <p:spPr bwMode="auto">
          <a:xfrm>
            <a:off x="0" y="928688"/>
            <a:ext cx="660400" cy="928687"/>
          </a:xfrm>
          <a:prstGeom prst="rect">
            <a:avLst/>
          </a:prstGeom>
          <a:noFill/>
          <a:ln w="9525">
            <a:noFill/>
            <a:miter lim="800000"/>
            <a:headEnd/>
            <a:tailEnd/>
          </a:ln>
        </p:spPr>
      </p:pic>
      <p:pic>
        <p:nvPicPr>
          <p:cNvPr id="21509" name="Picture 25" descr="Archbishop James Ussher (1581-1656.gif"/>
          <p:cNvPicPr>
            <a:picLocks noChangeAspect="1"/>
          </p:cNvPicPr>
          <p:nvPr/>
        </p:nvPicPr>
        <p:blipFill>
          <a:blip r:embed="rId3" cstate="print"/>
          <a:srcRect/>
          <a:stretch>
            <a:fillRect/>
          </a:stretch>
        </p:blipFill>
        <p:spPr bwMode="auto">
          <a:xfrm>
            <a:off x="0" y="1857375"/>
            <a:ext cx="660400" cy="928688"/>
          </a:xfrm>
          <a:prstGeom prst="rect">
            <a:avLst/>
          </a:prstGeom>
          <a:noFill/>
          <a:ln w="9525">
            <a:noFill/>
            <a:miter lim="800000"/>
            <a:headEnd/>
            <a:tailEnd/>
          </a:ln>
        </p:spPr>
      </p:pic>
      <p:pic>
        <p:nvPicPr>
          <p:cNvPr id="21510" name="Picture 26" descr="Archbishop James Ussher (1581-1656.gif"/>
          <p:cNvPicPr>
            <a:picLocks noChangeAspect="1"/>
          </p:cNvPicPr>
          <p:nvPr/>
        </p:nvPicPr>
        <p:blipFill>
          <a:blip r:embed="rId3" cstate="print"/>
          <a:srcRect/>
          <a:stretch>
            <a:fillRect/>
          </a:stretch>
        </p:blipFill>
        <p:spPr bwMode="auto">
          <a:xfrm>
            <a:off x="0" y="2786063"/>
            <a:ext cx="660400" cy="928687"/>
          </a:xfrm>
          <a:prstGeom prst="rect">
            <a:avLst/>
          </a:prstGeom>
          <a:noFill/>
          <a:ln w="9525">
            <a:noFill/>
            <a:miter lim="800000"/>
            <a:headEnd/>
            <a:tailEnd/>
          </a:ln>
        </p:spPr>
      </p:pic>
      <p:pic>
        <p:nvPicPr>
          <p:cNvPr id="21511" name="Picture 27" descr="Archbishop James Ussher (1581-1656.gif"/>
          <p:cNvPicPr>
            <a:picLocks noChangeAspect="1"/>
          </p:cNvPicPr>
          <p:nvPr/>
        </p:nvPicPr>
        <p:blipFill>
          <a:blip r:embed="rId3" cstate="print"/>
          <a:srcRect/>
          <a:stretch>
            <a:fillRect/>
          </a:stretch>
        </p:blipFill>
        <p:spPr bwMode="auto">
          <a:xfrm>
            <a:off x="0" y="3714750"/>
            <a:ext cx="660400" cy="928688"/>
          </a:xfrm>
          <a:prstGeom prst="rect">
            <a:avLst/>
          </a:prstGeom>
          <a:noFill/>
          <a:ln w="9525">
            <a:noFill/>
            <a:miter lim="800000"/>
            <a:headEnd/>
            <a:tailEnd/>
          </a:ln>
        </p:spPr>
      </p:pic>
      <p:pic>
        <p:nvPicPr>
          <p:cNvPr id="21512" name="Picture 28" descr="Archbishop James Ussher (1581-1656.gif"/>
          <p:cNvPicPr>
            <a:picLocks noChangeAspect="1"/>
          </p:cNvPicPr>
          <p:nvPr/>
        </p:nvPicPr>
        <p:blipFill>
          <a:blip r:embed="rId3" cstate="print"/>
          <a:srcRect/>
          <a:stretch>
            <a:fillRect/>
          </a:stretch>
        </p:blipFill>
        <p:spPr bwMode="auto">
          <a:xfrm>
            <a:off x="0" y="4643438"/>
            <a:ext cx="660400" cy="928687"/>
          </a:xfrm>
          <a:prstGeom prst="rect">
            <a:avLst/>
          </a:prstGeom>
          <a:noFill/>
          <a:ln w="9525">
            <a:noFill/>
            <a:miter lim="800000"/>
            <a:headEnd/>
            <a:tailEnd/>
          </a:ln>
        </p:spPr>
      </p:pic>
      <p:pic>
        <p:nvPicPr>
          <p:cNvPr id="21513" name="Picture 29" descr="Archbishop James Ussher (1581-1656.gif"/>
          <p:cNvPicPr>
            <a:picLocks noChangeAspect="1"/>
          </p:cNvPicPr>
          <p:nvPr/>
        </p:nvPicPr>
        <p:blipFill>
          <a:blip r:embed="rId4" cstate="print"/>
          <a:srcRect/>
          <a:stretch>
            <a:fillRect/>
          </a:stretch>
        </p:blipFill>
        <p:spPr bwMode="auto">
          <a:xfrm>
            <a:off x="0" y="5572125"/>
            <a:ext cx="660400" cy="1285875"/>
          </a:xfrm>
          <a:prstGeom prst="rect">
            <a:avLst/>
          </a:prstGeom>
          <a:noFill/>
          <a:ln w="9525">
            <a:noFill/>
            <a:miter lim="800000"/>
            <a:headEnd/>
            <a:tailEnd/>
          </a:ln>
        </p:spPr>
      </p:pic>
      <p:pic>
        <p:nvPicPr>
          <p:cNvPr id="21514" name="Picture 30" descr="James_Ussher_by_Sir_Peter_Lely.jpg"/>
          <p:cNvPicPr>
            <a:picLocks noChangeAspect="1"/>
          </p:cNvPicPr>
          <p:nvPr/>
        </p:nvPicPr>
        <p:blipFill>
          <a:blip r:embed="rId5"/>
          <a:srcRect/>
          <a:stretch>
            <a:fillRect/>
          </a:stretch>
        </p:blipFill>
        <p:spPr bwMode="auto">
          <a:xfrm>
            <a:off x="857250" y="571500"/>
            <a:ext cx="4143375" cy="5237163"/>
          </a:xfrm>
          <a:prstGeom prst="rect">
            <a:avLst/>
          </a:prstGeom>
          <a:noFill/>
          <a:ln w="9525">
            <a:noFill/>
            <a:miter lim="800000"/>
            <a:headEnd/>
            <a:tailEnd/>
          </a:ln>
        </p:spPr>
      </p:pic>
      <p:pic>
        <p:nvPicPr>
          <p:cNvPr id="21515" name="Picture 31" descr="sml.jpg"/>
          <p:cNvPicPr>
            <a:picLocks noChangeAspect="1"/>
          </p:cNvPicPr>
          <p:nvPr/>
        </p:nvPicPr>
        <p:blipFill>
          <a:blip r:embed="rId6"/>
          <a:srcRect/>
          <a:stretch>
            <a:fillRect/>
          </a:stretch>
        </p:blipFill>
        <p:spPr bwMode="auto">
          <a:xfrm>
            <a:off x="5786438" y="2428875"/>
            <a:ext cx="2571750" cy="4079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Box 10"/>
          <p:cNvSpPr txBox="1">
            <a:spLocks noChangeArrowheads="1"/>
          </p:cNvSpPr>
          <p:nvPr/>
        </p:nvSpPr>
        <p:spPr bwMode="auto">
          <a:xfrm>
            <a:off x="5072063" y="785813"/>
            <a:ext cx="3929062" cy="1954212"/>
          </a:xfrm>
          <a:prstGeom prst="rect">
            <a:avLst/>
          </a:prstGeom>
          <a:noFill/>
          <a:ln w="9525">
            <a:noFill/>
            <a:miter lim="800000"/>
            <a:headEnd/>
            <a:tailEnd/>
          </a:ln>
        </p:spPr>
        <p:txBody>
          <a:bodyPr>
            <a:spAutoFit/>
          </a:bodyPr>
          <a:lstStyle/>
          <a:p>
            <a:pPr eaLnBrk="0" hangingPunct="0">
              <a:buFont typeface="Arial" charset="0"/>
              <a:buChar char="•"/>
            </a:pPr>
            <a:r>
              <a:rPr lang="en-GB" sz="1100"/>
              <a:t> Stonehenge and Avebury</a:t>
            </a:r>
          </a:p>
          <a:p>
            <a:pPr eaLnBrk="0" hangingPunct="0"/>
            <a:endParaRPr lang="en-GB" sz="1100"/>
          </a:p>
          <a:p>
            <a:pPr eaLnBrk="0" hangingPunct="0">
              <a:buFont typeface="Arial" charset="0"/>
              <a:buChar char="•"/>
            </a:pPr>
            <a:r>
              <a:rPr lang="en-GB" sz="1100" i="1"/>
              <a:t> Monumenta Britannica c.1690</a:t>
            </a:r>
          </a:p>
          <a:p>
            <a:pPr eaLnBrk="0" hangingPunct="0"/>
            <a:endParaRPr lang="en-GB" sz="1100" i="1"/>
          </a:p>
          <a:p>
            <a:pPr eaLnBrk="0" hangingPunct="0">
              <a:buFont typeface="Arial" charset="0"/>
              <a:buChar char="•"/>
            </a:pPr>
            <a:r>
              <a:rPr lang="en-GB" sz="1100"/>
              <a:t> Aubrey was a donor of books and manuscripts to the Bodleian, and he also gave books, manuscripts, mathematical instruments, and other objects to the new Ashmolean Museum, which opened in 1683.</a:t>
            </a:r>
          </a:p>
          <a:p>
            <a:pPr eaLnBrk="0" hangingPunct="0"/>
            <a:endParaRPr lang="en-GB" sz="1100"/>
          </a:p>
          <a:p>
            <a:pPr eaLnBrk="0" hangingPunct="0"/>
            <a:r>
              <a:rPr lang="en-GB" sz="1100" i="1"/>
              <a:t>“How these curiosities would be quite forgott, did not such idle fellowes as I am putt them downe” – Brief Lives 1696</a:t>
            </a:r>
            <a:endParaRPr lang="en-GB" sz="1100"/>
          </a:p>
        </p:txBody>
      </p:sp>
      <p:sp>
        <p:nvSpPr>
          <p:cNvPr id="23554" name="TextBox 11"/>
          <p:cNvSpPr txBox="1">
            <a:spLocks noChangeArrowheads="1"/>
          </p:cNvSpPr>
          <p:nvPr/>
        </p:nvSpPr>
        <p:spPr bwMode="auto">
          <a:xfrm>
            <a:off x="5143500" y="285750"/>
            <a:ext cx="4000500" cy="1200150"/>
          </a:xfrm>
          <a:prstGeom prst="rect">
            <a:avLst/>
          </a:prstGeom>
          <a:noFill/>
          <a:ln w="9525">
            <a:noFill/>
            <a:miter lim="800000"/>
            <a:headEnd/>
            <a:tailEnd/>
          </a:ln>
        </p:spPr>
        <p:txBody>
          <a:bodyPr>
            <a:spAutoFit/>
          </a:bodyPr>
          <a:lstStyle/>
          <a:p>
            <a:pPr eaLnBrk="0" hangingPunct="0"/>
            <a:r>
              <a:rPr lang="en-GB" b="1"/>
              <a:t>John Aubrey </a:t>
            </a:r>
            <a:r>
              <a:rPr lang="en-GB"/>
              <a:t>(1626 – 97)</a:t>
            </a:r>
            <a:endParaRPr lang="en-GB" b="1"/>
          </a:p>
          <a:p>
            <a:pPr eaLnBrk="0" hangingPunct="0"/>
            <a:r>
              <a:rPr lang="en-GB"/>
              <a:t> </a:t>
            </a:r>
          </a:p>
          <a:p>
            <a:pPr eaLnBrk="0" hangingPunct="0"/>
            <a:endParaRPr lang="en-GB"/>
          </a:p>
        </p:txBody>
      </p:sp>
      <p:pic>
        <p:nvPicPr>
          <p:cNvPr id="23555" name="Picture 12" descr="Aubrey%20Portrait.jpg"/>
          <p:cNvPicPr>
            <a:picLocks noChangeAspect="1"/>
          </p:cNvPicPr>
          <p:nvPr/>
        </p:nvPicPr>
        <p:blipFill>
          <a:blip r:embed="rId3"/>
          <a:srcRect/>
          <a:stretch>
            <a:fillRect/>
          </a:stretch>
        </p:blipFill>
        <p:spPr bwMode="auto">
          <a:xfrm>
            <a:off x="857250" y="571500"/>
            <a:ext cx="4143375" cy="5546725"/>
          </a:xfrm>
          <a:prstGeom prst="rect">
            <a:avLst/>
          </a:prstGeom>
          <a:noFill/>
          <a:ln w="9525">
            <a:noFill/>
            <a:miter lim="800000"/>
            <a:headEnd/>
            <a:tailEnd/>
          </a:ln>
        </p:spPr>
      </p:pic>
      <p:pic>
        <p:nvPicPr>
          <p:cNvPr id="23556" name="Picture 5" descr="John Aubrey"/>
          <p:cNvPicPr>
            <a:picLocks noChangeAspect="1" noChangeArrowheads="1"/>
          </p:cNvPicPr>
          <p:nvPr/>
        </p:nvPicPr>
        <p:blipFill>
          <a:blip r:embed="rId4"/>
          <a:srcRect/>
          <a:stretch>
            <a:fillRect/>
          </a:stretch>
        </p:blipFill>
        <p:spPr bwMode="auto">
          <a:xfrm>
            <a:off x="0" y="0"/>
            <a:ext cx="701675" cy="1000125"/>
          </a:xfrm>
          <a:prstGeom prst="rect">
            <a:avLst/>
          </a:prstGeom>
          <a:noFill/>
          <a:ln w="9525">
            <a:noFill/>
            <a:miter lim="800000"/>
            <a:headEnd/>
            <a:tailEnd/>
          </a:ln>
        </p:spPr>
      </p:pic>
      <p:pic>
        <p:nvPicPr>
          <p:cNvPr id="23557" name="Picture 5" descr="John Aubrey"/>
          <p:cNvPicPr>
            <a:picLocks noChangeAspect="1" noChangeArrowheads="1"/>
          </p:cNvPicPr>
          <p:nvPr/>
        </p:nvPicPr>
        <p:blipFill>
          <a:blip r:embed="rId4"/>
          <a:srcRect/>
          <a:stretch>
            <a:fillRect/>
          </a:stretch>
        </p:blipFill>
        <p:spPr bwMode="auto">
          <a:xfrm>
            <a:off x="0" y="1000125"/>
            <a:ext cx="701675" cy="1000125"/>
          </a:xfrm>
          <a:prstGeom prst="rect">
            <a:avLst/>
          </a:prstGeom>
          <a:noFill/>
          <a:ln w="9525">
            <a:noFill/>
            <a:miter lim="800000"/>
            <a:headEnd/>
            <a:tailEnd/>
          </a:ln>
        </p:spPr>
      </p:pic>
      <p:pic>
        <p:nvPicPr>
          <p:cNvPr id="23558" name="Picture 5" descr="John Aubrey"/>
          <p:cNvPicPr>
            <a:picLocks noChangeAspect="1" noChangeArrowheads="1"/>
          </p:cNvPicPr>
          <p:nvPr/>
        </p:nvPicPr>
        <p:blipFill>
          <a:blip r:embed="rId4"/>
          <a:srcRect/>
          <a:stretch>
            <a:fillRect/>
          </a:stretch>
        </p:blipFill>
        <p:spPr bwMode="auto">
          <a:xfrm>
            <a:off x="0" y="2000250"/>
            <a:ext cx="701675" cy="1000125"/>
          </a:xfrm>
          <a:prstGeom prst="rect">
            <a:avLst/>
          </a:prstGeom>
          <a:noFill/>
          <a:ln w="9525">
            <a:noFill/>
            <a:miter lim="800000"/>
            <a:headEnd/>
            <a:tailEnd/>
          </a:ln>
        </p:spPr>
      </p:pic>
      <p:pic>
        <p:nvPicPr>
          <p:cNvPr id="23559" name="Picture 5" descr="John Aubrey"/>
          <p:cNvPicPr>
            <a:picLocks noChangeAspect="1" noChangeArrowheads="1"/>
          </p:cNvPicPr>
          <p:nvPr/>
        </p:nvPicPr>
        <p:blipFill>
          <a:blip r:embed="rId4"/>
          <a:srcRect/>
          <a:stretch>
            <a:fillRect/>
          </a:stretch>
        </p:blipFill>
        <p:spPr bwMode="auto">
          <a:xfrm>
            <a:off x="0" y="3000375"/>
            <a:ext cx="701675" cy="1000125"/>
          </a:xfrm>
          <a:prstGeom prst="rect">
            <a:avLst/>
          </a:prstGeom>
          <a:noFill/>
          <a:ln w="9525">
            <a:noFill/>
            <a:miter lim="800000"/>
            <a:headEnd/>
            <a:tailEnd/>
          </a:ln>
        </p:spPr>
      </p:pic>
      <p:pic>
        <p:nvPicPr>
          <p:cNvPr id="23560" name="Picture 5" descr="John Aubrey"/>
          <p:cNvPicPr>
            <a:picLocks noChangeAspect="1" noChangeArrowheads="1"/>
          </p:cNvPicPr>
          <p:nvPr/>
        </p:nvPicPr>
        <p:blipFill>
          <a:blip r:embed="rId4"/>
          <a:srcRect/>
          <a:stretch>
            <a:fillRect/>
          </a:stretch>
        </p:blipFill>
        <p:spPr bwMode="auto">
          <a:xfrm>
            <a:off x="0" y="4000500"/>
            <a:ext cx="701675" cy="1000125"/>
          </a:xfrm>
          <a:prstGeom prst="rect">
            <a:avLst/>
          </a:prstGeom>
          <a:noFill/>
          <a:ln w="9525">
            <a:noFill/>
            <a:miter lim="800000"/>
            <a:headEnd/>
            <a:tailEnd/>
          </a:ln>
        </p:spPr>
      </p:pic>
      <p:pic>
        <p:nvPicPr>
          <p:cNvPr id="23561" name="Picture 5" descr="John Aubrey"/>
          <p:cNvPicPr>
            <a:picLocks noChangeAspect="1" noChangeArrowheads="1"/>
          </p:cNvPicPr>
          <p:nvPr/>
        </p:nvPicPr>
        <p:blipFill>
          <a:blip r:embed="rId4"/>
          <a:srcRect/>
          <a:stretch>
            <a:fillRect/>
          </a:stretch>
        </p:blipFill>
        <p:spPr bwMode="auto">
          <a:xfrm>
            <a:off x="0" y="5000625"/>
            <a:ext cx="701675" cy="1000125"/>
          </a:xfrm>
          <a:prstGeom prst="rect">
            <a:avLst/>
          </a:prstGeom>
          <a:noFill/>
          <a:ln w="9525">
            <a:noFill/>
            <a:miter lim="800000"/>
            <a:headEnd/>
            <a:tailEnd/>
          </a:ln>
        </p:spPr>
      </p:pic>
      <p:pic>
        <p:nvPicPr>
          <p:cNvPr id="23562" name="Picture 5" descr="John Aubrey"/>
          <p:cNvPicPr>
            <a:picLocks noChangeAspect="1" noChangeArrowheads="1"/>
          </p:cNvPicPr>
          <p:nvPr/>
        </p:nvPicPr>
        <p:blipFill>
          <a:blip r:embed="rId4"/>
          <a:srcRect/>
          <a:stretch>
            <a:fillRect/>
          </a:stretch>
        </p:blipFill>
        <p:spPr bwMode="auto">
          <a:xfrm>
            <a:off x="0" y="5857875"/>
            <a:ext cx="701675" cy="1000125"/>
          </a:xfrm>
          <a:prstGeom prst="rect">
            <a:avLst/>
          </a:prstGeom>
          <a:noFill/>
          <a:ln w="9525">
            <a:noFill/>
            <a:miter lim="800000"/>
            <a:headEnd/>
            <a:tailEnd/>
          </a:ln>
        </p:spPr>
      </p:pic>
      <p:pic>
        <p:nvPicPr>
          <p:cNvPr id="23563" name="Picture 20" descr="John Aubrey + Stonehenge plan (aubrey holes).jpg"/>
          <p:cNvPicPr>
            <a:picLocks noChangeAspect="1"/>
          </p:cNvPicPr>
          <p:nvPr/>
        </p:nvPicPr>
        <p:blipFill>
          <a:blip r:embed="rId5"/>
          <a:srcRect/>
          <a:stretch>
            <a:fillRect/>
          </a:stretch>
        </p:blipFill>
        <p:spPr bwMode="auto">
          <a:xfrm>
            <a:off x="5143500" y="2786063"/>
            <a:ext cx="3094038" cy="2066925"/>
          </a:xfrm>
          <a:prstGeom prst="rect">
            <a:avLst/>
          </a:prstGeom>
          <a:noFill/>
          <a:ln w="9525">
            <a:noFill/>
            <a:miter lim="800000"/>
            <a:headEnd/>
            <a:tailEnd/>
          </a:ln>
        </p:spPr>
      </p:pic>
      <p:pic>
        <p:nvPicPr>
          <p:cNvPr id="23564" name="Picture 21" descr="Avebury_by_John_Aubrey_2 1663.jpg"/>
          <p:cNvPicPr>
            <a:picLocks noChangeAspect="1"/>
          </p:cNvPicPr>
          <p:nvPr/>
        </p:nvPicPr>
        <p:blipFill>
          <a:blip r:embed="rId6"/>
          <a:srcRect/>
          <a:stretch>
            <a:fillRect/>
          </a:stretch>
        </p:blipFill>
        <p:spPr bwMode="auto">
          <a:xfrm>
            <a:off x="5143500" y="5000625"/>
            <a:ext cx="2085975" cy="1652588"/>
          </a:xfrm>
          <a:prstGeom prst="rect">
            <a:avLst/>
          </a:prstGeom>
          <a:noFill/>
          <a:ln w="9525">
            <a:noFill/>
            <a:miter lim="800000"/>
            <a:headEnd/>
            <a:tailEnd/>
          </a:ln>
        </p:spPr>
      </p:pic>
      <p:pic>
        <p:nvPicPr>
          <p:cNvPr id="23565" name="Picture 6" descr="John Aubrey sketch Millbarrow Avebury 1648"/>
          <p:cNvPicPr>
            <a:picLocks noChangeAspect="1" noChangeArrowheads="1"/>
          </p:cNvPicPr>
          <p:nvPr/>
        </p:nvPicPr>
        <p:blipFill>
          <a:blip r:embed="rId7"/>
          <a:srcRect/>
          <a:stretch>
            <a:fillRect/>
          </a:stretch>
        </p:blipFill>
        <p:spPr bwMode="auto">
          <a:xfrm>
            <a:off x="7429500" y="5357813"/>
            <a:ext cx="1544638" cy="1000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 Box 1027"/>
          <p:cNvSpPr txBox="1">
            <a:spLocks noChangeArrowheads="1"/>
          </p:cNvSpPr>
          <p:nvPr/>
        </p:nvSpPr>
        <p:spPr bwMode="auto">
          <a:xfrm>
            <a:off x="5000625" y="214313"/>
            <a:ext cx="3919538" cy="2227262"/>
          </a:xfrm>
          <a:prstGeom prst="rect">
            <a:avLst/>
          </a:prstGeom>
          <a:noFill/>
          <a:ln w="9525">
            <a:noFill/>
            <a:miter lim="800000"/>
            <a:headEnd/>
            <a:tailEnd/>
          </a:ln>
        </p:spPr>
        <p:txBody>
          <a:bodyPr>
            <a:spAutoFit/>
          </a:bodyPr>
          <a:lstStyle/>
          <a:p>
            <a:pPr eaLnBrk="0" hangingPunct="0"/>
            <a:r>
              <a:rPr lang="en-GB" b="1"/>
              <a:t>William Stukeley</a:t>
            </a:r>
          </a:p>
          <a:p>
            <a:pPr eaLnBrk="0" hangingPunct="0"/>
            <a:r>
              <a:rPr lang="en-GB"/>
              <a:t>(1687-1765)</a:t>
            </a:r>
          </a:p>
          <a:p>
            <a:pPr eaLnBrk="0" hangingPunct="0"/>
            <a:endParaRPr lang="en-GB"/>
          </a:p>
          <a:p>
            <a:pPr eaLnBrk="0" hangingPunct="0">
              <a:buFont typeface="Arial" charset="0"/>
              <a:buChar char="•"/>
            </a:pPr>
            <a:r>
              <a:rPr lang="en-GB" sz="1100"/>
              <a:t> 1</a:t>
            </a:r>
            <a:r>
              <a:rPr lang="en-GB" sz="1100" baseline="30000"/>
              <a:t>st</a:t>
            </a:r>
            <a:r>
              <a:rPr lang="en-GB" sz="1100"/>
              <a:t> president of the Society of Antiquaries, founded London 1707</a:t>
            </a:r>
          </a:p>
          <a:p>
            <a:pPr eaLnBrk="0" hangingPunct="0"/>
            <a:endParaRPr lang="en-GB" sz="1100"/>
          </a:p>
          <a:p>
            <a:pPr eaLnBrk="0" hangingPunct="0">
              <a:buFont typeface="Arial" charset="0"/>
              <a:buChar char="•"/>
            </a:pPr>
            <a:r>
              <a:rPr lang="en-GB" sz="1100"/>
              <a:t> Though later in life obsessed with Druidism, his field observations demonstrated a clear understanding of time-depth to the landscape</a:t>
            </a:r>
          </a:p>
        </p:txBody>
      </p:sp>
      <p:pic>
        <p:nvPicPr>
          <p:cNvPr id="25602" name="Picture 3" descr="Stukeley_William.jpg"/>
          <p:cNvPicPr>
            <a:picLocks noChangeAspect="1"/>
          </p:cNvPicPr>
          <p:nvPr/>
        </p:nvPicPr>
        <p:blipFill>
          <a:blip r:embed="rId3"/>
          <a:srcRect/>
          <a:stretch>
            <a:fillRect/>
          </a:stretch>
        </p:blipFill>
        <p:spPr bwMode="auto">
          <a:xfrm>
            <a:off x="1000125" y="1071563"/>
            <a:ext cx="3886200" cy="4533900"/>
          </a:xfrm>
          <a:prstGeom prst="rect">
            <a:avLst/>
          </a:prstGeom>
          <a:noFill/>
          <a:ln w="9525">
            <a:noFill/>
            <a:miter lim="800000"/>
            <a:headEnd/>
            <a:tailEnd/>
          </a:ln>
        </p:spPr>
      </p:pic>
      <p:pic>
        <p:nvPicPr>
          <p:cNvPr id="5" name="Picture 4" descr="Stukeley-1776-a03v-000-tp.jpg"/>
          <p:cNvPicPr>
            <a:picLocks noChangeAspect="1"/>
          </p:cNvPicPr>
          <p:nvPr/>
        </p:nvPicPr>
        <p:blipFill>
          <a:blip r:embed="rId4" cstate="print"/>
          <a:stretch>
            <a:fillRect/>
          </a:stretch>
        </p:blipFill>
        <p:spPr>
          <a:xfrm>
            <a:off x="0" y="1500174"/>
            <a:ext cx="865939" cy="1383290"/>
          </a:xfrm>
          <a:prstGeom prst="rect">
            <a:avLst/>
          </a:prstGeom>
          <a:ln>
            <a:noFill/>
          </a:ln>
          <a:effectLst>
            <a:softEdge rad="112500"/>
          </a:effectLst>
        </p:spPr>
      </p:pic>
      <p:pic>
        <p:nvPicPr>
          <p:cNvPr id="6" name="Picture 5" descr="Stukeley-1776-a03v-000-tp.jpg"/>
          <p:cNvPicPr>
            <a:picLocks noChangeAspect="1"/>
          </p:cNvPicPr>
          <p:nvPr/>
        </p:nvPicPr>
        <p:blipFill>
          <a:blip r:embed="rId4" cstate="print"/>
          <a:stretch>
            <a:fillRect/>
          </a:stretch>
        </p:blipFill>
        <p:spPr>
          <a:xfrm>
            <a:off x="0" y="2857496"/>
            <a:ext cx="865939" cy="1383290"/>
          </a:xfrm>
          <a:prstGeom prst="rect">
            <a:avLst/>
          </a:prstGeom>
          <a:ln>
            <a:noFill/>
          </a:ln>
          <a:effectLst>
            <a:softEdge rad="112500"/>
          </a:effectLst>
        </p:spPr>
      </p:pic>
      <p:pic>
        <p:nvPicPr>
          <p:cNvPr id="7" name="Picture 6" descr="Stukeley-1776-a03v-000-tp.jpg"/>
          <p:cNvPicPr>
            <a:picLocks noChangeAspect="1"/>
          </p:cNvPicPr>
          <p:nvPr/>
        </p:nvPicPr>
        <p:blipFill>
          <a:blip r:embed="rId4" cstate="print"/>
          <a:stretch>
            <a:fillRect/>
          </a:stretch>
        </p:blipFill>
        <p:spPr>
          <a:xfrm>
            <a:off x="0" y="4143380"/>
            <a:ext cx="865939" cy="1383290"/>
          </a:xfrm>
          <a:prstGeom prst="rect">
            <a:avLst/>
          </a:prstGeom>
          <a:ln>
            <a:noFill/>
          </a:ln>
          <a:effectLst>
            <a:softEdge rad="112500"/>
          </a:effectLst>
        </p:spPr>
      </p:pic>
      <p:pic>
        <p:nvPicPr>
          <p:cNvPr id="8" name="Picture 7" descr="Stukeley-1776-a03v-000-tp.jpg"/>
          <p:cNvPicPr>
            <a:picLocks noChangeAspect="1"/>
          </p:cNvPicPr>
          <p:nvPr/>
        </p:nvPicPr>
        <p:blipFill>
          <a:blip r:embed="rId5" cstate="print"/>
          <a:stretch>
            <a:fillRect/>
          </a:stretch>
        </p:blipFill>
        <p:spPr>
          <a:xfrm>
            <a:off x="0" y="5488632"/>
            <a:ext cx="857224" cy="1369368"/>
          </a:xfrm>
          <a:prstGeom prst="rect">
            <a:avLst/>
          </a:prstGeom>
          <a:ln>
            <a:noFill/>
          </a:ln>
          <a:effectLst>
            <a:softEdge rad="112500"/>
          </a:effectLst>
        </p:spPr>
      </p:pic>
      <p:pic>
        <p:nvPicPr>
          <p:cNvPr id="9" name="Picture 8" descr="Stukeley-1776-a03v-000-tp.jpg"/>
          <p:cNvPicPr>
            <a:picLocks noChangeAspect="1"/>
          </p:cNvPicPr>
          <p:nvPr/>
        </p:nvPicPr>
        <p:blipFill>
          <a:blip r:embed="rId6" cstate="print"/>
          <a:stretch>
            <a:fillRect/>
          </a:stretch>
        </p:blipFill>
        <p:spPr>
          <a:xfrm>
            <a:off x="0" y="0"/>
            <a:ext cx="857224" cy="1597604"/>
          </a:xfrm>
          <a:prstGeom prst="rect">
            <a:avLst/>
          </a:prstGeom>
          <a:ln>
            <a:noFill/>
          </a:ln>
          <a:effectLst>
            <a:softEdge rad="112500"/>
          </a:effectLst>
        </p:spPr>
      </p:pic>
      <p:pic>
        <p:nvPicPr>
          <p:cNvPr id="25608" name="Picture 9" descr="stuke2.gif"/>
          <p:cNvPicPr>
            <a:picLocks noChangeAspect="1"/>
          </p:cNvPicPr>
          <p:nvPr/>
        </p:nvPicPr>
        <p:blipFill>
          <a:blip r:embed="rId7"/>
          <a:srcRect/>
          <a:stretch>
            <a:fillRect/>
          </a:stretch>
        </p:blipFill>
        <p:spPr bwMode="auto">
          <a:xfrm>
            <a:off x="5000625" y="3429000"/>
            <a:ext cx="3852863" cy="3143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1" descr="stukeley Av.jpg"/>
          <p:cNvPicPr>
            <a:picLocks noChangeAspect="1"/>
          </p:cNvPicPr>
          <p:nvPr/>
        </p:nvPicPr>
        <p:blipFill>
          <a:blip r:embed="rId2"/>
          <a:srcRect/>
          <a:stretch>
            <a:fillRect/>
          </a:stretch>
        </p:blipFill>
        <p:spPr bwMode="auto">
          <a:xfrm>
            <a:off x="357188" y="1928813"/>
            <a:ext cx="4121150" cy="2786062"/>
          </a:xfrm>
          <a:prstGeom prst="rect">
            <a:avLst/>
          </a:prstGeom>
          <a:noFill/>
          <a:ln w="9525">
            <a:noFill/>
            <a:miter lim="800000"/>
            <a:headEnd/>
            <a:tailEnd/>
          </a:ln>
        </p:spPr>
      </p:pic>
      <p:pic>
        <p:nvPicPr>
          <p:cNvPr id="27650" name="Picture 2" descr="stukeley Ave.jpg"/>
          <p:cNvPicPr>
            <a:picLocks noChangeAspect="1"/>
          </p:cNvPicPr>
          <p:nvPr/>
        </p:nvPicPr>
        <p:blipFill>
          <a:blip r:embed="rId3"/>
          <a:srcRect/>
          <a:stretch>
            <a:fillRect/>
          </a:stretch>
        </p:blipFill>
        <p:spPr bwMode="auto">
          <a:xfrm>
            <a:off x="4786313" y="0"/>
            <a:ext cx="4357687" cy="6842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Picture 2" descr="James Hutton 1726-97 geologist"/>
          <p:cNvPicPr>
            <a:picLocks noChangeAspect="1" noChangeArrowheads="1"/>
          </p:cNvPicPr>
          <p:nvPr/>
        </p:nvPicPr>
        <p:blipFill>
          <a:blip r:embed="rId3"/>
          <a:srcRect/>
          <a:stretch>
            <a:fillRect/>
          </a:stretch>
        </p:blipFill>
        <p:spPr bwMode="auto">
          <a:xfrm>
            <a:off x="0" y="0"/>
            <a:ext cx="1000125" cy="1357313"/>
          </a:xfrm>
          <a:prstGeom prst="rect">
            <a:avLst/>
          </a:prstGeom>
          <a:noFill/>
          <a:ln w="9525">
            <a:noFill/>
            <a:miter lim="800000"/>
            <a:headEnd/>
            <a:tailEnd/>
          </a:ln>
        </p:spPr>
      </p:pic>
      <p:sp>
        <p:nvSpPr>
          <p:cNvPr id="33794" name="Text Box 3"/>
          <p:cNvSpPr txBox="1">
            <a:spLocks noChangeArrowheads="1"/>
          </p:cNvSpPr>
          <p:nvPr/>
        </p:nvSpPr>
        <p:spPr bwMode="auto">
          <a:xfrm>
            <a:off x="5486400" y="304800"/>
            <a:ext cx="3657600" cy="1970088"/>
          </a:xfrm>
          <a:prstGeom prst="rect">
            <a:avLst/>
          </a:prstGeom>
          <a:noFill/>
          <a:ln w="9525">
            <a:noFill/>
            <a:miter lim="800000"/>
            <a:headEnd/>
            <a:tailEnd/>
          </a:ln>
        </p:spPr>
        <p:txBody>
          <a:bodyPr>
            <a:spAutoFit/>
          </a:bodyPr>
          <a:lstStyle/>
          <a:p>
            <a:pPr eaLnBrk="0" hangingPunct="0"/>
            <a:r>
              <a:rPr lang="en-GB" b="1"/>
              <a:t>James Hutton</a:t>
            </a:r>
          </a:p>
          <a:p>
            <a:pPr eaLnBrk="0" hangingPunct="0"/>
            <a:r>
              <a:rPr lang="en-GB"/>
              <a:t>(1726 – 97)</a:t>
            </a:r>
          </a:p>
          <a:p>
            <a:pPr eaLnBrk="0" hangingPunct="0"/>
            <a:endParaRPr lang="en-GB"/>
          </a:p>
          <a:p>
            <a:pPr eaLnBrk="0" hangingPunct="0"/>
            <a:r>
              <a:rPr lang="en-GB" sz="1000"/>
              <a:t>Geologist </a:t>
            </a:r>
          </a:p>
          <a:p>
            <a:pPr eaLnBrk="0" hangingPunct="0"/>
            <a:endParaRPr lang="en-GB" sz="1000"/>
          </a:p>
          <a:p>
            <a:pPr eaLnBrk="0" hangingPunct="0"/>
            <a:r>
              <a:rPr lang="en-GB" sz="1000"/>
              <a:t>Developed principles on stratification in rocks</a:t>
            </a:r>
          </a:p>
          <a:p>
            <a:pPr eaLnBrk="0" hangingPunct="0"/>
            <a:endParaRPr lang="en-GB" sz="1000"/>
          </a:p>
          <a:p>
            <a:pPr eaLnBrk="0" hangingPunct="0"/>
            <a:r>
              <a:rPr lang="en-GB" sz="1000" i="1"/>
              <a:t>Theory of the Earth</a:t>
            </a:r>
            <a:r>
              <a:rPr lang="en-GB" sz="1000"/>
              <a:t> 1785</a:t>
            </a:r>
          </a:p>
        </p:txBody>
      </p:sp>
      <p:pic>
        <p:nvPicPr>
          <p:cNvPr id="33795" name="Picture 3" descr="james_hutton.jpg"/>
          <p:cNvPicPr>
            <a:picLocks noChangeAspect="1"/>
          </p:cNvPicPr>
          <p:nvPr/>
        </p:nvPicPr>
        <p:blipFill>
          <a:blip r:embed="rId4"/>
          <a:srcRect/>
          <a:stretch>
            <a:fillRect/>
          </a:stretch>
        </p:blipFill>
        <p:spPr bwMode="auto">
          <a:xfrm>
            <a:off x="0" y="1357313"/>
            <a:ext cx="1000125" cy="1571625"/>
          </a:xfrm>
          <a:prstGeom prst="rect">
            <a:avLst/>
          </a:prstGeom>
          <a:noFill/>
          <a:ln w="9525">
            <a:noFill/>
            <a:miter lim="800000"/>
            <a:headEnd/>
            <a:tailEnd/>
          </a:ln>
        </p:spPr>
      </p:pic>
      <p:pic>
        <p:nvPicPr>
          <p:cNvPr id="33796" name="Picture 4" descr="james hutton.jpg"/>
          <p:cNvPicPr>
            <a:picLocks noChangeAspect="1"/>
          </p:cNvPicPr>
          <p:nvPr/>
        </p:nvPicPr>
        <p:blipFill>
          <a:blip r:embed="rId5"/>
          <a:srcRect/>
          <a:stretch>
            <a:fillRect/>
          </a:stretch>
        </p:blipFill>
        <p:spPr bwMode="auto">
          <a:xfrm>
            <a:off x="1214438" y="785813"/>
            <a:ext cx="4178300" cy="4929187"/>
          </a:xfrm>
          <a:prstGeom prst="rect">
            <a:avLst/>
          </a:prstGeom>
          <a:noFill/>
          <a:ln w="9525">
            <a:noFill/>
            <a:miter lim="800000"/>
            <a:headEnd/>
            <a:tailEnd/>
          </a:ln>
        </p:spPr>
      </p:pic>
      <p:pic>
        <p:nvPicPr>
          <p:cNvPr id="33797" name="Picture 2" descr="James Hutton 1726-97 geologist"/>
          <p:cNvPicPr>
            <a:picLocks noChangeAspect="1" noChangeArrowheads="1"/>
          </p:cNvPicPr>
          <p:nvPr/>
        </p:nvPicPr>
        <p:blipFill>
          <a:blip r:embed="rId3"/>
          <a:srcRect/>
          <a:stretch>
            <a:fillRect/>
          </a:stretch>
        </p:blipFill>
        <p:spPr bwMode="auto">
          <a:xfrm>
            <a:off x="0" y="2928938"/>
            <a:ext cx="1000125" cy="1357312"/>
          </a:xfrm>
          <a:prstGeom prst="rect">
            <a:avLst/>
          </a:prstGeom>
          <a:noFill/>
          <a:ln w="9525">
            <a:noFill/>
            <a:miter lim="800000"/>
            <a:headEnd/>
            <a:tailEnd/>
          </a:ln>
        </p:spPr>
      </p:pic>
      <p:pic>
        <p:nvPicPr>
          <p:cNvPr id="33798" name="Picture 6" descr="james_hutton.jpg"/>
          <p:cNvPicPr>
            <a:picLocks noChangeAspect="1"/>
          </p:cNvPicPr>
          <p:nvPr/>
        </p:nvPicPr>
        <p:blipFill>
          <a:blip r:embed="rId4"/>
          <a:srcRect/>
          <a:stretch>
            <a:fillRect/>
          </a:stretch>
        </p:blipFill>
        <p:spPr bwMode="auto">
          <a:xfrm>
            <a:off x="0" y="4286250"/>
            <a:ext cx="1000125" cy="1571625"/>
          </a:xfrm>
          <a:prstGeom prst="rect">
            <a:avLst/>
          </a:prstGeom>
          <a:noFill/>
          <a:ln w="9525">
            <a:noFill/>
            <a:miter lim="800000"/>
            <a:headEnd/>
            <a:tailEnd/>
          </a:ln>
        </p:spPr>
      </p:pic>
      <p:pic>
        <p:nvPicPr>
          <p:cNvPr id="33799" name="Picture 2" descr="James Hutton 1726-97 geologist"/>
          <p:cNvPicPr>
            <a:picLocks noChangeAspect="1" noChangeArrowheads="1"/>
          </p:cNvPicPr>
          <p:nvPr/>
        </p:nvPicPr>
        <p:blipFill>
          <a:blip r:embed="rId3"/>
          <a:srcRect/>
          <a:stretch>
            <a:fillRect/>
          </a:stretch>
        </p:blipFill>
        <p:spPr bwMode="auto">
          <a:xfrm>
            <a:off x="0" y="5715000"/>
            <a:ext cx="1000125" cy="1143000"/>
          </a:xfrm>
          <a:prstGeom prst="rect">
            <a:avLst/>
          </a:prstGeom>
          <a:noFill/>
          <a:ln w="9525">
            <a:noFill/>
            <a:miter lim="800000"/>
            <a:headEnd/>
            <a:tailEnd/>
          </a:ln>
        </p:spPr>
      </p:pic>
      <p:sp>
        <p:nvSpPr>
          <p:cNvPr id="33800" name="Rectangle 9"/>
          <p:cNvSpPr>
            <a:spLocks noChangeArrowheads="1"/>
          </p:cNvSpPr>
          <p:nvPr/>
        </p:nvSpPr>
        <p:spPr bwMode="auto">
          <a:xfrm>
            <a:off x="5572125" y="5380038"/>
            <a:ext cx="3429000" cy="1169987"/>
          </a:xfrm>
          <a:prstGeom prst="rect">
            <a:avLst/>
          </a:prstGeom>
          <a:noFill/>
          <a:ln w="9525">
            <a:noFill/>
            <a:miter lim="800000"/>
            <a:headEnd/>
            <a:tailEnd/>
          </a:ln>
        </p:spPr>
        <p:txBody>
          <a:bodyPr>
            <a:spAutoFit/>
          </a:bodyPr>
          <a:lstStyle/>
          <a:p>
            <a:pPr eaLnBrk="0" hangingPunct="0"/>
            <a:r>
              <a:rPr lang="en-GB" sz="1000">
                <a:solidFill>
                  <a:srgbClr val="000000"/>
                </a:solidFill>
              </a:rPr>
              <a:t>John Clerk of Eldin (1728 – 1812) was an amateur artist and great friend of James Hutton. He accompanied Hutton when he visited Glen Tilt, in the Cairngorm Mountains of northern Perthshire, Scotland in 1785 and provided illustrations for him. The watercolour depicts (Caledonian) granite (in pink) intruding (Dalradian) meta-sedimentary limestone layers and mica-schists.</a:t>
            </a:r>
          </a:p>
        </p:txBody>
      </p:sp>
      <p:pic>
        <p:nvPicPr>
          <p:cNvPr id="33801" name="Picture 10" descr="Map,_Glen_Tilt,_Tayside_by_James__Hutton_detail.jpg"/>
          <p:cNvPicPr>
            <a:picLocks noChangeAspect="1"/>
          </p:cNvPicPr>
          <p:nvPr/>
        </p:nvPicPr>
        <p:blipFill>
          <a:blip r:embed="rId6"/>
          <a:srcRect/>
          <a:stretch>
            <a:fillRect/>
          </a:stretch>
        </p:blipFill>
        <p:spPr bwMode="auto">
          <a:xfrm>
            <a:off x="5564188" y="3000375"/>
            <a:ext cx="3322637" cy="23002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Thomas Jefferson 01"/>
          <p:cNvPicPr>
            <a:picLocks noChangeAspect="1" noChangeArrowheads="1"/>
          </p:cNvPicPr>
          <p:nvPr/>
        </p:nvPicPr>
        <p:blipFill>
          <a:blip r:embed="rId3"/>
          <a:srcRect/>
          <a:stretch>
            <a:fillRect/>
          </a:stretch>
        </p:blipFill>
        <p:spPr bwMode="auto">
          <a:xfrm>
            <a:off x="152400" y="152400"/>
            <a:ext cx="5651500" cy="6477000"/>
          </a:xfrm>
          <a:prstGeom prst="rect">
            <a:avLst/>
          </a:prstGeom>
          <a:noFill/>
          <a:ln w="9525">
            <a:noFill/>
            <a:miter lim="800000"/>
            <a:headEnd/>
            <a:tailEnd/>
          </a:ln>
        </p:spPr>
      </p:pic>
      <p:sp>
        <p:nvSpPr>
          <p:cNvPr id="35842" name="Text Box 3"/>
          <p:cNvSpPr txBox="1">
            <a:spLocks noChangeArrowheads="1"/>
          </p:cNvSpPr>
          <p:nvPr/>
        </p:nvSpPr>
        <p:spPr bwMode="auto">
          <a:xfrm>
            <a:off x="5943600" y="573088"/>
            <a:ext cx="3200400" cy="2432050"/>
          </a:xfrm>
          <a:prstGeom prst="rect">
            <a:avLst/>
          </a:prstGeom>
          <a:noFill/>
          <a:ln w="9525">
            <a:noFill/>
            <a:miter lim="800000"/>
            <a:headEnd/>
            <a:tailEnd/>
          </a:ln>
        </p:spPr>
        <p:txBody>
          <a:bodyPr>
            <a:spAutoFit/>
          </a:bodyPr>
          <a:lstStyle/>
          <a:p>
            <a:pPr eaLnBrk="0" hangingPunct="0"/>
            <a:r>
              <a:rPr lang="en-GB"/>
              <a:t>Thomas Jefferson</a:t>
            </a:r>
          </a:p>
          <a:p>
            <a:pPr eaLnBrk="0" hangingPunct="0"/>
            <a:r>
              <a:rPr lang="en-GB"/>
              <a:t>1743-1826</a:t>
            </a:r>
          </a:p>
          <a:p>
            <a:pPr eaLnBrk="0" hangingPunct="0"/>
            <a:endParaRPr lang="en-GB"/>
          </a:p>
          <a:p>
            <a:pPr eaLnBrk="0" hangingPunct="0"/>
            <a:r>
              <a:rPr lang="en-GB" sz="2000"/>
              <a:t>3</a:t>
            </a:r>
            <a:r>
              <a:rPr lang="en-GB" sz="2000" baseline="30000"/>
              <a:t>rd</a:t>
            </a:r>
            <a:r>
              <a:rPr lang="en-GB" sz="2000"/>
              <a:t> president of the USA</a:t>
            </a:r>
          </a:p>
          <a:p>
            <a:pPr eaLnBrk="0" hangingPunct="0"/>
            <a:endParaRPr lang="en-GB" sz="2000"/>
          </a:p>
          <a:p>
            <a:pPr eaLnBrk="0" hangingPunct="0"/>
            <a:r>
              <a:rPr lang="en-GB" sz="2000"/>
              <a:t>Excavated mounds on his Virginian estate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2"/>
          <p:cNvPicPr>
            <a:picLocks noChangeAspect="1" noChangeArrowheads="1"/>
          </p:cNvPicPr>
          <p:nvPr/>
        </p:nvPicPr>
        <p:blipFill>
          <a:blip r:embed="rId3"/>
          <a:srcRect/>
          <a:stretch>
            <a:fillRect/>
          </a:stretch>
        </p:blipFill>
        <p:spPr bwMode="auto">
          <a:xfrm>
            <a:off x="0" y="0"/>
            <a:ext cx="9144000" cy="6215063"/>
          </a:xfrm>
          <a:prstGeom prst="rect">
            <a:avLst/>
          </a:prstGeom>
          <a:noFill/>
          <a:ln w="9525">
            <a:noFill/>
            <a:miter lim="800000"/>
            <a:headEnd/>
            <a:tailEnd/>
          </a:ln>
        </p:spPr>
      </p:pic>
      <p:sp>
        <p:nvSpPr>
          <p:cNvPr id="37890" name="Text Box 3"/>
          <p:cNvSpPr txBox="1">
            <a:spLocks noChangeArrowheads="1"/>
          </p:cNvSpPr>
          <p:nvPr/>
        </p:nvSpPr>
        <p:spPr bwMode="auto">
          <a:xfrm>
            <a:off x="2286000" y="6334125"/>
            <a:ext cx="4781550" cy="523875"/>
          </a:xfrm>
          <a:prstGeom prst="rect">
            <a:avLst/>
          </a:prstGeom>
          <a:noFill/>
          <a:ln w="9525">
            <a:noFill/>
            <a:miter lim="800000"/>
            <a:headEnd/>
            <a:tailEnd/>
          </a:ln>
        </p:spPr>
        <p:txBody>
          <a:bodyPr wrap="none">
            <a:spAutoFit/>
          </a:bodyPr>
          <a:lstStyle/>
          <a:p>
            <a:pPr eaLnBrk="0" hangingPunct="0"/>
            <a:r>
              <a:rPr lang="en-GB" sz="2800" b="1">
                <a:cs typeface="Arial" charset="0"/>
              </a:rPr>
              <a:t>Herculaneum</a:t>
            </a:r>
            <a:r>
              <a:rPr lang="en-GB">
                <a:cs typeface="Arial" charset="0"/>
              </a:rPr>
              <a:t> engraving </a:t>
            </a:r>
            <a:r>
              <a:rPr lang="en-GB" b="1">
                <a:cs typeface="Arial" charset="0"/>
              </a:rPr>
              <a:t>1782</a:t>
            </a:r>
            <a:endParaRPr lang="en-GB">
              <a:cs typeface="Arial"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2"/>
          <p:cNvPicPr>
            <a:picLocks noChangeAspect="1" noChangeArrowheads="1"/>
          </p:cNvPicPr>
          <p:nvPr/>
        </p:nvPicPr>
        <p:blipFill>
          <a:blip r:embed="rId3"/>
          <a:srcRect/>
          <a:stretch>
            <a:fillRect/>
          </a:stretch>
        </p:blipFill>
        <p:spPr bwMode="auto">
          <a:xfrm>
            <a:off x="3460750" y="0"/>
            <a:ext cx="5683250" cy="6858000"/>
          </a:xfrm>
          <a:prstGeom prst="rect">
            <a:avLst/>
          </a:prstGeom>
          <a:noFill/>
          <a:ln w="9525">
            <a:noFill/>
            <a:miter lim="800000"/>
            <a:headEnd/>
            <a:tailEnd/>
          </a:ln>
        </p:spPr>
      </p:pic>
      <p:sp>
        <p:nvSpPr>
          <p:cNvPr id="39938" name="Text Box 3"/>
          <p:cNvSpPr txBox="1">
            <a:spLocks noChangeArrowheads="1"/>
          </p:cNvSpPr>
          <p:nvPr/>
        </p:nvSpPr>
        <p:spPr bwMode="auto">
          <a:xfrm>
            <a:off x="457200" y="2819400"/>
            <a:ext cx="2444750" cy="892175"/>
          </a:xfrm>
          <a:prstGeom prst="rect">
            <a:avLst/>
          </a:prstGeom>
          <a:noFill/>
          <a:ln w="9525">
            <a:noFill/>
            <a:miter lim="800000"/>
            <a:headEnd/>
            <a:tailEnd/>
          </a:ln>
        </p:spPr>
        <p:txBody>
          <a:bodyPr wrap="none">
            <a:spAutoFit/>
          </a:bodyPr>
          <a:lstStyle/>
          <a:p>
            <a:pPr eaLnBrk="0" hangingPunct="0"/>
            <a:r>
              <a:rPr lang="en-GB" sz="2800" b="1">
                <a:cs typeface="Arial" charset="0"/>
              </a:rPr>
              <a:t>Pompeii</a:t>
            </a:r>
            <a:r>
              <a:rPr lang="en-GB">
                <a:cs typeface="Arial" charset="0"/>
              </a:rPr>
              <a:t> </a:t>
            </a:r>
          </a:p>
          <a:p>
            <a:pPr eaLnBrk="0" hangingPunct="0"/>
            <a:r>
              <a:rPr lang="en-GB">
                <a:cs typeface="Arial" charset="0"/>
              </a:rPr>
              <a:t>Temple of Apollo</a:t>
            </a:r>
            <a:endParaRPr lang="en-GB" sz="2800" b="1">
              <a:cs typeface="Arial"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2050"/>
          <p:cNvPicPr>
            <a:picLocks noChangeAspect="1" noChangeArrowheads="1"/>
          </p:cNvPicPr>
          <p:nvPr/>
        </p:nvPicPr>
        <p:blipFill>
          <a:blip r:embed="rId3"/>
          <a:srcRect/>
          <a:stretch>
            <a:fillRect/>
          </a:stretch>
        </p:blipFill>
        <p:spPr bwMode="auto">
          <a:xfrm>
            <a:off x="304800" y="762000"/>
            <a:ext cx="8610600" cy="5140325"/>
          </a:xfrm>
          <a:prstGeom prst="rect">
            <a:avLst/>
          </a:prstGeom>
          <a:noFill/>
          <a:ln w="9525">
            <a:noFill/>
            <a:miter lim="800000"/>
            <a:headEnd/>
            <a:tailEnd/>
          </a:ln>
        </p:spPr>
      </p:pic>
      <p:sp>
        <p:nvSpPr>
          <p:cNvPr id="41986" name="Text Box 2051"/>
          <p:cNvSpPr txBox="1">
            <a:spLocks noChangeArrowheads="1"/>
          </p:cNvSpPr>
          <p:nvPr/>
        </p:nvSpPr>
        <p:spPr bwMode="auto">
          <a:xfrm>
            <a:off x="2514600" y="6019800"/>
            <a:ext cx="4268788" cy="523875"/>
          </a:xfrm>
          <a:prstGeom prst="rect">
            <a:avLst/>
          </a:prstGeom>
          <a:noFill/>
          <a:ln w="9525">
            <a:noFill/>
            <a:miter lim="800000"/>
            <a:headEnd/>
            <a:tailEnd/>
          </a:ln>
        </p:spPr>
        <p:txBody>
          <a:bodyPr wrap="none">
            <a:spAutoFit/>
          </a:bodyPr>
          <a:lstStyle/>
          <a:p>
            <a:pPr eaLnBrk="0" hangingPunct="0"/>
            <a:r>
              <a:rPr lang="en-GB" sz="2800" b="1">
                <a:cs typeface="Arial" charset="0"/>
              </a:rPr>
              <a:t>Parthenon, Athens 1787</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2" descr="Antiquarians"/>
          <p:cNvPicPr>
            <a:picLocks noChangeAspect="1" noChangeArrowheads="1"/>
          </p:cNvPicPr>
          <p:nvPr/>
        </p:nvPicPr>
        <p:blipFill>
          <a:blip r:embed="rId3"/>
          <a:srcRect/>
          <a:stretch>
            <a:fillRect/>
          </a:stretch>
        </p:blipFill>
        <p:spPr bwMode="auto">
          <a:xfrm>
            <a:off x="0" y="2820988"/>
            <a:ext cx="4191000" cy="4037012"/>
          </a:xfrm>
          <a:prstGeom prst="rect">
            <a:avLst/>
          </a:prstGeom>
          <a:noFill/>
          <a:ln w="9525">
            <a:noFill/>
            <a:miter lim="800000"/>
            <a:headEnd/>
            <a:tailEnd/>
          </a:ln>
        </p:spPr>
      </p:pic>
      <p:pic>
        <p:nvPicPr>
          <p:cNvPr id="44034" name="Picture 3" descr="Barrow diggin 1845"/>
          <p:cNvPicPr>
            <a:picLocks noChangeAspect="1" noChangeArrowheads="1"/>
          </p:cNvPicPr>
          <p:nvPr/>
        </p:nvPicPr>
        <p:blipFill>
          <a:blip r:embed="rId4"/>
          <a:srcRect/>
          <a:stretch>
            <a:fillRect/>
          </a:stretch>
        </p:blipFill>
        <p:spPr bwMode="auto">
          <a:xfrm>
            <a:off x="3886200" y="0"/>
            <a:ext cx="5257800" cy="3084513"/>
          </a:xfrm>
          <a:prstGeom prst="rect">
            <a:avLst/>
          </a:prstGeom>
          <a:noFill/>
          <a:ln w="9525">
            <a:noFill/>
            <a:miter lim="800000"/>
            <a:headEnd/>
            <a:tailEnd/>
          </a:ln>
        </p:spPr>
      </p:pic>
      <p:sp>
        <p:nvSpPr>
          <p:cNvPr id="44035" name="Text Box 4"/>
          <p:cNvSpPr txBox="1">
            <a:spLocks noChangeArrowheads="1"/>
          </p:cNvSpPr>
          <p:nvPr/>
        </p:nvSpPr>
        <p:spPr bwMode="auto">
          <a:xfrm>
            <a:off x="5362575" y="3929063"/>
            <a:ext cx="2813050" cy="1885950"/>
          </a:xfrm>
          <a:prstGeom prst="rect">
            <a:avLst/>
          </a:prstGeom>
          <a:noFill/>
          <a:ln w="9525">
            <a:noFill/>
            <a:miter lim="800000"/>
            <a:headEnd/>
            <a:tailEnd/>
          </a:ln>
        </p:spPr>
        <p:txBody>
          <a:bodyPr wrap="none">
            <a:spAutoFit/>
          </a:bodyPr>
          <a:lstStyle/>
          <a:p>
            <a:pPr algn="ctr" eaLnBrk="0" hangingPunct="0"/>
            <a:r>
              <a:rPr lang="en-GB"/>
              <a:t>British Antiquarians</a:t>
            </a:r>
          </a:p>
          <a:p>
            <a:pPr algn="ctr" eaLnBrk="0" hangingPunct="0"/>
            <a:endParaRPr lang="en-GB"/>
          </a:p>
          <a:p>
            <a:pPr algn="ctr" eaLnBrk="0" hangingPunct="0"/>
            <a:r>
              <a:rPr lang="en-GB" sz="1400"/>
              <a:t>Grand Tour Classicism </a:t>
            </a:r>
          </a:p>
          <a:p>
            <a:pPr algn="ctr" eaLnBrk="0" hangingPunct="0"/>
            <a:r>
              <a:rPr lang="en-GB" sz="1400"/>
              <a:t>vs </a:t>
            </a:r>
          </a:p>
          <a:p>
            <a:pPr algn="ctr" eaLnBrk="0" hangingPunct="0"/>
            <a:r>
              <a:rPr lang="en-GB" sz="1400"/>
              <a:t>a golden age prehistory</a:t>
            </a:r>
          </a:p>
          <a:p>
            <a:pPr algn="ctr" eaLnBrk="0" hangingPunct="0"/>
            <a:endParaRPr lang="en-GB" sz="1400"/>
          </a:p>
          <a:p>
            <a:pPr algn="ctr" eaLnBrk="0" hangingPunct="0"/>
            <a:endParaRPr lang="en-GB" sz="140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2" descr="antiquarians -Stonehenge 1805"/>
          <p:cNvPicPr>
            <a:picLocks noChangeAspect="1" noChangeArrowheads="1"/>
          </p:cNvPicPr>
          <p:nvPr/>
        </p:nvPicPr>
        <p:blipFill>
          <a:blip r:embed="rId3"/>
          <a:srcRect/>
          <a:stretch>
            <a:fillRect/>
          </a:stretch>
        </p:blipFill>
        <p:spPr bwMode="auto">
          <a:xfrm>
            <a:off x="228600" y="152400"/>
            <a:ext cx="8686800" cy="4900613"/>
          </a:xfrm>
          <a:prstGeom prst="rect">
            <a:avLst/>
          </a:prstGeom>
          <a:noFill/>
          <a:ln w="9525">
            <a:noFill/>
            <a:miter lim="800000"/>
            <a:headEnd/>
            <a:tailEnd/>
          </a:ln>
        </p:spPr>
      </p:pic>
      <p:sp>
        <p:nvSpPr>
          <p:cNvPr id="48130" name="Text Box 3"/>
          <p:cNvSpPr txBox="1">
            <a:spLocks noChangeArrowheads="1"/>
          </p:cNvSpPr>
          <p:nvPr/>
        </p:nvSpPr>
        <p:spPr bwMode="auto">
          <a:xfrm>
            <a:off x="4429125" y="5221288"/>
            <a:ext cx="4535488" cy="738187"/>
          </a:xfrm>
          <a:prstGeom prst="rect">
            <a:avLst/>
          </a:prstGeom>
          <a:noFill/>
          <a:ln w="9525">
            <a:noFill/>
            <a:miter lim="800000"/>
            <a:headEnd/>
            <a:tailEnd/>
          </a:ln>
        </p:spPr>
        <p:txBody>
          <a:bodyPr>
            <a:spAutoFit/>
          </a:bodyPr>
          <a:lstStyle/>
          <a:p>
            <a:r>
              <a:rPr lang="en-GB" sz="1400"/>
              <a:t>Antiquarians </a:t>
            </a:r>
          </a:p>
          <a:p>
            <a:r>
              <a:rPr lang="en-GB" sz="1400"/>
              <a:t>– Sir Richard Colt-Hoare and William Cunnington</a:t>
            </a:r>
          </a:p>
          <a:p>
            <a:r>
              <a:rPr lang="en-GB" sz="1400"/>
              <a:t>Stonehenge environs 1805</a:t>
            </a:r>
          </a:p>
        </p:txBody>
      </p:sp>
      <p:pic>
        <p:nvPicPr>
          <p:cNvPr id="48131" name="Picture 3" descr="Sir Richard Colt Hoare 1758-1838.jpg"/>
          <p:cNvPicPr>
            <a:picLocks noChangeAspect="1"/>
          </p:cNvPicPr>
          <p:nvPr/>
        </p:nvPicPr>
        <p:blipFill>
          <a:blip r:embed="rId4"/>
          <a:srcRect/>
          <a:stretch>
            <a:fillRect/>
          </a:stretch>
        </p:blipFill>
        <p:spPr bwMode="auto">
          <a:xfrm>
            <a:off x="214313" y="5143500"/>
            <a:ext cx="1428750" cy="1582738"/>
          </a:xfrm>
          <a:prstGeom prst="rect">
            <a:avLst/>
          </a:prstGeom>
          <a:noFill/>
          <a:ln w="9525">
            <a:noFill/>
            <a:miter lim="800000"/>
            <a:headEnd/>
            <a:tailEnd/>
          </a:ln>
        </p:spPr>
      </p:pic>
      <p:pic>
        <p:nvPicPr>
          <p:cNvPr id="48132" name="Picture 4" descr="William Cunnington 1754-1810.jpg"/>
          <p:cNvPicPr>
            <a:picLocks noChangeAspect="1"/>
          </p:cNvPicPr>
          <p:nvPr/>
        </p:nvPicPr>
        <p:blipFill>
          <a:blip r:embed="rId5"/>
          <a:srcRect/>
          <a:stretch>
            <a:fillRect/>
          </a:stretch>
        </p:blipFill>
        <p:spPr bwMode="auto">
          <a:xfrm>
            <a:off x="1714500" y="5143500"/>
            <a:ext cx="1357313" cy="15605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7" name="Picture 2"/>
          <p:cNvPicPr>
            <a:picLocks noChangeAspect="1" noChangeArrowheads="1"/>
          </p:cNvPicPr>
          <p:nvPr/>
        </p:nvPicPr>
        <p:blipFill>
          <a:blip r:embed="rId3"/>
          <a:srcRect/>
          <a:stretch>
            <a:fillRect/>
          </a:stretch>
        </p:blipFill>
        <p:spPr bwMode="auto">
          <a:xfrm>
            <a:off x="0" y="0"/>
            <a:ext cx="5462588" cy="6858000"/>
          </a:xfrm>
          <a:prstGeom prst="rect">
            <a:avLst/>
          </a:prstGeom>
          <a:noFill/>
          <a:ln w="9525">
            <a:noFill/>
            <a:miter lim="800000"/>
            <a:headEnd/>
            <a:tailEnd/>
          </a:ln>
        </p:spPr>
      </p:pic>
      <p:sp>
        <p:nvSpPr>
          <p:cNvPr id="50178" name="Text Box 3"/>
          <p:cNvSpPr txBox="1">
            <a:spLocks noChangeArrowheads="1"/>
          </p:cNvSpPr>
          <p:nvPr/>
        </p:nvSpPr>
        <p:spPr bwMode="auto">
          <a:xfrm>
            <a:off x="5638800" y="1614488"/>
            <a:ext cx="3357563" cy="1816100"/>
          </a:xfrm>
          <a:prstGeom prst="rect">
            <a:avLst/>
          </a:prstGeom>
          <a:noFill/>
          <a:ln w="9525">
            <a:noFill/>
            <a:miter lim="800000"/>
            <a:headEnd/>
            <a:tailEnd/>
          </a:ln>
        </p:spPr>
        <p:txBody>
          <a:bodyPr>
            <a:spAutoFit/>
          </a:bodyPr>
          <a:lstStyle/>
          <a:p>
            <a:pPr eaLnBrk="0" hangingPunct="0"/>
            <a:r>
              <a:rPr lang="en-GB" sz="2800" b="1">
                <a:latin typeface="Times" pitchFamily="18" charset="0"/>
              </a:rPr>
              <a:t>Jacques </a:t>
            </a:r>
          </a:p>
          <a:p>
            <a:pPr eaLnBrk="0" hangingPunct="0"/>
            <a:r>
              <a:rPr lang="en-GB" sz="2800" b="1">
                <a:latin typeface="Times" pitchFamily="18" charset="0"/>
              </a:rPr>
              <a:t>Boucher de Perthes</a:t>
            </a:r>
          </a:p>
          <a:p>
            <a:pPr eaLnBrk="0" hangingPunct="0"/>
            <a:r>
              <a:rPr lang="en-GB" sz="2800" b="1">
                <a:latin typeface="Times" pitchFamily="18" charset="0"/>
              </a:rPr>
              <a:t>1788-1868</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5" name="Picture 2" descr="Boucher de Perthes gravel beds"/>
          <p:cNvPicPr>
            <a:picLocks noChangeAspect="1" noChangeArrowheads="1"/>
          </p:cNvPicPr>
          <p:nvPr/>
        </p:nvPicPr>
        <p:blipFill>
          <a:blip r:embed="rId3"/>
          <a:srcRect/>
          <a:stretch>
            <a:fillRect/>
          </a:stretch>
        </p:blipFill>
        <p:spPr bwMode="auto">
          <a:xfrm>
            <a:off x="152400" y="152400"/>
            <a:ext cx="6477000" cy="6056313"/>
          </a:xfrm>
          <a:prstGeom prst="rect">
            <a:avLst/>
          </a:prstGeom>
          <a:noFill/>
          <a:ln w="9525">
            <a:noFill/>
            <a:miter lim="800000"/>
            <a:headEnd/>
            <a:tailEnd/>
          </a:ln>
        </p:spPr>
      </p:pic>
      <p:sp>
        <p:nvSpPr>
          <p:cNvPr id="52226" name="Text Box 3"/>
          <p:cNvSpPr txBox="1">
            <a:spLocks noChangeArrowheads="1"/>
          </p:cNvSpPr>
          <p:nvPr/>
        </p:nvSpPr>
        <p:spPr bwMode="auto">
          <a:xfrm>
            <a:off x="6842125" y="954088"/>
            <a:ext cx="2119313" cy="830262"/>
          </a:xfrm>
          <a:prstGeom prst="rect">
            <a:avLst/>
          </a:prstGeom>
          <a:noFill/>
          <a:ln w="9525">
            <a:noFill/>
            <a:miter lim="800000"/>
            <a:headEnd/>
            <a:tailEnd/>
          </a:ln>
        </p:spPr>
        <p:txBody>
          <a:bodyPr wrap="none">
            <a:spAutoFit/>
          </a:bodyPr>
          <a:lstStyle/>
          <a:p>
            <a:r>
              <a:rPr lang="en-GB"/>
              <a:t>Gravel beds</a:t>
            </a:r>
          </a:p>
          <a:p>
            <a:r>
              <a:rPr lang="en-GB"/>
              <a:t>Somme valley</a:t>
            </a:r>
          </a:p>
        </p:txBody>
      </p:sp>
      <p:sp>
        <p:nvSpPr>
          <p:cNvPr id="52227" name="Text Box 4"/>
          <p:cNvSpPr txBox="1">
            <a:spLocks noChangeArrowheads="1"/>
          </p:cNvSpPr>
          <p:nvPr/>
        </p:nvSpPr>
        <p:spPr bwMode="auto">
          <a:xfrm>
            <a:off x="6629400" y="2706688"/>
            <a:ext cx="2514600" cy="1311275"/>
          </a:xfrm>
          <a:prstGeom prst="rect">
            <a:avLst/>
          </a:prstGeom>
          <a:noFill/>
          <a:ln w="9525">
            <a:noFill/>
            <a:miter lim="800000"/>
            <a:headEnd/>
            <a:tailEnd/>
          </a:ln>
        </p:spPr>
        <p:txBody>
          <a:bodyPr>
            <a:spAutoFit/>
          </a:bodyPr>
          <a:lstStyle/>
          <a:p>
            <a:pPr eaLnBrk="0" hangingPunct="0"/>
            <a:r>
              <a:rPr lang="en-GB" sz="2000"/>
              <a:t>Demonstrated evidence contradicting Biblical Creationism</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1" name="Picture 2"/>
          <p:cNvPicPr>
            <a:picLocks noChangeAspect="1" noChangeArrowheads="1"/>
          </p:cNvPicPr>
          <p:nvPr/>
        </p:nvPicPr>
        <p:blipFill>
          <a:blip r:embed="rId3"/>
          <a:srcRect/>
          <a:stretch>
            <a:fillRect/>
          </a:stretch>
        </p:blipFill>
        <p:spPr bwMode="auto">
          <a:xfrm>
            <a:off x="1676400" y="0"/>
            <a:ext cx="7467600" cy="6896100"/>
          </a:xfrm>
          <a:prstGeom prst="rect">
            <a:avLst/>
          </a:prstGeom>
          <a:noFill/>
          <a:ln w="9525">
            <a:noFill/>
            <a:miter lim="800000"/>
            <a:headEnd/>
            <a:tailEnd/>
          </a:ln>
        </p:spPr>
      </p:pic>
      <p:sp>
        <p:nvSpPr>
          <p:cNvPr id="56322" name="Text Box 3"/>
          <p:cNvSpPr txBox="1">
            <a:spLocks noChangeArrowheads="1"/>
          </p:cNvSpPr>
          <p:nvPr/>
        </p:nvSpPr>
        <p:spPr bwMode="auto">
          <a:xfrm>
            <a:off x="1752600" y="6338888"/>
            <a:ext cx="4151313" cy="523875"/>
          </a:xfrm>
          <a:prstGeom prst="rect">
            <a:avLst/>
          </a:prstGeom>
          <a:noFill/>
          <a:ln w="9525">
            <a:noFill/>
            <a:miter lim="800000"/>
            <a:headEnd/>
            <a:tailEnd/>
          </a:ln>
        </p:spPr>
        <p:txBody>
          <a:bodyPr wrap="none">
            <a:spAutoFit/>
          </a:bodyPr>
          <a:lstStyle/>
          <a:p>
            <a:pPr eaLnBrk="0" hangingPunct="0"/>
            <a:r>
              <a:rPr lang="en-GB" sz="2800" b="1">
                <a:solidFill>
                  <a:schemeClr val="bg1"/>
                </a:solidFill>
                <a:cs typeface="Arial" charset="0"/>
              </a:rPr>
              <a:t>John Evans </a:t>
            </a:r>
            <a:r>
              <a:rPr lang="en-GB">
                <a:solidFill>
                  <a:schemeClr val="bg1"/>
                </a:solidFill>
                <a:cs typeface="Arial" charset="0"/>
              </a:rPr>
              <a:t>(1823 - 1908)</a:t>
            </a:r>
            <a:endParaRPr lang="en-GB" sz="2800" b="1">
              <a:solidFill>
                <a:schemeClr val="bg1"/>
              </a:solidFill>
              <a:cs typeface="Arial"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69" name="Picture 1026" descr="Charles Lyell 1797-1875 geologist"/>
          <p:cNvPicPr>
            <a:picLocks noChangeAspect="1" noChangeArrowheads="1"/>
          </p:cNvPicPr>
          <p:nvPr/>
        </p:nvPicPr>
        <p:blipFill>
          <a:blip r:embed="rId3"/>
          <a:srcRect/>
          <a:stretch>
            <a:fillRect/>
          </a:stretch>
        </p:blipFill>
        <p:spPr bwMode="auto">
          <a:xfrm>
            <a:off x="0" y="0"/>
            <a:ext cx="4884738" cy="6858000"/>
          </a:xfrm>
          <a:prstGeom prst="rect">
            <a:avLst/>
          </a:prstGeom>
          <a:noFill/>
          <a:ln w="9525">
            <a:noFill/>
            <a:miter lim="800000"/>
            <a:headEnd/>
            <a:tailEnd/>
          </a:ln>
        </p:spPr>
      </p:pic>
      <p:sp>
        <p:nvSpPr>
          <p:cNvPr id="58370" name="Text Box 1027"/>
          <p:cNvSpPr txBox="1">
            <a:spLocks noChangeArrowheads="1"/>
          </p:cNvSpPr>
          <p:nvPr/>
        </p:nvSpPr>
        <p:spPr bwMode="auto">
          <a:xfrm>
            <a:off x="5029200" y="533400"/>
            <a:ext cx="3962400" cy="4108450"/>
          </a:xfrm>
          <a:prstGeom prst="rect">
            <a:avLst/>
          </a:prstGeom>
          <a:noFill/>
          <a:ln w="9525">
            <a:noFill/>
            <a:miter lim="800000"/>
            <a:headEnd/>
            <a:tailEnd/>
          </a:ln>
        </p:spPr>
        <p:txBody>
          <a:bodyPr>
            <a:spAutoFit/>
          </a:bodyPr>
          <a:lstStyle/>
          <a:p>
            <a:r>
              <a:rPr lang="en-GB" b="1"/>
              <a:t>Charles Lyell</a:t>
            </a:r>
          </a:p>
          <a:p>
            <a:r>
              <a:rPr lang="en-GB"/>
              <a:t>1797-1875</a:t>
            </a:r>
          </a:p>
          <a:p>
            <a:endParaRPr lang="en-GB"/>
          </a:p>
          <a:p>
            <a:r>
              <a:rPr lang="en-GB"/>
              <a:t>Geologist who changed his views on the antiquity of humanity after visiting Boucher de Perthes’ excavations, and subsequently became a major supporter of Charles Darwin</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7" name="Picture 3"/>
          <p:cNvPicPr>
            <a:picLocks noChangeAspect="1" noChangeArrowheads="1"/>
          </p:cNvPicPr>
          <p:nvPr/>
        </p:nvPicPr>
        <p:blipFill>
          <a:blip r:embed="rId3"/>
          <a:srcRect/>
          <a:stretch>
            <a:fillRect/>
          </a:stretch>
        </p:blipFill>
        <p:spPr bwMode="auto">
          <a:xfrm>
            <a:off x="4818063" y="0"/>
            <a:ext cx="4325937" cy="5562600"/>
          </a:xfrm>
          <a:prstGeom prst="rect">
            <a:avLst/>
          </a:prstGeom>
          <a:noFill/>
          <a:ln w="9525">
            <a:noFill/>
            <a:miter lim="800000"/>
            <a:headEnd/>
            <a:tailEnd/>
          </a:ln>
        </p:spPr>
      </p:pic>
      <p:sp>
        <p:nvSpPr>
          <p:cNvPr id="60418" name="Text Box 4"/>
          <p:cNvSpPr txBox="1">
            <a:spLocks noChangeArrowheads="1"/>
          </p:cNvSpPr>
          <p:nvPr/>
        </p:nvSpPr>
        <p:spPr bwMode="auto">
          <a:xfrm>
            <a:off x="5786438" y="5643563"/>
            <a:ext cx="2800350" cy="1016000"/>
          </a:xfrm>
          <a:prstGeom prst="rect">
            <a:avLst/>
          </a:prstGeom>
          <a:noFill/>
          <a:ln w="9525">
            <a:noFill/>
            <a:miter lim="800000"/>
            <a:headEnd/>
            <a:tailEnd/>
          </a:ln>
        </p:spPr>
        <p:txBody>
          <a:bodyPr wrap="none">
            <a:spAutoFit/>
          </a:bodyPr>
          <a:lstStyle/>
          <a:p>
            <a:pPr algn="ctr" eaLnBrk="0" hangingPunct="0"/>
            <a:r>
              <a:rPr lang="en-GB" sz="2800" b="1">
                <a:cs typeface="Arial" charset="0"/>
              </a:rPr>
              <a:t>Charles Darwin</a:t>
            </a:r>
          </a:p>
          <a:p>
            <a:pPr algn="ctr" eaLnBrk="0" hangingPunct="0"/>
            <a:r>
              <a:rPr lang="en-GB" sz="1600" i="1">
                <a:cs typeface="Arial" charset="0"/>
              </a:rPr>
              <a:t>Origin of the Species</a:t>
            </a:r>
            <a:endParaRPr lang="en-GB" sz="1600" b="1" i="1">
              <a:cs typeface="Arial" charset="0"/>
            </a:endParaRPr>
          </a:p>
          <a:p>
            <a:pPr algn="ctr" eaLnBrk="0" hangingPunct="0"/>
            <a:r>
              <a:rPr lang="en-GB" sz="1600" b="1">
                <a:cs typeface="Arial" charset="0"/>
              </a:rPr>
              <a:t>1859</a:t>
            </a:r>
          </a:p>
        </p:txBody>
      </p:sp>
      <p:pic>
        <p:nvPicPr>
          <p:cNvPr id="60419" name="Picture 5" descr="Charles Darwin 1809-82 01"/>
          <p:cNvPicPr>
            <a:picLocks noChangeAspect="1" noChangeArrowheads="1"/>
          </p:cNvPicPr>
          <p:nvPr/>
        </p:nvPicPr>
        <p:blipFill>
          <a:blip r:embed="rId4"/>
          <a:srcRect/>
          <a:stretch>
            <a:fillRect/>
          </a:stretch>
        </p:blipFill>
        <p:spPr bwMode="auto">
          <a:xfrm>
            <a:off x="0" y="0"/>
            <a:ext cx="4265613"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5" name="Picture 2"/>
          <p:cNvPicPr>
            <a:picLocks noChangeAspect="1" noChangeArrowheads="1"/>
          </p:cNvPicPr>
          <p:nvPr/>
        </p:nvPicPr>
        <p:blipFill>
          <a:blip r:embed="rId3"/>
          <a:srcRect/>
          <a:stretch>
            <a:fillRect/>
          </a:stretch>
        </p:blipFill>
        <p:spPr bwMode="auto">
          <a:xfrm>
            <a:off x="228600" y="228600"/>
            <a:ext cx="4889500" cy="6400800"/>
          </a:xfrm>
          <a:prstGeom prst="rect">
            <a:avLst/>
          </a:prstGeom>
          <a:noFill/>
          <a:ln w="9525">
            <a:noFill/>
            <a:miter lim="800000"/>
            <a:headEnd/>
            <a:tailEnd/>
          </a:ln>
        </p:spPr>
      </p:pic>
      <p:sp>
        <p:nvSpPr>
          <p:cNvPr id="62466" name="Text Box 3"/>
          <p:cNvSpPr txBox="1">
            <a:spLocks noChangeArrowheads="1"/>
          </p:cNvSpPr>
          <p:nvPr/>
        </p:nvSpPr>
        <p:spPr bwMode="auto">
          <a:xfrm>
            <a:off x="5546725" y="2503488"/>
            <a:ext cx="3365500" cy="1981200"/>
          </a:xfrm>
          <a:prstGeom prst="rect">
            <a:avLst/>
          </a:prstGeom>
          <a:noFill/>
          <a:ln w="9525">
            <a:noFill/>
            <a:miter lim="800000"/>
            <a:headEnd/>
            <a:tailEnd/>
          </a:ln>
        </p:spPr>
        <p:txBody>
          <a:bodyPr wrap="none">
            <a:spAutoFit/>
          </a:bodyPr>
          <a:lstStyle/>
          <a:p>
            <a:pPr eaLnBrk="0" hangingPunct="0"/>
            <a:r>
              <a:rPr lang="en-GB" b="1"/>
              <a:t>Christian. J. Thomsen</a:t>
            </a:r>
          </a:p>
          <a:p>
            <a:pPr eaLnBrk="0" hangingPunct="0"/>
            <a:r>
              <a:rPr lang="en-GB" sz="2000"/>
              <a:t>1788-1865</a:t>
            </a:r>
          </a:p>
          <a:p>
            <a:pPr eaLnBrk="0" hangingPunct="0"/>
            <a:endParaRPr lang="en-GB" sz="2000" b="1"/>
          </a:p>
          <a:p>
            <a:pPr eaLnBrk="0" hangingPunct="0"/>
            <a:r>
              <a:rPr lang="en-GB" sz="2000"/>
              <a:t>Re-ordered the displays in</a:t>
            </a:r>
          </a:p>
          <a:p>
            <a:pPr eaLnBrk="0" hangingPunct="0"/>
            <a:r>
              <a:rPr lang="en-GB" sz="2000"/>
              <a:t>the Oldnordisk Musuem, </a:t>
            </a:r>
          </a:p>
          <a:p>
            <a:pPr eaLnBrk="0" hangingPunct="0"/>
            <a:r>
              <a:rPr lang="en-GB" sz="2000"/>
              <a:t>Copenhagen 1836</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3" name="Picture 2" descr="Montelius - Bronze Age typology"/>
          <p:cNvPicPr>
            <a:picLocks noChangeAspect="1" noChangeArrowheads="1"/>
          </p:cNvPicPr>
          <p:nvPr/>
        </p:nvPicPr>
        <p:blipFill>
          <a:blip r:embed="rId3"/>
          <a:srcRect/>
          <a:stretch>
            <a:fillRect/>
          </a:stretch>
        </p:blipFill>
        <p:spPr bwMode="auto">
          <a:xfrm>
            <a:off x="4724400" y="0"/>
            <a:ext cx="4419600" cy="6753225"/>
          </a:xfrm>
          <a:prstGeom prst="rect">
            <a:avLst/>
          </a:prstGeom>
          <a:noFill/>
          <a:ln w="9525">
            <a:noFill/>
            <a:miter lim="800000"/>
            <a:headEnd/>
            <a:tailEnd/>
          </a:ln>
        </p:spPr>
      </p:pic>
      <p:pic>
        <p:nvPicPr>
          <p:cNvPr id="64514" name="Picture 3" descr="Montelius, Oscar (r)1843-1921 in 1904 Oseberg Viking ship"/>
          <p:cNvPicPr>
            <a:picLocks noChangeAspect="1" noChangeArrowheads="1"/>
          </p:cNvPicPr>
          <p:nvPr/>
        </p:nvPicPr>
        <p:blipFill>
          <a:blip r:embed="rId4"/>
          <a:srcRect/>
          <a:stretch>
            <a:fillRect/>
          </a:stretch>
        </p:blipFill>
        <p:spPr bwMode="auto">
          <a:xfrm>
            <a:off x="0" y="0"/>
            <a:ext cx="4724400" cy="2879725"/>
          </a:xfrm>
          <a:prstGeom prst="rect">
            <a:avLst/>
          </a:prstGeom>
          <a:noFill/>
          <a:ln w="9525">
            <a:noFill/>
            <a:miter lim="800000"/>
            <a:headEnd/>
            <a:tailEnd/>
          </a:ln>
        </p:spPr>
      </p:pic>
      <p:pic>
        <p:nvPicPr>
          <p:cNvPr id="64515" name="Picture 4"/>
          <p:cNvPicPr>
            <a:picLocks noChangeAspect="1" noChangeArrowheads="1"/>
          </p:cNvPicPr>
          <p:nvPr/>
        </p:nvPicPr>
        <p:blipFill>
          <a:blip r:embed="rId5"/>
          <a:srcRect/>
          <a:stretch>
            <a:fillRect/>
          </a:stretch>
        </p:blipFill>
        <p:spPr bwMode="auto">
          <a:xfrm>
            <a:off x="2743200" y="4419600"/>
            <a:ext cx="1963738" cy="2438400"/>
          </a:xfrm>
          <a:prstGeom prst="rect">
            <a:avLst/>
          </a:prstGeom>
          <a:noFill/>
          <a:ln w="9525">
            <a:noFill/>
            <a:miter lim="800000"/>
            <a:headEnd/>
            <a:tailEnd/>
          </a:ln>
        </p:spPr>
      </p:pic>
      <p:sp>
        <p:nvSpPr>
          <p:cNvPr id="64516" name="Text Box 5"/>
          <p:cNvSpPr txBox="1">
            <a:spLocks noChangeArrowheads="1"/>
          </p:cNvSpPr>
          <p:nvPr/>
        </p:nvSpPr>
        <p:spPr bwMode="auto">
          <a:xfrm>
            <a:off x="152400" y="3124200"/>
            <a:ext cx="2554288" cy="822325"/>
          </a:xfrm>
          <a:prstGeom prst="rect">
            <a:avLst/>
          </a:prstGeom>
          <a:noFill/>
          <a:ln w="9525">
            <a:noFill/>
            <a:miter lim="800000"/>
            <a:headEnd/>
            <a:tailEnd/>
          </a:ln>
        </p:spPr>
        <p:txBody>
          <a:bodyPr wrap="none">
            <a:spAutoFit/>
          </a:bodyPr>
          <a:lstStyle/>
          <a:p>
            <a:pPr eaLnBrk="0" hangingPunct="0"/>
            <a:r>
              <a:rPr lang="en-GB" b="1"/>
              <a:t>Oscar Montelius</a:t>
            </a:r>
          </a:p>
          <a:p>
            <a:pPr eaLnBrk="0" hangingPunct="0"/>
            <a:r>
              <a:rPr lang="en-GB"/>
              <a:t>1843 - 1921</a:t>
            </a:r>
          </a:p>
        </p:txBody>
      </p:sp>
      <p:sp>
        <p:nvSpPr>
          <p:cNvPr id="64517" name="Text Box 6"/>
          <p:cNvSpPr txBox="1">
            <a:spLocks noChangeArrowheads="1"/>
          </p:cNvSpPr>
          <p:nvPr/>
        </p:nvSpPr>
        <p:spPr bwMode="auto">
          <a:xfrm>
            <a:off x="152400" y="4038600"/>
            <a:ext cx="2711450" cy="457200"/>
          </a:xfrm>
          <a:prstGeom prst="rect">
            <a:avLst/>
          </a:prstGeom>
          <a:noFill/>
          <a:ln w="9525">
            <a:noFill/>
            <a:miter lim="800000"/>
            <a:headEnd/>
            <a:tailEnd/>
          </a:ln>
        </p:spPr>
        <p:txBody>
          <a:bodyPr wrap="none">
            <a:spAutoFit/>
          </a:bodyPr>
          <a:lstStyle/>
          <a:p>
            <a:pPr eaLnBrk="0" hangingPunct="0"/>
            <a:r>
              <a:rPr lang="en-GB"/>
              <a:t>Swedish typologist</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1" name="Picture 1026" descr="Sir John Lubbock - Lord Avebury 01"/>
          <p:cNvPicPr>
            <a:picLocks noChangeAspect="1" noChangeArrowheads="1"/>
          </p:cNvPicPr>
          <p:nvPr/>
        </p:nvPicPr>
        <p:blipFill>
          <a:blip r:embed="rId3"/>
          <a:srcRect/>
          <a:stretch>
            <a:fillRect/>
          </a:stretch>
        </p:blipFill>
        <p:spPr bwMode="auto">
          <a:xfrm>
            <a:off x="0" y="0"/>
            <a:ext cx="5043488" cy="6858000"/>
          </a:xfrm>
          <a:prstGeom prst="rect">
            <a:avLst/>
          </a:prstGeom>
          <a:noFill/>
          <a:ln w="9525">
            <a:noFill/>
            <a:miter lim="800000"/>
            <a:headEnd/>
            <a:tailEnd/>
          </a:ln>
        </p:spPr>
      </p:pic>
      <p:sp>
        <p:nvSpPr>
          <p:cNvPr id="66562" name="Text Box 1027"/>
          <p:cNvSpPr txBox="1">
            <a:spLocks noChangeArrowheads="1"/>
          </p:cNvSpPr>
          <p:nvPr/>
        </p:nvSpPr>
        <p:spPr bwMode="auto">
          <a:xfrm>
            <a:off x="5334000" y="609600"/>
            <a:ext cx="3657600" cy="2678113"/>
          </a:xfrm>
          <a:prstGeom prst="rect">
            <a:avLst/>
          </a:prstGeom>
          <a:noFill/>
          <a:ln w="9525">
            <a:noFill/>
            <a:miter lim="800000"/>
            <a:headEnd/>
            <a:tailEnd/>
          </a:ln>
        </p:spPr>
        <p:txBody>
          <a:bodyPr>
            <a:spAutoFit/>
          </a:bodyPr>
          <a:lstStyle/>
          <a:p>
            <a:pPr eaLnBrk="0" hangingPunct="0"/>
            <a:r>
              <a:rPr lang="en-GB" b="1"/>
              <a:t>Sir John Lubbock</a:t>
            </a:r>
          </a:p>
          <a:p>
            <a:pPr eaLnBrk="0" hangingPunct="0"/>
            <a:r>
              <a:rPr lang="en-GB" b="1"/>
              <a:t>Lord Avebury</a:t>
            </a:r>
          </a:p>
          <a:p>
            <a:pPr eaLnBrk="0" hangingPunct="0"/>
            <a:r>
              <a:rPr lang="en-GB"/>
              <a:t>1834 – 1913</a:t>
            </a:r>
          </a:p>
          <a:p>
            <a:pPr eaLnBrk="0" hangingPunct="0"/>
            <a:endParaRPr lang="en-GB"/>
          </a:p>
          <a:p>
            <a:pPr eaLnBrk="0" hangingPunct="0"/>
            <a:r>
              <a:rPr lang="en-GB"/>
              <a:t>Developed the terms</a:t>
            </a:r>
          </a:p>
          <a:p>
            <a:pPr eaLnBrk="0" hangingPunct="0"/>
            <a:r>
              <a:rPr lang="en-GB" i="1"/>
              <a:t>Palaeolithic</a:t>
            </a:r>
            <a:r>
              <a:rPr lang="en-GB"/>
              <a:t> and </a:t>
            </a:r>
            <a:r>
              <a:rPr lang="en-GB" i="1"/>
              <a:t>Neolithic</a:t>
            </a:r>
          </a:p>
          <a:p>
            <a:pPr eaLnBrk="0" hangingPunct="0"/>
            <a:endParaRPr lang="en-GB"/>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09" name="Picture 2" descr="Can William Greenwell 1820-1918"/>
          <p:cNvPicPr>
            <a:picLocks noChangeAspect="1" noChangeArrowheads="1"/>
          </p:cNvPicPr>
          <p:nvPr/>
        </p:nvPicPr>
        <p:blipFill>
          <a:blip r:embed="rId3"/>
          <a:srcRect/>
          <a:stretch>
            <a:fillRect/>
          </a:stretch>
        </p:blipFill>
        <p:spPr bwMode="auto">
          <a:xfrm>
            <a:off x="152400" y="152400"/>
            <a:ext cx="5143500" cy="6553200"/>
          </a:xfrm>
          <a:prstGeom prst="rect">
            <a:avLst/>
          </a:prstGeom>
          <a:noFill/>
          <a:ln w="9525">
            <a:noFill/>
            <a:miter lim="800000"/>
            <a:headEnd/>
            <a:tailEnd/>
          </a:ln>
        </p:spPr>
      </p:pic>
      <p:sp>
        <p:nvSpPr>
          <p:cNvPr id="68610" name="Text Box 3"/>
          <p:cNvSpPr txBox="1">
            <a:spLocks noChangeArrowheads="1"/>
          </p:cNvSpPr>
          <p:nvPr/>
        </p:nvSpPr>
        <p:spPr bwMode="auto">
          <a:xfrm>
            <a:off x="4800600" y="533400"/>
            <a:ext cx="4006850" cy="822325"/>
          </a:xfrm>
          <a:prstGeom prst="rect">
            <a:avLst/>
          </a:prstGeom>
          <a:noFill/>
          <a:ln w="9525">
            <a:noFill/>
            <a:miter lim="800000"/>
            <a:headEnd/>
            <a:tailEnd/>
          </a:ln>
        </p:spPr>
        <p:txBody>
          <a:bodyPr wrap="none">
            <a:spAutoFit/>
          </a:bodyPr>
          <a:lstStyle/>
          <a:p>
            <a:r>
              <a:rPr lang="en-GB" b="1"/>
              <a:t>Cannon William Greenwell</a:t>
            </a:r>
          </a:p>
          <a:p>
            <a:r>
              <a:rPr lang="en-GB"/>
              <a:t>1820 - 1918</a:t>
            </a:r>
          </a:p>
        </p:txBody>
      </p:sp>
      <p:sp>
        <p:nvSpPr>
          <p:cNvPr id="68611" name="Text Box 4"/>
          <p:cNvSpPr txBox="1">
            <a:spLocks noChangeArrowheads="1"/>
          </p:cNvSpPr>
          <p:nvPr/>
        </p:nvSpPr>
        <p:spPr bwMode="auto">
          <a:xfrm>
            <a:off x="5410200" y="2325688"/>
            <a:ext cx="3581400" cy="3378200"/>
          </a:xfrm>
          <a:prstGeom prst="rect">
            <a:avLst/>
          </a:prstGeom>
          <a:noFill/>
          <a:ln w="9525">
            <a:noFill/>
            <a:miter lim="800000"/>
            <a:headEnd/>
            <a:tailEnd/>
          </a:ln>
        </p:spPr>
        <p:txBody>
          <a:bodyPr>
            <a:spAutoFit/>
          </a:bodyPr>
          <a:lstStyle/>
          <a:p>
            <a:pPr eaLnBrk="0" hangingPunct="0"/>
            <a:r>
              <a:rPr lang="en-GB"/>
              <a:t>Canon of Durham Cathedral</a:t>
            </a:r>
          </a:p>
          <a:p>
            <a:pPr eaLnBrk="0" hangingPunct="0"/>
            <a:endParaRPr lang="en-GB"/>
          </a:p>
          <a:p>
            <a:pPr eaLnBrk="0" hangingPunct="0"/>
            <a:endParaRPr lang="en-GB"/>
          </a:p>
          <a:p>
            <a:pPr eaLnBrk="0" hangingPunct="0"/>
            <a:endParaRPr lang="en-GB"/>
          </a:p>
          <a:p>
            <a:pPr eaLnBrk="0" hangingPunct="0"/>
            <a:endParaRPr lang="en-GB"/>
          </a:p>
          <a:p>
            <a:pPr eaLnBrk="0" hangingPunct="0"/>
            <a:endParaRPr lang="en-GB"/>
          </a:p>
          <a:p>
            <a:pPr eaLnBrk="0" hangingPunct="0"/>
            <a:r>
              <a:rPr lang="en-GB"/>
              <a:t>“never mind the theories, collect facts”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1026" descr="Pitt-Rivers 1827-1900"/>
          <p:cNvPicPr>
            <a:picLocks noChangeAspect="1" noChangeArrowheads="1"/>
          </p:cNvPicPr>
          <p:nvPr/>
        </p:nvPicPr>
        <p:blipFill>
          <a:blip r:embed="rId3"/>
          <a:srcRect/>
          <a:stretch>
            <a:fillRect/>
          </a:stretch>
        </p:blipFill>
        <p:spPr bwMode="auto">
          <a:xfrm>
            <a:off x="0" y="0"/>
            <a:ext cx="4589463" cy="6858000"/>
          </a:xfrm>
          <a:prstGeom prst="rect">
            <a:avLst/>
          </a:prstGeom>
          <a:noFill/>
          <a:ln w="9525">
            <a:noFill/>
            <a:miter lim="800000"/>
            <a:headEnd/>
            <a:tailEnd/>
          </a:ln>
        </p:spPr>
      </p:pic>
      <p:pic>
        <p:nvPicPr>
          <p:cNvPr id="70658" name="Picture 1027" descr="pitt-rivers Cissbury Ring 1875 01"/>
          <p:cNvPicPr>
            <a:picLocks noChangeAspect="1" noChangeArrowheads="1"/>
          </p:cNvPicPr>
          <p:nvPr/>
        </p:nvPicPr>
        <p:blipFill>
          <a:blip r:embed="rId4"/>
          <a:srcRect/>
          <a:stretch>
            <a:fillRect/>
          </a:stretch>
        </p:blipFill>
        <p:spPr bwMode="auto">
          <a:xfrm>
            <a:off x="4643438" y="0"/>
            <a:ext cx="4500562" cy="2820988"/>
          </a:xfrm>
          <a:prstGeom prst="rect">
            <a:avLst/>
          </a:prstGeom>
          <a:noFill/>
          <a:ln w="9525">
            <a:noFill/>
            <a:miter lim="800000"/>
            <a:headEnd/>
            <a:tailEnd/>
          </a:ln>
        </p:spPr>
      </p:pic>
      <p:pic>
        <p:nvPicPr>
          <p:cNvPr id="70659" name="Picture 1028" descr="Pitt-Rivers Wor Barrow"/>
          <p:cNvPicPr>
            <a:picLocks noChangeAspect="1" noChangeArrowheads="1"/>
          </p:cNvPicPr>
          <p:nvPr/>
        </p:nvPicPr>
        <p:blipFill>
          <a:blip r:embed="rId5"/>
          <a:srcRect/>
          <a:stretch>
            <a:fillRect/>
          </a:stretch>
        </p:blipFill>
        <p:spPr bwMode="auto">
          <a:xfrm>
            <a:off x="4648200" y="4424363"/>
            <a:ext cx="4495800" cy="2433637"/>
          </a:xfrm>
          <a:prstGeom prst="rect">
            <a:avLst/>
          </a:prstGeom>
          <a:noFill/>
          <a:ln w="9525">
            <a:noFill/>
            <a:miter lim="800000"/>
            <a:headEnd/>
            <a:tailEnd/>
          </a:ln>
        </p:spPr>
      </p:pic>
      <p:sp>
        <p:nvSpPr>
          <p:cNvPr id="70660" name="Text Box 1032"/>
          <p:cNvSpPr txBox="1">
            <a:spLocks noChangeArrowheads="1"/>
          </p:cNvSpPr>
          <p:nvPr/>
        </p:nvSpPr>
        <p:spPr bwMode="auto">
          <a:xfrm>
            <a:off x="4929188" y="3071813"/>
            <a:ext cx="3986212" cy="1016000"/>
          </a:xfrm>
          <a:prstGeom prst="rect">
            <a:avLst/>
          </a:prstGeom>
          <a:noFill/>
          <a:ln w="9525">
            <a:noFill/>
            <a:miter lim="800000"/>
            <a:headEnd/>
            <a:tailEnd/>
          </a:ln>
        </p:spPr>
        <p:txBody>
          <a:bodyPr wrap="none">
            <a:spAutoFit/>
          </a:bodyPr>
          <a:lstStyle/>
          <a:p>
            <a:pPr algn="ctr" eaLnBrk="0" hangingPunct="0"/>
            <a:r>
              <a:rPr lang="en-GB" sz="1600" b="1"/>
              <a:t>General Augustus Lane Fox Pitt-Rivers</a:t>
            </a:r>
          </a:p>
          <a:p>
            <a:pPr algn="ctr" eaLnBrk="0" hangingPunct="0"/>
            <a:r>
              <a:rPr lang="en-GB" sz="2000"/>
              <a:t>(1827 – 1900)</a:t>
            </a:r>
          </a:p>
          <a:p>
            <a:pPr algn="ctr" eaLnBrk="0" hangingPunct="0"/>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1026" descr="Heinrich Schliemann 01"/>
          <p:cNvPicPr>
            <a:picLocks noChangeAspect="1" noChangeArrowheads="1"/>
          </p:cNvPicPr>
          <p:nvPr/>
        </p:nvPicPr>
        <p:blipFill>
          <a:blip r:embed="rId3"/>
          <a:srcRect/>
          <a:stretch>
            <a:fillRect/>
          </a:stretch>
        </p:blipFill>
        <p:spPr bwMode="auto">
          <a:xfrm>
            <a:off x="0" y="0"/>
            <a:ext cx="2300288" cy="3505200"/>
          </a:xfrm>
          <a:prstGeom prst="rect">
            <a:avLst/>
          </a:prstGeom>
          <a:noFill/>
        </p:spPr>
      </p:pic>
      <p:pic>
        <p:nvPicPr>
          <p:cNvPr id="132099" name="Picture 1027" descr="Sophie Schliemann 01"/>
          <p:cNvPicPr>
            <a:picLocks noChangeAspect="1" noChangeArrowheads="1"/>
          </p:cNvPicPr>
          <p:nvPr/>
        </p:nvPicPr>
        <p:blipFill>
          <a:blip r:embed="rId4"/>
          <a:srcRect/>
          <a:stretch>
            <a:fillRect/>
          </a:stretch>
        </p:blipFill>
        <p:spPr bwMode="auto">
          <a:xfrm>
            <a:off x="0" y="2819400"/>
            <a:ext cx="2852738" cy="4038600"/>
          </a:xfrm>
          <a:prstGeom prst="rect">
            <a:avLst/>
          </a:prstGeom>
          <a:noFill/>
        </p:spPr>
      </p:pic>
      <p:pic>
        <p:nvPicPr>
          <p:cNvPr id="132100" name="Picture 1028" descr="Troy treasure"/>
          <p:cNvPicPr>
            <a:picLocks noChangeAspect="1" noChangeArrowheads="1"/>
          </p:cNvPicPr>
          <p:nvPr/>
        </p:nvPicPr>
        <p:blipFill>
          <a:blip r:embed="rId5"/>
          <a:srcRect/>
          <a:stretch>
            <a:fillRect/>
          </a:stretch>
        </p:blipFill>
        <p:spPr bwMode="auto">
          <a:xfrm>
            <a:off x="3030538" y="0"/>
            <a:ext cx="6113462" cy="6858000"/>
          </a:xfrm>
          <a:prstGeom prst="rect">
            <a:avLst/>
          </a:prstGeom>
          <a:noFill/>
        </p:spPr>
      </p:pic>
      <p:sp>
        <p:nvSpPr>
          <p:cNvPr id="132101" name="Text Box 1029"/>
          <p:cNvSpPr txBox="1">
            <a:spLocks noChangeArrowheads="1"/>
          </p:cNvSpPr>
          <p:nvPr/>
        </p:nvSpPr>
        <p:spPr bwMode="auto">
          <a:xfrm>
            <a:off x="5715000" y="5867400"/>
            <a:ext cx="3197225" cy="822325"/>
          </a:xfrm>
          <a:prstGeom prst="rect">
            <a:avLst/>
          </a:prstGeom>
          <a:noFill/>
          <a:ln w="9525">
            <a:noFill/>
            <a:miter lim="800000"/>
            <a:headEnd/>
            <a:tailEnd/>
          </a:ln>
          <a:effectLst/>
        </p:spPr>
        <p:txBody>
          <a:bodyPr wrap="none">
            <a:spAutoFit/>
          </a:bodyPr>
          <a:lstStyle/>
          <a:p>
            <a:r>
              <a:rPr lang="en-GB" b="1">
                <a:solidFill>
                  <a:schemeClr val="bg1"/>
                </a:solidFill>
              </a:rPr>
              <a:t>Heinrich Schliemann</a:t>
            </a:r>
          </a:p>
          <a:p>
            <a:r>
              <a:rPr lang="en-GB">
                <a:solidFill>
                  <a:schemeClr val="bg1"/>
                </a:solidFill>
              </a:rPr>
              <a:t>1822 - 90</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42690" name="Picture 2" descr="Kossinna, Gustav"/>
          <p:cNvPicPr>
            <a:picLocks noChangeAspect="1" noChangeArrowheads="1"/>
          </p:cNvPicPr>
          <p:nvPr/>
        </p:nvPicPr>
        <p:blipFill>
          <a:blip r:embed="rId3"/>
          <a:srcRect/>
          <a:stretch>
            <a:fillRect/>
          </a:stretch>
        </p:blipFill>
        <p:spPr bwMode="auto">
          <a:xfrm>
            <a:off x="179388" y="188913"/>
            <a:ext cx="2165350" cy="3527425"/>
          </a:xfrm>
          <a:prstGeom prst="rect">
            <a:avLst/>
          </a:prstGeom>
          <a:noFill/>
        </p:spPr>
      </p:pic>
      <p:pic>
        <p:nvPicPr>
          <p:cNvPr id="242691" name="Picture 3" descr="Kossinna, Gustav 02"/>
          <p:cNvPicPr>
            <a:picLocks noChangeAspect="1" noChangeArrowheads="1"/>
          </p:cNvPicPr>
          <p:nvPr/>
        </p:nvPicPr>
        <p:blipFill>
          <a:blip r:embed="rId4"/>
          <a:srcRect/>
          <a:stretch>
            <a:fillRect/>
          </a:stretch>
        </p:blipFill>
        <p:spPr bwMode="auto">
          <a:xfrm>
            <a:off x="5076825" y="188913"/>
            <a:ext cx="3905250" cy="5457825"/>
          </a:xfrm>
          <a:prstGeom prst="rect">
            <a:avLst/>
          </a:prstGeom>
          <a:noFill/>
        </p:spPr>
      </p:pic>
      <p:sp>
        <p:nvSpPr>
          <p:cNvPr id="242692" name="Text Box 4"/>
          <p:cNvSpPr txBox="1">
            <a:spLocks noChangeArrowheads="1"/>
          </p:cNvSpPr>
          <p:nvPr/>
        </p:nvSpPr>
        <p:spPr bwMode="auto">
          <a:xfrm>
            <a:off x="2339975" y="188913"/>
            <a:ext cx="2757488" cy="822325"/>
          </a:xfrm>
          <a:prstGeom prst="rect">
            <a:avLst/>
          </a:prstGeom>
          <a:noFill/>
          <a:ln w="9525">
            <a:noFill/>
            <a:miter lim="800000"/>
            <a:headEnd/>
            <a:tailEnd/>
          </a:ln>
          <a:effectLst/>
        </p:spPr>
        <p:txBody>
          <a:bodyPr wrap="none">
            <a:spAutoFit/>
          </a:bodyPr>
          <a:lstStyle/>
          <a:p>
            <a:pPr algn="ctr" eaLnBrk="1" hangingPunct="1"/>
            <a:r>
              <a:rPr lang="en-GB" b="1">
                <a:solidFill>
                  <a:schemeClr val="bg1"/>
                </a:solidFill>
                <a:latin typeface="Helvetica" pitchFamily="34" charset="0"/>
              </a:rPr>
              <a:t>Gustav Kossinna</a:t>
            </a:r>
            <a:r>
              <a:rPr lang="en-GB">
                <a:solidFill>
                  <a:schemeClr val="bg1"/>
                </a:solidFill>
                <a:latin typeface="Helvetica" pitchFamily="34" charset="0"/>
              </a:rPr>
              <a:t> </a:t>
            </a:r>
          </a:p>
          <a:p>
            <a:pPr algn="ctr" eaLnBrk="1" hangingPunct="1"/>
            <a:r>
              <a:rPr lang="en-GB">
                <a:solidFill>
                  <a:schemeClr val="bg1"/>
                </a:solidFill>
                <a:latin typeface="Helvetica" pitchFamily="34" charset="0"/>
              </a:rPr>
              <a:t>(1858 – 1931)</a:t>
            </a:r>
            <a:endParaRPr lang="en-US">
              <a:solidFill>
                <a:schemeClr val="bg1"/>
              </a:solidFill>
              <a:latin typeface="Helvetica" pitchFamily="34" charset="0"/>
            </a:endParaRPr>
          </a:p>
        </p:txBody>
      </p:sp>
      <p:sp>
        <p:nvSpPr>
          <p:cNvPr id="242694" name="Text Box 6"/>
          <p:cNvSpPr txBox="1">
            <a:spLocks noChangeArrowheads="1"/>
          </p:cNvSpPr>
          <p:nvPr/>
        </p:nvSpPr>
        <p:spPr bwMode="auto">
          <a:xfrm>
            <a:off x="152400" y="6019800"/>
            <a:ext cx="4887913" cy="641350"/>
          </a:xfrm>
          <a:prstGeom prst="rect">
            <a:avLst/>
          </a:prstGeom>
          <a:noFill/>
          <a:ln w="9525">
            <a:noFill/>
            <a:miter lim="800000"/>
            <a:headEnd/>
            <a:tailEnd/>
          </a:ln>
          <a:effectLst/>
        </p:spPr>
        <p:txBody>
          <a:bodyPr wrap="none">
            <a:spAutoFit/>
          </a:bodyPr>
          <a:lstStyle/>
          <a:p>
            <a:pPr eaLnBrk="1" hangingPunct="1"/>
            <a:r>
              <a:rPr lang="en-GB" sz="1800">
                <a:solidFill>
                  <a:schemeClr val="bg1"/>
                </a:solidFill>
                <a:latin typeface="Helvetica" pitchFamily="34" charset="0"/>
              </a:rPr>
              <a:t>Develops the concept of </a:t>
            </a:r>
            <a:r>
              <a:rPr lang="en-GB" sz="1800" b="1">
                <a:solidFill>
                  <a:schemeClr val="bg1"/>
                </a:solidFill>
                <a:latin typeface="Helvetica" pitchFamily="34" charset="0"/>
              </a:rPr>
              <a:t>KULTURKREIS</a:t>
            </a:r>
          </a:p>
          <a:p>
            <a:pPr eaLnBrk="1" hangingPunct="1"/>
            <a:r>
              <a:rPr lang="en-GB" sz="1800">
                <a:solidFill>
                  <a:schemeClr val="bg1"/>
                </a:solidFill>
                <a:latin typeface="Helvetica" pitchFamily="34" charset="0"/>
              </a:rPr>
              <a:t>(Culture Area) later used fervently by the nazis</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8306" name="Picture 2"/>
          <p:cNvPicPr>
            <a:picLocks noChangeAspect="1" noChangeArrowheads="1"/>
          </p:cNvPicPr>
          <p:nvPr/>
        </p:nvPicPr>
        <p:blipFill>
          <a:blip r:embed="rId3"/>
          <a:srcRect/>
          <a:stretch>
            <a:fillRect/>
          </a:stretch>
        </p:blipFill>
        <p:spPr bwMode="auto">
          <a:xfrm>
            <a:off x="0" y="0"/>
            <a:ext cx="4149725" cy="6858000"/>
          </a:xfrm>
          <a:prstGeom prst="rect">
            <a:avLst/>
          </a:prstGeom>
          <a:noFill/>
        </p:spPr>
      </p:pic>
      <p:sp>
        <p:nvSpPr>
          <p:cNvPr id="98307" name="Text Box 3"/>
          <p:cNvSpPr txBox="1">
            <a:spLocks noChangeArrowheads="1"/>
          </p:cNvSpPr>
          <p:nvPr/>
        </p:nvSpPr>
        <p:spPr bwMode="auto">
          <a:xfrm>
            <a:off x="5257800" y="228600"/>
            <a:ext cx="3125788" cy="884238"/>
          </a:xfrm>
          <a:prstGeom prst="rect">
            <a:avLst/>
          </a:prstGeom>
          <a:noFill/>
          <a:ln w="9525">
            <a:noFill/>
            <a:miter lim="800000"/>
            <a:headEnd/>
            <a:tailEnd/>
          </a:ln>
          <a:effectLst/>
        </p:spPr>
        <p:txBody>
          <a:bodyPr wrap="none">
            <a:spAutoFit/>
          </a:bodyPr>
          <a:lstStyle/>
          <a:p>
            <a:pPr algn="ctr"/>
            <a:r>
              <a:rPr lang="en-GB" sz="2800" b="1">
                <a:solidFill>
                  <a:schemeClr val="bg1"/>
                </a:solidFill>
              </a:rPr>
              <a:t>O. G. S. Crawford</a:t>
            </a:r>
          </a:p>
          <a:p>
            <a:pPr algn="ctr"/>
            <a:r>
              <a:rPr lang="en-GB">
                <a:solidFill>
                  <a:schemeClr val="bg1"/>
                </a:solidFill>
              </a:rPr>
              <a:t>1886 - 1957</a:t>
            </a:r>
            <a:endParaRPr lang="en-GB" sz="2800" b="1">
              <a:solidFill>
                <a:schemeClr val="bg1"/>
              </a:solidFill>
            </a:endParaRPr>
          </a:p>
        </p:txBody>
      </p:sp>
      <p:pic>
        <p:nvPicPr>
          <p:cNvPr id="98309" name="Picture 5" descr="Caerau, Aberpwll Pembs"/>
          <p:cNvPicPr>
            <a:picLocks noChangeAspect="1" noChangeArrowheads="1"/>
          </p:cNvPicPr>
          <p:nvPr/>
        </p:nvPicPr>
        <p:blipFill>
          <a:blip r:embed="rId4"/>
          <a:srcRect/>
          <a:stretch>
            <a:fillRect/>
          </a:stretch>
        </p:blipFill>
        <p:spPr bwMode="auto">
          <a:xfrm>
            <a:off x="4267200" y="2286000"/>
            <a:ext cx="4876800" cy="3305175"/>
          </a:xfrm>
          <a:prstGeom prst="rect">
            <a:avLst/>
          </a:prstGeom>
          <a:noFill/>
        </p:spPr>
      </p:pic>
      <p:sp>
        <p:nvSpPr>
          <p:cNvPr id="98310" name="Text Box 6"/>
          <p:cNvSpPr txBox="1">
            <a:spLocks noChangeArrowheads="1"/>
          </p:cNvSpPr>
          <p:nvPr/>
        </p:nvSpPr>
        <p:spPr bwMode="auto">
          <a:xfrm>
            <a:off x="4313238" y="5791200"/>
            <a:ext cx="4830762" cy="822325"/>
          </a:xfrm>
          <a:prstGeom prst="rect">
            <a:avLst/>
          </a:prstGeom>
          <a:noFill/>
          <a:ln w="9525">
            <a:noFill/>
            <a:miter lim="800000"/>
            <a:headEnd/>
            <a:tailEnd/>
          </a:ln>
          <a:effectLst/>
        </p:spPr>
        <p:txBody>
          <a:bodyPr wrap="none">
            <a:spAutoFit/>
          </a:bodyPr>
          <a:lstStyle/>
          <a:p>
            <a:pPr eaLnBrk="1" hangingPunct="1"/>
            <a:r>
              <a:rPr lang="en-GB">
                <a:solidFill>
                  <a:schemeClr val="bg1"/>
                </a:solidFill>
              </a:rPr>
              <a:t>Caerau, Aberpwll   Pembrokeshire</a:t>
            </a:r>
          </a:p>
          <a:p>
            <a:endParaRPr lang="en-GB">
              <a:solidFill>
                <a:schemeClr val="bg1"/>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3"/>
          <a:srcRect/>
          <a:stretch>
            <a:fillRect/>
          </a:stretch>
        </p:blipFill>
        <p:spPr bwMode="auto">
          <a:xfrm>
            <a:off x="0" y="0"/>
            <a:ext cx="9144000" cy="6442075"/>
          </a:xfrm>
          <a:prstGeom prst="rect">
            <a:avLst/>
          </a:prstGeom>
          <a:noFill/>
        </p:spPr>
      </p:pic>
      <p:sp>
        <p:nvSpPr>
          <p:cNvPr id="100355" name="Text Box 3"/>
          <p:cNvSpPr txBox="1">
            <a:spLocks noChangeArrowheads="1"/>
          </p:cNvSpPr>
          <p:nvPr/>
        </p:nvSpPr>
        <p:spPr bwMode="auto">
          <a:xfrm>
            <a:off x="914400" y="6338888"/>
            <a:ext cx="3038475" cy="519112"/>
          </a:xfrm>
          <a:prstGeom prst="rect">
            <a:avLst/>
          </a:prstGeom>
          <a:noFill/>
          <a:ln w="9525">
            <a:noFill/>
            <a:miter lim="800000"/>
            <a:headEnd/>
            <a:tailEnd/>
          </a:ln>
          <a:effectLst/>
        </p:spPr>
        <p:txBody>
          <a:bodyPr wrap="none">
            <a:spAutoFit/>
          </a:bodyPr>
          <a:lstStyle/>
          <a:p>
            <a:r>
              <a:rPr lang="en-GB" sz="2800" b="1">
                <a:solidFill>
                  <a:schemeClr val="bg1"/>
                </a:solidFill>
                <a:latin typeface="Times" pitchFamily="18" charset="0"/>
              </a:rPr>
              <a:t>Walton, </a:t>
            </a:r>
            <a:r>
              <a:rPr lang="en-GB">
                <a:solidFill>
                  <a:schemeClr val="bg1"/>
                </a:solidFill>
                <a:latin typeface="Times" pitchFamily="18" charset="0"/>
              </a:rPr>
              <a:t>New Radnor</a:t>
            </a:r>
            <a:endParaRPr lang="en-GB" sz="2800" b="1">
              <a:solidFill>
                <a:schemeClr val="bg1"/>
              </a:solidFill>
              <a:latin typeface="Times" pitchFamily="18"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1379" name="Picture 3"/>
          <p:cNvPicPr>
            <a:picLocks noChangeAspect="1" noChangeArrowheads="1"/>
          </p:cNvPicPr>
          <p:nvPr/>
        </p:nvPicPr>
        <p:blipFill>
          <a:blip r:embed="rId3"/>
          <a:srcRect/>
          <a:stretch>
            <a:fillRect/>
          </a:stretch>
        </p:blipFill>
        <p:spPr bwMode="auto">
          <a:xfrm>
            <a:off x="4529138" y="0"/>
            <a:ext cx="4614862" cy="5105400"/>
          </a:xfrm>
          <a:prstGeom prst="rect">
            <a:avLst/>
          </a:prstGeom>
          <a:noFill/>
        </p:spPr>
      </p:pic>
      <p:sp>
        <p:nvSpPr>
          <p:cNvPr id="101380" name="Text Box 4"/>
          <p:cNvSpPr txBox="1">
            <a:spLocks noChangeArrowheads="1"/>
          </p:cNvSpPr>
          <p:nvPr/>
        </p:nvSpPr>
        <p:spPr bwMode="auto">
          <a:xfrm>
            <a:off x="4876800" y="5562600"/>
            <a:ext cx="3795713" cy="1187450"/>
          </a:xfrm>
          <a:prstGeom prst="rect">
            <a:avLst/>
          </a:prstGeom>
          <a:noFill/>
          <a:ln w="9525">
            <a:noFill/>
            <a:miter lim="800000"/>
            <a:headEnd/>
            <a:tailEnd/>
          </a:ln>
          <a:effectLst/>
        </p:spPr>
        <p:txBody>
          <a:bodyPr wrap="none">
            <a:spAutoFit/>
          </a:bodyPr>
          <a:lstStyle/>
          <a:p>
            <a:r>
              <a:rPr lang="en-GB" b="1">
                <a:solidFill>
                  <a:schemeClr val="bg1"/>
                </a:solidFill>
              </a:rPr>
              <a:t>Howard Carter</a:t>
            </a:r>
          </a:p>
          <a:p>
            <a:r>
              <a:rPr lang="en-GB">
                <a:solidFill>
                  <a:schemeClr val="bg1"/>
                </a:solidFill>
              </a:rPr>
              <a:t>1874 - 1939</a:t>
            </a:r>
            <a:r>
              <a:rPr lang="en-GB" b="1">
                <a:solidFill>
                  <a:schemeClr val="bg1"/>
                </a:solidFill>
              </a:rPr>
              <a:t> </a:t>
            </a:r>
          </a:p>
          <a:p>
            <a:r>
              <a:rPr lang="en-GB">
                <a:solidFill>
                  <a:schemeClr val="bg1"/>
                </a:solidFill>
              </a:rPr>
              <a:t>Tutankhamen’s tomb 1922</a:t>
            </a:r>
          </a:p>
        </p:txBody>
      </p:sp>
      <p:pic>
        <p:nvPicPr>
          <p:cNvPr id="101381" name="Picture 5" descr="Howard Carter 03"/>
          <p:cNvPicPr>
            <a:picLocks noChangeAspect="1" noChangeArrowheads="1"/>
          </p:cNvPicPr>
          <p:nvPr/>
        </p:nvPicPr>
        <p:blipFill>
          <a:blip r:embed="rId4"/>
          <a:srcRect/>
          <a:stretch>
            <a:fillRect/>
          </a:stretch>
        </p:blipFill>
        <p:spPr bwMode="auto">
          <a:xfrm>
            <a:off x="0" y="0"/>
            <a:ext cx="3257550" cy="4343400"/>
          </a:xfrm>
          <a:prstGeom prst="rect">
            <a:avLst/>
          </a:prstGeom>
          <a:noFill/>
        </p:spPr>
      </p:pic>
      <p:pic>
        <p:nvPicPr>
          <p:cNvPr id="101382" name="Picture 6" descr="Howard Carter + Lord Carnarvon 01"/>
          <p:cNvPicPr>
            <a:picLocks noChangeAspect="1" noChangeArrowheads="1"/>
          </p:cNvPicPr>
          <p:nvPr/>
        </p:nvPicPr>
        <p:blipFill>
          <a:blip r:embed="rId5"/>
          <a:srcRect/>
          <a:stretch>
            <a:fillRect/>
          </a:stretch>
        </p:blipFill>
        <p:spPr bwMode="auto">
          <a:xfrm>
            <a:off x="0" y="4578350"/>
            <a:ext cx="3886200" cy="2279650"/>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4451" name="Picture 3"/>
          <p:cNvPicPr>
            <a:picLocks noChangeAspect="1" noChangeArrowheads="1"/>
          </p:cNvPicPr>
          <p:nvPr/>
        </p:nvPicPr>
        <p:blipFill>
          <a:blip r:embed="rId3"/>
          <a:srcRect/>
          <a:stretch>
            <a:fillRect/>
          </a:stretch>
        </p:blipFill>
        <p:spPr bwMode="auto">
          <a:xfrm>
            <a:off x="152400" y="152400"/>
            <a:ext cx="2619375" cy="3657600"/>
          </a:xfrm>
          <a:prstGeom prst="rect">
            <a:avLst/>
          </a:prstGeom>
          <a:noFill/>
        </p:spPr>
      </p:pic>
      <p:sp>
        <p:nvSpPr>
          <p:cNvPr id="104452" name="Text Box 4"/>
          <p:cNvSpPr txBox="1">
            <a:spLocks noChangeArrowheads="1"/>
          </p:cNvSpPr>
          <p:nvPr/>
        </p:nvSpPr>
        <p:spPr bwMode="auto">
          <a:xfrm>
            <a:off x="2667000" y="5715000"/>
            <a:ext cx="3249613" cy="822325"/>
          </a:xfrm>
          <a:prstGeom prst="rect">
            <a:avLst/>
          </a:prstGeom>
          <a:noFill/>
          <a:ln w="9525">
            <a:noFill/>
            <a:miter lim="800000"/>
            <a:headEnd/>
            <a:tailEnd/>
          </a:ln>
          <a:effectLst/>
        </p:spPr>
        <p:txBody>
          <a:bodyPr wrap="none">
            <a:spAutoFit/>
          </a:bodyPr>
          <a:lstStyle/>
          <a:p>
            <a:pPr algn="ctr"/>
            <a:r>
              <a:rPr lang="en-GB" b="1">
                <a:solidFill>
                  <a:schemeClr val="bg1"/>
                </a:solidFill>
              </a:rPr>
              <a:t>Sir Mortimer Wheeler</a:t>
            </a:r>
          </a:p>
          <a:p>
            <a:pPr algn="ctr"/>
            <a:r>
              <a:rPr lang="en-GB" b="1">
                <a:solidFill>
                  <a:schemeClr val="bg1"/>
                </a:solidFill>
              </a:rPr>
              <a:t>(1890 - 1976)</a:t>
            </a:r>
          </a:p>
        </p:txBody>
      </p:sp>
      <p:pic>
        <p:nvPicPr>
          <p:cNvPr id="104453" name="Picture 5" descr="Wheeler - Wye Downs - Kent 1954"/>
          <p:cNvPicPr>
            <a:picLocks noChangeAspect="1" noChangeArrowheads="1"/>
          </p:cNvPicPr>
          <p:nvPr/>
        </p:nvPicPr>
        <p:blipFill>
          <a:blip r:embed="rId4"/>
          <a:srcRect/>
          <a:stretch>
            <a:fillRect/>
          </a:stretch>
        </p:blipFill>
        <p:spPr bwMode="auto">
          <a:xfrm>
            <a:off x="2819400" y="152400"/>
            <a:ext cx="6324600" cy="4611688"/>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39618" name="Picture 2" descr="Vere Gordon Childe"/>
          <p:cNvPicPr>
            <a:picLocks noChangeAspect="1" noChangeArrowheads="1"/>
          </p:cNvPicPr>
          <p:nvPr/>
        </p:nvPicPr>
        <p:blipFill>
          <a:blip r:embed="rId3"/>
          <a:srcRect/>
          <a:stretch>
            <a:fillRect/>
          </a:stretch>
        </p:blipFill>
        <p:spPr bwMode="auto">
          <a:xfrm>
            <a:off x="228600" y="228600"/>
            <a:ext cx="4738688" cy="5638800"/>
          </a:xfrm>
          <a:prstGeom prst="rect">
            <a:avLst/>
          </a:prstGeom>
          <a:noFill/>
        </p:spPr>
      </p:pic>
      <p:sp>
        <p:nvSpPr>
          <p:cNvPr id="239619" name="Text Box 3"/>
          <p:cNvSpPr txBox="1">
            <a:spLocks noChangeArrowheads="1"/>
          </p:cNvSpPr>
          <p:nvPr/>
        </p:nvSpPr>
        <p:spPr bwMode="auto">
          <a:xfrm>
            <a:off x="5394325" y="649288"/>
            <a:ext cx="2881313" cy="822325"/>
          </a:xfrm>
          <a:prstGeom prst="rect">
            <a:avLst/>
          </a:prstGeom>
          <a:noFill/>
          <a:ln w="9525">
            <a:noFill/>
            <a:miter lim="800000"/>
            <a:headEnd/>
            <a:tailEnd/>
          </a:ln>
          <a:effectLst/>
        </p:spPr>
        <p:txBody>
          <a:bodyPr wrap="none">
            <a:spAutoFit/>
          </a:bodyPr>
          <a:lstStyle/>
          <a:p>
            <a:r>
              <a:rPr lang="en-GB">
                <a:solidFill>
                  <a:schemeClr val="bg1"/>
                </a:solidFill>
              </a:rPr>
              <a:t>Vere Gordon Childe</a:t>
            </a:r>
          </a:p>
          <a:p>
            <a:r>
              <a:rPr lang="en-GB">
                <a:solidFill>
                  <a:schemeClr val="bg1"/>
                </a:solidFill>
              </a:rPr>
              <a:t>1892-1957</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6674" name="Picture 1026" descr="Willard Libby 1908-80 01"/>
          <p:cNvPicPr>
            <a:picLocks noChangeAspect="1" noChangeArrowheads="1"/>
          </p:cNvPicPr>
          <p:nvPr/>
        </p:nvPicPr>
        <p:blipFill>
          <a:blip r:embed="rId3"/>
          <a:srcRect/>
          <a:stretch>
            <a:fillRect/>
          </a:stretch>
        </p:blipFill>
        <p:spPr bwMode="auto">
          <a:xfrm>
            <a:off x="0" y="0"/>
            <a:ext cx="4733925" cy="6858000"/>
          </a:xfrm>
          <a:prstGeom prst="rect">
            <a:avLst/>
          </a:prstGeom>
          <a:noFill/>
        </p:spPr>
      </p:pic>
      <p:pic>
        <p:nvPicPr>
          <p:cNvPr id="156675" name="Picture 1027" descr="Willard Libby 1955 Time cover 01"/>
          <p:cNvPicPr>
            <a:picLocks noChangeAspect="1" noChangeArrowheads="1"/>
          </p:cNvPicPr>
          <p:nvPr/>
        </p:nvPicPr>
        <p:blipFill>
          <a:blip r:embed="rId4"/>
          <a:srcRect/>
          <a:stretch>
            <a:fillRect/>
          </a:stretch>
        </p:blipFill>
        <p:spPr bwMode="auto">
          <a:xfrm>
            <a:off x="5257800" y="228600"/>
            <a:ext cx="3351213" cy="4419600"/>
          </a:xfrm>
          <a:prstGeom prst="rect">
            <a:avLst/>
          </a:prstGeom>
          <a:noFill/>
        </p:spPr>
      </p:pic>
      <p:sp>
        <p:nvSpPr>
          <p:cNvPr id="156676" name="Text Box 1028"/>
          <p:cNvSpPr txBox="1">
            <a:spLocks noChangeArrowheads="1"/>
          </p:cNvSpPr>
          <p:nvPr/>
        </p:nvSpPr>
        <p:spPr bwMode="auto">
          <a:xfrm>
            <a:off x="4876800" y="4800600"/>
            <a:ext cx="4267200" cy="1917700"/>
          </a:xfrm>
          <a:prstGeom prst="rect">
            <a:avLst/>
          </a:prstGeom>
          <a:noFill/>
          <a:ln w="9525">
            <a:noFill/>
            <a:miter lim="800000"/>
            <a:headEnd/>
            <a:tailEnd/>
          </a:ln>
          <a:effectLst/>
        </p:spPr>
        <p:txBody>
          <a:bodyPr>
            <a:spAutoFit/>
          </a:bodyPr>
          <a:lstStyle/>
          <a:p>
            <a:pPr algn="ctr"/>
            <a:r>
              <a:rPr lang="en-GB" b="1">
                <a:solidFill>
                  <a:schemeClr val="bg1"/>
                </a:solidFill>
              </a:rPr>
              <a:t>Willard Libby</a:t>
            </a:r>
          </a:p>
          <a:p>
            <a:pPr algn="ctr"/>
            <a:r>
              <a:rPr lang="en-GB">
                <a:solidFill>
                  <a:schemeClr val="bg1"/>
                </a:solidFill>
              </a:rPr>
              <a:t>1908 – 80</a:t>
            </a:r>
          </a:p>
          <a:p>
            <a:endParaRPr lang="en-GB">
              <a:solidFill>
                <a:schemeClr val="bg1"/>
              </a:solidFill>
            </a:endParaRPr>
          </a:p>
          <a:p>
            <a:r>
              <a:rPr lang="en-GB">
                <a:solidFill>
                  <a:schemeClr val="bg1"/>
                </a:solidFill>
              </a:rPr>
              <a:t>Publishes the first radiocarbon dates in 1949</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8242" name="Picture 2" descr="Lewis Binford 01"/>
          <p:cNvPicPr>
            <a:picLocks noChangeAspect="1" noChangeArrowheads="1"/>
          </p:cNvPicPr>
          <p:nvPr/>
        </p:nvPicPr>
        <p:blipFill>
          <a:blip r:embed="rId3"/>
          <a:srcRect/>
          <a:stretch>
            <a:fillRect/>
          </a:stretch>
        </p:blipFill>
        <p:spPr bwMode="auto">
          <a:xfrm>
            <a:off x="0" y="0"/>
            <a:ext cx="5122863" cy="6858000"/>
          </a:xfrm>
          <a:prstGeom prst="rect">
            <a:avLst/>
          </a:prstGeom>
          <a:noFill/>
        </p:spPr>
      </p:pic>
      <p:sp>
        <p:nvSpPr>
          <p:cNvPr id="138243" name="Text Box 3"/>
          <p:cNvSpPr txBox="1">
            <a:spLocks noChangeArrowheads="1"/>
          </p:cNvSpPr>
          <p:nvPr/>
        </p:nvSpPr>
        <p:spPr bwMode="auto">
          <a:xfrm>
            <a:off x="5699125" y="420688"/>
            <a:ext cx="2016125" cy="457200"/>
          </a:xfrm>
          <a:prstGeom prst="rect">
            <a:avLst/>
          </a:prstGeom>
          <a:noFill/>
          <a:ln w="9525">
            <a:noFill/>
            <a:miter lim="800000"/>
            <a:headEnd/>
            <a:tailEnd/>
          </a:ln>
          <a:effectLst/>
        </p:spPr>
        <p:txBody>
          <a:bodyPr wrap="none">
            <a:spAutoFit/>
          </a:bodyPr>
          <a:lstStyle/>
          <a:p>
            <a:r>
              <a:rPr lang="en-GB">
                <a:solidFill>
                  <a:schemeClr val="bg1"/>
                </a:solidFill>
              </a:rPr>
              <a:t>Lewis Binford</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987</TotalTime>
  <Words>1048</Words>
  <Application>Microsoft Office PowerPoint</Application>
  <PresentationFormat>On-screen Show (4:3)</PresentationFormat>
  <Paragraphs>203</Paragraphs>
  <Slides>42</Slides>
  <Notes>41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Helvetica</vt:lpstr>
      <vt:lpstr>Times</vt:lpstr>
      <vt:lpstr>Times New Roman</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Quentin Drew</dc:creator>
  <cp:lastModifiedBy>Quentin Drew</cp:lastModifiedBy>
  <cp:revision>26</cp:revision>
  <dcterms:created xsi:type="dcterms:W3CDTF">2000-08-06T16:44:19Z</dcterms:created>
  <dcterms:modified xsi:type="dcterms:W3CDTF">2018-10-22T11:06:44Z</dcterms:modified>
</cp:coreProperties>
</file>