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66" r:id="rId3"/>
    <p:sldId id="274" r:id="rId4"/>
    <p:sldId id="271" r:id="rId5"/>
    <p:sldId id="272" r:id="rId6"/>
    <p:sldId id="273" r:id="rId7"/>
    <p:sldId id="257" r:id="rId8"/>
    <p:sldId id="260" r:id="rId9"/>
    <p:sldId id="263" r:id="rId10"/>
    <p:sldId id="264" r:id="rId11"/>
    <p:sldId id="275" r:id="rId12"/>
    <p:sldId id="270" r:id="rId13"/>
    <p:sldId id="267" r:id="rId14"/>
    <p:sldId id="268" r:id="rId15"/>
    <p:sldId id="269" r:id="rId16"/>
    <p:sldId id="265" r:id="rId17"/>
    <p:sldId id="262" r:id="rId18"/>
    <p:sldId id="261" r:id="rId19"/>
    <p:sldId id="258" r:id="rId20"/>
    <p:sldId id="2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814" autoAdjust="0"/>
    <p:restoredTop sz="94660"/>
  </p:normalViewPr>
  <p:slideViewPr>
    <p:cSldViewPr snapToGrid="0">
      <p:cViewPr varScale="1">
        <p:scale>
          <a:sx n="95" d="100"/>
          <a:sy n="95" d="100"/>
        </p:scale>
        <p:origin x="200" y="1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02A09-CB52-7C4D-9DDD-351F987F8FA0}" type="datetimeFigureOut">
              <a:rPr lang="en-US" smtClean="0"/>
              <a:t>3/29/17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AA237-C235-4040-8959-90B4955EA0D0}" type="slidenum">
              <a:rPr lang="en-US" smtClean="0"/>
              <a:t>‹#›</a:t>
            </a:fld>
            <a:endParaRPr lang="en-US"/>
          </a:p>
        </p:txBody>
      </p:sp>
    </p:spTree>
    <p:extLst>
      <p:ext uri="{BB962C8B-B14F-4D97-AF65-F5344CB8AC3E}">
        <p14:creationId xmlns:p14="http://schemas.microsoft.com/office/powerpoint/2010/main" val="2023470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A8701046-57BF-CC42-B6B3-CD746E6891A4}" type="slidenum">
              <a:rPr lang="en-US" altLang="en-US"/>
              <a:pPr/>
              <a:t>4</a:t>
            </a:fld>
            <a:endParaRPr lang="en-US" altLang="en-US"/>
          </a:p>
        </p:txBody>
      </p:sp>
      <p:sp>
        <p:nvSpPr>
          <p:cNvPr id="40963" name="Rectangle 2"/>
          <p:cNvSpPr>
            <a:spLocks noRo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1289887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D79D2BC-18B3-9547-ABE8-1D83D3A32E3B}" type="slidenum">
              <a:rPr lang="en-US" altLang="en-US"/>
              <a:pPr/>
              <a:t>5</a:t>
            </a:fld>
            <a:endParaRPr lang="en-US" altLang="en-US"/>
          </a:p>
        </p:txBody>
      </p:sp>
      <p:sp>
        <p:nvSpPr>
          <p:cNvPr id="41987" name="Rectangle 2"/>
          <p:cNvSpPr>
            <a:spLocks noRo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1360789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01644EC0-48AC-B44F-AE62-CF883B87D15F}" type="slidenum">
              <a:rPr lang="en-US" altLang="en-US"/>
              <a:pPr/>
              <a:t>6</a:t>
            </a:fld>
            <a:endParaRPr lang="en-US" altLang="en-US"/>
          </a:p>
        </p:txBody>
      </p:sp>
      <p:sp>
        <p:nvSpPr>
          <p:cNvPr id="43011" name="Rectangle 2"/>
          <p:cNvSpPr>
            <a:spLocks noRo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1459706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DA1D8DE3-E399-E747-8E9C-5230892BAF95}" type="slidenum">
              <a:rPr lang="en-US" altLang="en-US"/>
              <a:pPr/>
              <a:t>13</a:t>
            </a:fld>
            <a:endParaRPr lang="en-US" altLang="en-US"/>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909877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8D4971D-148F-CD41-9D70-117E8E7B0183}" type="slidenum">
              <a:rPr lang="en-US" altLang="en-US"/>
              <a:pPr/>
              <a:t>14</a:t>
            </a:fld>
            <a:endParaRPr lang="en-US" altLang="en-US"/>
          </a:p>
        </p:txBody>
      </p:sp>
      <p:sp>
        <p:nvSpPr>
          <p:cNvPr id="61443" name="Rectangle 2"/>
          <p:cNvSpPr>
            <a:spLocks noRo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557016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A6CE54DE-FB46-924B-A6D1-0DAD4D08F51C}" type="slidenum">
              <a:rPr lang="en-US" altLang="en-US"/>
              <a:pPr/>
              <a:t>15</a:t>
            </a:fld>
            <a:endParaRPr lang="en-US" altLang="en-US"/>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1285891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21CAFCC-49AE-4121-8418-77102E678289}" type="datetimeFigureOut">
              <a:rPr lang="en-GB" smtClean="0"/>
              <a:t>29/03/2017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94426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1CAFCC-49AE-4121-8418-77102E678289}" type="datetimeFigureOut">
              <a:rPr lang="en-GB" smtClean="0"/>
              <a:t>29/03/2017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787090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1CAFCC-49AE-4121-8418-77102E678289}" type="datetimeFigureOut">
              <a:rPr lang="en-GB" smtClean="0"/>
              <a:t>29/03/2017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134002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21CAFCC-49AE-4121-8418-77102E678289}" type="datetimeFigureOut">
              <a:rPr lang="en-GB" smtClean="0"/>
              <a:t>29/03/2017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490894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21CAFCC-49AE-4121-8418-77102E678289}" type="datetimeFigureOut">
              <a:rPr lang="en-GB" smtClean="0"/>
              <a:t>29/03/2017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4241544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21CAFCC-49AE-4121-8418-77102E678289}" type="datetimeFigureOut">
              <a:rPr lang="en-GB" smtClean="0"/>
              <a:t>29/03/2017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3354619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1CAFCC-49AE-4121-8418-77102E678289}" type="datetimeFigureOut">
              <a:rPr lang="en-GB" smtClean="0"/>
              <a:t>29/03/2017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3047161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1CAFCC-49AE-4121-8418-77102E678289}" type="datetimeFigureOut">
              <a:rPr lang="en-GB" smtClean="0"/>
              <a:t>29/03/2017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1661250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1CAFCC-49AE-4121-8418-77102E678289}" type="datetimeFigureOut">
              <a:rPr lang="en-GB" smtClean="0"/>
              <a:t>29/03/2017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3793569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1CAFCC-49AE-4121-8418-77102E678289}" type="datetimeFigureOut">
              <a:rPr lang="en-GB" smtClean="0"/>
              <a:t>29/03/2017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3003082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21CAFCC-49AE-4121-8418-77102E678289}" type="datetimeFigureOut">
              <a:rPr lang="en-GB" smtClean="0"/>
              <a:t>29/03/2017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42F056-BEC2-4384-A293-1AF337D7C685}" type="slidenum">
              <a:rPr lang="en-GB" smtClean="0"/>
              <a:t>‹#›</a:t>
            </a:fld>
            <a:endParaRPr lang="en-GB"/>
          </a:p>
        </p:txBody>
      </p:sp>
    </p:spTree>
    <p:extLst>
      <p:ext uri="{BB962C8B-B14F-4D97-AF65-F5344CB8AC3E}">
        <p14:creationId xmlns:p14="http://schemas.microsoft.com/office/powerpoint/2010/main" val="383257058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1CAFCC-49AE-4121-8418-77102E678289}" type="datetimeFigureOut">
              <a:rPr lang="en-GB" smtClean="0"/>
              <a:t>29/03/2017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42F056-BEC2-4384-A293-1AF337D7C685}" type="slidenum">
              <a:rPr lang="en-GB" smtClean="0"/>
              <a:t>‹#›</a:t>
            </a:fld>
            <a:endParaRPr lang="en-GB"/>
          </a:p>
        </p:txBody>
      </p:sp>
    </p:spTree>
    <p:extLst>
      <p:ext uri="{BB962C8B-B14F-4D97-AF65-F5344CB8AC3E}">
        <p14:creationId xmlns:p14="http://schemas.microsoft.com/office/powerpoint/2010/main" val="4091276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hyperlink" Target="http://images.google.com/imgres?imgurl=www.oxfam.org.uk/coolplanet/ontheline/explore/journey/uk/images/sport.jpg&amp;imgrefurl=http://www.oxfam.org.uk/coolplanet/ontheline/explore/journey/uk/sport.htm&amp;h=146&amp;w=205&amp;prev=/images%3Fq%3Dsport%2Buk%26svnum%3D10%26hl%3Den%26lr%3D%26ie%3DUTF-8%26oe%3DUTF-8%26sa%3DG" TargetMode="External"/><Relationship Id="rId4"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Reflective Practice </a:t>
            </a:r>
            <a:endParaRPr lang="en-GB" dirty="0"/>
          </a:p>
        </p:txBody>
      </p:sp>
      <p:sp>
        <p:nvSpPr>
          <p:cNvPr id="3" name="Subtitle 2"/>
          <p:cNvSpPr>
            <a:spLocks noGrp="1"/>
          </p:cNvSpPr>
          <p:nvPr>
            <p:ph type="subTitle" idx="1"/>
          </p:nvPr>
        </p:nvSpPr>
        <p:spPr/>
        <p:txBody>
          <a:bodyPr/>
          <a:lstStyle/>
          <a:p>
            <a:r>
              <a:rPr lang="en-GB" dirty="0" smtClean="0"/>
              <a:t>Dylan Blain</a:t>
            </a:r>
            <a:endParaRPr lang="en-GB" dirty="0"/>
          </a:p>
        </p:txBody>
      </p:sp>
    </p:spTree>
    <p:extLst>
      <p:ext uri="{BB962C8B-B14F-4D97-AF65-F5344CB8AC3E}">
        <p14:creationId xmlns:p14="http://schemas.microsoft.com/office/powerpoint/2010/main" val="1120750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4691" y="238539"/>
            <a:ext cx="7729637" cy="6341165"/>
          </a:xfrm>
          <a:prstGeom prst="rect">
            <a:avLst/>
          </a:prstGeom>
        </p:spPr>
      </p:pic>
    </p:spTree>
    <p:extLst>
      <p:ext uri="{BB962C8B-B14F-4D97-AF65-F5344CB8AC3E}">
        <p14:creationId xmlns:p14="http://schemas.microsoft.com/office/powerpoint/2010/main" val="472564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Outline</a:t>
            </a:r>
            <a:endParaRPr lang="en-US" dirty="0"/>
          </a:p>
        </p:txBody>
      </p:sp>
      <p:sp>
        <p:nvSpPr>
          <p:cNvPr id="3" name="Content Placeholder 2"/>
          <p:cNvSpPr>
            <a:spLocks noGrp="1"/>
          </p:cNvSpPr>
          <p:nvPr>
            <p:ph idx="1"/>
          </p:nvPr>
        </p:nvSpPr>
        <p:spPr/>
        <p:txBody>
          <a:bodyPr/>
          <a:lstStyle/>
          <a:p>
            <a:r>
              <a:rPr lang="en-US" dirty="0" smtClean="0"/>
              <a:t>Recap - what is reflection (different fields)</a:t>
            </a:r>
          </a:p>
          <a:p>
            <a:endParaRPr lang="en-US" dirty="0" smtClean="0"/>
          </a:p>
          <a:p>
            <a:r>
              <a:rPr lang="en-US" dirty="0" smtClean="0"/>
              <a:t>Johns model of structured reflection</a:t>
            </a:r>
          </a:p>
          <a:p>
            <a:endParaRPr lang="en-US" dirty="0" smtClean="0"/>
          </a:p>
          <a:p>
            <a:r>
              <a:rPr lang="en-US" dirty="0" smtClean="0"/>
              <a:t>Reflection - case studies from research</a:t>
            </a:r>
          </a:p>
          <a:p>
            <a:endParaRPr lang="en-US" dirty="0"/>
          </a:p>
        </p:txBody>
      </p:sp>
    </p:spTree>
    <p:extLst>
      <p:ext uri="{BB962C8B-B14F-4D97-AF65-F5344CB8AC3E}">
        <p14:creationId xmlns:p14="http://schemas.microsoft.com/office/powerpoint/2010/main" val="210022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mtClean="0">
                <a:latin typeface="Times New Roman" pitchFamily="18" charset="0"/>
              </a:rPr>
              <a:t>What is Reflective Practice</a:t>
            </a:r>
            <a:endParaRPr lang="en-US" smtClean="0">
              <a:latin typeface="Times New Roman" pitchFamily="18" charset="0"/>
            </a:endParaRPr>
          </a:p>
        </p:txBody>
      </p:sp>
      <p:sp>
        <p:nvSpPr>
          <p:cNvPr id="6147" name="Rectangle 3"/>
          <p:cNvSpPr>
            <a:spLocks noGrp="1" noChangeArrowheads="1"/>
          </p:cNvSpPr>
          <p:nvPr>
            <p:ph type="body" idx="1"/>
          </p:nvPr>
        </p:nvSpPr>
        <p:spPr>
          <a:xfrm>
            <a:off x="582706" y="1601787"/>
            <a:ext cx="11026588" cy="5256213"/>
          </a:xfrm>
        </p:spPr>
        <p:txBody>
          <a:bodyPr/>
          <a:lstStyle/>
          <a:p>
            <a:pPr algn="ctr" eaLnBrk="1" hangingPunct="1">
              <a:lnSpc>
                <a:spcPct val="80000"/>
              </a:lnSpc>
            </a:pPr>
            <a:r>
              <a:rPr lang="en-GB" altLang="en-US" dirty="0">
                <a:latin typeface="Times New Roman" charset="0"/>
              </a:rPr>
              <a:t>A process of reviewing an experience of practice in order to describe, analyse and evaluate and so inform learning from practice</a:t>
            </a:r>
          </a:p>
          <a:p>
            <a:pPr algn="ctr" eaLnBrk="1" hangingPunct="1">
              <a:lnSpc>
                <a:spcPct val="80000"/>
              </a:lnSpc>
              <a:buFontTx/>
              <a:buNone/>
            </a:pPr>
            <a:endParaRPr lang="en-GB" altLang="en-US" dirty="0">
              <a:latin typeface="Times New Roman" charset="0"/>
            </a:endParaRPr>
          </a:p>
          <a:p>
            <a:pPr algn="ctr" eaLnBrk="1" hangingPunct="1">
              <a:lnSpc>
                <a:spcPct val="80000"/>
              </a:lnSpc>
              <a:buFontTx/>
              <a:buNone/>
            </a:pPr>
            <a:r>
              <a:rPr lang="en-GB" altLang="en-US" sz="2000" dirty="0">
                <a:latin typeface="Times New Roman" charset="0"/>
              </a:rPr>
              <a:t>Reid, B (1993) ‘But we’re doing it already!’ Exploring a response to the concept of reflective practice in order to improve its facilitation. </a:t>
            </a:r>
            <a:r>
              <a:rPr lang="en-GB" altLang="en-US" sz="2000" i="1" dirty="0">
                <a:latin typeface="Times New Roman" charset="0"/>
              </a:rPr>
              <a:t>Nurse Education Today</a:t>
            </a:r>
            <a:r>
              <a:rPr lang="en-GB" altLang="en-US" sz="2000" dirty="0">
                <a:latin typeface="Times New Roman" charset="0"/>
              </a:rPr>
              <a:t>, 13 305-309</a:t>
            </a:r>
          </a:p>
          <a:p>
            <a:pPr algn="ctr" eaLnBrk="1" hangingPunct="1">
              <a:lnSpc>
                <a:spcPct val="80000"/>
              </a:lnSpc>
              <a:buFontTx/>
              <a:buNone/>
            </a:pPr>
            <a:endParaRPr lang="en-GB" altLang="en-US" sz="2400" dirty="0">
              <a:latin typeface="Times New Roman" charset="0"/>
            </a:endParaRPr>
          </a:p>
          <a:p>
            <a:pPr algn="ctr" eaLnBrk="1" hangingPunct="1">
              <a:lnSpc>
                <a:spcPct val="80000"/>
              </a:lnSpc>
            </a:pPr>
            <a:r>
              <a:rPr lang="en-GB" altLang="en-US" sz="2400" dirty="0">
                <a:latin typeface="Times New Roman" charset="0"/>
              </a:rPr>
              <a:t>The process of internally examining and exploring an issue of concern, triggered by an experience, which creates and clarifies meaning in terms of self and results in a changed conceptual perspective</a:t>
            </a:r>
          </a:p>
          <a:p>
            <a:pPr algn="ctr" eaLnBrk="1" hangingPunct="1">
              <a:lnSpc>
                <a:spcPct val="80000"/>
              </a:lnSpc>
              <a:buFontTx/>
              <a:buNone/>
            </a:pPr>
            <a:endParaRPr lang="en-GB" altLang="en-US" sz="2400" dirty="0">
              <a:latin typeface="Times New Roman" charset="0"/>
            </a:endParaRPr>
          </a:p>
          <a:p>
            <a:pPr algn="ctr" eaLnBrk="1" hangingPunct="1">
              <a:lnSpc>
                <a:spcPct val="80000"/>
              </a:lnSpc>
              <a:buFontTx/>
              <a:buNone/>
            </a:pPr>
            <a:r>
              <a:rPr lang="en-GB" altLang="en-US" sz="2000" dirty="0">
                <a:latin typeface="Times New Roman" charset="0"/>
              </a:rPr>
              <a:t>Boyd,  E and </a:t>
            </a:r>
            <a:r>
              <a:rPr lang="en-GB" altLang="en-US" sz="2000" dirty="0" err="1">
                <a:latin typeface="Times New Roman" charset="0"/>
              </a:rPr>
              <a:t>Fales</a:t>
            </a:r>
            <a:r>
              <a:rPr lang="en-GB" altLang="en-US" sz="2000" dirty="0">
                <a:latin typeface="Times New Roman" charset="0"/>
              </a:rPr>
              <a:t>, A (1983) Reflective learning: Key to learning from experience. </a:t>
            </a:r>
            <a:r>
              <a:rPr lang="en-GB" altLang="en-US" sz="2000" i="1" dirty="0">
                <a:latin typeface="Times New Roman" charset="0"/>
              </a:rPr>
              <a:t>Journal of Humanistic Psychology</a:t>
            </a:r>
            <a:r>
              <a:rPr lang="en-GB" altLang="en-US" sz="2000" dirty="0">
                <a:latin typeface="Times New Roman" charset="0"/>
              </a:rPr>
              <a:t>, 23, 99-117</a:t>
            </a:r>
          </a:p>
          <a:p>
            <a:pPr eaLnBrk="1" hangingPunct="1">
              <a:lnSpc>
                <a:spcPct val="80000"/>
              </a:lnSpc>
            </a:pPr>
            <a:endParaRPr lang="en-US" altLang="en-US" sz="2000" dirty="0">
              <a:solidFill>
                <a:srgbClr val="FFFF66"/>
              </a:solidFill>
              <a:latin typeface="Times New Roman" charset="0"/>
            </a:endParaRPr>
          </a:p>
        </p:txBody>
      </p:sp>
    </p:spTree>
    <p:extLst>
      <p:ext uri="{BB962C8B-B14F-4D97-AF65-F5344CB8AC3E}">
        <p14:creationId xmlns:p14="http://schemas.microsoft.com/office/powerpoint/2010/main" val="20945345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b="1" dirty="0" smtClean="0">
                <a:latin typeface="Times New Roman" pitchFamily="18" charset="0"/>
              </a:rPr>
              <a:t>What is Reflective Practice?</a:t>
            </a:r>
            <a:endParaRPr lang="en-US" b="1" dirty="0" smtClean="0">
              <a:latin typeface="Times New Roman" pitchFamily="18" charset="0"/>
            </a:endParaRPr>
          </a:p>
        </p:txBody>
      </p:sp>
      <p:sp>
        <p:nvSpPr>
          <p:cNvPr id="7171" name="Rectangle 3"/>
          <p:cNvSpPr>
            <a:spLocks noGrp="1" noChangeArrowheads="1"/>
          </p:cNvSpPr>
          <p:nvPr>
            <p:ph type="body" idx="1"/>
          </p:nvPr>
        </p:nvSpPr>
        <p:spPr>
          <a:xfrm>
            <a:off x="712693" y="1497014"/>
            <a:ext cx="10529047" cy="5184775"/>
          </a:xfrm>
        </p:spPr>
        <p:txBody>
          <a:bodyPr/>
          <a:lstStyle/>
          <a:p>
            <a:pPr eaLnBrk="1" hangingPunct="1">
              <a:lnSpc>
                <a:spcPct val="90000"/>
              </a:lnSpc>
              <a:buFontTx/>
              <a:buBlip>
                <a:blip r:embed="rId3"/>
              </a:buBlip>
            </a:pPr>
            <a:r>
              <a:rPr lang="en-GB" altLang="en-US" sz="2400" dirty="0">
                <a:latin typeface="Times New Roman" charset="0"/>
              </a:rPr>
              <a:t>It is about asking questions about one’s practice</a:t>
            </a:r>
          </a:p>
          <a:p>
            <a:pPr eaLnBrk="1" hangingPunct="1">
              <a:lnSpc>
                <a:spcPct val="90000"/>
              </a:lnSpc>
              <a:buFontTx/>
              <a:buNone/>
            </a:pPr>
            <a:endParaRPr lang="en-GB" altLang="en-US" sz="2400" dirty="0">
              <a:latin typeface="Times New Roman" charset="0"/>
            </a:endParaRPr>
          </a:p>
          <a:p>
            <a:pPr lvl="1" eaLnBrk="1" hangingPunct="1">
              <a:lnSpc>
                <a:spcPct val="90000"/>
              </a:lnSpc>
              <a:buFontTx/>
              <a:buBlip>
                <a:blip r:embed="rId3"/>
              </a:buBlip>
            </a:pPr>
            <a:r>
              <a:rPr lang="en-GB" altLang="en-US" sz="2000" dirty="0">
                <a:latin typeface="Times New Roman" charset="0"/>
              </a:rPr>
              <a:t>What is my practice like?</a:t>
            </a:r>
          </a:p>
          <a:p>
            <a:pPr lvl="1" eaLnBrk="1" hangingPunct="1">
              <a:lnSpc>
                <a:spcPct val="90000"/>
              </a:lnSpc>
              <a:buFontTx/>
              <a:buBlip>
                <a:blip r:embed="rId3"/>
              </a:buBlip>
            </a:pPr>
            <a:r>
              <a:rPr lang="en-GB" altLang="en-US" sz="2000" dirty="0">
                <a:latin typeface="Times New Roman" charset="0"/>
              </a:rPr>
              <a:t>Why is it like this?</a:t>
            </a:r>
          </a:p>
          <a:p>
            <a:pPr lvl="1" eaLnBrk="1" hangingPunct="1">
              <a:lnSpc>
                <a:spcPct val="90000"/>
              </a:lnSpc>
              <a:buFontTx/>
              <a:buBlip>
                <a:blip r:embed="rId3"/>
              </a:buBlip>
            </a:pPr>
            <a:r>
              <a:rPr lang="en-GB" altLang="en-US" sz="2000" dirty="0">
                <a:latin typeface="Times New Roman" charset="0"/>
              </a:rPr>
              <a:t>How has it come to be this way?</a:t>
            </a:r>
          </a:p>
          <a:p>
            <a:pPr lvl="1" eaLnBrk="1" hangingPunct="1">
              <a:lnSpc>
                <a:spcPct val="90000"/>
              </a:lnSpc>
              <a:buFontTx/>
              <a:buBlip>
                <a:blip r:embed="rId3"/>
              </a:buBlip>
            </a:pPr>
            <a:r>
              <a:rPr lang="en-GB" altLang="en-US" sz="2000" dirty="0">
                <a:latin typeface="Times New Roman" charset="0"/>
              </a:rPr>
              <a:t>What aspects of it would I like to improve?</a:t>
            </a:r>
          </a:p>
          <a:p>
            <a:pPr lvl="1" eaLnBrk="1" hangingPunct="1">
              <a:lnSpc>
                <a:spcPct val="90000"/>
              </a:lnSpc>
              <a:buFontTx/>
              <a:buBlip>
                <a:blip r:embed="rId3"/>
              </a:buBlip>
            </a:pPr>
            <a:r>
              <a:rPr lang="en-GB" altLang="en-US" sz="2000" dirty="0">
                <a:latin typeface="Times New Roman" charset="0"/>
              </a:rPr>
              <a:t>Whose interests are being served (or denied) by my practice?</a:t>
            </a:r>
          </a:p>
          <a:p>
            <a:pPr lvl="1" eaLnBrk="1" hangingPunct="1">
              <a:lnSpc>
                <a:spcPct val="90000"/>
              </a:lnSpc>
              <a:buFontTx/>
              <a:buBlip>
                <a:blip r:embed="rId3"/>
              </a:buBlip>
            </a:pPr>
            <a:r>
              <a:rPr lang="en-GB" altLang="en-US" sz="2000" dirty="0">
                <a:latin typeface="Times New Roman" charset="0"/>
              </a:rPr>
              <a:t>What nourishes or constrains what I do?</a:t>
            </a:r>
          </a:p>
          <a:p>
            <a:pPr lvl="1" eaLnBrk="1" hangingPunct="1">
              <a:lnSpc>
                <a:spcPct val="90000"/>
              </a:lnSpc>
              <a:buFontTx/>
              <a:buBlip>
                <a:blip r:embed="rId3"/>
              </a:buBlip>
            </a:pPr>
            <a:r>
              <a:rPr lang="en-GB" altLang="en-US" sz="2000" dirty="0">
                <a:latin typeface="Times New Roman" charset="0"/>
              </a:rPr>
              <a:t>What pressures prevent/limit me from practicing in alternative ways?</a:t>
            </a:r>
          </a:p>
          <a:p>
            <a:pPr lvl="1" eaLnBrk="1" hangingPunct="1">
              <a:lnSpc>
                <a:spcPct val="90000"/>
              </a:lnSpc>
              <a:buFontTx/>
              <a:buBlip>
                <a:blip r:embed="rId3"/>
              </a:buBlip>
            </a:pPr>
            <a:r>
              <a:rPr lang="en-GB" altLang="en-US" sz="2000" dirty="0">
                <a:latin typeface="Times New Roman" charset="0"/>
              </a:rPr>
              <a:t>What alternatives are available to me right now?</a:t>
            </a:r>
          </a:p>
          <a:p>
            <a:pPr lvl="1" eaLnBrk="1" hangingPunct="1">
              <a:lnSpc>
                <a:spcPct val="90000"/>
              </a:lnSpc>
              <a:buFontTx/>
              <a:buNone/>
            </a:pPr>
            <a:endParaRPr lang="en-GB" altLang="en-US" sz="2000" dirty="0">
              <a:latin typeface="Times New Roman" charset="0"/>
            </a:endParaRPr>
          </a:p>
          <a:p>
            <a:pPr eaLnBrk="1" hangingPunct="1">
              <a:lnSpc>
                <a:spcPct val="90000"/>
              </a:lnSpc>
              <a:buFontTx/>
              <a:buBlip>
                <a:blip r:embed="rId3"/>
              </a:buBlip>
            </a:pPr>
            <a:r>
              <a:rPr lang="en-GB" altLang="en-US" sz="2400" dirty="0">
                <a:latin typeface="Times New Roman" charset="0"/>
              </a:rPr>
              <a:t>Well-established within the fields of education and nursing</a:t>
            </a:r>
          </a:p>
          <a:p>
            <a:pPr eaLnBrk="1" hangingPunct="1">
              <a:lnSpc>
                <a:spcPct val="90000"/>
              </a:lnSpc>
            </a:pPr>
            <a:endParaRPr lang="en-US" altLang="en-US" sz="2400" dirty="0">
              <a:latin typeface="Times New Roman" charset="0"/>
            </a:endParaRPr>
          </a:p>
        </p:txBody>
      </p:sp>
    </p:spTree>
    <p:extLst>
      <p:ext uri="{BB962C8B-B14F-4D97-AF65-F5344CB8AC3E}">
        <p14:creationId xmlns:p14="http://schemas.microsoft.com/office/powerpoint/2010/main" val="288081688"/>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GB" b="1" dirty="0" smtClean="0">
                <a:latin typeface="Times New Roman" pitchFamily="18" charset="0"/>
              </a:rPr>
              <a:t>What is Reflective Practice?</a:t>
            </a:r>
            <a:endParaRPr lang="en-US" b="1" dirty="0" smtClean="0">
              <a:latin typeface="Times New Roman" pitchFamily="18" charset="0"/>
            </a:endParaRPr>
          </a:p>
        </p:txBody>
      </p:sp>
      <p:sp>
        <p:nvSpPr>
          <p:cNvPr id="8195" name="Rectangle 3"/>
          <p:cNvSpPr>
            <a:spLocks noGrp="1" noChangeArrowheads="1"/>
          </p:cNvSpPr>
          <p:nvPr>
            <p:ph type="body" idx="1"/>
          </p:nvPr>
        </p:nvSpPr>
        <p:spPr/>
        <p:txBody>
          <a:bodyPr/>
          <a:lstStyle/>
          <a:p>
            <a:pPr eaLnBrk="1" hangingPunct="1"/>
            <a:r>
              <a:rPr lang="en-GB" altLang="en-US" dirty="0">
                <a:latin typeface="Times New Roman" charset="0"/>
              </a:rPr>
              <a:t>Reflecting on your values</a:t>
            </a:r>
          </a:p>
          <a:p>
            <a:pPr eaLnBrk="1" hangingPunct="1"/>
            <a:r>
              <a:rPr lang="en-GB" altLang="en-US" dirty="0">
                <a:latin typeface="Times New Roman" charset="0"/>
              </a:rPr>
              <a:t> Reflecting on your practice</a:t>
            </a:r>
          </a:p>
          <a:p>
            <a:pPr eaLnBrk="1" hangingPunct="1"/>
            <a:r>
              <a:rPr lang="en-GB" altLang="en-US" dirty="0">
                <a:latin typeface="Times New Roman" charset="0"/>
              </a:rPr>
              <a:t> Reflecting on your knowledge </a:t>
            </a:r>
          </a:p>
          <a:p>
            <a:pPr eaLnBrk="1" hangingPunct="1"/>
            <a:r>
              <a:rPr lang="en-GB" altLang="en-US" dirty="0">
                <a:latin typeface="Times New Roman" charset="0"/>
              </a:rPr>
              <a:t> Reflecting on your ability  to learn</a:t>
            </a:r>
          </a:p>
          <a:p>
            <a:pPr eaLnBrk="1" hangingPunct="1"/>
            <a:r>
              <a:rPr lang="en-GB" altLang="en-US" dirty="0">
                <a:latin typeface="Times New Roman" charset="0"/>
              </a:rPr>
              <a:t> Learning through reflection</a:t>
            </a:r>
          </a:p>
          <a:p>
            <a:pPr eaLnBrk="1" hangingPunct="1"/>
            <a:r>
              <a:rPr lang="en-GB" altLang="en-US" dirty="0">
                <a:latin typeface="Times New Roman" charset="0"/>
              </a:rPr>
              <a:t> Reflecting on the impact of reflection on your practice!!</a:t>
            </a:r>
            <a:endParaRPr lang="en-US" altLang="en-US" dirty="0">
              <a:latin typeface="Times New Roman" charset="0"/>
            </a:endParaRPr>
          </a:p>
        </p:txBody>
      </p:sp>
    </p:spTree>
    <p:extLst>
      <p:ext uri="{BB962C8B-B14F-4D97-AF65-F5344CB8AC3E}">
        <p14:creationId xmlns:p14="http://schemas.microsoft.com/office/powerpoint/2010/main" val="946389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Introduction/Recap</a:t>
            </a:r>
            <a:endParaRPr lang="en-GB" dirty="0"/>
          </a:p>
        </p:txBody>
      </p:sp>
      <p:sp>
        <p:nvSpPr>
          <p:cNvPr id="3" name="Content Placeholder 2"/>
          <p:cNvSpPr>
            <a:spLocks noGrp="1"/>
          </p:cNvSpPr>
          <p:nvPr>
            <p:ph idx="1"/>
          </p:nvPr>
        </p:nvSpPr>
        <p:spPr/>
        <p:txBody>
          <a:bodyPr/>
          <a:lstStyle/>
          <a:p>
            <a:r>
              <a:rPr lang="en-GB" dirty="0" smtClean="0"/>
              <a:t>Reflection in Coach Education</a:t>
            </a:r>
          </a:p>
          <a:p>
            <a:pPr lvl="1"/>
            <a:r>
              <a:rPr lang="en-GB" dirty="0"/>
              <a:t>O</a:t>
            </a:r>
            <a:r>
              <a:rPr lang="en-GB" dirty="0" smtClean="0"/>
              <a:t>verused &amp; lost meaning</a:t>
            </a:r>
          </a:p>
          <a:p>
            <a:pPr lvl="1"/>
            <a:r>
              <a:rPr lang="en-GB" dirty="0" smtClean="0"/>
              <a:t>Taken for granted</a:t>
            </a:r>
          </a:p>
        </p:txBody>
      </p:sp>
    </p:spTree>
    <p:extLst>
      <p:ext uri="{BB962C8B-B14F-4D97-AF65-F5344CB8AC3E}">
        <p14:creationId xmlns:p14="http://schemas.microsoft.com/office/powerpoint/2010/main" val="2413186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lstStyle/>
          <a:p>
            <a:r>
              <a:rPr lang="en-GB" dirty="0" smtClean="0"/>
              <a:t>“the active, persistent and careful consideration of any belief or supposed form of knowledge in the light of the grounds that supports it, and further conclusions to which it tends” (Dewey, 1933).</a:t>
            </a:r>
            <a:endParaRPr lang="en-GB" dirty="0"/>
          </a:p>
          <a:p>
            <a:endParaRPr lang="en-GB" dirty="0" smtClean="0"/>
          </a:p>
          <a:p>
            <a:r>
              <a:rPr lang="en-GB" dirty="0" smtClean="0"/>
              <a:t>The </a:t>
            </a:r>
            <a:r>
              <a:rPr lang="en-GB" dirty="0" smtClean="0"/>
              <a:t>ability to look back on previous performance (Self-evaluation &amp; causal attribution) (Zimmerman, 2000)</a:t>
            </a:r>
          </a:p>
          <a:p>
            <a:endParaRPr lang="en-GB" dirty="0" smtClean="0"/>
          </a:p>
          <a:p>
            <a:r>
              <a:rPr lang="en-GB" dirty="0" smtClean="0"/>
              <a:t>The </a:t>
            </a:r>
            <a:r>
              <a:rPr lang="en-GB" dirty="0" smtClean="0"/>
              <a:t>ability to use new information in subsequent learning situations (Adaptive inference) (Zimmerman, 2000)</a:t>
            </a:r>
            <a:endParaRPr lang="en-GB" dirty="0"/>
          </a:p>
        </p:txBody>
      </p:sp>
    </p:spTree>
    <p:extLst>
      <p:ext uri="{BB962C8B-B14F-4D97-AF65-F5344CB8AC3E}">
        <p14:creationId xmlns:p14="http://schemas.microsoft.com/office/powerpoint/2010/main" val="1702007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a:t>
            </a:r>
            <a:r>
              <a:rPr lang="en-US" dirty="0" err="1" smtClean="0"/>
              <a:t>cont</a:t>
            </a:r>
            <a:r>
              <a:rPr lang="en-US" dirty="0" smtClean="0"/>
              <a:t>)</a:t>
            </a:r>
            <a:endParaRPr lang="en-US" dirty="0"/>
          </a:p>
        </p:txBody>
      </p:sp>
      <p:sp>
        <p:nvSpPr>
          <p:cNvPr id="3" name="Content Placeholder 2"/>
          <p:cNvSpPr>
            <a:spLocks noGrp="1"/>
          </p:cNvSpPr>
          <p:nvPr>
            <p:ph idx="1"/>
          </p:nvPr>
        </p:nvSpPr>
        <p:spPr/>
        <p:txBody>
          <a:bodyPr>
            <a:normAutofit lnSpcReduction="10000"/>
          </a:bodyPr>
          <a:lstStyle/>
          <a:p>
            <a:r>
              <a:rPr lang="en-US" dirty="0" smtClean="0"/>
              <a:t>Reflection as a driver of learning</a:t>
            </a:r>
          </a:p>
          <a:p>
            <a:endParaRPr lang="en-US" dirty="0" smtClean="0"/>
          </a:p>
          <a:p>
            <a:r>
              <a:rPr lang="en-US" dirty="0" smtClean="0"/>
              <a:t>Reflective practice </a:t>
            </a:r>
            <a:r>
              <a:rPr lang="mr-IN" dirty="0" smtClean="0"/>
              <a:t>–</a:t>
            </a:r>
            <a:r>
              <a:rPr lang="en-US" dirty="0" smtClean="0"/>
              <a:t> reflecting on everyday events that occur as part of coaching (noticing)</a:t>
            </a:r>
          </a:p>
          <a:p>
            <a:endParaRPr lang="en-US" dirty="0" smtClean="0"/>
          </a:p>
          <a:p>
            <a:r>
              <a:rPr lang="en-US" dirty="0" smtClean="0"/>
              <a:t>Critical reflection </a:t>
            </a:r>
            <a:r>
              <a:rPr lang="mr-IN" dirty="0" smtClean="0"/>
              <a:t>–</a:t>
            </a:r>
            <a:r>
              <a:rPr lang="en-US" dirty="0" smtClean="0"/>
              <a:t> very personal and driven by the need to understand why events occur as they do, our assumptions about why they occur this way, and how these  influence our </a:t>
            </a:r>
            <a:r>
              <a:rPr lang="en-US" dirty="0" err="1" smtClean="0"/>
              <a:t>behaviours</a:t>
            </a:r>
            <a:r>
              <a:rPr lang="en-US" dirty="0" smtClean="0"/>
              <a:t> and attitudes towards others</a:t>
            </a:r>
          </a:p>
          <a:p>
            <a:pPr marL="3657600" lvl="8" indent="0">
              <a:buNone/>
            </a:pPr>
            <a:r>
              <a:rPr lang="en-US" dirty="0"/>
              <a:t>	</a:t>
            </a:r>
            <a:r>
              <a:rPr lang="en-US" dirty="0" smtClean="0"/>
              <a:t>			</a:t>
            </a:r>
          </a:p>
          <a:p>
            <a:pPr marL="3657600" lvl="8" indent="0">
              <a:buNone/>
            </a:pPr>
            <a:r>
              <a:rPr lang="en-US" dirty="0"/>
              <a:t>	</a:t>
            </a:r>
            <a:r>
              <a:rPr lang="en-US" dirty="0" smtClean="0"/>
              <a:t>			(Gilbert &amp; </a:t>
            </a:r>
            <a:r>
              <a:rPr lang="en-US" dirty="0" err="1" smtClean="0"/>
              <a:t>Trudel</a:t>
            </a:r>
            <a:r>
              <a:rPr lang="en-US" dirty="0" smtClean="0"/>
              <a:t>, 2013)</a:t>
            </a:r>
          </a:p>
          <a:p>
            <a:endParaRPr lang="en-US" dirty="0"/>
          </a:p>
          <a:p>
            <a:endParaRPr lang="en-US" dirty="0"/>
          </a:p>
        </p:txBody>
      </p:sp>
    </p:spTree>
    <p:extLst>
      <p:ext uri="{BB962C8B-B14F-4D97-AF65-F5344CB8AC3E}">
        <p14:creationId xmlns:p14="http://schemas.microsoft.com/office/powerpoint/2010/main" val="1015866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as a driver to Deliberate Practice</a:t>
            </a:r>
            <a:endParaRPr lang="en-US" dirty="0"/>
          </a:p>
        </p:txBody>
      </p:sp>
      <p:sp>
        <p:nvSpPr>
          <p:cNvPr id="3" name="Content Placeholder 2"/>
          <p:cNvSpPr>
            <a:spLocks noGrp="1"/>
          </p:cNvSpPr>
          <p:nvPr>
            <p:ph idx="1"/>
          </p:nvPr>
        </p:nvSpPr>
        <p:spPr/>
        <p:txBody>
          <a:bodyPr/>
          <a:lstStyle/>
          <a:p>
            <a:r>
              <a:rPr lang="en-US" dirty="0" smtClean="0"/>
              <a:t>Real learning requires “checking in” or “checks for understanding” (Gilbert &amp; </a:t>
            </a:r>
            <a:r>
              <a:rPr lang="en-US" dirty="0" err="1" smtClean="0"/>
              <a:t>Trudel</a:t>
            </a:r>
            <a:r>
              <a:rPr lang="en-US" dirty="0" smtClean="0"/>
              <a:t>, 2013)</a:t>
            </a:r>
          </a:p>
          <a:p>
            <a:endParaRPr lang="en-US" dirty="0"/>
          </a:p>
          <a:p>
            <a:r>
              <a:rPr lang="en-US" dirty="0" smtClean="0"/>
              <a:t>Noticing occurs through reflection (</a:t>
            </a:r>
            <a:r>
              <a:rPr lang="en-US" dirty="0" err="1" smtClean="0"/>
              <a:t>Rosenshine</a:t>
            </a:r>
            <a:r>
              <a:rPr lang="en-US" dirty="0" smtClean="0"/>
              <a:t>, 2012)</a:t>
            </a:r>
          </a:p>
        </p:txBody>
      </p:sp>
    </p:spTree>
    <p:extLst>
      <p:ext uri="{BB962C8B-B14F-4D97-AF65-F5344CB8AC3E}">
        <p14:creationId xmlns:p14="http://schemas.microsoft.com/office/powerpoint/2010/main" val="1660870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Disucssion</a:t>
            </a:r>
            <a:r>
              <a:rPr lang="en-US" dirty="0" smtClean="0"/>
              <a:t> Task</a:t>
            </a:r>
            <a:endParaRPr lang="en-US" dirty="0"/>
          </a:p>
        </p:txBody>
      </p:sp>
      <p:sp>
        <p:nvSpPr>
          <p:cNvPr id="3" name="Content Placeholder 2"/>
          <p:cNvSpPr>
            <a:spLocks noGrp="1"/>
          </p:cNvSpPr>
          <p:nvPr>
            <p:ph idx="1"/>
          </p:nvPr>
        </p:nvSpPr>
        <p:spPr/>
        <p:txBody>
          <a:bodyPr/>
          <a:lstStyle/>
          <a:p>
            <a:r>
              <a:rPr lang="en-US" dirty="0" smtClean="0"/>
              <a:t>What are the barriers to critical reflection?</a:t>
            </a:r>
          </a:p>
          <a:p>
            <a:pPr lvl="1"/>
            <a:r>
              <a:rPr lang="en-US" dirty="0" smtClean="0"/>
              <a:t>Self, colleague/peer, team/group</a:t>
            </a:r>
          </a:p>
          <a:p>
            <a:pPr lvl="1"/>
            <a:endParaRPr lang="en-US" dirty="0"/>
          </a:p>
          <a:p>
            <a:pPr lvl="1"/>
            <a:endParaRPr lang="en-US" dirty="0" smtClean="0"/>
          </a:p>
          <a:p>
            <a:r>
              <a:rPr lang="en-US" dirty="0" smtClean="0"/>
              <a:t>What would limit/hinder reflective practice?</a:t>
            </a:r>
            <a:endParaRPr lang="en-US" dirty="0"/>
          </a:p>
        </p:txBody>
      </p:sp>
    </p:spTree>
    <p:extLst>
      <p:ext uri="{BB962C8B-B14F-4D97-AF65-F5344CB8AC3E}">
        <p14:creationId xmlns:p14="http://schemas.microsoft.com/office/powerpoint/2010/main" val="170061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Johns (1992) Model of Structured Reflection</a:t>
            </a:r>
            <a:endParaRPr lang="en-US" dirty="0"/>
          </a:p>
        </p:txBody>
      </p:sp>
      <p:sp>
        <p:nvSpPr>
          <p:cNvPr id="4" name="TextBox 3"/>
          <p:cNvSpPr txBox="1"/>
          <p:nvPr/>
        </p:nvSpPr>
        <p:spPr>
          <a:xfrm>
            <a:off x="3993776" y="1896034"/>
            <a:ext cx="3523130" cy="461665"/>
          </a:xfrm>
          <a:prstGeom prst="rect">
            <a:avLst/>
          </a:prstGeom>
          <a:noFill/>
        </p:spPr>
        <p:txBody>
          <a:bodyPr wrap="square" rtlCol="0">
            <a:spAutoFit/>
          </a:bodyPr>
          <a:lstStyle/>
          <a:p>
            <a:pPr algn="ctr"/>
            <a:r>
              <a:rPr lang="en-US" sz="2400" dirty="0" smtClean="0"/>
              <a:t>Description of Experience</a:t>
            </a:r>
            <a:endParaRPr lang="en-US" sz="2400" dirty="0"/>
          </a:p>
        </p:txBody>
      </p:sp>
      <p:sp>
        <p:nvSpPr>
          <p:cNvPr id="5" name="TextBox 4"/>
          <p:cNvSpPr txBox="1"/>
          <p:nvPr/>
        </p:nvSpPr>
        <p:spPr>
          <a:xfrm>
            <a:off x="3993776" y="2882151"/>
            <a:ext cx="3523130" cy="461665"/>
          </a:xfrm>
          <a:prstGeom prst="rect">
            <a:avLst/>
          </a:prstGeom>
          <a:noFill/>
        </p:spPr>
        <p:txBody>
          <a:bodyPr wrap="square" rtlCol="0">
            <a:spAutoFit/>
          </a:bodyPr>
          <a:lstStyle/>
          <a:p>
            <a:pPr algn="ctr"/>
            <a:r>
              <a:rPr lang="en-US" sz="2400" dirty="0" smtClean="0"/>
              <a:t>Reflection</a:t>
            </a:r>
            <a:endParaRPr lang="en-US" sz="2400" dirty="0"/>
          </a:p>
        </p:txBody>
      </p:sp>
      <p:sp>
        <p:nvSpPr>
          <p:cNvPr id="6" name="TextBox 5"/>
          <p:cNvSpPr txBox="1"/>
          <p:nvPr/>
        </p:nvSpPr>
        <p:spPr>
          <a:xfrm>
            <a:off x="3993776" y="3975845"/>
            <a:ext cx="3523130" cy="461665"/>
          </a:xfrm>
          <a:prstGeom prst="rect">
            <a:avLst/>
          </a:prstGeom>
          <a:noFill/>
        </p:spPr>
        <p:txBody>
          <a:bodyPr wrap="square" rtlCol="0">
            <a:spAutoFit/>
          </a:bodyPr>
          <a:lstStyle/>
          <a:p>
            <a:pPr algn="ctr"/>
            <a:r>
              <a:rPr lang="en-US" sz="2400" smtClean="0"/>
              <a:t>Influencing Factors</a:t>
            </a:r>
            <a:endParaRPr lang="en-US" sz="2400" dirty="0"/>
          </a:p>
        </p:txBody>
      </p:sp>
      <p:sp>
        <p:nvSpPr>
          <p:cNvPr id="7" name="TextBox 6"/>
          <p:cNvSpPr txBox="1"/>
          <p:nvPr/>
        </p:nvSpPr>
        <p:spPr>
          <a:xfrm>
            <a:off x="2918011" y="5069539"/>
            <a:ext cx="5674659" cy="461665"/>
          </a:xfrm>
          <a:prstGeom prst="rect">
            <a:avLst/>
          </a:prstGeom>
          <a:noFill/>
        </p:spPr>
        <p:txBody>
          <a:bodyPr wrap="square" rtlCol="0">
            <a:spAutoFit/>
          </a:bodyPr>
          <a:lstStyle/>
          <a:p>
            <a:pPr algn="ctr"/>
            <a:r>
              <a:rPr lang="en-US" sz="2400" dirty="0" smtClean="0"/>
              <a:t>Could I have </a:t>
            </a:r>
            <a:r>
              <a:rPr lang="en-US" sz="2400" smtClean="0"/>
              <a:t>dealt with the situation better</a:t>
            </a:r>
            <a:endParaRPr lang="en-US" sz="2400" dirty="0"/>
          </a:p>
        </p:txBody>
      </p:sp>
      <p:sp>
        <p:nvSpPr>
          <p:cNvPr id="8" name="TextBox 7"/>
          <p:cNvSpPr txBox="1"/>
          <p:nvPr/>
        </p:nvSpPr>
        <p:spPr>
          <a:xfrm>
            <a:off x="3993775" y="5932400"/>
            <a:ext cx="3523130" cy="461665"/>
          </a:xfrm>
          <a:prstGeom prst="rect">
            <a:avLst/>
          </a:prstGeom>
          <a:noFill/>
        </p:spPr>
        <p:txBody>
          <a:bodyPr wrap="square" rtlCol="0">
            <a:spAutoFit/>
          </a:bodyPr>
          <a:lstStyle/>
          <a:p>
            <a:pPr algn="ctr"/>
            <a:r>
              <a:rPr lang="en-US" sz="2400" dirty="0" smtClean="0"/>
              <a:t>Learning</a:t>
            </a:r>
            <a:endParaRPr lang="en-US" sz="2400" dirty="0"/>
          </a:p>
        </p:txBody>
      </p:sp>
      <p:sp>
        <p:nvSpPr>
          <p:cNvPr id="11" name="Down Arrow 10"/>
          <p:cNvSpPr/>
          <p:nvPr/>
        </p:nvSpPr>
        <p:spPr>
          <a:xfrm>
            <a:off x="838200" y="1896034"/>
            <a:ext cx="640976" cy="43702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534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GB" sz="4000" b="1" dirty="0">
                <a:latin typeface="Times New Roman" pitchFamily="18" charset="0"/>
              </a:rPr>
              <a:t>Model of Structured Reflection</a:t>
            </a:r>
            <a:br>
              <a:rPr lang="en-GB" sz="4000" b="1" dirty="0">
                <a:latin typeface="Times New Roman" pitchFamily="18" charset="0"/>
              </a:rPr>
            </a:br>
            <a:r>
              <a:rPr lang="en-GB" sz="4000" b="1" dirty="0">
                <a:latin typeface="Times New Roman" pitchFamily="18" charset="0"/>
              </a:rPr>
              <a:t>(Johns 1992)</a:t>
            </a:r>
            <a:endParaRPr lang="en-US" sz="4000" b="1" dirty="0">
              <a:latin typeface="Times New Roman" pitchFamily="18" charset="0"/>
            </a:endParaRPr>
          </a:p>
        </p:txBody>
      </p:sp>
      <p:sp>
        <p:nvSpPr>
          <p:cNvPr id="21507" name="Rectangle 3"/>
          <p:cNvSpPr>
            <a:spLocks noGrp="1" noChangeArrowheads="1"/>
          </p:cNvSpPr>
          <p:nvPr>
            <p:ph type="body" idx="1"/>
          </p:nvPr>
        </p:nvSpPr>
        <p:spPr>
          <a:xfrm>
            <a:off x="1524000" y="1600200"/>
            <a:ext cx="9144000" cy="5257800"/>
          </a:xfrm>
        </p:spPr>
        <p:txBody>
          <a:bodyPr/>
          <a:lstStyle/>
          <a:p>
            <a:pPr eaLnBrk="1" hangingPunct="1">
              <a:lnSpc>
                <a:spcPct val="80000"/>
              </a:lnSpc>
              <a:defRPr/>
            </a:pPr>
            <a:r>
              <a:rPr lang="en-GB" sz="2000" dirty="0">
                <a:effectLst>
                  <a:outerShdw blurRad="38100" dist="38100" dir="2700000" algn="tl">
                    <a:srgbClr val="000000"/>
                  </a:outerShdw>
                </a:effectLst>
                <a:latin typeface="Times New Roman" pitchFamily="18" charset="0"/>
              </a:rPr>
              <a:t>Core Question</a:t>
            </a:r>
          </a:p>
          <a:p>
            <a:pPr eaLnBrk="1" hangingPunct="1">
              <a:lnSpc>
                <a:spcPct val="80000"/>
              </a:lnSpc>
              <a:defRPr/>
            </a:pPr>
            <a:r>
              <a:rPr lang="en-GB" sz="2000" dirty="0">
                <a:effectLst>
                  <a:outerShdw blurRad="38100" dist="38100" dir="2700000" algn="tl">
                    <a:srgbClr val="000000"/>
                  </a:outerShdw>
                </a:effectLst>
                <a:latin typeface="Times New Roman" pitchFamily="18" charset="0"/>
              </a:rPr>
              <a:t>What information do I need access to in order to learn through this experience?</a:t>
            </a:r>
            <a:endParaRPr lang="en-GB" sz="2000" u="sng" dirty="0">
              <a:latin typeface="Times New Roman" pitchFamily="18" charset="0"/>
            </a:endParaRPr>
          </a:p>
          <a:p>
            <a:pPr eaLnBrk="1" hangingPunct="1">
              <a:lnSpc>
                <a:spcPct val="80000"/>
              </a:lnSpc>
              <a:defRPr/>
            </a:pPr>
            <a:r>
              <a:rPr lang="en-GB" sz="2000" u="sng" dirty="0">
                <a:latin typeface="Times New Roman" pitchFamily="18" charset="0"/>
              </a:rPr>
              <a:t>Cue Questions</a:t>
            </a:r>
          </a:p>
          <a:p>
            <a:pPr eaLnBrk="1" hangingPunct="1">
              <a:lnSpc>
                <a:spcPct val="80000"/>
              </a:lnSpc>
              <a:defRPr/>
            </a:pPr>
            <a:r>
              <a:rPr lang="en-GB" sz="2400" u="sng" dirty="0">
                <a:latin typeface="Times New Roman" pitchFamily="18" charset="0"/>
              </a:rPr>
              <a:t>1.0 Description of Experience</a:t>
            </a:r>
          </a:p>
          <a:p>
            <a:pPr eaLnBrk="1" hangingPunct="1">
              <a:lnSpc>
                <a:spcPct val="80000"/>
              </a:lnSpc>
              <a:defRPr/>
            </a:pPr>
            <a:r>
              <a:rPr lang="en-GB" sz="2400" dirty="0">
                <a:latin typeface="Times New Roman" pitchFamily="18" charset="0"/>
              </a:rPr>
              <a:t>1.1  Phenomenon   -    Describe the here and now experience</a:t>
            </a:r>
          </a:p>
          <a:p>
            <a:pPr eaLnBrk="1" hangingPunct="1">
              <a:lnSpc>
                <a:spcPct val="80000"/>
              </a:lnSpc>
              <a:defRPr/>
            </a:pPr>
            <a:r>
              <a:rPr lang="en-GB" sz="2400" dirty="0">
                <a:latin typeface="Times New Roman" pitchFamily="18" charset="0"/>
              </a:rPr>
              <a:t>1.2  Causal            -   What essential factors contributed to the  </a:t>
            </a:r>
          </a:p>
          <a:p>
            <a:pPr eaLnBrk="1" hangingPunct="1">
              <a:lnSpc>
                <a:spcPct val="80000"/>
              </a:lnSpc>
              <a:defRPr/>
            </a:pPr>
            <a:r>
              <a:rPr lang="en-GB" sz="2400" dirty="0">
                <a:latin typeface="Times New Roman" pitchFamily="18" charset="0"/>
              </a:rPr>
              <a:t>                                 experience?</a:t>
            </a:r>
          </a:p>
          <a:p>
            <a:pPr eaLnBrk="1" hangingPunct="1">
              <a:lnSpc>
                <a:spcPct val="80000"/>
              </a:lnSpc>
              <a:defRPr/>
            </a:pPr>
            <a:r>
              <a:rPr lang="en-GB" sz="2400" dirty="0">
                <a:latin typeface="Times New Roman" pitchFamily="18" charset="0"/>
              </a:rPr>
              <a:t>1.3  Context         -   What are the significant background actors to </a:t>
            </a:r>
          </a:p>
          <a:p>
            <a:pPr eaLnBrk="1" hangingPunct="1">
              <a:lnSpc>
                <a:spcPct val="80000"/>
              </a:lnSpc>
              <a:defRPr/>
            </a:pPr>
            <a:r>
              <a:rPr lang="en-GB" sz="2400" dirty="0">
                <a:latin typeface="Times New Roman" pitchFamily="18" charset="0"/>
              </a:rPr>
              <a:t>                                 the experience</a:t>
            </a:r>
          </a:p>
          <a:p>
            <a:pPr eaLnBrk="1" hangingPunct="1">
              <a:lnSpc>
                <a:spcPct val="80000"/>
              </a:lnSpc>
              <a:defRPr/>
            </a:pPr>
            <a:r>
              <a:rPr lang="en-GB" sz="2400" dirty="0">
                <a:latin typeface="Times New Roman" pitchFamily="18" charset="0"/>
              </a:rPr>
              <a:t>1.4  Clarifying      -   What are the key processes (for reflection) in </a:t>
            </a:r>
          </a:p>
          <a:p>
            <a:pPr eaLnBrk="1" hangingPunct="1">
              <a:lnSpc>
                <a:spcPct val="80000"/>
              </a:lnSpc>
              <a:defRPr/>
            </a:pPr>
            <a:r>
              <a:rPr lang="en-GB" sz="2400" dirty="0">
                <a:latin typeface="Times New Roman" pitchFamily="18" charset="0"/>
              </a:rPr>
              <a:t>                                this experience?</a:t>
            </a:r>
          </a:p>
          <a:p>
            <a:pPr eaLnBrk="1" hangingPunct="1">
              <a:lnSpc>
                <a:spcPct val="80000"/>
              </a:lnSpc>
              <a:defRPr/>
            </a:pPr>
            <a:endParaRPr lang="en-GB" sz="2400" dirty="0">
              <a:solidFill>
                <a:srgbClr val="66FFFF"/>
              </a:solidFill>
              <a:latin typeface="Times New Roman" pitchFamily="18" charset="0"/>
            </a:endParaRPr>
          </a:p>
          <a:p>
            <a:pPr eaLnBrk="1" hangingPunct="1">
              <a:lnSpc>
                <a:spcPct val="80000"/>
              </a:lnSpc>
              <a:defRPr/>
            </a:pPr>
            <a:endParaRPr lang="en-US" sz="2400" dirty="0">
              <a:latin typeface="Times New Roman" pitchFamily="18" charset="0"/>
            </a:endParaRPr>
          </a:p>
        </p:txBody>
      </p:sp>
    </p:spTree>
    <p:extLst>
      <p:ext uri="{BB962C8B-B14F-4D97-AF65-F5344CB8AC3E}">
        <p14:creationId xmlns:p14="http://schemas.microsoft.com/office/powerpoint/2010/main" val="1696692529"/>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sz="4000" b="1" dirty="0">
                <a:latin typeface="Times New Roman" pitchFamily="18" charset="0"/>
              </a:rPr>
              <a:t>Model of Structured Reflection</a:t>
            </a:r>
            <a:br>
              <a:rPr lang="en-GB" sz="4000" b="1" dirty="0">
                <a:latin typeface="Times New Roman" pitchFamily="18" charset="0"/>
              </a:rPr>
            </a:br>
            <a:r>
              <a:rPr lang="en-GB" sz="4000" b="1" dirty="0">
                <a:latin typeface="Times New Roman" pitchFamily="18" charset="0"/>
              </a:rPr>
              <a:t>(Johns 1992)</a:t>
            </a:r>
            <a:endParaRPr lang="en-US" sz="4000" b="1" dirty="0">
              <a:latin typeface="Times New Roman" pitchFamily="18" charset="0"/>
            </a:endParaRPr>
          </a:p>
        </p:txBody>
      </p:sp>
      <p:sp>
        <p:nvSpPr>
          <p:cNvPr id="28675" name="Rectangle 3"/>
          <p:cNvSpPr>
            <a:spLocks noGrp="1" noChangeArrowheads="1"/>
          </p:cNvSpPr>
          <p:nvPr>
            <p:ph type="body" idx="1"/>
          </p:nvPr>
        </p:nvSpPr>
        <p:spPr/>
        <p:txBody>
          <a:bodyPr>
            <a:normAutofit fontScale="92500" lnSpcReduction="10000"/>
          </a:bodyPr>
          <a:lstStyle/>
          <a:p>
            <a:pPr eaLnBrk="1" hangingPunct="1">
              <a:lnSpc>
                <a:spcPct val="90000"/>
              </a:lnSpc>
              <a:buFontTx/>
              <a:buNone/>
            </a:pPr>
            <a:r>
              <a:rPr lang="en-GB" altLang="en-US" sz="2400" u="sng" dirty="0">
                <a:latin typeface="Times New Roman" charset="0"/>
              </a:rPr>
              <a:t>2.0 Reflection</a:t>
            </a:r>
          </a:p>
          <a:p>
            <a:pPr eaLnBrk="1" hangingPunct="1">
              <a:lnSpc>
                <a:spcPct val="90000"/>
              </a:lnSpc>
              <a:buFontTx/>
              <a:buNone/>
            </a:pPr>
            <a:endParaRPr lang="en-GB" altLang="en-US" sz="2400" u="sng" dirty="0">
              <a:latin typeface="Times New Roman" charset="0"/>
            </a:endParaRPr>
          </a:p>
          <a:p>
            <a:pPr eaLnBrk="1" hangingPunct="1">
              <a:lnSpc>
                <a:spcPct val="90000"/>
              </a:lnSpc>
              <a:buFontTx/>
              <a:buNone/>
            </a:pPr>
            <a:r>
              <a:rPr lang="en-GB" altLang="en-US" sz="2400" dirty="0">
                <a:latin typeface="Times New Roman" charset="0"/>
              </a:rPr>
              <a:t>2.1 What was I trying to achieve?</a:t>
            </a:r>
          </a:p>
          <a:p>
            <a:pPr eaLnBrk="1" hangingPunct="1">
              <a:lnSpc>
                <a:spcPct val="90000"/>
              </a:lnSpc>
              <a:buFontTx/>
              <a:buNone/>
            </a:pPr>
            <a:r>
              <a:rPr lang="en-GB" altLang="en-US" sz="2400" dirty="0">
                <a:latin typeface="Times New Roman" charset="0"/>
              </a:rPr>
              <a:t>2.2 Why did I intervene as I did?</a:t>
            </a:r>
          </a:p>
          <a:p>
            <a:pPr eaLnBrk="1" hangingPunct="1">
              <a:lnSpc>
                <a:spcPct val="90000"/>
              </a:lnSpc>
              <a:buFontTx/>
              <a:buNone/>
            </a:pPr>
            <a:r>
              <a:rPr lang="en-GB" altLang="en-US" sz="2400" dirty="0">
                <a:latin typeface="Times New Roman" charset="0"/>
              </a:rPr>
              <a:t>2.3 What were the consequences of my actions for: </a:t>
            </a:r>
          </a:p>
          <a:p>
            <a:pPr eaLnBrk="1" hangingPunct="1">
              <a:lnSpc>
                <a:spcPct val="90000"/>
              </a:lnSpc>
              <a:buFontTx/>
              <a:buNone/>
            </a:pPr>
            <a:r>
              <a:rPr lang="en-GB" altLang="en-US" sz="2400" dirty="0">
                <a:latin typeface="Times New Roman" charset="0"/>
              </a:rPr>
              <a:t>		myself? </a:t>
            </a:r>
          </a:p>
          <a:p>
            <a:pPr eaLnBrk="1" hangingPunct="1">
              <a:lnSpc>
                <a:spcPct val="90000"/>
              </a:lnSpc>
              <a:buFontTx/>
              <a:buNone/>
            </a:pPr>
            <a:r>
              <a:rPr lang="en-GB" altLang="en-US" sz="2400" dirty="0">
                <a:latin typeface="Times New Roman" charset="0"/>
              </a:rPr>
              <a:t>		the  client? </a:t>
            </a:r>
          </a:p>
          <a:p>
            <a:pPr eaLnBrk="1" hangingPunct="1">
              <a:lnSpc>
                <a:spcPct val="90000"/>
              </a:lnSpc>
              <a:buFontTx/>
              <a:buNone/>
            </a:pPr>
            <a:r>
              <a:rPr lang="en-GB" altLang="en-US" sz="2400" dirty="0">
                <a:latin typeface="Times New Roman" charset="0"/>
              </a:rPr>
              <a:t>		Others I work with?</a:t>
            </a:r>
          </a:p>
          <a:p>
            <a:pPr eaLnBrk="1" hangingPunct="1">
              <a:lnSpc>
                <a:spcPct val="90000"/>
              </a:lnSpc>
              <a:buFontTx/>
              <a:buNone/>
            </a:pPr>
            <a:r>
              <a:rPr lang="en-GB" altLang="en-US" sz="2400" dirty="0">
                <a:latin typeface="Times New Roman" charset="0"/>
              </a:rPr>
              <a:t> 2.4 How did I feel about this experience when it was happening?</a:t>
            </a:r>
          </a:p>
          <a:p>
            <a:pPr eaLnBrk="1" hangingPunct="1">
              <a:lnSpc>
                <a:spcPct val="90000"/>
              </a:lnSpc>
              <a:buFontTx/>
              <a:buNone/>
            </a:pPr>
            <a:r>
              <a:rPr lang="en-GB" altLang="en-US" sz="2400" dirty="0">
                <a:latin typeface="Times New Roman" charset="0"/>
              </a:rPr>
              <a:t> 2.5 How did the client feel about it?</a:t>
            </a:r>
          </a:p>
          <a:p>
            <a:pPr eaLnBrk="1" hangingPunct="1">
              <a:lnSpc>
                <a:spcPct val="90000"/>
              </a:lnSpc>
              <a:buFontTx/>
              <a:buNone/>
            </a:pPr>
            <a:r>
              <a:rPr lang="en-GB" altLang="en-US" sz="2400" dirty="0">
                <a:latin typeface="Times New Roman" charset="0"/>
              </a:rPr>
              <a:t> 2.6 How do I know how the client felt about it?</a:t>
            </a:r>
          </a:p>
          <a:p>
            <a:pPr eaLnBrk="1" hangingPunct="1">
              <a:lnSpc>
                <a:spcPct val="90000"/>
              </a:lnSpc>
              <a:buFontTx/>
              <a:buNone/>
            </a:pPr>
            <a:endParaRPr lang="en-GB" altLang="en-US" sz="2400" dirty="0">
              <a:solidFill>
                <a:srgbClr val="66FFFF"/>
              </a:solidFill>
              <a:latin typeface="Times New Roman" charset="0"/>
            </a:endParaRPr>
          </a:p>
          <a:p>
            <a:pPr eaLnBrk="1" hangingPunct="1">
              <a:lnSpc>
                <a:spcPct val="90000"/>
              </a:lnSpc>
            </a:pPr>
            <a:endParaRPr lang="en-US" altLang="en-US" sz="2400" dirty="0">
              <a:latin typeface="Times New Roman" charset="0"/>
            </a:endParaRPr>
          </a:p>
        </p:txBody>
      </p:sp>
      <p:pic>
        <p:nvPicPr>
          <p:cNvPr id="28676" name="Picture 5" descr="spor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16725" y="1700214"/>
            <a:ext cx="3240088"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941082"/>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defRPr/>
            </a:pPr>
            <a:r>
              <a:rPr lang="en-GB" sz="4000" b="1" dirty="0">
                <a:latin typeface="Times New Roman" pitchFamily="18" charset="0"/>
              </a:rPr>
              <a:t>Model of Structured Reflection</a:t>
            </a:r>
            <a:br>
              <a:rPr lang="en-GB" sz="4000" b="1" dirty="0">
                <a:latin typeface="Times New Roman" pitchFamily="18" charset="0"/>
              </a:rPr>
            </a:br>
            <a:r>
              <a:rPr lang="en-GB" sz="4000" b="1" dirty="0">
                <a:latin typeface="Times New Roman" pitchFamily="18" charset="0"/>
              </a:rPr>
              <a:t>(Johns 1992)</a:t>
            </a:r>
            <a:endParaRPr lang="en-US" sz="4000" b="1" dirty="0">
              <a:latin typeface="Times New Roman" pitchFamily="18" charset="0"/>
            </a:endParaRPr>
          </a:p>
        </p:txBody>
      </p:sp>
      <p:sp>
        <p:nvSpPr>
          <p:cNvPr id="29699" name="Rectangle 3"/>
          <p:cNvSpPr>
            <a:spLocks noGrp="1" noChangeArrowheads="1"/>
          </p:cNvSpPr>
          <p:nvPr>
            <p:ph type="body" idx="1"/>
          </p:nvPr>
        </p:nvSpPr>
        <p:spPr/>
        <p:txBody>
          <a:bodyPr>
            <a:normAutofit lnSpcReduction="10000"/>
          </a:bodyPr>
          <a:lstStyle/>
          <a:p>
            <a:pPr eaLnBrk="1" hangingPunct="1">
              <a:lnSpc>
                <a:spcPct val="80000"/>
              </a:lnSpc>
              <a:buFontTx/>
              <a:buNone/>
            </a:pPr>
            <a:r>
              <a:rPr lang="en-GB" altLang="en-US" sz="2000" u="sng" dirty="0">
                <a:latin typeface="Times New Roman" charset="0"/>
              </a:rPr>
              <a:t>3.0 Influencing Factors</a:t>
            </a:r>
          </a:p>
          <a:p>
            <a:pPr eaLnBrk="1" hangingPunct="1">
              <a:lnSpc>
                <a:spcPct val="80000"/>
              </a:lnSpc>
              <a:buFontTx/>
              <a:buNone/>
            </a:pPr>
            <a:r>
              <a:rPr lang="en-GB" altLang="en-US" sz="2000" dirty="0">
                <a:latin typeface="Times New Roman" charset="0"/>
              </a:rPr>
              <a:t>3.1 What internal factors influenced my decision making?</a:t>
            </a:r>
          </a:p>
          <a:p>
            <a:pPr eaLnBrk="1" hangingPunct="1">
              <a:lnSpc>
                <a:spcPct val="80000"/>
              </a:lnSpc>
              <a:buFontTx/>
              <a:buNone/>
            </a:pPr>
            <a:r>
              <a:rPr lang="en-GB" altLang="en-US" sz="2000" dirty="0">
                <a:latin typeface="Times New Roman" charset="0"/>
              </a:rPr>
              <a:t>3.2 What external factors influenced my decision making? </a:t>
            </a:r>
          </a:p>
          <a:p>
            <a:pPr eaLnBrk="1" hangingPunct="1">
              <a:lnSpc>
                <a:spcPct val="80000"/>
              </a:lnSpc>
              <a:buFontTx/>
              <a:buNone/>
            </a:pPr>
            <a:r>
              <a:rPr lang="en-GB" altLang="en-US" sz="2000" dirty="0">
                <a:latin typeface="Times New Roman" charset="0"/>
              </a:rPr>
              <a:t>3.3 What sources of knowledge did / should have influenced my  decision making</a:t>
            </a:r>
          </a:p>
          <a:p>
            <a:pPr eaLnBrk="1" hangingPunct="1">
              <a:lnSpc>
                <a:spcPct val="80000"/>
              </a:lnSpc>
              <a:buFontTx/>
              <a:buNone/>
            </a:pPr>
            <a:r>
              <a:rPr lang="en-GB" altLang="en-US" sz="2000" u="sng" dirty="0">
                <a:latin typeface="Times New Roman" charset="0"/>
              </a:rPr>
              <a:t>4.0 Could I have dealt better with the situation?</a:t>
            </a:r>
          </a:p>
          <a:p>
            <a:pPr eaLnBrk="1" hangingPunct="1">
              <a:lnSpc>
                <a:spcPct val="80000"/>
              </a:lnSpc>
              <a:buFontTx/>
              <a:buNone/>
            </a:pPr>
            <a:r>
              <a:rPr lang="en-GB" altLang="en-US" sz="2000" dirty="0">
                <a:latin typeface="Times New Roman" charset="0"/>
              </a:rPr>
              <a:t>4.1 What other choices did I have?</a:t>
            </a:r>
          </a:p>
          <a:p>
            <a:pPr eaLnBrk="1" hangingPunct="1">
              <a:lnSpc>
                <a:spcPct val="80000"/>
              </a:lnSpc>
              <a:buFontTx/>
              <a:buNone/>
            </a:pPr>
            <a:r>
              <a:rPr lang="en-GB" altLang="en-US" sz="2000" dirty="0">
                <a:latin typeface="Times New Roman" charset="0"/>
              </a:rPr>
              <a:t>4.2 What would be the consequences of these choices?</a:t>
            </a:r>
          </a:p>
          <a:p>
            <a:pPr eaLnBrk="1" hangingPunct="1">
              <a:lnSpc>
                <a:spcPct val="80000"/>
              </a:lnSpc>
              <a:buFontTx/>
              <a:buNone/>
            </a:pPr>
            <a:r>
              <a:rPr lang="en-GB" altLang="en-US" sz="2000" u="sng" dirty="0">
                <a:latin typeface="Times New Roman" charset="0"/>
              </a:rPr>
              <a:t>5.0 </a:t>
            </a:r>
            <a:r>
              <a:rPr lang="en-GB" altLang="en-US" sz="2000" u="sng" dirty="0" smtClean="0">
                <a:latin typeface="Times New Roman" charset="0"/>
              </a:rPr>
              <a:t>Learning</a:t>
            </a:r>
            <a:endParaRPr lang="en-GB" altLang="en-US" sz="2000" u="sng" dirty="0">
              <a:latin typeface="Times New Roman" charset="0"/>
            </a:endParaRPr>
          </a:p>
          <a:p>
            <a:pPr eaLnBrk="1" hangingPunct="1">
              <a:lnSpc>
                <a:spcPct val="80000"/>
              </a:lnSpc>
              <a:buFontTx/>
              <a:buNone/>
            </a:pPr>
            <a:r>
              <a:rPr lang="en-GB" altLang="en-US" sz="2000" dirty="0">
                <a:latin typeface="Times New Roman" charset="0"/>
              </a:rPr>
              <a:t>5.1 How do I NOW feel about this experience?</a:t>
            </a:r>
          </a:p>
          <a:p>
            <a:pPr eaLnBrk="1" hangingPunct="1">
              <a:lnSpc>
                <a:spcPct val="80000"/>
              </a:lnSpc>
              <a:buFontTx/>
              <a:buNone/>
            </a:pPr>
            <a:r>
              <a:rPr lang="en-GB" altLang="en-US" sz="2000" dirty="0">
                <a:latin typeface="Times New Roman" charset="0"/>
              </a:rPr>
              <a:t>5.2 How have I made sense of this experience in light of past experiences and future practice? </a:t>
            </a:r>
          </a:p>
          <a:p>
            <a:pPr eaLnBrk="1" hangingPunct="1">
              <a:lnSpc>
                <a:spcPct val="80000"/>
              </a:lnSpc>
              <a:buFontTx/>
              <a:buNone/>
            </a:pPr>
            <a:r>
              <a:rPr lang="en-GB" altLang="en-US" sz="2000" dirty="0">
                <a:latin typeface="Times New Roman" charset="0"/>
              </a:rPr>
              <a:t>5.3 How has this experience changed my ways of knowing:</a:t>
            </a:r>
          </a:p>
          <a:p>
            <a:pPr eaLnBrk="1" hangingPunct="1">
              <a:lnSpc>
                <a:spcPct val="80000"/>
              </a:lnSpc>
              <a:buFontTx/>
              <a:buNone/>
            </a:pPr>
            <a:r>
              <a:rPr lang="en-GB" altLang="en-US" sz="2000" dirty="0">
                <a:latin typeface="Times New Roman" charset="0"/>
              </a:rPr>
              <a:t>		Ethics?    Personal?</a:t>
            </a:r>
          </a:p>
          <a:p>
            <a:pPr eaLnBrk="1" hangingPunct="1">
              <a:lnSpc>
                <a:spcPct val="80000"/>
              </a:lnSpc>
            </a:pPr>
            <a:endParaRPr lang="en-US" altLang="en-US" sz="2000" dirty="0">
              <a:latin typeface="Times New Roman" charset="0"/>
            </a:endParaRPr>
          </a:p>
        </p:txBody>
      </p:sp>
    </p:spTree>
    <p:extLst>
      <p:ext uri="{BB962C8B-B14F-4D97-AF65-F5344CB8AC3E}">
        <p14:creationId xmlns:p14="http://schemas.microsoft.com/office/powerpoint/2010/main" val="88733339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Driscoll (2000)</a:t>
            </a:r>
            <a:endParaRPr lang="en-US" dirty="0"/>
          </a:p>
        </p:txBody>
      </p:sp>
      <p:sp>
        <p:nvSpPr>
          <p:cNvPr id="3" name="Content Placeholder 2"/>
          <p:cNvSpPr>
            <a:spLocks noGrp="1"/>
          </p:cNvSpPr>
          <p:nvPr>
            <p:ph idx="1"/>
          </p:nvPr>
        </p:nvSpPr>
        <p:spPr/>
        <p:txBody>
          <a:bodyPr/>
          <a:lstStyle/>
          <a:p>
            <a:endParaRPr lang="en-US" dirty="0" smtClean="0"/>
          </a:p>
          <a:p>
            <a:r>
              <a:rPr lang="en-US" dirty="0" smtClean="0"/>
              <a:t>What?</a:t>
            </a:r>
          </a:p>
          <a:p>
            <a:r>
              <a:rPr lang="en-US" dirty="0" smtClean="0"/>
              <a:t>So What?</a:t>
            </a:r>
          </a:p>
          <a:p>
            <a:r>
              <a:rPr lang="en-US" dirty="0" smtClean="0"/>
              <a:t>What Now?</a:t>
            </a:r>
          </a:p>
          <a:p>
            <a:endParaRPr lang="en-US" dirty="0"/>
          </a:p>
          <a:p>
            <a:endParaRPr lang="en-US" dirty="0"/>
          </a:p>
        </p:txBody>
      </p:sp>
    </p:spTree>
    <p:extLst>
      <p:ext uri="{BB962C8B-B14F-4D97-AF65-F5344CB8AC3E}">
        <p14:creationId xmlns:p14="http://schemas.microsoft.com/office/powerpoint/2010/main" val="900948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Practice with athletes (Neil et al., 2013)</a:t>
            </a:r>
            <a:endParaRPr lang="en-US" dirty="0"/>
          </a:p>
        </p:txBody>
      </p:sp>
      <p:sp>
        <p:nvSpPr>
          <p:cNvPr id="3" name="Content Placeholder 2"/>
          <p:cNvSpPr>
            <a:spLocks noGrp="1"/>
          </p:cNvSpPr>
          <p:nvPr>
            <p:ph idx="1"/>
          </p:nvPr>
        </p:nvSpPr>
        <p:spPr/>
        <p:txBody>
          <a:bodyPr/>
          <a:lstStyle/>
          <a:p>
            <a:r>
              <a:rPr lang="en-US" dirty="0" smtClean="0"/>
              <a:t>Case Study 1:</a:t>
            </a:r>
          </a:p>
          <a:p>
            <a:pPr lvl="1"/>
            <a:r>
              <a:rPr lang="en-US" dirty="0" smtClean="0"/>
              <a:t>Reflective practice intervention designed to improve the self-efficacy of an elite, male cricketer</a:t>
            </a:r>
          </a:p>
          <a:p>
            <a:endParaRPr lang="en-US" dirty="0"/>
          </a:p>
          <a:p>
            <a:r>
              <a:rPr lang="en-US" dirty="0" smtClean="0"/>
              <a:t>Case Study 2:</a:t>
            </a:r>
          </a:p>
          <a:p>
            <a:pPr lvl="1"/>
            <a:r>
              <a:rPr lang="en-US" dirty="0" smtClean="0"/>
              <a:t>Effect of individual and shared written reflection of international age grade rugby squad on team goals.</a:t>
            </a:r>
          </a:p>
          <a:p>
            <a:pPr lvl="1"/>
            <a:endParaRPr lang="en-US" dirty="0"/>
          </a:p>
        </p:txBody>
      </p:sp>
    </p:spTree>
    <p:extLst>
      <p:ext uri="{BB962C8B-B14F-4D97-AF65-F5344CB8AC3E}">
        <p14:creationId xmlns:p14="http://schemas.microsoft.com/office/powerpoint/2010/main" val="993529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Practice with athletes (Neil </a:t>
            </a:r>
            <a:r>
              <a:rPr lang="en-GB" dirty="0" smtClean="0"/>
              <a:t>et </a:t>
            </a:r>
            <a:r>
              <a:rPr lang="en-GB" dirty="0" smtClean="0"/>
              <a:t>al., 2013)</a:t>
            </a:r>
            <a:endParaRPr lang="en-GB" dirty="0"/>
          </a:p>
        </p:txBody>
      </p:sp>
      <p:sp>
        <p:nvSpPr>
          <p:cNvPr id="3" name="Content Placeholder 2"/>
          <p:cNvSpPr>
            <a:spLocks noGrp="1"/>
          </p:cNvSpPr>
          <p:nvPr>
            <p:ph idx="1"/>
          </p:nvPr>
        </p:nvSpPr>
        <p:spPr/>
        <p:txBody>
          <a:bodyPr>
            <a:normAutofit fontScale="92500"/>
          </a:bodyPr>
          <a:lstStyle/>
          <a:p>
            <a:r>
              <a:rPr lang="en-GB" dirty="0" smtClean="0"/>
              <a:t>Value of working on </a:t>
            </a:r>
          </a:p>
          <a:p>
            <a:pPr lvl="1"/>
            <a:r>
              <a:rPr lang="en-GB" dirty="0"/>
              <a:t>K</a:t>
            </a:r>
            <a:r>
              <a:rPr lang="en-GB" dirty="0" smtClean="0"/>
              <a:t>ey skills:</a:t>
            </a:r>
          </a:p>
          <a:p>
            <a:pPr lvl="2"/>
            <a:r>
              <a:rPr lang="en-GB" dirty="0" smtClean="0"/>
              <a:t>Problem solving</a:t>
            </a:r>
          </a:p>
          <a:p>
            <a:pPr lvl="2"/>
            <a:r>
              <a:rPr lang="en-GB" dirty="0" smtClean="0"/>
              <a:t>Critical thinking</a:t>
            </a:r>
          </a:p>
          <a:p>
            <a:pPr lvl="1"/>
            <a:r>
              <a:rPr lang="en-GB" dirty="0" smtClean="0"/>
              <a:t>Attributes</a:t>
            </a:r>
          </a:p>
          <a:p>
            <a:pPr lvl="2"/>
            <a:r>
              <a:rPr lang="en-GB" dirty="0" smtClean="0"/>
              <a:t>Open-mindedness</a:t>
            </a:r>
          </a:p>
          <a:p>
            <a:pPr lvl="2"/>
            <a:r>
              <a:rPr lang="en-GB" dirty="0" smtClean="0"/>
              <a:t>Mindfulness</a:t>
            </a:r>
          </a:p>
          <a:p>
            <a:endParaRPr lang="en-GB" dirty="0" smtClean="0"/>
          </a:p>
          <a:p>
            <a:r>
              <a:rPr lang="en-GB" dirty="0" smtClean="0"/>
              <a:t>Merely </a:t>
            </a:r>
            <a:r>
              <a:rPr lang="en-GB" dirty="0" smtClean="0"/>
              <a:t>asking someone to engage with reflective practice is not </a:t>
            </a:r>
            <a:r>
              <a:rPr lang="en-GB" dirty="0" smtClean="0"/>
              <a:t>enough</a:t>
            </a:r>
          </a:p>
          <a:p>
            <a:r>
              <a:rPr lang="en-GB" dirty="0" smtClean="0"/>
              <a:t>Need to develop the ability to effectively reflect </a:t>
            </a:r>
            <a:r>
              <a:rPr lang="mr-IN" dirty="0" smtClean="0"/>
              <a:t>–</a:t>
            </a:r>
            <a:r>
              <a:rPr lang="en-GB" dirty="0" smtClean="0"/>
              <a:t> Reflective Disposition</a:t>
            </a:r>
            <a:endParaRPr lang="en-GB" dirty="0" smtClean="0"/>
          </a:p>
          <a:p>
            <a:endParaRPr lang="en-GB" dirty="0"/>
          </a:p>
        </p:txBody>
      </p:sp>
    </p:spTree>
    <p:extLst>
      <p:ext uri="{BB962C8B-B14F-4D97-AF65-F5344CB8AC3E}">
        <p14:creationId xmlns:p14="http://schemas.microsoft.com/office/powerpoint/2010/main" val="128230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to Coach </a:t>
            </a:r>
            <a:r>
              <a:rPr lang="en-GB" dirty="0"/>
              <a:t>T</a:t>
            </a:r>
            <a:r>
              <a:rPr lang="en-GB" dirty="0" smtClean="0"/>
              <a:t>hrough </a:t>
            </a:r>
            <a:r>
              <a:rPr lang="en-GB" dirty="0" smtClean="0"/>
              <a:t>E</a:t>
            </a:r>
            <a:r>
              <a:rPr lang="en-GB" dirty="0" smtClean="0"/>
              <a:t>xperience </a:t>
            </a:r>
            <a:r>
              <a:rPr lang="en-GB" dirty="0" smtClean="0"/>
              <a:t>(Gilbert &amp; </a:t>
            </a:r>
            <a:r>
              <a:rPr lang="en-GB" dirty="0" err="1" smtClean="0"/>
              <a:t>Trudel</a:t>
            </a:r>
            <a:r>
              <a:rPr lang="en-GB" dirty="0" smtClean="0"/>
              <a:t>, 2001)</a:t>
            </a:r>
            <a:endParaRPr lang="en-GB" dirty="0"/>
          </a:p>
        </p:txBody>
      </p:sp>
      <p:sp>
        <p:nvSpPr>
          <p:cNvPr id="3" name="Content Placeholder 2"/>
          <p:cNvSpPr>
            <a:spLocks noGrp="1"/>
          </p:cNvSpPr>
          <p:nvPr>
            <p:ph idx="1"/>
          </p:nvPr>
        </p:nvSpPr>
        <p:spPr/>
        <p:txBody>
          <a:bodyPr/>
          <a:lstStyle/>
          <a:p>
            <a:r>
              <a:rPr lang="en-GB" dirty="0" smtClean="0"/>
              <a:t>Data collected over an entire sport season</a:t>
            </a:r>
          </a:p>
          <a:p>
            <a:pPr lvl="1"/>
            <a:r>
              <a:rPr lang="en-GB" dirty="0" smtClean="0"/>
              <a:t>Semi-structured interviews, observations, and documents</a:t>
            </a:r>
          </a:p>
          <a:p>
            <a:r>
              <a:rPr lang="en-GB" dirty="0" smtClean="0"/>
              <a:t>Six components characterised reflections:</a:t>
            </a:r>
          </a:p>
          <a:p>
            <a:pPr lvl="1"/>
            <a:r>
              <a:rPr lang="en-GB" dirty="0" smtClean="0"/>
              <a:t>Coaching issues</a:t>
            </a:r>
          </a:p>
          <a:p>
            <a:pPr lvl="1"/>
            <a:r>
              <a:rPr lang="en-GB" dirty="0" smtClean="0"/>
              <a:t>Role frame</a:t>
            </a:r>
          </a:p>
          <a:p>
            <a:pPr lvl="1"/>
            <a:r>
              <a:rPr lang="en-GB" dirty="0" smtClean="0"/>
              <a:t>Issue setting</a:t>
            </a:r>
          </a:p>
          <a:p>
            <a:pPr lvl="1"/>
            <a:r>
              <a:rPr lang="en-GB" dirty="0" smtClean="0"/>
              <a:t>Strategy generation</a:t>
            </a:r>
          </a:p>
          <a:p>
            <a:pPr lvl="1"/>
            <a:r>
              <a:rPr lang="en-GB" dirty="0" smtClean="0"/>
              <a:t>Experimentation</a:t>
            </a:r>
          </a:p>
          <a:p>
            <a:pPr lvl="1"/>
            <a:r>
              <a:rPr lang="en-GB" dirty="0" smtClean="0"/>
              <a:t>Evaluation</a:t>
            </a:r>
          </a:p>
          <a:p>
            <a:pPr marL="0" indent="0">
              <a:buNone/>
            </a:pPr>
            <a:endParaRPr lang="en-GB" dirty="0"/>
          </a:p>
        </p:txBody>
      </p:sp>
    </p:spTree>
    <p:extLst>
      <p:ext uri="{BB962C8B-B14F-4D97-AF65-F5344CB8AC3E}">
        <p14:creationId xmlns:p14="http://schemas.microsoft.com/office/powerpoint/2010/main" val="895570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to Coach through experience (Gilbert &amp; </a:t>
            </a:r>
            <a:r>
              <a:rPr lang="en-GB" dirty="0" err="1" smtClean="0"/>
              <a:t>Trudel</a:t>
            </a:r>
            <a:r>
              <a:rPr lang="en-GB" dirty="0" smtClean="0"/>
              <a:t>, 2001) (cont.)</a:t>
            </a:r>
            <a:endParaRPr lang="en-GB" dirty="0"/>
          </a:p>
        </p:txBody>
      </p:sp>
      <p:sp>
        <p:nvSpPr>
          <p:cNvPr id="3" name="Content Placeholder 2"/>
          <p:cNvSpPr>
            <a:spLocks noGrp="1"/>
          </p:cNvSpPr>
          <p:nvPr>
            <p:ph idx="1"/>
          </p:nvPr>
        </p:nvSpPr>
        <p:spPr/>
        <p:txBody>
          <a:bodyPr>
            <a:normAutofit/>
          </a:bodyPr>
          <a:lstStyle/>
          <a:p>
            <a:r>
              <a:rPr lang="en-GB" dirty="0" smtClean="0"/>
              <a:t>Selection of options at each stage depended on in a reflective conversation depended on:</a:t>
            </a:r>
          </a:p>
          <a:p>
            <a:pPr lvl="1"/>
            <a:r>
              <a:rPr lang="en-GB" dirty="0" smtClean="0"/>
              <a:t>Access to peers</a:t>
            </a:r>
          </a:p>
          <a:p>
            <a:pPr lvl="1"/>
            <a:r>
              <a:rPr lang="en-GB" dirty="0" smtClean="0"/>
              <a:t>Coach stage of learning</a:t>
            </a:r>
          </a:p>
          <a:p>
            <a:pPr lvl="1"/>
            <a:r>
              <a:rPr lang="en-GB" dirty="0" smtClean="0"/>
              <a:t>Issue characteristics</a:t>
            </a:r>
          </a:p>
          <a:p>
            <a:pPr lvl="1"/>
            <a:r>
              <a:rPr lang="en-GB" dirty="0" smtClean="0"/>
              <a:t>environment</a:t>
            </a:r>
          </a:p>
          <a:p>
            <a:r>
              <a:rPr lang="en-GB" dirty="0" smtClean="0"/>
              <a:t>Types of reflection:</a:t>
            </a:r>
          </a:p>
          <a:p>
            <a:pPr lvl="1"/>
            <a:r>
              <a:rPr lang="en-GB" dirty="0" smtClean="0"/>
              <a:t>Reflection - in – action</a:t>
            </a:r>
          </a:p>
          <a:p>
            <a:pPr lvl="1"/>
            <a:r>
              <a:rPr lang="en-GB" dirty="0" smtClean="0"/>
              <a:t>Reflection – on – action</a:t>
            </a:r>
          </a:p>
          <a:p>
            <a:pPr lvl="1"/>
            <a:r>
              <a:rPr lang="en-GB" dirty="0" smtClean="0"/>
              <a:t>Retrospective reflection – on – action</a:t>
            </a:r>
          </a:p>
          <a:p>
            <a:endParaRPr lang="en-GB" dirty="0"/>
          </a:p>
        </p:txBody>
      </p:sp>
    </p:spTree>
    <p:extLst>
      <p:ext uri="{BB962C8B-B14F-4D97-AF65-F5344CB8AC3E}">
        <p14:creationId xmlns:p14="http://schemas.microsoft.com/office/powerpoint/2010/main" val="1930406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947</Words>
  <Application>Microsoft Macintosh PowerPoint</Application>
  <PresentationFormat>Widescreen</PresentationFormat>
  <Paragraphs>155</Paragraphs>
  <Slides>20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Calibri Light</vt:lpstr>
      <vt:lpstr>Mangal</vt:lpstr>
      <vt:lpstr>Arial</vt:lpstr>
      <vt:lpstr>Times New Roman</vt:lpstr>
      <vt:lpstr>Office Theme</vt:lpstr>
      <vt:lpstr>Reflective Practice </vt:lpstr>
      <vt:lpstr>PowerPoint Presentation</vt:lpstr>
      <vt:lpstr>Outline</vt:lpstr>
      <vt:lpstr>What is Reflective Practice</vt:lpstr>
      <vt:lpstr>What is Reflective Practice?</vt:lpstr>
      <vt:lpstr>What is Reflective Practice?</vt:lpstr>
      <vt:lpstr>Introduction/Recap</vt:lpstr>
      <vt:lpstr>Reflection</vt:lpstr>
      <vt:lpstr>Reflection (cont)</vt:lpstr>
      <vt:lpstr>Reflection as a driver to Deliberate Practice</vt:lpstr>
      <vt:lpstr>Disucssion Task</vt:lpstr>
      <vt:lpstr>Johns (1992) Model of Structured Reflection</vt:lpstr>
      <vt:lpstr>Model of Structured Reflection (Johns 1992)</vt:lpstr>
      <vt:lpstr>Model of Structured Reflection (Johns 1992)</vt:lpstr>
      <vt:lpstr>Model of Structured Reflection (Johns 1992)</vt:lpstr>
      <vt:lpstr>Driscoll (2000)</vt:lpstr>
      <vt:lpstr>Reflective Practice with athletes (Neil et al., 2013)</vt:lpstr>
      <vt:lpstr>Reflective Practice with athletes (Neil et al., 2013)</vt:lpstr>
      <vt:lpstr>Learning to Coach Through Experience (Gilbert &amp; Trudel, 2001)</vt:lpstr>
      <vt:lpstr>Learning to Coach through experience (Gilbert &amp; Trudel, 2001) (cont.)</vt:lpstr>
    </vt:vector>
  </TitlesOfParts>
  <Company>University of Wales Trinity Saint David</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Dylan Blain</dc:creator>
  <cp:lastModifiedBy>Dylan Blain</cp:lastModifiedBy>
  <cp:revision>8</cp:revision>
  <dcterms:created xsi:type="dcterms:W3CDTF">2017-03-29T11:50:20Z</dcterms:created>
  <dcterms:modified xsi:type="dcterms:W3CDTF">2017-03-29T19:24:26Z</dcterms:modified>
</cp:coreProperties>
</file>