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6" r:id="rId2"/>
    <p:sldId id="304" r:id="rId3"/>
    <p:sldId id="303" r:id="rId4"/>
    <p:sldId id="299" r:id="rId5"/>
    <p:sldId id="287" r:id="rId6"/>
    <p:sldId id="290" r:id="rId7"/>
    <p:sldId id="288" r:id="rId8"/>
    <p:sldId id="289" r:id="rId9"/>
    <p:sldId id="291" r:id="rId10"/>
    <p:sldId id="295" r:id="rId11"/>
    <p:sldId id="293" r:id="rId12"/>
    <p:sldId id="294" r:id="rId13"/>
    <p:sldId id="296" r:id="rId14"/>
    <p:sldId id="297" r:id="rId15"/>
    <p:sldId id="292" r:id="rId16"/>
    <p:sldId id="300" r:id="rId17"/>
    <p:sldId id="302" r:id="rId18"/>
    <p:sldId id="273" r:id="rId19"/>
    <p:sldId id="305" r:id="rId20"/>
  </p:sldIdLst>
  <p:sldSz cx="12188825" cy="6858000"/>
  <p:notesSz cx="6669088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>
      <p:cViewPr varScale="1">
        <p:scale>
          <a:sx n="63" d="100"/>
          <a:sy n="63" d="100"/>
        </p:scale>
        <p:origin x="732" y="60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27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1/5/2020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1/5/2020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6988" y="744538"/>
            <a:ext cx="6615112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715154"/>
            <a:ext cx="533527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dirty="0"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1/5/2020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1/5/2020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1/5/2020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1/5/2020</a:t>
            </a:fld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1/5/2020</a:t>
            </a:fld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1/5/2020</a:t>
            </a:fld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1/5/2020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1/5/2020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1/5/2020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1/5/2020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DF33987-6305-4E2A-BF18-EF013ECE927B}" type="datetimeFigureOut">
              <a:rPr lang="en-US" smtClean="0"/>
              <a:pPr/>
              <a:t>1/5/2020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rdp/" TargetMode="External"/><Relationship Id="rId2" Type="http://schemas.openxmlformats.org/officeDocument/2006/relationships/hyperlink" Target="https://www.uwtsd.ac.uk/media/uwtsd-website/content-assets/documents/research/PG-Induction-2016-17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wtsd.ac.uk/rdp/events/three-minute-thesis.html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AKsQf77nHU" TargetMode="External"/><Relationship Id="rId2" Type="http://schemas.openxmlformats.org/officeDocument/2006/relationships/hyperlink" Target="https://www.youtube.com/watch?v=We760YM5-iM&amp;feature=youtu.b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SBPD8001 </a:t>
            </a:r>
            <a:br>
              <a:rPr lang="en-US" dirty="0"/>
            </a:br>
            <a:r>
              <a:rPr lang="en-US" dirty="0"/>
              <a:t>Preparing for doctoral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05 Skills Development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2117A-9FD0-4177-86D1-161BE0C24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typical doctorate involves: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1FAA-B5B1-4B73-98F2-FF0A6EF93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Carrying out a literature review.</a:t>
            </a:r>
          </a:p>
          <a:p>
            <a:r>
              <a:rPr lang="en-HK" dirty="0"/>
              <a:t>Conducting </a:t>
            </a:r>
            <a:r>
              <a:rPr lang="en-HK" b="1" dirty="0"/>
              <a:t>original research </a:t>
            </a:r>
            <a:r>
              <a:rPr lang="en-HK" dirty="0"/>
              <a:t>and collecting your </a:t>
            </a:r>
            <a:r>
              <a:rPr lang="en-HK" b="1" dirty="0"/>
              <a:t>results</a:t>
            </a:r>
            <a:r>
              <a:rPr lang="en-HK" dirty="0"/>
              <a:t>.</a:t>
            </a:r>
          </a:p>
          <a:p>
            <a:r>
              <a:rPr lang="en-HK" dirty="0"/>
              <a:t>Producing a </a:t>
            </a:r>
            <a:r>
              <a:rPr lang="en-HK" b="1" dirty="0"/>
              <a:t>thesis</a:t>
            </a:r>
            <a:r>
              <a:rPr lang="en-HK" dirty="0"/>
              <a:t> that presents your conclusions.</a:t>
            </a:r>
          </a:p>
          <a:p>
            <a:r>
              <a:rPr lang="en-HK" b="1" dirty="0"/>
              <a:t>Writing up </a:t>
            </a:r>
            <a:r>
              <a:rPr lang="en-HK" dirty="0"/>
              <a:t>your thesis and submitting it as a </a:t>
            </a:r>
            <a:r>
              <a:rPr lang="en-HK" b="1" dirty="0"/>
              <a:t>dissertation</a:t>
            </a:r>
            <a:r>
              <a:rPr lang="en-HK" dirty="0"/>
              <a:t>.</a:t>
            </a:r>
          </a:p>
          <a:p>
            <a:r>
              <a:rPr lang="en-HK" b="1" dirty="0"/>
              <a:t>Defending</a:t>
            </a:r>
            <a:r>
              <a:rPr lang="en-HK" dirty="0"/>
              <a:t> your thesis in an oral examination.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665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903DF-5B5D-416C-80EF-33C9BF22A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Skills development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99C08-A896-451F-AB14-1F59028E8A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Being a research student is not just about completing a research project.</a:t>
            </a:r>
          </a:p>
          <a:p>
            <a:r>
              <a:rPr lang="en-HK" dirty="0"/>
              <a:t>It is about the all-round development as a researcher with all the necessary skills to become a business or academic researcher.</a:t>
            </a:r>
          </a:p>
          <a:p>
            <a:r>
              <a:rPr lang="en-HK" dirty="0"/>
              <a:t>What skills do you feel you have developed in Part 1 of the DBA programme?</a:t>
            </a:r>
          </a:p>
          <a:p>
            <a:r>
              <a:rPr lang="en-HK" dirty="0"/>
              <a:t>What skills do you feel you have developed from your work place experiences?</a:t>
            </a:r>
          </a:p>
          <a:p>
            <a:r>
              <a:rPr lang="en-HK" dirty="0"/>
              <a:t>What skills do you feel will be especially important during Part 2 of the DBA programme?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116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71440-9723-4EF5-8555-9A5CAD167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personal skills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33A04C9-CAB3-4AEE-8955-6365F734F3D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17614" y="1844824"/>
          <a:ext cx="9629327" cy="4856775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2294598">
                  <a:extLst>
                    <a:ext uri="{9D8B030D-6E8A-4147-A177-3AD203B41FA5}">
                      <a16:colId xmlns:a16="http://schemas.microsoft.com/office/drawing/2014/main" val="4220274337"/>
                    </a:ext>
                  </a:extLst>
                </a:gridCol>
                <a:gridCol w="1035644">
                  <a:extLst>
                    <a:ext uri="{9D8B030D-6E8A-4147-A177-3AD203B41FA5}">
                      <a16:colId xmlns:a16="http://schemas.microsoft.com/office/drawing/2014/main" val="3540144842"/>
                    </a:ext>
                  </a:extLst>
                </a:gridCol>
                <a:gridCol w="6299085">
                  <a:extLst>
                    <a:ext uri="{9D8B030D-6E8A-4147-A177-3AD203B41FA5}">
                      <a16:colId xmlns:a16="http://schemas.microsoft.com/office/drawing/2014/main" val="4142567560"/>
                    </a:ext>
                  </a:extLst>
                </a:gridCol>
              </a:tblGrid>
              <a:tr h="44288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800" dirty="0">
                          <a:effectLst/>
                          <a:latin typeface="+mn-lt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Skill</a:t>
                      </a:r>
                      <a:endParaRPr lang="en-GB" sz="1800" dirty="0">
                        <a:effectLst/>
                        <a:latin typeface="+mn-lt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</a:rPr>
                        <a:t>Rank</a:t>
                      </a:r>
                      <a:endParaRPr lang="en-GB" sz="1800" dirty="0">
                        <a:effectLst/>
                        <a:latin typeface="+mn-lt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800" dirty="0">
                          <a:effectLst/>
                          <a:latin typeface="+mn-lt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Description</a:t>
                      </a:r>
                      <a:endParaRPr lang="en-GB" sz="1800" dirty="0">
                        <a:effectLst/>
                        <a:latin typeface="+mn-lt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17264413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600" dirty="0">
                          <a:effectLst/>
                          <a:latin typeface="Century Gothic" panose="020B0502020202020204" pitchFamily="34" charset="0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Work-Life Balance</a:t>
                      </a:r>
                      <a:endParaRPr lang="en-GB" sz="1600" dirty="0">
                        <a:effectLst/>
                        <a:latin typeface="Century Gothic" panose="020B0502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600" dirty="0">
                          <a:effectLst/>
                          <a:latin typeface="Calibri" panose="020F0502020204030204" pitchFamily="34" charset="0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1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600" dirty="0">
                          <a:effectLst/>
                          <a:latin typeface="Calibri" panose="020F0502020204030204" pitchFamily="34" charset="0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Maintain a healthy balance between work and life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420129594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Time Management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Prioritise, delegate and use resources to manage time better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48818906"/>
                  </a:ext>
                </a:extLst>
              </a:tr>
              <a:tr h="233393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Active Listening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Listen to understand and respond appropriately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03378881"/>
                  </a:ext>
                </a:extLst>
              </a:tr>
              <a:tr h="44304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Self-Confidence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Manage your emotions and fears, and deal with others’ negative behaviours positively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68653292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Communication Skills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5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Use the right tone and voice for communicating clearly and confidently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384194317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Emotional Intelligence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6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Stay aware of your and others’ emotions to build healthy work relationships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691132620"/>
                  </a:ext>
                </a:extLst>
              </a:tr>
              <a:tr h="44304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Leadership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7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Have the vision, communication ability, and management skills to influence and direct others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94826423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Problem-Solving Ability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8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Recognise problems, consider options, and make the best possible decision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141785732"/>
                  </a:ext>
                </a:extLst>
              </a:tr>
              <a:tr h="233393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Organising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9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Use ways to organise tasks, time and materials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363941875"/>
                  </a:ext>
                </a:extLst>
              </a:tr>
              <a:tr h="44304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Body Language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10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Use correct body language to communicate suitably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419464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376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AE1A0-BCA7-40C9-826D-D4A25798F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Researcher development programme(RDP)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A9D0E-4343-4B6D-97D2-26440AD55F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UWTSD’s Research, Innovation and Enterprise Services (RIES) offers a range of services to postgraduate students through the Researcher Development Programme(RDP).</a:t>
            </a:r>
          </a:p>
          <a:p>
            <a:pPr lvl="1"/>
            <a:r>
              <a:rPr lang="en-HK" dirty="0">
                <a:hlinkClick r:id="rId2"/>
              </a:rPr>
              <a:t>https://www.uwtsd.ac.uk/media/uwtsd-website/content-assets/documents/research/PG-Induction-2016-17.pdf</a:t>
            </a:r>
            <a:endParaRPr lang="en-HK" dirty="0"/>
          </a:p>
          <a:p>
            <a:pPr lvl="1"/>
            <a:r>
              <a:rPr lang="en-GB" dirty="0">
                <a:hlinkClick r:id="rId3"/>
              </a:rPr>
              <a:t>https://www.uwtsd.ac.uk/rdp/</a:t>
            </a:r>
            <a:endParaRPr lang="en-GB" dirty="0"/>
          </a:p>
          <a:p>
            <a:pPr lvl="1"/>
            <a:r>
              <a:rPr lang="en-GB" dirty="0"/>
              <a:t>Three Minute Thesis</a:t>
            </a:r>
          </a:p>
          <a:p>
            <a:pPr lvl="1"/>
            <a:r>
              <a:rPr lang="en-GB" dirty="0">
                <a:hlinkClick r:id="rId4"/>
              </a:rPr>
              <a:t>https://www.uwtsd.ac.uk/rdp/events/three-minute-thesis.html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081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E8675-B3BE-42D1-9BBE-17439F817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764" y="1052736"/>
            <a:ext cx="3983533" cy="1872208"/>
          </a:xfrm>
        </p:spPr>
        <p:txBody>
          <a:bodyPr>
            <a:normAutofit/>
          </a:bodyPr>
          <a:lstStyle/>
          <a:p>
            <a:r>
              <a:rPr lang="en-GB" dirty="0"/>
              <a:t>Researcher Development Framework</a:t>
            </a:r>
          </a:p>
        </p:txBody>
      </p:sp>
      <p:pic>
        <p:nvPicPr>
          <p:cNvPr id="4" name="Picture 2" descr="The four RDF domains">
            <a:extLst>
              <a:ext uri="{FF2B5EF4-FFF2-40B4-BE49-F238E27FC236}">
                <a16:creationId xmlns:a16="http://schemas.microsoft.com/office/drawing/2014/main" id="{3F47ED8D-E57B-460D-A5F2-BF448FB3CD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207" y="274638"/>
            <a:ext cx="6507088" cy="6308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1427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9A2E9-28AA-4173-93C1-0BF536FD4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What’s included in the RDP?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DDFE2-A5FB-4BF2-9DE7-39F3E4BA8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45720" indent="0">
              <a:buNone/>
            </a:pPr>
            <a:r>
              <a:rPr lang="en-HK" sz="3800" dirty="0"/>
              <a:t>On-campus events throughout the year</a:t>
            </a:r>
          </a:p>
          <a:p>
            <a:pPr lvl="1"/>
            <a:r>
              <a:rPr lang="en-HK" sz="3400" dirty="0"/>
              <a:t>Postgraduate Engagement Fair</a:t>
            </a:r>
          </a:p>
          <a:p>
            <a:pPr lvl="1"/>
            <a:r>
              <a:rPr lang="en-HK" sz="3400" dirty="0"/>
              <a:t>Interdisciplinary Research Conference</a:t>
            </a:r>
          </a:p>
          <a:p>
            <a:pPr lvl="1"/>
            <a:r>
              <a:rPr lang="en-HK" sz="3400" dirty="0"/>
              <a:t>Research Festival</a:t>
            </a:r>
          </a:p>
          <a:p>
            <a:pPr lvl="1"/>
            <a:r>
              <a:rPr lang="en-HK" sz="3400" dirty="0"/>
              <a:t>Three Minute Thesis competition</a:t>
            </a:r>
          </a:p>
          <a:p>
            <a:pPr lvl="1"/>
            <a:r>
              <a:rPr lang="en-HK" sz="3400" dirty="0"/>
              <a:t>School/Faculty events</a:t>
            </a:r>
          </a:p>
          <a:p>
            <a:pPr lvl="1"/>
            <a:r>
              <a:rPr lang="en-HK" sz="3400" dirty="0"/>
              <a:t>Careers events</a:t>
            </a:r>
          </a:p>
          <a:p>
            <a:pPr marL="45720" indent="0">
              <a:buNone/>
            </a:pPr>
            <a:r>
              <a:rPr lang="en-HK" sz="3800" dirty="0"/>
              <a:t>RDP online</a:t>
            </a:r>
          </a:p>
          <a:p>
            <a:pPr lvl="1"/>
            <a:r>
              <a:rPr lang="en-HK" sz="3400" dirty="0"/>
              <a:t>Monthly webinars</a:t>
            </a:r>
          </a:p>
          <a:p>
            <a:pPr marL="45720" indent="0">
              <a:buNone/>
            </a:pPr>
            <a:r>
              <a:rPr lang="en-HK" sz="3800" dirty="0"/>
              <a:t>Vitae online planner</a:t>
            </a:r>
          </a:p>
          <a:p>
            <a:pPr lvl="1"/>
            <a:r>
              <a:rPr lang="en-HK" sz="3400" dirty="0"/>
              <a:t>Individual accounts to allow you to plan, record and manage your research training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391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9FEDE-AB7D-45AB-96E7-BD970667C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Why should I get involved in the RDP?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9A930-D891-4BDE-A659-4FC7D0E85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en-HK" dirty="0"/>
              <a:t>To become more effective researchers and to succeed in your future careers you need to develop a range of professional skills, such as:</a:t>
            </a:r>
          </a:p>
          <a:p>
            <a:pPr lvl="1"/>
            <a:r>
              <a:rPr lang="en-HK" dirty="0"/>
              <a:t>Developing your knowledge and intellectual abilities</a:t>
            </a:r>
          </a:p>
          <a:p>
            <a:pPr lvl="1"/>
            <a:r>
              <a:rPr lang="en-HK" dirty="0"/>
              <a:t>Public engagement</a:t>
            </a:r>
          </a:p>
          <a:p>
            <a:pPr lvl="1"/>
            <a:r>
              <a:rPr lang="en-HK" dirty="0"/>
              <a:t>Writing and presentation skills</a:t>
            </a:r>
          </a:p>
          <a:p>
            <a:pPr lvl="1"/>
            <a:r>
              <a:rPr lang="en-HK" dirty="0"/>
              <a:t>Project management</a:t>
            </a:r>
          </a:p>
          <a:p>
            <a:pPr lvl="1"/>
            <a:r>
              <a:rPr lang="en-HK" dirty="0"/>
              <a:t>Organisational skills</a:t>
            </a:r>
          </a:p>
          <a:p>
            <a:pPr lvl="1"/>
            <a:r>
              <a:rPr lang="en-HK" dirty="0"/>
              <a:t>Working with others</a:t>
            </a:r>
          </a:p>
          <a:p>
            <a:pPr lvl="1"/>
            <a:r>
              <a:rPr lang="en-HK" dirty="0"/>
              <a:t>Research integrity</a:t>
            </a:r>
          </a:p>
          <a:p>
            <a:pPr lvl="1"/>
            <a:r>
              <a:rPr lang="en-HK" dirty="0"/>
              <a:t>Understanding HE environment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375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FD846-073E-4C12-8D17-EE9E9F224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138138"/>
          </a:xfrm>
        </p:spPr>
        <p:txBody>
          <a:bodyPr/>
          <a:lstStyle/>
          <a:p>
            <a:r>
              <a:rPr lang="en-HK" dirty="0"/>
              <a:t>Why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343A1-C587-43BD-855D-C13F8FF72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600200"/>
            <a:ext cx="9753600" cy="4572000"/>
          </a:xfrm>
        </p:spPr>
        <p:txBody>
          <a:bodyPr>
            <a:normAutofit fontScale="55000" lnSpcReduction="20000"/>
          </a:bodyPr>
          <a:lstStyle/>
          <a:p>
            <a:r>
              <a:rPr lang="en-HK" sz="3600" dirty="0"/>
              <a:t>Graduates are increasingly finding it difficult to find professional employment</a:t>
            </a:r>
          </a:p>
          <a:p>
            <a:pPr lvl="1"/>
            <a:r>
              <a:rPr lang="en-HK" sz="3300" dirty="0"/>
              <a:t>Flat job market</a:t>
            </a:r>
          </a:p>
          <a:p>
            <a:pPr lvl="1"/>
            <a:r>
              <a:rPr lang="en-HK" sz="3300" dirty="0"/>
              <a:t>Credential inflation </a:t>
            </a:r>
          </a:p>
          <a:p>
            <a:pPr lvl="1"/>
            <a:r>
              <a:rPr lang="en-HK" sz="3300" dirty="0"/>
              <a:t>International competition</a:t>
            </a:r>
            <a:endParaRPr lang="en-GB" dirty="0"/>
          </a:p>
          <a:p>
            <a:r>
              <a:rPr lang="en-HK" sz="3600" dirty="0"/>
              <a:t>“Networking accounts for about 87% of business in the marketplace, yet many people continue to neglect networking and fail to see it as a vital business and career building skill” (Henderson, 2004) </a:t>
            </a:r>
          </a:p>
          <a:p>
            <a:r>
              <a:rPr lang="en-HK" sz="3600" dirty="0"/>
              <a:t>Great way to research industry / positions, get introductions and career advice</a:t>
            </a:r>
          </a:p>
          <a:p>
            <a:r>
              <a:rPr lang="en-HK" sz="3600" dirty="0"/>
              <a:t>Networking can uncover ‘foot-in-the-door’ opportunities: work experience, casual/part-time, temp employment</a:t>
            </a:r>
          </a:p>
          <a:p>
            <a:r>
              <a:rPr lang="en-HK" sz="3600" dirty="0"/>
              <a:t>Demonstrates initiative, drive and a positive attitude</a:t>
            </a:r>
          </a:p>
          <a:p>
            <a:r>
              <a:rPr lang="en-HK" sz="3600" dirty="0"/>
              <a:t>Markets yourself proactively to the job you want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924EA7-2E3A-47EB-B505-DB446B3BA986}"/>
              </a:ext>
            </a:extLst>
          </p:cNvPr>
          <p:cNvSpPr txBox="1"/>
          <p:nvPr/>
        </p:nvSpPr>
        <p:spPr>
          <a:xfrm flipH="1">
            <a:off x="1485900" y="6172200"/>
            <a:ext cx="8528237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Henderson, R. (2004). </a:t>
            </a:r>
            <a:r>
              <a:rPr lang="en-GB" i="1" dirty="0"/>
              <a:t>How to master networking</a:t>
            </a:r>
            <a:r>
              <a:rPr lang="en-GB" dirty="0"/>
              <a:t>, Sea Change Publishing</a:t>
            </a:r>
          </a:p>
        </p:txBody>
      </p:sp>
    </p:spTree>
    <p:extLst>
      <p:ext uri="{BB962C8B-B14F-4D97-AF65-F5344CB8AC3E}">
        <p14:creationId xmlns:p14="http://schemas.microsoft.com/office/powerpoint/2010/main" val="785289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43F52-C078-451B-85CD-8ECE0F16F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Benefits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72A3F-5956-459F-B71F-5DD0B0E48A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dirty="0"/>
              <a:t>Get first hand, relevant information about the realities of working within a particular field, industry or position. This kind of information is not always available online or in print</a:t>
            </a:r>
          </a:p>
          <a:p>
            <a:r>
              <a:rPr lang="en-HK" dirty="0"/>
              <a:t>Find out about career paths you did not know existed</a:t>
            </a:r>
          </a:p>
          <a:p>
            <a:r>
              <a:rPr lang="en-HK" dirty="0"/>
              <a:t>Get tips about how to prepare for and enter a given career</a:t>
            </a:r>
          </a:p>
          <a:p>
            <a:r>
              <a:rPr lang="en-HK" dirty="0"/>
              <a:t>Improve your communication skills and confidence speaking with professionals.</a:t>
            </a:r>
          </a:p>
          <a:p>
            <a:r>
              <a:rPr lang="en-HK" dirty="0"/>
              <a:t>Learn what it’s like to work at a specific organization</a:t>
            </a:r>
          </a:p>
          <a:p>
            <a:r>
              <a:rPr lang="en-HK" dirty="0"/>
              <a:t>Gain knowledge that can help you in writing your resume, interviewing for jobs in the field, and your other job search activities</a:t>
            </a:r>
          </a:p>
          <a:p>
            <a:r>
              <a:rPr lang="en-HK" dirty="0"/>
              <a:t>Initiate a professional relationship and expand your network of contacts in a specific career field; meet people who may forward job leads to you in the future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130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C0C37-E33F-4289-9C38-9D8492B6C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7822E-C469-44F9-BAA0-526E9F13A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Use university assignments to make industry connections via case studies, professional projects and research projects</a:t>
            </a:r>
          </a:p>
          <a:p>
            <a:r>
              <a:rPr lang="en-HK" dirty="0"/>
              <a:t>Attend university guest speaker lectures and alumni events  – usually have a networking opportunity</a:t>
            </a:r>
          </a:p>
          <a:p>
            <a:r>
              <a:rPr lang="en-HK" dirty="0"/>
              <a:t>Attend open business events</a:t>
            </a:r>
          </a:p>
          <a:p>
            <a:r>
              <a:rPr lang="en-HK" dirty="0"/>
              <a:t>Attend conferences</a:t>
            </a:r>
          </a:p>
          <a:p>
            <a:r>
              <a:rPr lang="en-HK" dirty="0"/>
              <a:t>Present papers or speak at conferences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9834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C0C37-E33F-4289-9C38-9D8492B6C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7822E-C469-44F9-BAA0-526E9F13A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Join professional associations</a:t>
            </a:r>
          </a:p>
          <a:p>
            <a:r>
              <a:rPr lang="en-HK" dirty="0"/>
              <a:t>Volunteer as a helper in admin/at events/organising committees, etc</a:t>
            </a:r>
            <a:endParaRPr lang="en-GB" dirty="0"/>
          </a:p>
          <a:p>
            <a:r>
              <a:rPr lang="en-HK" dirty="0"/>
              <a:t>Connect with and talk to other research students</a:t>
            </a:r>
          </a:p>
          <a:p>
            <a:r>
              <a:rPr lang="en-HK" dirty="0"/>
              <a:t>Join online groups in subject/topic/functional area/sector interests</a:t>
            </a:r>
          </a:p>
          <a:p>
            <a:r>
              <a:rPr lang="en-HK" dirty="0"/>
              <a:t>Ensure own appropriate online profiles</a:t>
            </a:r>
          </a:p>
          <a:p>
            <a:pPr lvl="1"/>
            <a:r>
              <a:rPr lang="en-HK" dirty="0"/>
              <a:t>LinkedIn and ResearchGate</a:t>
            </a:r>
          </a:p>
        </p:txBody>
      </p:sp>
    </p:spTree>
    <p:extLst>
      <p:ext uri="{BB962C8B-B14F-4D97-AF65-F5344CB8AC3E}">
        <p14:creationId xmlns:p14="http://schemas.microsoft.com/office/powerpoint/2010/main" val="2389568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95A79-9983-41C0-899C-86C8F092E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F300F-48DC-4D25-B395-B09D85E68B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Be authentic – be yourself</a:t>
            </a:r>
          </a:p>
          <a:p>
            <a:r>
              <a:rPr lang="en-HK" dirty="0"/>
              <a:t>Networking is reciprocal - the other person may learn as much from you are you do from them</a:t>
            </a:r>
          </a:p>
          <a:p>
            <a:r>
              <a:rPr lang="en-HK" dirty="0"/>
              <a:t>Do some preparation first – be clear about what you want to discuss</a:t>
            </a:r>
          </a:p>
          <a:p>
            <a:r>
              <a:rPr lang="en-HK" dirty="0"/>
              <a:t>Build rapport by encouraging the other person to talk about themselves  (e.g. background, career path, industry observations, current issues)</a:t>
            </a:r>
          </a:p>
          <a:p>
            <a:r>
              <a:rPr lang="en-HK" dirty="0"/>
              <a:t>Be prepared to talk about yourself – your study, what you’ve enjoyed, your career goals, and what you think are your strengths (professional pitch)</a:t>
            </a:r>
          </a:p>
          <a:p>
            <a:r>
              <a:rPr lang="en-HK" dirty="0"/>
              <a:t>Follow up – think about something to share </a:t>
            </a:r>
          </a:p>
          <a:p>
            <a:pPr lvl="1"/>
            <a:r>
              <a:rPr lang="en-HK" dirty="0"/>
              <a:t>e.g. an interesting and relevant article or contact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6185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88B29-7556-4BB0-8FA4-ACEE87DBE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5C2F0-5774-4D25-8850-B2E93E34B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dirty="0"/>
              <a:t>Never ask for a job, most people don’t have the power to give you a job</a:t>
            </a:r>
          </a:p>
          <a:p>
            <a:r>
              <a:rPr lang="en-HK" dirty="0"/>
              <a:t>Ask for information (because that’s free!) and 10 - 20 minutes of their time so that you can ask them some pre-prepared questions about their experience of the industry you wish to join</a:t>
            </a:r>
          </a:p>
          <a:p>
            <a:r>
              <a:rPr lang="en-HK" dirty="0"/>
              <a:t>Most people remember what it was like to start in their field and are happy to support new graduates with some guidance</a:t>
            </a:r>
          </a:p>
          <a:p>
            <a:r>
              <a:rPr lang="en-HK" dirty="0"/>
              <a:t>Care with:</a:t>
            </a:r>
          </a:p>
          <a:p>
            <a:pPr lvl="1"/>
            <a:r>
              <a:rPr lang="en-HK" dirty="0"/>
              <a:t>Body language - eye contact, smile, personal space</a:t>
            </a:r>
          </a:p>
          <a:p>
            <a:pPr lvl="1"/>
            <a:r>
              <a:rPr lang="en-HK" dirty="0"/>
              <a:t>Time</a:t>
            </a:r>
          </a:p>
          <a:p>
            <a:pPr lvl="1"/>
            <a:r>
              <a:rPr lang="en-HK" dirty="0"/>
              <a:t>Being too pushy</a:t>
            </a:r>
          </a:p>
          <a:p>
            <a:pPr lvl="1"/>
            <a:r>
              <a:rPr lang="en-HK" dirty="0"/>
              <a:t>Don’t expect too much – they are one source of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660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A8A86-BE2E-4766-9997-75B35A4E7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0C76C-F6F2-4DA5-9F70-25515A9D58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What is my aim?</a:t>
            </a:r>
          </a:p>
          <a:p>
            <a:r>
              <a:rPr lang="en-HK" dirty="0"/>
              <a:t>Who are my ideal connections?</a:t>
            </a:r>
          </a:p>
          <a:p>
            <a:r>
              <a:rPr lang="en-HK" dirty="0"/>
              <a:t>What groups will they come from?</a:t>
            </a:r>
          </a:p>
          <a:p>
            <a:r>
              <a:rPr lang="en-HK" dirty="0"/>
              <a:t>What organisations will they come from?</a:t>
            </a:r>
          </a:p>
          <a:p>
            <a:r>
              <a:rPr lang="en-HK" dirty="0"/>
              <a:t>How can I help these people?</a:t>
            </a:r>
          </a:p>
          <a:p>
            <a:r>
              <a:rPr lang="en-HK" dirty="0"/>
              <a:t>How can I connect with them?</a:t>
            </a:r>
          </a:p>
          <a:p>
            <a:r>
              <a:rPr lang="en-HK" dirty="0"/>
              <a:t>What is my professional pitch?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7828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68EF0-807B-4281-BA92-5714C1520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612" y="2276872"/>
            <a:ext cx="9753600" cy="1325562"/>
          </a:xfrm>
        </p:spPr>
        <p:txBody>
          <a:bodyPr/>
          <a:lstStyle/>
          <a:p>
            <a:pPr algn="ctr"/>
            <a:r>
              <a:rPr lang="en-GB" dirty="0"/>
              <a:t>Epilogue</a:t>
            </a:r>
          </a:p>
        </p:txBody>
      </p:sp>
    </p:spTree>
    <p:extLst>
      <p:ext uri="{BB962C8B-B14F-4D97-AF65-F5344CB8AC3E}">
        <p14:creationId xmlns:p14="http://schemas.microsoft.com/office/powerpoint/2010/main" val="1198198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AB40E-8ED2-457F-BE74-588851860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sz="3200" dirty="0"/>
              <a:t>The three stages of learning (</a:t>
            </a:r>
            <a:r>
              <a:rPr lang="zh-TW" altLang="en-US" sz="3200" dirty="0"/>
              <a:t>治學三境界</a:t>
            </a:r>
            <a:r>
              <a:rPr lang="en-HK" altLang="zh-TW" sz="3200" dirty="0"/>
              <a:t>)</a:t>
            </a:r>
            <a:r>
              <a:rPr lang="en-HK" dirty="0"/>
              <a:t>						</a:t>
            </a:r>
            <a:r>
              <a:rPr lang="en-HK" sz="2800" cap="none" dirty="0"/>
              <a:t>Wang </a:t>
            </a:r>
            <a:r>
              <a:rPr lang="en-HK" sz="2800" cap="none" dirty="0" err="1"/>
              <a:t>Guowei</a:t>
            </a:r>
            <a:r>
              <a:rPr lang="en-HK" sz="2800" cap="none" dirty="0"/>
              <a:t> </a:t>
            </a:r>
            <a:r>
              <a:rPr lang="en-HK" sz="2800" dirty="0"/>
              <a:t>(</a:t>
            </a:r>
            <a:r>
              <a:rPr lang="zh-TW" altLang="en-US" sz="2800" dirty="0"/>
              <a:t>王國維</a:t>
            </a:r>
            <a:r>
              <a:rPr lang="en-HK" altLang="zh-TW" sz="2800" dirty="0"/>
              <a:t>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08FF1-A1A4-4623-AB6E-B90C6D8C88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3060933" cy="4343400"/>
          </a:xfrm>
        </p:spPr>
        <p:txBody>
          <a:bodyPr>
            <a:normAutofit fontScale="92500" lnSpcReduction="10000"/>
          </a:bodyPr>
          <a:lstStyle/>
          <a:p>
            <a:r>
              <a:rPr lang="en-HK" sz="2800" dirty="0"/>
              <a:t>Vision</a:t>
            </a:r>
          </a:p>
          <a:p>
            <a:r>
              <a:rPr lang="en-GB" sz="2800" dirty="0"/>
              <a:t>Persistence</a:t>
            </a:r>
          </a:p>
          <a:p>
            <a:r>
              <a:rPr lang="en-HK" sz="2800" dirty="0"/>
              <a:t>Opportunity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36FA11-C124-4CB9-9423-5EE9178C95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4252" y="1828800"/>
            <a:ext cx="6316961" cy="4343400"/>
          </a:xfrm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zh-TW" altLang="en-US" sz="2000" b="1" dirty="0"/>
              <a:t>王國維在</a:t>
            </a:r>
            <a:r>
              <a:rPr lang="en-US" altLang="zh-TW" sz="2000" b="1" dirty="0"/>
              <a:t>《</a:t>
            </a:r>
            <a:r>
              <a:rPr lang="zh-TW" altLang="en-US" sz="2000" b="1" dirty="0"/>
              <a:t>人間詞話</a:t>
            </a:r>
            <a:r>
              <a:rPr lang="en-US" altLang="zh-TW" sz="2000" b="1" dirty="0"/>
              <a:t>》</a:t>
            </a:r>
            <a:r>
              <a:rPr lang="zh-TW" altLang="en-US" sz="2000" b="1" dirty="0"/>
              <a:t>中說</a:t>
            </a:r>
            <a:r>
              <a:rPr lang="en-US" altLang="zh-TW" sz="2000" b="1" dirty="0"/>
              <a:t>: </a:t>
            </a:r>
            <a:r>
              <a:rPr lang="zh-TW" altLang="en-US" sz="2000" b="1" dirty="0"/>
              <a:t>古今之成大事業、大學問者，必經過三種之境界</a:t>
            </a:r>
            <a:r>
              <a:rPr lang="en-US" altLang="zh-TW" sz="2000" b="1" dirty="0"/>
              <a:t>: </a:t>
            </a:r>
          </a:p>
          <a:p>
            <a:pPr marL="45720" indent="0">
              <a:buNone/>
            </a:pPr>
            <a:r>
              <a:rPr lang="zh-TW" altLang="en-US" sz="2000" b="1" dirty="0"/>
              <a:t>「昨夜西風凋樹，獨上高樓，望盡天涯路」此第一境也，「衣帶漸寬終不悔，為伊消得人憔悴」此第二境也，「眾裏尋他千百度，驀然回首，那人卻在，燈火闌珊處」此第三境也。</a:t>
            </a:r>
            <a:endParaRPr lang="en-HK" altLang="zh-TW" sz="2000" b="1" dirty="0"/>
          </a:p>
          <a:p>
            <a:pPr marL="502920" indent="-457200">
              <a:buFont typeface="+mj-lt"/>
              <a:buAutoNum type="arabicPeriod"/>
            </a:pPr>
            <a:r>
              <a:rPr lang="zh-TW" altLang="en-US" sz="2000" dirty="0"/>
              <a:t>做學問首先要有執著的追求，登高望遠，瞰察路徑，明確目標與方向。 </a:t>
            </a:r>
            <a:endParaRPr lang="en-HK" altLang="zh-TW" sz="2000" dirty="0"/>
          </a:p>
          <a:p>
            <a:pPr marL="502920" indent="-457200">
              <a:buFont typeface="+mj-lt"/>
              <a:buAutoNum type="arabicPeriod"/>
            </a:pPr>
            <a:r>
              <a:rPr lang="zh-TW" altLang="en-US" sz="2000" dirty="0"/>
              <a:t>大學問者，不是輕而易舉，隨便可得的，必須堅定不移，經過一番辛勤勞動，廢寢忘食，孜孜以求，直至人瘦頻寬也不後悔。</a:t>
            </a:r>
            <a:endParaRPr lang="en-HK" altLang="zh-TW" sz="2000" dirty="0"/>
          </a:p>
          <a:p>
            <a:pPr marL="502920" indent="-457200">
              <a:buFont typeface="+mj-lt"/>
              <a:buAutoNum type="arabicPeriod"/>
            </a:pPr>
            <a:r>
              <a:rPr lang="zh-TW" altLang="en-US" sz="2000" dirty="0"/>
              <a:t>要達到第三境界，必須有專註的精神，反復追尋、研究，下足功夫，機遇湊合，自然會豁然貫通，有所發現，有所發明。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18340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D9AC5-3C95-44A7-A8E2-90E0A1293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Five Attributes of an Educated Person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0A773-D597-4D20-B246-2FF4E95547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02920" indent="-457200">
              <a:buFont typeface="+mj-lt"/>
              <a:buAutoNum type="arabicPeriod"/>
            </a:pPr>
            <a:r>
              <a:rPr lang="en-HK" sz="3200" dirty="0"/>
              <a:t>The ability to think and write critically</a:t>
            </a:r>
          </a:p>
          <a:p>
            <a:pPr marL="502920" indent="-457200">
              <a:buFont typeface="+mj-lt"/>
              <a:buAutoNum type="arabicPeriod"/>
            </a:pPr>
            <a:r>
              <a:rPr lang="en-HK" sz="3200" dirty="0"/>
              <a:t>Informed acquaintance with different disciplines</a:t>
            </a:r>
          </a:p>
          <a:p>
            <a:pPr marL="502920" indent="-457200">
              <a:buFont typeface="+mj-lt"/>
              <a:buAutoNum type="arabicPeriod"/>
            </a:pPr>
            <a:r>
              <a:rPr lang="en-HK" sz="3200" dirty="0"/>
              <a:t>Knowledge of other cultures and times</a:t>
            </a:r>
          </a:p>
          <a:p>
            <a:pPr marL="502920" indent="-457200">
              <a:buFont typeface="+mj-lt"/>
              <a:buAutoNum type="arabicPeriod"/>
            </a:pPr>
            <a:r>
              <a:rPr lang="en-HK" sz="3200" dirty="0"/>
              <a:t>Understanding of, and experience in thinking about, moral and ethical problems</a:t>
            </a:r>
          </a:p>
          <a:p>
            <a:pPr marL="502920" indent="-457200">
              <a:buFont typeface="+mj-lt"/>
              <a:buAutoNum type="arabicPeriod"/>
            </a:pPr>
            <a:r>
              <a:rPr lang="en-HK" sz="3200" u="sng" dirty="0"/>
              <a:t>Depth of knowledge in some field of knowledge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C8A8DD-E431-4741-830B-16BFA86C99F6}"/>
              </a:ext>
            </a:extLst>
          </p:cNvPr>
          <p:cNvSpPr txBox="1"/>
          <p:nvPr/>
        </p:nvSpPr>
        <p:spPr>
          <a:xfrm>
            <a:off x="1053852" y="6231194"/>
            <a:ext cx="9649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" indent="0">
              <a:buNone/>
            </a:pPr>
            <a:r>
              <a:rPr lang="en-HK" dirty="0"/>
              <a:t>Henry </a:t>
            </a:r>
            <a:r>
              <a:rPr lang="en-HK" dirty="0" err="1"/>
              <a:t>Rosovsky</a:t>
            </a:r>
            <a:r>
              <a:rPr lang="en-HK" dirty="0"/>
              <a:t> reflected Harvard's general education reform efforts of the mid-1970s in his 1990 autobiography</a:t>
            </a:r>
          </a:p>
        </p:txBody>
      </p:sp>
    </p:spTree>
    <p:extLst>
      <p:ext uri="{BB962C8B-B14F-4D97-AF65-F5344CB8AC3E}">
        <p14:creationId xmlns:p14="http://schemas.microsoft.com/office/powerpoint/2010/main" val="2721845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6379E-90DE-48E2-BD2B-D8B27E9C3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40881-69B9-405A-BE43-2D730854F0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animated guide to a Ph.D.</a:t>
            </a:r>
          </a:p>
          <a:p>
            <a:r>
              <a:rPr lang="en-GB" u="sng" dirty="0">
                <a:hlinkClick r:id="rId2"/>
              </a:rPr>
              <a:t>https://www.youtube.com/watch?v=We760YM5-iM&amp;feature=youtu.be</a:t>
            </a:r>
            <a:endParaRPr lang="en-GB" dirty="0"/>
          </a:p>
          <a:p>
            <a:r>
              <a:rPr lang="en-GB" dirty="0"/>
              <a:t>Things about a PhD nobody told you about | Laura Valadez-Martinez | </a:t>
            </a:r>
            <a:r>
              <a:rPr lang="en-GB" dirty="0" err="1"/>
              <a:t>TEDxLoughboroughU</a:t>
            </a:r>
            <a:endParaRPr lang="en-GB" dirty="0"/>
          </a:p>
          <a:p>
            <a:r>
              <a:rPr lang="en-GB" u="sng" dirty="0">
                <a:hlinkClick r:id="rId3"/>
              </a:rPr>
              <a:t>https://www.youtube.com/watch?v=CAKsQf77nHU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311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2779</TotalTime>
  <Words>1490</Words>
  <Application>Microsoft Office PowerPoint</Application>
  <PresentationFormat>Custom</PresentationFormat>
  <Paragraphs>155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Century Gothic</vt:lpstr>
      <vt:lpstr>Continental Asia 16x9</vt:lpstr>
      <vt:lpstr>SBPD8001  Preparing for doctoral research</vt:lpstr>
      <vt:lpstr>A typical doctorate involves:</vt:lpstr>
      <vt:lpstr>Skills development</vt:lpstr>
      <vt:lpstr>Developing personal skills </vt:lpstr>
      <vt:lpstr>Researcher development programme(RDP)</vt:lpstr>
      <vt:lpstr>Researcher Development Framework</vt:lpstr>
      <vt:lpstr>What’s included in the RDP?</vt:lpstr>
      <vt:lpstr>Why should I get involved in the RDP?</vt:lpstr>
      <vt:lpstr>Why network?</vt:lpstr>
      <vt:lpstr>Benefits</vt:lpstr>
      <vt:lpstr>where and how to network?</vt:lpstr>
      <vt:lpstr>where and how to network?</vt:lpstr>
      <vt:lpstr>Where and how to network?</vt:lpstr>
      <vt:lpstr>Where and how to network?</vt:lpstr>
      <vt:lpstr>NETWORKING PLAN</vt:lpstr>
      <vt:lpstr>Epilogue</vt:lpstr>
      <vt:lpstr>The three stages of learning (治學三境界)      Wang Guowei (王國維)</vt:lpstr>
      <vt:lpstr>Five Attributes of an Educated Person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79</cp:revision>
  <cp:lastPrinted>2020-01-05T13:08:30Z</cp:lastPrinted>
  <dcterms:created xsi:type="dcterms:W3CDTF">2018-01-26T07:54:29Z</dcterms:created>
  <dcterms:modified xsi:type="dcterms:W3CDTF">2020-01-06T04:36:17Z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