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6" r:id="rId1"/>
    <p:sldMasterId id="2147483688" r:id="rId2"/>
  </p:sldMasterIdLst>
  <p:notesMasterIdLst>
    <p:notesMasterId r:id="rId17"/>
  </p:notesMasterIdLst>
  <p:sldIdLst>
    <p:sldId id="256" r:id="rId3"/>
    <p:sldId id="257" r:id="rId4"/>
    <p:sldId id="316" r:id="rId5"/>
    <p:sldId id="317" r:id="rId6"/>
    <p:sldId id="318" r:id="rId7"/>
    <p:sldId id="319" r:id="rId8"/>
    <p:sldId id="320" r:id="rId9"/>
    <p:sldId id="321" r:id="rId10"/>
    <p:sldId id="322" r:id="rId11"/>
    <p:sldId id="323" r:id="rId12"/>
    <p:sldId id="324" r:id="rId13"/>
    <p:sldId id="325" r:id="rId14"/>
    <p:sldId id="326" r:id="rId15"/>
    <p:sldId id="315" r:id="rId16"/>
  </p:sldIdLst>
  <p:sldSz cx="9144000" cy="5143500" type="screen16x9"/>
  <p:notesSz cx="6858000" cy="9144000"/>
  <p:embeddedFontLst>
    <p:embeddedFont>
      <p:font typeface="Abadi" panose="020B0604020104020204" pitchFamily="34" charset="0"/>
      <p:regular r:id="rId18"/>
    </p:embeddedFont>
    <p:embeddedFont>
      <p:font typeface="Calibri" panose="020F0502020204030204" pitchFamily="34" charset="0"/>
      <p:regular r:id="rId19"/>
      <p:bold r:id="rId20"/>
      <p:italic r:id="rId21"/>
      <p:boldItalic r:id="rId22"/>
    </p:embeddedFont>
    <p:embeddedFont>
      <p:font typeface="Cambria Math" panose="02040503050406030204" pitchFamily="18" charset="0"/>
      <p:regular r:id="rId23"/>
    </p:embeddedFont>
    <p:embeddedFont>
      <p:font typeface="Helvetica" panose="020B0604020202020204" pitchFamily="34" charset="0"/>
      <p:regular r:id="rId24"/>
      <p:bold r:id="rId25"/>
      <p:italic r:id="rId26"/>
      <p:boldItalic r:id="rId27"/>
    </p:embeddedFont>
    <p:embeddedFont>
      <p:font typeface="Josefin Sans" panose="020F0502020204030204" pitchFamily="2" charset="0"/>
      <p:regular r:id="rId28"/>
      <p:bold r:id="rId29"/>
      <p:italic r:id="rId30"/>
      <p:boldItalic r:id="rId31"/>
    </p:embeddedFont>
    <p:embeddedFont>
      <p:font typeface="Josefin Sans ExtraLight" panose="020B0604020202020204" charset="0"/>
      <p:regular r:id="rId32"/>
      <p:bold r:id="rId33"/>
      <p:italic r:id="rId34"/>
      <p:boldItalic r:id="rId35"/>
    </p:embeddedFont>
    <p:embeddedFont>
      <p:font typeface="Josefin Sans Light" pitchFamily="2" charset="0"/>
      <p:regular r:id="rId36"/>
      <p:bold r:id="rId37"/>
      <p:italic r:id="rId38"/>
      <p:boldItalic r:id="rId39"/>
    </p:embeddedFont>
    <p:embeddedFont>
      <p:font typeface="Josefin Sans Medium" panose="020B0604020202020204" charset="0"/>
      <p:regular r:id="rId40"/>
      <p:bold r:id="rId41"/>
      <p:italic r:id="rId42"/>
      <p:boldItalic r:id="rId43"/>
    </p:embeddedFont>
    <p:embeddedFont>
      <p:font typeface="Proxima Nova" panose="020B0604020202020204" charset="0"/>
      <p:regular r:id="rId44"/>
      <p:bold r:id="rId45"/>
      <p:italic r:id="rId46"/>
      <p:boldItalic r:id="rId47"/>
    </p:embeddedFont>
    <p:embeddedFont>
      <p:font typeface="Proxima Nova Semibold" panose="020B0604020202020204" charset="0"/>
      <p:regular r:id="rId48"/>
      <p:bold r:id="rId49"/>
      <p:boldItalic r:id="rId50"/>
    </p:embeddedFont>
    <p:embeddedFont>
      <p:font typeface="Roboto Condensed Light" panose="02000000000000000000" pitchFamily="2" charset="0"/>
      <p:regular r:id="rId51"/>
      <p:italic r:id="rId5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9610AE5-7ADE-4D38-A124-E80F5C8EC231}">
  <a:tblStyle styleId="{19610AE5-7ADE-4D38-A124-E80F5C8EC23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298" autoAdjust="0"/>
  </p:normalViewPr>
  <p:slideViewPr>
    <p:cSldViewPr snapToGrid="0">
      <p:cViewPr varScale="1">
        <p:scale>
          <a:sx n="81" d="100"/>
          <a:sy n="81" d="100"/>
        </p:scale>
        <p:origin x="149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font" Target="fonts/font1.fntdata"/><Relationship Id="rId26" Type="http://schemas.openxmlformats.org/officeDocument/2006/relationships/font" Target="fonts/font9.fntdata"/><Relationship Id="rId39" Type="http://schemas.openxmlformats.org/officeDocument/2006/relationships/font" Target="fonts/font22.fntdata"/><Relationship Id="rId21" Type="http://schemas.openxmlformats.org/officeDocument/2006/relationships/font" Target="fonts/font4.fntdata"/><Relationship Id="rId34" Type="http://schemas.openxmlformats.org/officeDocument/2006/relationships/font" Target="fonts/font17.fntdata"/><Relationship Id="rId42" Type="http://schemas.openxmlformats.org/officeDocument/2006/relationships/font" Target="fonts/font25.fntdata"/><Relationship Id="rId47" Type="http://schemas.openxmlformats.org/officeDocument/2006/relationships/font" Target="fonts/font30.fntdata"/><Relationship Id="rId50" Type="http://schemas.openxmlformats.org/officeDocument/2006/relationships/font" Target="fonts/font33.fntdata"/><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font" Target="fonts/font12.fntdata"/><Relationship Id="rId11" Type="http://schemas.openxmlformats.org/officeDocument/2006/relationships/slide" Target="slides/slide9.xml"/><Relationship Id="rId24" Type="http://schemas.openxmlformats.org/officeDocument/2006/relationships/font" Target="fonts/font7.fntdata"/><Relationship Id="rId32" Type="http://schemas.openxmlformats.org/officeDocument/2006/relationships/font" Target="fonts/font15.fntdata"/><Relationship Id="rId37" Type="http://schemas.openxmlformats.org/officeDocument/2006/relationships/font" Target="fonts/font20.fntdata"/><Relationship Id="rId40" Type="http://schemas.openxmlformats.org/officeDocument/2006/relationships/font" Target="fonts/font23.fntdata"/><Relationship Id="rId45" Type="http://schemas.openxmlformats.org/officeDocument/2006/relationships/font" Target="fonts/font28.fntdata"/><Relationship Id="rId53" Type="http://schemas.openxmlformats.org/officeDocument/2006/relationships/presProps" Target="pres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font" Target="fonts/font2.fntdata"/><Relationship Id="rId31" Type="http://schemas.openxmlformats.org/officeDocument/2006/relationships/font" Target="fonts/font14.fntdata"/><Relationship Id="rId44" Type="http://schemas.openxmlformats.org/officeDocument/2006/relationships/font" Target="fonts/font27.fntdata"/><Relationship Id="rId52" Type="http://schemas.openxmlformats.org/officeDocument/2006/relationships/font" Target="fonts/font35.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font" Target="fonts/font18.fntdata"/><Relationship Id="rId43" Type="http://schemas.openxmlformats.org/officeDocument/2006/relationships/font" Target="fonts/font26.fntdata"/><Relationship Id="rId48" Type="http://schemas.openxmlformats.org/officeDocument/2006/relationships/font" Target="fonts/font31.fntdata"/><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font" Target="fonts/font34.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font" Target="fonts/font16.fntdata"/><Relationship Id="rId38" Type="http://schemas.openxmlformats.org/officeDocument/2006/relationships/font" Target="fonts/font21.fntdata"/><Relationship Id="rId46" Type="http://schemas.openxmlformats.org/officeDocument/2006/relationships/font" Target="fonts/font29.fntdata"/><Relationship Id="rId20" Type="http://schemas.openxmlformats.org/officeDocument/2006/relationships/font" Target="fonts/font3.fntdata"/><Relationship Id="rId41" Type="http://schemas.openxmlformats.org/officeDocument/2006/relationships/font" Target="fonts/font24.fntdata"/><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font" Target="fonts/font19.fntdata"/><Relationship Id="rId49" Type="http://schemas.openxmlformats.org/officeDocument/2006/relationships/font" Target="fonts/font3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adp.com/what-we-offer/talent/talent-acquisition.aspx"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www.adp.com/what-we-offer/talent.aspx"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adp.com/resources/articles-and-insights/articles/h/hr-compliance-what-employers-should-know.aspx"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95f375b38_3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95f375b38_3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fontAlgn="base"/>
            <a:r>
              <a:rPr lang="en-US" b="0" i="0" dirty="0">
                <a:solidFill>
                  <a:schemeClr val="tx1"/>
                </a:solidFill>
                <a:effectLst/>
                <a:latin typeface="TaubSans_medium"/>
              </a:rPr>
              <a:t>What is an HR strategy?</a:t>
            </a:r>
          </a:p>
          <a:p>
            <a:pPr algn="l" fontAlgn="base"/>
            <a:r>
              <a:rPr lang="en-US" b="0" i="0" dirty="0">
                <a:solidFill>
                  <a:schemeClr val="tx1"/>
                </a:solidFill>
                <a:effectLst/>
                <a:latin typeface="TaubSans_regular"/>
              </a:rPr>
              <a:t>HR strategy is a roadmap for solving an organization’s biggest challenges with people-centric solutions. This approach requires HR input during policy creation and elevates the importance of </a:t>
            </a:r>
            <a:r>
              <a:rPr lang="en-US" b="0" i="0" u="none" strike="noStrike" dirty="0">
                <a:solidFill>
                  <a:schemeClr val="tx1"/>
                </a:solidFill>
                <a:effectLst/>
                <a:latin typeface="TaubSans_medium"/>
                <a:hlinkClick r:id="rId3">
                  <a:extLst>
                    <a:ext uri="{A12FA001-AC4F-418D-AE19-62706E023703}">
                      <ahyp:hlinkClr xmlns:ahyp="http://schemas.microsoft.com/office/drawing/2018/hyperlinkcolor" val="tx"/>
                    </a:ext>
                  </a:extLst>
                </a:hlinkClick>
              </a:rPr>
              <a:t>recruitment</a:t>
            </a:r>
            <a:r>
              <a:rPr lang="en-US" b="0" i="0" dirty="0">
                <a:solidFill>
                  <a:schemeClr val="tx1"/>
                </a:solidFill>
                <a:effectLst/>
                <a:latin typeface="TaubSans_regular"/>
              </a:rPr>
              <a:t>, </a:t>
            </a:r>
            <a:r>
              <a:rPr lang="en-US" b="0" i="0" u="none" strike="noStrike" dirty="0">
                <a:solidFill>
                  <a:schemeClr val="tx1"/>
                </a:solidFill>
                <a:effectLst/>
                <a:latin typeface="TaubSans_medium"/>
                <a:hlinkClick r:id="rId4">
                  <a:extLst>
                    <a:ext uri="{A12FA001-AC4F-418D-AE19-62706E023703}">
                      <ahyp:hlinkClr xmlns:ahyp="http://schemas.microsoft.com/office/drawing/2018/hyperlinkcolor" val="tx"/>
                    </a:ext>
                  </a:extLst>
                </a:hlinkClick>
              </a:rPr>
              <a:t>talent management</a:t>
            </a:r>
            <a:r>
              <a:rPr lang="en-US" b="0" i="0" dirty="0">
                <a:solidFill>
                  <a:schemeClr val="tx1"/>
                </a:solidFill>
                <a:effectLst/>
                <a:latin typeface="TaubSans_regular"/>
              </a:rPr>
              <a:t>, compensation, succession planning and corporate culture.</a:t>
            </a:r>
          </a:p>
          <a:p>
            <a:pPr algn="l" fontAlgn="base"/>
            <a:r>
              <a:rPr lang="en-US" b="0" i="0" dirty="0">
                <a:solidFill>
                  <a:schemeClr val="tx1"/>
                </a:solidFill>
                <a:effectLst/>
                <a:latin typeface="TaubSans_medium"/>
              </a:rPr>
              <a:t>How to create a human resource strategy</a:t>
            </a:r>
          </a:p>
          <a:p>
            <a:pPr algn="l" fontAlgn="base"/>
            <a:r>
              <a:rPr lang="en-US" b="0" i="0" dirty="0">
                <a:solidFill>
                  <a:schemeClr val="tx1"/>
                </a:solidFill>
                <a:effectLst/>
                <a:latin typeface="TaubSans_regular"/>
              </a:rPr>
              <a:t>Creating an HR strategy means taking a hard look at an organization’s strengths, weakness, opportunities and threats – a process also known as a SWOT analysis. Every business is different, but most follow these steps:</a:t>
            </a:r>
          </a:p>
          <a:p>
            <a:pPr algn="l" fontAlgn="base">
              <a:buFont typeface="+mj-lt"/>
              <a:buAutoNum type="arabicPeriod"/>
            </a:pPr>
            <a:r>
              <a:rPr lang="en-US" b="0" i="0" dirty="0">
                <a:solidFill>
                  <a:schemeClr val="tx1"/>
                </a:solidFill>
                <a:effectLst/>
                <a:latin typeface="TaubSans_bold"/>
              </a:rPr>
              <a:t>Understand the business and its objectives</a:t>
            </a:r>
            <a:br>
              <a:rPr lang="en-US" b="0" i="0" dirty="0">
                <a:solidFill>
                  <a:schemeClr val="tx1"/>
                </a:solidFill>
                <a:effectLst/>
                <a:latin typeface="TaubSans_regular"/>
              </a:rPr>
            </a:br>
            <a:r>
              <a:rPr lang="en-US" b="0" i="0" dirty="0">
                <a:solidFill>
                  <a:schemeClr val="tx1"/>
                </a:solidFill>
                <a:effectLst/>
                <a:latin typeface="TaubSans_regular"/>
              </a:rPr>
              <a:t>Talk to people throughout the organization to gain a full understanding of the business’s past achievements, the products or services that it offers today, and what it hopes to accomplish in the future.</a:t>
            </a:r>
            <a:br>
              <a:rPr lang="en-US" b="0" i="0" dirty="0">
                <a:solidFill>
                  <a:schemeClr val="tx1"/>
                </a:solidFill>
                <a:effectLst/>
                <a:latin typeface="TaubSans_regular"/>
              </a:rPr>
            </a:br>
            <a:br>
              <a:rPr lang="en-US" b="0" i="0" dirty="0">
                <a:solidFill>
                  <a:schemeClr val="tx1"/>
                </a:solidFill>
                <a:effectLst/>
                <a:latin typeface="TaubSans_regular"/>
              </a:rPr>
            </a:br>
            <a:endParaRPr lang="en-US" b="0" i="0" dirty="0">
              <a:solidFill>
                <a:schemeClr val="tx1"/>
              </a:solidFill>
              <a:effectLst/>
              <a:latin typeface="TaubSans_regular"/>
            </a:endParaRPr>
          </a:p>
          <a:p>
            <a:pPr algn="l" fontAlgn="base">
              <a:buFont typeface="+mj-lt"/>
              <a:buAutoNum type="arabicPeriod"/>
            </a:pPr>
            <a:r>
              <a:rPr lang="en-US" b="0" i="0" dirty="0">
                <a:solidFill>
                  <a:schemeClr val="tx1"/>
                </a:solidFill>
                <a:effectLst/>
                <a:latin typeface="TaubSans_bold"/>
              </a:rPr>
              <a:t>Evaluate employee skillsets</a:t>
            </a:r>
            <a:br>
              <a:rPr lang="en-US" b="0" i="0" dirty="0">
                <a:solidFill>
                  <a:schemeClr val="tx1"/>
                </a:solidFill>
                <a:effectLst/>
                <a:latin typeface="TaubSans_regular"/>
              </a:rPr>
            </a:br>
            <a:r>
              <a:rPr lang="en-US" b="0" i="0" dirty="0">
                <a:solidFill>
                  <a:schemeClr val="tx1"/>
                </a:solidFill>
                <a:effectLst/>
                <a:latin typeface="TaubSans_regular"/>
              </a:rPr>
              <a:t>Review employee performance, resumes, project history and continuing education to assess the collective workforce skill level.</a:t>
            </a:r>
            <a:br>
              <a:rPr lang="en-US" b="0" i="0" dirty="0">
                <a:solidFill>
                  <a:schemeClr val="tx1"/>
                </a:solidFill>
                <a:effectLst/>
                <a:latin typeface="TaubSans_regular"/>
              </a:rPr>
            </a:br>
            <a:br>
              <a:rPr lang="en-US" b="0" i="0" dirty="0">
                <a:solidFill>
                  <a:schemeClr val="tx1"/>
                </a:solidFill>
                <a:effectLst/>
                <a:latin typeface="TaubSans_regular"/>
              </a:rPr>
            </a:br>
            <a:endParaRPr lang="en-US" b="0" i="0" dirty="0">
              <a:solidFill>
                <a:schemeClr val="tx1"/>
              </a:solidFill>
              <a:effectLst/>
              <a:latin typeface="TaubSans_regular"/>
            </a:endParaRPr>
          </a:p>
          <a:p>
            <a:pPr algn="l" fontAlgn="base">
              <a:buFont typeface="+mj-lt"/>
              <a:buAutoNum type="arabicPeriod"/>
            </a:pPr>
            <a:r>
              <a:rPr lang="en-US" b="0" i="0" dirty="0">
                <a:solidFill>
                  <a:schemeClr val="tx1"/>
                </a:solidFill>
                <a:effectLst/>
                <a:latin typeface="TaubSans_bold"/>
              </a:rPr>
              <a:t>Conduct a gap analysis</a:t>
            </a:r>
            <a:br>
              <a:rPr lang="en-US" b="0" i="0" dirty="0">
                <a:solidFill>
                  <a:schemeClr val="tx1"/>
                </a:solidFill>
                <a:effectLst/>
                <a:latin typeface="TaubSans_regular"/>
              </a:rPr>
            </a:br>
            <a:r>
              <a:rPr lang="en-US" b="0" i="0" dirty="0">
                <a:solidFill>
                  <a:schemeClr val="tx1"/>
                </a:solidFill>
                <a:effectLst/>
                <a:latin typeface="TaubSans_regular"/>
              </a:rPr>
              <a:t>Determine if employees have what they need to maximize their productivity or if investments in additional resources are necessary.</a:t>
            </a:r>
            <a:br>
              <a:rPr lang="en-US" b="0" i="0" dirty="0">
                <a:solidFill>
                  <a:schemeClr val="tx1"/>
                </a:solidFill>
                <a:effectLst/>
                <a:latin typeface="TaubSans_regular"/>
              </a:rPr>
            </a:br>
            <a:br>
              <a:rPr lang="en-US" b="0" i="0" dirty="0">
                <a:solidFill>
                  <a:schemeClr val="tx1"/>
                </a:solidFill>
                <a:effectLst/>
                <a:latin typeface="TaubSans_regular"/>
              </a:rPr>
            </a:br>
            <a:endParaRPr lang="en-US" b="0" i="0" dirty="0">
              <a:solidFill>
                <a:schemeClr val="tx1"/>
              </a:solidFill>
              <a:effectLst/>
              <a:latin typeface="TaubSans_regular"/>
            </a:endParaRPr>
          </a:p>
          <a:p>
            <a:pPr algn="l" fontAlgn="base">
              <a:buFont typeface="+mj-lt"/>
              <a:buAutoNum type="arabicPeriod"/>
            </a:pPr>
            <a:r>
              <a:rPr lang="en-US" b="0" i="0" dirty="0">
                <a:solidFill>
                  <a:schemeClr val="tx1"/>
                </a:solidFill>
                <a:effectLst/>
                <a:latin typeface="TaubSans_bold"/>
              </a:rPr>
              <a:t>Assess talent strategy</a:t>
            </a:r>
            <a:br>
              <a:rPr lang="en-US" b="0" i="0" dirty="0">
                <a:solidFill>
                  <a:schemeClr val="tx1"/>
                </a:solidFill>
                <a:effectLst/>
                <a:latin typeface="TaubSans_regular"/>
              </a:rPr>
            </a:br>
            <a:r>
              <a:rPr lang="en-US" b="0" i="0" dirty="0">
                <a:solidFill>
                  <a:schemeClr val="tx1"/>
                </a:solidFill>
                <a:effectLst/>
                <a:latin typeface="TaubSans_regular"/>
              </a:rPr>
              <a:t>Regularly auditing compensation, benefits, work environments and employee engagement can help employers compete for new talent and retain valued workforce members.</a:t>
            </a:r>
            <a:br>
              <a:rPr lang="en-US" b="0" i="0" dirty="0">
                <a:solidFill>
                  <a:schemeClr val="tx1"/>
                </a:solidFill>
                <a:effectLst/>
                <a:latin typeface="TaubSans_regular"/>
              </a:rPr>
            </a:br>
            <a:br>
              <a:rPr lang="en-US" b="0" i="0" dirty="0">
                <a:solidFill>
                  <a:schemeClr val="tx1"/>
                </a:solidFill>
                <a:effectLst/>
                <a:latin typeface="TaubSans_regular"/>
              </a:rPr>
            </a:br>
            <a:endParaRPr lang="en-US" b="0" i="0" dirty="0">
              <a:solidFill>
                <a:schemeClr val="tx1"/>
              </a:solidFill>
              <a:effectLst/>
              <a:latin typeface="TaubSans_regular"/>
            </a:endParaRPr>
          </a:p>
          <a:p>
            <a:pPr algn="l" fontAlgn="base">
              <a:buFont typeface="+mj-lt"/>
              <a:buAutoNum type="arabicPeriod"/>
            </a:pPr>
            <a:r>
              <a:rPr lang="en-US" b="0" i="0" dirty="0">
                <a:solidFill>
                  <a:schemeClr val="tx1"/>
                </a:solidFill>
                <a:effectLst/>
                <a:latin typeface="TaubSans_bold"/>
              </a:rPr>
              <a:t>Develop existing employees</a:t>
            </a:r>
            <a:br>
              <a:rPr lang="en-US" b="0" i="0" dirty="0">
                <a:solidFill>
                  <a:schemeClr val="tx1"/>
                </a:solidFill>
                <a:effectLst/>
                <a:latin typeface="TaubSans_regular"/>
              </a:rPr>
            </a:br>
            <a:r>
              <a:rPr lang="en-US" b="0" i="0" dirty="0">
                <a:solidFill>
                  <a:schemeClr val="tx1"/>
                </a:solidFill>
                <a:effectLst/>
                <a:latin typeface="TaubSans_regular"/>
              </a:rPr>
              <a:t>If any employees appear ready for new challenges or have skills outside their current role, create a development plan that will allow them grow to with the business.</a:t>
            </a:r>
            <a:br>
              <a:rPr lang="en-US" b="0" i="0" dirty="0">
                <a:solidFill>
                  <a:schemeClr val="tx1"/>
                </a:solidFill>
                <a:effectLst/>
                <a:latin typeface="TaubSans_regular"/>
              </a:rPr>
            </a:br>
            <a:endParaRPr lang="en-US" b="0" i="0" dirty="0">
              <a:solidFill>
                <a:schemeClr val="tx1"/>
              </a:solidFill>
              <a:effectLst/>
              <a:latin typeface="TaubSans_regular"/>
            </a:endParaRPr>
          </a:p>
          <a:p>
            <a:pPr marL="0" lvl="0" indent="0" algn="l" rtl="0">
              <a:spcBef>
                <a:spcPts val="0"/>
              </a:spcBef>
              <a:spcAft>
                <a:spcPts val="0"/>
              </a:spcAft>
              <a:buNone/>
            </a:pPr>
            <a:endParaRPr b="0" dirty="0">
              <a:solidFill>
                <a:schemeClr val="tx1"/>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95f375b38_3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95f375b38_3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51197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95f375b38_3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95f375b38_3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fontAlgn="base">
              <a:buFont typeface="+mj-lt"/>
              <a:buAutoNum type="arabicPeriod"/>
            </a:pPr>
            <a:r>
              <a:rPr lang="en-US" b="1" i="0" dirty="0" err="1">
                <a:solidFill>
                  <a:srgbClr val="212536"/>
                </a:solidFill>
                <a:effectLst/>
                <a:latin typeface="TaubSans_bold"/>
              </a:rPr>
              <a:t>imit</a:t>
            </a:r>
            <a:r>
              <a:rPr lang="en-US" b="1" i="0" dirty="0">
                <a:solidFill>
                  <a:srgbClr val="212536"/>
                </a:solidFill>
                <a:effectLst/>
                <a:latin typeface="TaubSans_bold"/>
              </a:rPr>
              <a:t> turnover</a:t>
            </a:r>
            <a:br>
              <a:rPr lang="en-US" b="0" i="0" dirty="0">
                <a:solidFill>
                  <a:srgbClr val="212536"/>
                </a:solidFill>
                <a:effectLst/>
                <a:latin typeface="TaubSans_regular"/>
              </a:rPr>
            </a:br>
            <a:r>
              <a:rPr lang="en-US" b="0" i="0" dirty="0">
                <a:solidFill>
                  <a:srgbClr val="212536"/>
                </a:solidFill>
                <a:effectLst/>
                <a:latin typeface="TaubSans_regular"/>
              </a:rPr>
              <a:t>Get to the root cause of why people leave an organization and create a comprehensive plan to address the problem and prevent labor shortages.</a:t>
            </a:r>
            <a:br>
              <a:rPr lang="en-US" b="0" i="0" dirty="0">
                <a:solidFill>
                  <a:srgbClr val="212536"/>
                </a:solidFill>
                <a:effectLst/>
                <a:latin typeface="TaubSans_regular"/>
              </a:rPr>
            </a:br>
            <a:br>
              <a:rPr lang="en-US" b="0" i="0" dirty="0">
                <a:solidFill>
                  <a:srgbClr val="212536"/>
                </a:solidFill>
                <a:effectLst/>
                <a:latin typeface="TaubSans_regular"/>
              </a:rPr>
            </a:br>
            <a:endParaRPr lang="en-US" b="0" i="0" dirty="0">
              <a:solidFill>
                <a:srgbClr val="212536"/>
              </a:solidFill>
              <a:effectLst/>
              <a:latin typeface="TaubSans_regular"/>
            </a:endParaRPr>
          </a:p>
          <a:p>
            <a:pPr algn="l" fontAlgn="base">
              <a:buFont typeface="+mj-lt"/>
              <a:buAutoNum type="arabicPeriod"/>
            </a:pPr>
            <a:r>
              <a:rPr lang="en-US" b="1" i="0" dirty="0">
                <a:solidFill>
                  <a:srgbClr val="212536"/>
                </a:solidFill>
                <a:effectLst/>
                <a:latin typeface="TaubSans_bold"/>
              </a:rPr>
              <a:t>Plan ahead for succession</a:t>
            </a:r>
            <a:br>
              <a:rPr lang="en-US" b="0" i="0" dirty="0">
                <a:solidFill>
                  <a:srgbClr val="212536"/>
                </a:solidFill>
                <a:effectLst/>
                <a:latin typeface="TaubSans_regular"/>
              </a:rPr>
            </a:br>
            <a:r>
              <a:rPr lang="en-US" b="0" i="0" dirty="0">
                <a:solidFill>
                  <a:srgbClr val="212536"/>
                </a:solidFill>
                <a:effectLst/>
                <a:latin typeface="TaubSans_regular"/>
              </a:rPr>
              <a:t>Knowing which employees can easily fill other positions, should they become vacant, helps lessen disruptions when someone abruptly leaves the organization.</a:t>
            </a:r>
            <a:br>
              <a:rPr lang="en-US" b="0" i="0" dirty="0">
                <a:solidFill>
                  <a:srgbClr val="212536"/>
                </a:solidFill>
                <a:effectLst/>
                <a:latin typeface="TaubSans_regular"/>
              </a:rPr>
            </a:br>
            <a:br>
              <a:rPr lang="en-US" b="0" i="0" dirty="0">
                <a:solidFill>
                  <a:srgbClr val="212536"/>
                </a:solidFill>
                <a:effectLst/>
                <a:latin typeface="TaubSans_regular"/>
              </a:rPr>
            </a:br>
            <a:endParaRPr lang="en-US" b="0" i="0" dirty="0">
              <a:solidFill>
                <a:srgbClr val="212536"/>
              </a:solidFill>
              <a:effectLst/>
              <a:latin typeface="TaubSans_regular"/>
            </a:endParaRPr>
          </a:p>
          <a:p>
            <a:pPr algn="l" fontAlgn="base">
              <a:buFont typeface="+mj-lt"/>
              <a:buAutoNum type="arabicPeriod"/>
            </a:pPr>
            <a:r>
              <a:rPr lang="en-US" b="1" i="0" dirty="0">
                <a:solidFill>
                  <a:srgbClr val="212536"/>
                </a:solidFill>
                <a:effectLst/>
                <a:latin typeface="TaubSans_bold"/>
              </a:rPr>
              <a:t>Rely on analytics</a:t>
            </a:r>
            <a:br>
              <a:rPr lang="en-US" b="0" i="0" dirty="0">
                <a:solidFill>
                  <a:srgbClr val="212536"/>
                </a:solidFill>
                <a:effectLst/>
                <a:latin typeface="TaubSans_regular"/>
              </a:rPr>
            </a:br>
            <a:r>
              <a:rPr lang="en-US" b="0" i="0" dirty="0">
                <a:solidFill>
                  <a:srgbClr val="212536"/>
                </a:solidFill>
                <a:effectLst/>
                <a:latin typeface="TaubSans_regular"/>
              </a:rPr>
              <a:t>Compensation history, turnover rates, employee engagement and other HR metrics can guide strategic decisions.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69975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95f375b38_3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95f375b38_3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12244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95f375b38_3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95f375b38_3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fontAlgn="base"/>
            <a:r>
              <a:rPr lang="en-US" b="1" i="0" dirty="0">
                <a:solidFill>
                  <a:srgbClr val="050D3A"/>
                </a:solidFill>
                <a:effectLst/>
                <a:latin typeface="TaubSans_medium"/>
              </a:rPr>
              <a:t>Best practices for implementing an HR strategy</a:t>
            </a:r>
          </a:p>
          <a:p>
            <a:pPr algn="l" fontAlgn="base"/>
            <a:r>
              <a:rPr lang="en-US" b="0" i="0" dirty="0">
                <a:solidFill>
                  <a:srgbClr val="212536"/>
                </a:solidFill>
                <a:effectLst/>
                <a:latin typeface="TaubSans_regular"/>
              </a:rPr>
              <a:t>Everyone has fires to put out, which is why being proactive rather than reactive in the workplace does not always come naturally. The good news, however, is that HR experts have perfected some tried and true methods for implementing strategy effectively. Best practices are to:</a:t>
            </a:r>
          </a:p>
          <a:p>
            <a:pPr algn="l" fontAlgn="base">
              <a:buFont typeface="Arial" panose="020B0604020202020204" pitchFamily="34" charset="0"/>
              <a:buChar char="•"/>
            </a:pPr>
            <a:r>
              <a:rPr lang="en-US" b="1" i="0" dirty="0">
                <a:solidFill>
                  <a:srgbClr val="212536"/>
                </a:solidFill>
                <a:effectLst/>
                <a:latin typeface="TaubSans_bold"/>
              </a:rPr>
              <a:t>Involve key stakeholders</a:t>
            </a:r>
            <a:br>
              <a:rPr lang="en-US" b="0" i="0" dirty="0">
                <a:solidFill>
                  <a:srgbClr val="212536"/>
                </a:solidFill>
                <a:effectLst/>
                <a:latin typeface="TaubSans_regular"/>
              </a:rPr>
            </a:br>
            <a:r>
              <a:rPr lang="en-US" b="0" i="0" dirty="0">
                <a:solidFill>
                  <a:srgbClr val="212536"/>
                </a:solidFill>
                <a:effectLst/>
                <a:latin typeface="TaubSans_regular"/>
              </a:rPr>
              <a:t>Strategy requires collaboration. HR professionals should be involved from the beginning and managers and other senior leaders should sign-off on the plan.</a:t>
            </a:r>
          </a:p>
          <a:p>
            <a:pPr algn="l" fontAlgn="base">
              <a:buFont typeface="Arial" panose="020B0604020202020204" pitchFamily="34" charset="0"/>
              <a:buChar char="•"/>
            </a:pPr>
            <a:r>
              <a:rPr lang="en-US" b="1" i="0" dirty="0">
                <a:solidFill>
                  <a:srgbClr val="212536"/>
                </a:solidFill>
                <a:effectLst/>
                <a:latin typeface="TaubSans_bold"/>
              </a:rPr>
              <a:t>Know the budget</a:t>
            </a:r>
            <a:br>
              <a:rPr lang="en-US" b="0" i="0" dirty="0">
                <a:solidFill>
                  <a:srgbClr val="212536"/>
                </a:solidFill>
                <a:effectLst/>
                <a:latin typeface="TaubSans_regular"/>
              </a:rPr>
            </a:br>
            <a:r>
              <a:rPr lang="en-US" b="0" i="0" dirty="0">
                <a:solidFill>
                  <a:srgbClr val="212536"/>
                </a:solidFill>
                <a:effectLst/>
                <a:latin typeface="TaubSans_regular"/>
              </a:rPr>
              <a:t>Without funds to support it, HR strategy quickly becomes pie in the sky. Focus on initiatives that realistically fit within the organization’s budget.</a:t>
            </a:r>
          </a:p>
          <a:p>
            <a:pPr algn="l" fontAlgn="base">
              <a:buFont typeface="Arial" panose="020B0604020202020204" pitchFamily="34" charset="0"/>
              <a:buChar char="•"/>
            </a:pPr>
            <a:r>
              <a:rPr lang="en-US" b="1" i="0" dirty="0">
                <a:solidFill>
                  <a:srgbClr val="212536"/>
                </a:solidFill>
                <a:effectLst/>
                <a:latin typeface="TaubSans_bold"/>
              </a:rPr>
              <a:t>Remember the basics</a:t>
            </a:r>
            <a:br>
              <a:rPr lang="en-US" b="0" i="0" dirty="0">
                <a:solidFill>
                  <a:srgbClr val="212536"/>
                </a:solidFill>
                <a:effectLst/>
                <a:latin typeface="TaubSans_regular"/>
              </a:rPr>
            </a:br>
            <a:r>
              <a:rPr lang="en-US" b="0" i="0" dirty="0">
                <a:solidFill>
                  <a:srgbClr val="212536"/>
                </a:solidFill>
                <a:effectLst/>
                <a:latin typeface="TaubSans_regular"/>
              </a:rPr>
              <a:t>Do not overlook administrative responsibilities in favor of strategy. A </a:t>
            </a:r>
            <a:r>
              <a:rPr lang="en-US" b="0" i="0" u="none" strike="noStrike" dirty="0">
                <a:solidFill>
                  <a:srgbClr val="2062FE"/>
                </a:solidFill>
                <a:effectLst/>
                <a:latin typeface="TaubSans_medium"/>
                <a:hlinkClick r:id="rId3"/>
              </a:rPr>
              <a:t>compliance violation</a:t>
            </a:r>
            <a:r>
              <a:rPr lang="en-US" b="0" i="0" dirty="0">
                <a:solidFill>
                  <a:srgbClr val="212536"/>
                </a:solidFill>
                <a:effectLst/>
                <a:latin typeface="TaubSans_regular"/>
              </a:rPr>
              <a:t> will derail any plan, no matter how grand it is.</a:t>
            </a:r>
          </a:p>
          <a:p>
            <a:pPr algn="l" fontAlgn="base">
              <a:buFont typeface="Arial" panose="020B0604020202020204" pitchFamily="34" charset="0"/>
              <a:buChar char="•"/>
            </a:pPr>
            <a:r>
              <a:rPr lang="en-US" b="1" i="0" dirty="0">
                <a:solidFill>
                  <a:srgbClr val="212536"/>
                </a:solidFill>
                <a:effectLst/>
                <a:latin typeface="TaubSans_bold"/>
              </a:rPr>
              <a:t>Recognize transactional solutions</a:t>
            </a:r>
            <a:br>
              <a:rPr lang="en-US" b="0" i="0" dirty="0">
                <a:solidFill>
                  <a:srgbClr val="212536"/>
                </a:solidFill>
                <a:effectLst/>
                <a:latin typeface="TaubSans_regular"/>
              </a:rPr>
            </a:br>
            <a:r>
              <a:rPr lang="en-US" b="0" i="0" dirty="0">
                <a:solidFill>
                  <a:srgbClr val="212536"/>
                </a:solidFill>
                <a:effectLst/>
                <a:latin typeface="TaubSans_regular"/>
              </a:rPr>
              <a:t>The quickest answer to a problem may not always be optimal in the long run. Make it a habit of acting strategically in every endeavor.</a:t>
            </a:r>
          </a:p>
          <a:p>
            <a:pPr algn="l" fontAlgn="base">
              <a:buFont typeface="Arial" panose="020B0604020202020204" pitchFamily="34" charset="0"/>
              <a:buChar char="•"/>
            </a:pPr>
            <a:r>
              <a:rPr lang="en-US" b="1" i="0" dirty="0">
                <a:solidFill>
                  <a:srgbClr val="212536"/>
                </a:solidFill>
                <a:effectLst/>
                <a:latin typeface="TaubSans_bold"/>
              </a:rPr>
              <a:t>Monitor and adjust the strategy</a:t>
            </a:r>
            <a:br>
              <a:rPr lang="en-US" b="0" i="0" dirty="0">
                <a:solidFill>
                  <a:srgbClr val="212536"/>
                </a:solidFill>
                <a:effectLst/>
                <a:latin typeface="TaubSans_regular"/>
              </a:rPr>
            </a:br>
            <a:r>
              <a:rPr lang="en-US" b="0" i="0" dirty="0">
                <a:solidFill>
                  <a:srgbClr val="212536"/>
                </a:solidFill>
                <a:effectLst/>
                <a:latin typeface="TaubSans_regular"/>
              </a:rPr>
              <a:t>Measure the strategy’s effectiveness over time with key performance indicators (KPIs). If something’s not achieving the desired results, revise it accordingly.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461422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95f375b38_3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95f375b38_3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The Harvard HRM (Human Resource Management) Model is a framework that emphasizes the integration of HR practices with organizational strategies to achieve organizational effectiveness and employee satisfaction. While I don't have specific information on the implementation of the Harvard HRM Model at the Bestway Group, I can provide an analysis of how the model could potentially impact the organization if implemented effectively: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9718473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95f375b38_3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95f375b38_3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i="0" dirty="0">
                <a:solidFill>
                  <a:srgbClr val="333333"/>
                </a:solidFill>
                <a:effectLst/>
                <a:latin typeface="Helvetica" pitchFamily="2" charset="0"/>
              </a:rPr>
              <a:t>Britain’s largest privately owned cash and-carry group has played a crucial role in maintaining the country’s food supply chain throughout the pandemic. It normally supplies more than 70,000 independent retailers and 40,000 caterers and pubs. Bestway also owns the Well Pharmacy chain, which has invested in PPE for its staff, remote working and online sales. Founded as a grocery store in 1963 by chairman Sir Anwar Pervez the group also owns a listed bank and a cement manufacturer in his native Pakistan, where it donated £3m to a coronavirus relief fund.</a:t>
            </a:r>
            <a:endParaRPr dirty="0"/>
          </a:p>
        </p:txBody>
      </p:sp>
    </p:spTree>
    <p:extLst>
      <p:ext uri="{BB962C8B-B14F-4D97-AF65-F5344CB8AC3E}">
        <p14:creationId xmlns:p14="http://schemas.microsoft.com/office/powerpoint/2010/main" val="23094535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95f375b38_3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95f375b38_3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r>
              <a:rPr lang="en-US" b="0" i="0" dirty="0">
                <a:solidFill>
                  <a:srgbClr val="000000"/>
                </a:solidFill>
                <a:effectLst/>
                <a:latin typeface="Lab Grotesque"/>
              </a:rPr>
              <a:t>The Harvard HRM model is one of many great HR theories and models. When implemented correctly, it can help form the bedrock of effective HR management policy and procedure.</a:t>
            </a:r>
          </a:p>
          <a:p>
            <a:pPr algn="l"/>
            <a:r>
              <a:rPr lang="en-US" b="0" i="0" dirty="0">
                <a:solidFill>
                  <a:srgbClr val="000000"/>
                </a:solidFill>
                <a:effectLst/>
                <a:latin typeface="Lab Grotesque"/>
              </a:rPr>
              <a:t>In this article, we explain what it is, discuss its essential elements, discuss the model’s strengths and weaknesses and answer some common question</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7038859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95f375b38_3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95f375b38_3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Zara is a well-known international fashion brand that belongs to Inditex, one of the world's largest fashion retail groups. It was founded in 1974 in Spain by </a:t>
            </a:r>
            <a:r>
              <a:rPr lang="en-US" dirty="0" err="1"/>
              <a:t>Amancio</a:t>
            </a:r>
            <a:r>
              <a:rPr lang="en-US" dirty="0"/>
              <a:t> Ortega </a:t>
            </a:r>
            <a:r>
              <a:rPr lang="en-US" dirty="0" err="1"/>
              <a:t>Gaona</a:t>
            </a:r>
            <a:r>
              <a:rPr lang="en-US" dirty="0"/>
              <a:t> and </a:t>
            </a:r>
            <a:r>
              <a:rPr lang="en-US" dirty="0" err="1"/>
              <a:t>Rosalía</a:t>
            </a:r>
            <a:r>
              <a:rPr lang="en-US" dirty="0"/>
              <a:t> Mera. Zara is renowned for its fast-fashion business model, which combines quick turnaround times, trend responsiveness, and affordability. Here is an introduction to Zara:</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1. Fast-Fashion Concept: Zara revolutionized the fashion industry by introducing the concept of fast fashion. Instead of following the traditional seasonal fashion calendar, Zara focuses on delivering new collections to its stores every few weeks. This allows the brand to respond rapidly to emerging fashion trends and customer preferences.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2. Design, Production, and Distribution: Zara's unique business model involves controlling the entire value chain, from design and production to distribution. The brand has an efficient vertical integration system, with a large in-house design team that closely monitors trends and develops new styles. Zara's production facilities are mainly located in Spain and neighboring countries, allowing for shorter lead times and frequent restocking. The brand also operates an extensive distribution network to ensure timely delivery of products to its stores worldwide.</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3. Store Experience: Zara's physical stores are an integral part of its brand identity. The stores are strategically located in prime shopping areas and are designed to be visually appealing and customer-friendly. Zara stores feature minimalist aesthetics, spacious layouts, and well-organized displays. The inventory in each store is frequently updated to showcase the latest collections, encouraging customers to visit regularly.</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4. Fashion for a Wide Range of Customers: Zara aims to cater to diverse customer segments, offering fashion-forward clothing and accessories for men, women, and children. The brand covers a wide range of styles, from classic and sophisticated to trendy and urban, ensuring there is something for everyone.</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5. Sustainability Efforts: In recent years, Zara has made significant strides in adopting more sustainable practices. The brand has committed to using more eco-friendly materials, reducing waste, and implementing recycling programs. Zara has also launched collections made from recycled materials and promotes responsible consumption through its "Closing the Loop" initiative.</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6. Global Presence: Zara has expanded its presence worldwide and operates in numerous countries across Europe, the Americas, Asia, Africa, and the Middle East. The brand has a strong international footprint, with flagship stores in major fashion capitals such as New York, London, Tokyo, and Paris.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Zara's ability to combine agility, affordability, and fashion-forward designs has made it a popular choice among fashion-conscious consumers globally. Its emphasis on quick response, innovative designs, and accessible pricing has solidified its position as one of the most influential and successful fashion retailers in the industry.</a:t>
            </a:r>
            <a:endParaRPr dirty="0"/>
          </a:p>
        </p:txBody>
      </p:sp>
    </p:spTree>
    <p:extLst>
      <p:ext uri="{BB962C8B-B14F-4D97-AF65-F5344CB8AC3E}">
        <p14:creationId xmlns:p14="http://schemas.microsoft.com/office/powerpoint/2010/main" val="1988426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95f375b38_3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95f375b38_3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dirty="0"/>
          </a:p>
          <a:p>
            <a:pPr marL="0" lvl="0" indent="0" algn="l" rtl="0">
              <a:spcBef>
                <a:spcPts val="0"/>
              </a:spcBef>
              <a:spcAft>
                <a:spcPts val="0"/>
              </a:spcAft>
              <a:buNone/>
            </a:pPr>
            <a:r>
              <a:rPr lang="en-US" dirty="0"/>
              <a:t>1. Human Resource Strategy: The Harvard HRM Model focuses on aligning HR strategies with organizational goals and objectives. By adopting this approach, the Bestway Group could develop HR strategies that support the company's overall strategic direction. This could involve identifying and nurturing talent, implementing succession planning, and promoting a culture of continuous learning and development.</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2. Employment Relations: The Harvard Model emphasizes building positive employment relationships based on mutual trust and collaboration. If applied at the Bestway Group, it could lead to effective communication channels between management and employees, promoting employee engagement and involvement in decision-making processes. This approach could help foster a positive work environment and enhance employee satisfaction.</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3. Reward Systems: The model highlights the importance of fair and competitive compensation systems. If implemented, the Bestway Group could develop performance-based reward systems that recognize and reward employees for their contributions, fostering motivation and productivity. Additionally, the organization could implement non-financial incentives, such as career development opportunities, to attract and retain talented individuals.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4. Human Resource Flow: This aspect of the model emphasizes managing the flow of employees into, through, and out of the organization effectively. Bestway Group could focus on attracting and selecting the right talent, providing adequate training and development opportunities, and implementing performance management systems that align individual goals with organizational objectives. Additionally, the organization could adopt effective strategies for career planning and succession management to ensure a pipeline of skilled leaders within the company.</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5. Work Systems: The Harvard HRM Model emphasizes the importance of designing work systems that are aligned with organizational goals. Bestway Group could focus on creating job designs that promote autonomy, skill variety, and task significance, leading to employee satisfaction and performance. The organization could also implement flexible work arrangements and promote work-life balance to enhance employee well-being.</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Implementing the Harvard HRM Model effectively could have several potential benefits for the Bestway Group. It could lead to improved employee morale, increased productivity and efficiency, enhanced talent attraction and retention, and ultimately contribute to the organization's overall success and competitiveness. However, it's important to note that the specific impact would depend on the context, resources, and commitment to implementing the model within the organization.</a:t>
            </a:r>
            <a:endParaRPr dirty="0"/>
          </a:p>
        </p:txBody>
      </p:sp>
    </p:spTree>
    <p:extLst>
      <p:ext uri="{BB962C8B-B14F-4D97-AF65-F5344CB8AC3E}">
        <p14:creationId xmlns:p14="http://schemas.microsoft.com/office/powerpoint/2010/main" val="38407028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95f375b38_3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95f375b38_3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87660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95f375b38_3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95f375b38_3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04099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76"/>
        <p:cNvGrpSpPr/>
        <p:nvPr/>
      </p:nvGrpSpPr>
      <p:grpSpPr>
        <a:xfrm>
          <a:off x="0" y="0"/>
          <a:ext cx="0" cy="0"/>
          <a:chOff x="0" y="0"/>
          <a:chExt cx="0" cy="0"/>
        </a:xfrm>
      </p:grpSpPr>
      <p:sp>
        <p:nvSpPr>
          <p:cNvPr id="13977" name="Google Shape;13977;gca61798375_6_243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78" name="Google Shape;13978;gca61798375_6_243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894500" y="588600"/>
            <a:ext cx="5392800" cy="1983300"/>
          </a:xfrm>
          <a:prstGeom prst="rect">
            <a:avLst/>
          </a:prstGeom>
        </p:spPr>
        <p:txBody>
          <a:bodyPr spcFirstLastPara="1" wrap="square" lIns="91425" tIns="201150" rIns="91425" bIns="91425" anchor="t" anchorCtr="0">
            <a:noAutofit/>
          </a:bodyPr>
          <a:lstStyle>
            <a:lvl1pPr lvl="0" rtl="0">
              <a:lnSpc>
                <a:spcPct val="100000"/>
              </a:lnSpc>
              <a:spcBef>
                <a:spcPts val="0"/>
              </a:spcBef>
              <a:spcAft>
                <a:spcPts val="0"/>
              </a:spcAft>
              <a:buSzPts val="5200"/>
              <a:buFont typeface="Josefin Sans"/>
              <a:buNone/>
              <a:defRPr sz="5200" b="1">
                <a:latin typeface="Abadi" panose="020F0502020204030204" pitchFamily="34" charset="0"/>
                <a:ea typeface="Abadi" panose="020F0502020204030204" pitchFamily="34" charset="0"/>
                <a:cs typeface="Abadi" panose="020F0502020204030204" pitchFamily="34" charset="0"/>
                <a:sym typeface="Josefin Sans"/>
              </a:defRPr>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dirty="0"/>
          </a:p>
        </p:txBody>
      </p:sp>
      <p:sp>
        <p:nvSpPr>
          <p:cNvPr id="10" name="Google Shape;10;p2"/>
          <p:cNvSpPr txBox="1">
            <a:spLocks noGrp="1"/>
          </p:cNvSpPr>
          <p:nvPr>
            <p:ph type="subTitle" idx="1"/>
          </p:nvPr>
        </p:nvSpPr>
        <p:spPr>
          <a:xfrm>
            <a:off x="894500" y="2499325"/>
            <a:ext cx="3335700" cy="7926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Font typeface="Josefin Sans Light"/>
              <a:buNone/>
              <a:defRPr sz="1800" b="1">
                <a:solidFill>
                  <a:schemeClr val="dk2"/>
                </a:solidFill>
                <a:latin typeface="Abadi" panose="020F0502020204030204" pitchFamily="34" charset="0"/>
                <a:ea typeface="Abadi" panose="020F0502020204030204" pitchFamily="34" charset="0"/>
                <a:cs typeface="Abadi" panose="020F0502020204030204" pitchFamily="34" charset="0"/>
                <a:sym typeface="Josefin Sans"/>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dirty="0"/>
          </a:p>
        </p:txBody>
      </p:sp>
      <p:cxnSp>
        <p:nvCxnSpPr>
          <p:cNvPr id="11" name="Google Shape;11;p2"/>
          <p:cNvCxnSpPr/>
          <p:nvPr/>
        </p:nvCxnSpPr>
        <p:spPr>
          <a:xfrm>
            <a:off x="542275" y="758250"/>
            <a:ext cx="0" cy="2878500"/>
          </a:xfrm>
          <a:prstGeom prst="straightConnector1">
            <a:avLst/>
          </a:prstGeom>
          <a:noFill/>
          <a:ln w="114300" cap="flat" cmpd="sng">
            <a:solidFill>
              <a:schemeClr val="accent1"/>
            </a:solidFill>
            <a:prstDash val="solid"/>
            <a:round/>
            <a:headEnd type="none" w="med" len="med"/>
            <a:tailEnd type="none" w="med" len="med"/>
          </a:ln>
        </p:spPr>
      </p:cxnSp>
      <p:cxnSp>
        <p:nvCxnSpPr>
          <p:cNvPr id="12" name="Google Shape;12;p2"/>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p4"/>
          <p:cNvSpPr txBox="1">
            <a:spLocks noGrp="1"/>
          </p:cNvSpPr>
          <p:nvPr>
            <p:ph type="subTitle" idx="1"/>
          </p:nvPr>
        </p:nvSpPr>
        <p:spPr>
          <a:xfrm>
            <a:off x="811600" y="1312075"/>
            <a:ext cx="7628100" cy="3296400"/>
          </a:xfrm>
          <a:prstGeom prst="rect">
            <a:avLst/>
          </a:prstGeom>
          <a:noFill/>
          <a:ln>
            <a:noFill/>
          </a:ln>
        </p:spPr>
        <p:txBody>
          <a:bodyPr spcFirstLastPara="1" wrap="square" lIns="91425" tIns="0" rIns="91425" bIns="91425" anchor="t" anchorCtr="0">
            <a:noAutofit/>
          </a:bodyPr>
          <a:lstStyle>
            <a:lvl1pPr lvl="0" rtl="0">
              <a:spcBef>
                <a:spcPts val="0"/>
              </a:spcBef>
              <a:spcAft>
                <a:spcPts val="0"/>
              </a:spcAft>
              <a:buClr>
                <a:schemeClr val="accent1"/>
              </a:buClr>
              <a:buSzPts val="1200"/>
              <a:buFont typeface="Josefin Sans"/>
              <a:buAutoNum type="arabicPeriod"/>
              <a:defRPr>
                <a:solidFill>
                  <a:schemeClr val="dk1"/>
                </a:solidFill>
                <a:latin typeface="Abadi" panose="020F0502020204030204" pitchFamily="34" charset="0"/>
                <a:ea typeface="Abadi" panose="020F0502020204030204" pitchFamily="34" charset="0"/>
                <a:cs typeface="Abadi" panose="020F0502020204030204" pitchFamily="34" charset="0"/>
                <a:sym typeface="Josefin Sans"/>
              </a:defRPr>
            </a:lvl1pPr>
            <a:lvl2pPr lvl="1" rtl="0">
              <a:lnSpc>
                <a:spcPct val="100000"/>
              </a:lnSpc>
              <a:spcBef>
                <a:spcPts val="0"/>
              </a:spcBef>
              <a:spcAft>
                <a:spcPts val="0"/>
              </a:spcAft>
              <a:buClr>
                <a:srgbClr val="434343"/>
              </a:buClr>
              <a:buSzPts val="1200"/>
              <a:buFont typeface="Roboto Condensed Light"/>
              <a:buAutoNum type="alphaLcPeriod"/>
              <a:defRPr/>
            </a:lvl2pPr>
            <a:lvl3pPr lvl="2" rtl="0">
              <a:lnSpc>
                <a:spcPct val="100000"/>
              </a:lnSpc>
              <a:spcBef>
                <a:spcPts val="0"/>
              </a:spcBef>
              <a:spcAft>
                <a:spcPts val="0"/>
              </a:spcAft>
              <a:buClr>
                <a:srgbClr val="434343"/>
              </a:buClr>
              <a:buSzPts val="1200"/>
              <a:buFont typeface="Roboto Condensed Light"/>
              <a:buAutoNum type="romanLcPeriod"/>
              <a:defRPr/>
            </a:lvl3pPr>
            <a:lvl4pPr lvl="3" rtl="0">
              <a:lnSpc>
                <a:spcPct val="100000"/>
              </a:lnSpc>
              <a:spcBef>
                <a:spcPts val="0"/>
              </a:spcBef>
              <a:spcAft>
                <a:spcPts val="0"/>
              </a:spcAft>
              <a:buClr>
                <a:srgbClr val="434343"/>
              </a:buClr>
              <a:buSzPts val="1200"/>
              <a:buFont typeface="Roboto Condensed Light"/>
              <a:buAutoNum type="arabicPeriod"/>
              <a:defRPr/>
            </a:lvl4pPr>
            <a:lvl5pPr lvl="4" rtl="0">
              <a:lnSpc>
                <a:spcPct val="100000"/>
              </a:lnSpc>
              <a:spcBef>
                <a:spcPts val="0"/>
              </a:spcBef>
              <a:spcAft>
                <a:spcPts val="0"/>
              </a:spcAft>
              <a:buClr>
                <a:srgbClr val="434343"/>
              </a:buClr>
              <a:buSzPts val="1200"/>
              <a:buFont typeface="Roboto Condensed Light"/>
              <a:buAutoNum type="alphaLcPeriod"/>
              <a:defRPr/>
            </a:lvl5pPr>
            <a:lvl6pPr lvl="5" rtl="0">
              <a:lnSpc>
                <a:spcPct val="100000"/>
              </a:lnSpc>
              <a:spcBef>
                <a:spcPts val="0"/>
              </a:spcBef>
              <a:spcAft>
                <a:spcPts val="0"/>
              </a:spcAft>
              <a:buClr>
                <a:srgbClr val="434343"/>
              </a:buClr>
              <a:buSzPts val="1200"/>
              <a:buFont typeface="Roboto Condensed Light"/>
              <a:buAutoNum type="romanLcPeriod"/>
              <a:defRPr/>
            </a:lvl6pPr>
            <a:lvl7pPr lvl="6" rtl="0">
              <a:lnSpc>
                <a:spcPct val="100000"/>
              </a:lnSpc>
              <a:spcBef>
                <a:spcPts val="0"/>
              </a:spcBef>
              <a:spcAft>
                <a:spcPts val="0"/>
              </a:spcAft>
              <a:buClr>
                <a:srgbClr val="434343"/>
              </a:buClr>
              <a:buSzPts val="1200"/>
              <a:buFont typeface="Roboto Condensed Light"/>
              <a:buAutoNum type="arabicPeriod"/>
              <a:defRPr/>
            </a:lvl7pPr>
            <a:lvl8pPr lvl="7" rtl="0">
              <a:lnSpc>
                <a:spcPct val="100000"/>
              </a:lnSpc>
              <a:spcBef>
                <a:spcPts val="0"/>
              </a:spcBef>
              <a:spcAft>
                <a:spcPts val="0"/>
              </a:spcAft>
              <a:buClr>
                <a:srgbClr val="434343"/>
              </a:buClr>
              <a:buSzPts val="1200"/>
              <a:buFont typeface="Roboto Condensed Light"/>
              <a:buAutoNum type="alphaLcPeriod"/>
              <a:defRPr/>
            </a:lvl8pPr>
            <a:lvl9pPr lvl="8" rtl="0">
              <a:lnSpc>
                <a:spcPct val="100000"/>
              </a:lnSpc>
              <a:spcBef>
                <a:spcPts val="0"/>
              </a:spcBef>
              <a:spcAft>
                <a:spcPts val="0"/>
              </a:spcAft>
              <a:buClr>
                <a:srgbClr val="434343"/>
              </a:buClr>
              <a:buSzPts val="1200"/>
              <a:buFont typeface="Roboto Condensed Light"/>
              <a:buAutoNum type="romanLcPeriod"/>
              <a:defRPr/>
            </a:lvl9pPr>
          </a:lstStyle>
          <a:p>
            <a:endParaRPr dirty="0"/>
          </a:p>
        </p:txBody>
      </p:sp>
      <p:sp>
        <p:nvSpPr>
          <p:cNvPr id="22" name="Google Shape;22;p4"/>
          <p:cNvSpPr txBox="1">
            <a:spLocks noGrp="1"/>
          </p:cNvSpPr>
          <p:nvPr>
            <p:ph type="title"/>
          </p:nvPr>
        </p:nvSpPr>
        <p:spPr>
          <a:xfrm>
            <a:off x="1470900" y="476534"/>
            <a:ext cx="6202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Josefin Sans"/>
              <a:buNone/>
              <a:defRPr b="1">
                <a:latin typeface="Abadi" panose="020F0502020204030204" pitchFamily="34" charset="0"/>
                <a:ea typeface="Abadi" panose="020F0502020204030204" pitchFamily="34" charset="0"/>
                <a:cs typeface="Abadi" panose="020F0502020204030204" pitchFamily="34" charset="0"/>
                <a:sym typeface="Josefin San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dirty="0"/>
          </a:p>
        </p:txBody>
      </p:sp>
      <p:cxnSp>
        <p:nvCxnSpPr>
          <p:cNvPr id="23" name="Google Shape;23;p4"/>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24" name="Google Shape;24;p4"/>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Abadi" panose="020F0502020204030204" pitchFamily="34" charset="0"/>
                <a:ea typeface="Josefin Sans"/>
                <a:cs typeface="Josefin Sans"/>
                <a:sym typeface="Josefin Sans"/>
              </a:rPr>
              <a:t>‹#›</a:t>
            </a:fld>
            <a:endParaRPr sz="1100" b="1" dirty="0">
              <a:solidFill>
                <a:schemeClr val="accent1"/>
              </a:solidFill>
              <a:latin typeface="Abadi" panose="020F0502020204030204" pitchFamily="34" charset="0"/>
              <a:ea typeface="Josefin Sans"/>
              <a:cs typeface="Josefin Sans"/>
              <a:sym typeface="Josefin Sans"/>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82"/>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ackground">
  <p:cSld name="CUSTOM_8">
    <p:spTree>
      <p:nvGrpSpPr>
        <p:cNvPr id="1" name="Shape 302"/>
        <p:cNvGrpSpPr/>
        <p:nvPr/>
      </p:nvGrpSpPr>
      <p:grpSpPr>
        <a:xfrm>
          <a:off x="0" y="0"/>
          <a:ext cx="0" cy="0"/>
          <a:chOff x="0" y="0"/>
          <a:chExt cx="0" cy="0"/>
        </a:xfrm>
      </p:grpSpPr>
      <p:sp>
        <p:nvSpPr>
          <p:cNvPr id="303" name="Google Shape;303;p36"/>
          <p:cNvSpPr/>
          <p:nvPr/>
        </p:nvSpPr>
        <p:spPr>
          <a:xfrm>
            <a:off x="6481100" y="-39600"/>
            <a:ext cx="2701200" cy="25374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0000"/>
              </a:solidFill>
            </a:endParaRPr>
          </a:p>
        </p:txBody>
      </p:sp>
      <p:cxnSp>
        <p:nvCxnSpPr>
          <p:cNvPr id="304" name="Google Shape;304;p36"/>
          <p:cNvCxnSpPr/>
          <p:nvPr/>
        </p:nvCxnSpPr>
        <p:spPr>
          <a:xfrm>
            <a:off x="525225" y="441500"/>
            <a:ext cx="0" cy="2710500"/>
          </a:xfrm>
          <a:prstGeom prst="straightConnector1">
            <a:avLst/>
          </a:prstGeom>
          <a:noFill/>
          <a:ln w="76200" cap="flat" cmpd="sng">
            <a:solidFill>
              <a:schemeClr val="accent1"/>
            </a:solidFill>
            <a:prstDash val="solid"/>
            <a:round/>
            <a:headEnd type="none" w="med" len="med"/>
            <a:tailEnd type="none" w="med" len="med"/>
          </a:ln>
        </p:spPr>
      </p:cxnSp>
      <p:cxnSp>
        <p:nvCxnSpPr>
          <p:cNvPr id="305" name="Google Shape;305;p36"/>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1">
  <p:cSld name="CUSTOM_8_1">
    <p:spTree>
      <p:nvGrpSpPr>
        <p:cNvPr id="1" name="Shape 306"/>
        <p:cNvGrpSpPr/>
        <p:nvPr/>
      </p:nvGrpSpPr>
      <p:grpSpPr>
        <a:xfrm>
          <a:off x="0" y="0"/>
          <a:ext cx="0" cy="0"/>
          <a:chOff x="0" y="0"/>
          <a:chExt cx="0" cy="0"/>
        </a:xfrm>
      </p:grpSpPr>
      <p:sp>
        <p:nvSpPr>
          <p:cNvPr id="307" name="Google Shape;307;p37"/>
          <p:cNvSpPr/>
          <p:nvPr/>
        </p:nvSpPr>
        <p:spPr>
          <a:xfrm>
            <a:off x="-159275" y="1563300"/>
            <a:ext cx="1591500" cy="39621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0000"/>
              </a:solidFill>
            </a:endParaRPr>
          </a:p>
        </p:txBody>
      </p:sp>
      <p:cxnSp>
        <p:nvCxnSpPr>
          <p:cNvPr id="308" name="Google Shape;308;p37"/>
          <p:cNvCxnSpPr/>
          <p:nvPr/>
        </p:nvCxnSpPr>
        <p:spPr>
          <a:xfrm rot="10800000">
            <a:off x="986725" y="1327650"/>
            <a:ext cx="445500" cy="0"/>
          </a:xfrm>
          <a:prstGeom prst="straightConnector1">
            <a:avLst/>
          </a:prstGeom>
          <a:noFill/>
          <a:ln w="76200" cap="flat" cmpd="sng">
            <a:solidFill>
              <a:schemeClr val="accent1"/>
            </a:solidFill>
            <a:prstDash val="solid"/>
            <a:round/>
            <a:headEnd type="none" w="med" len="med"/>
            <a:tailEnd type="none" w="med" len="med"/>
          </a:ln>
        </p:spPr>
      </p:cxnSp>
      <p:cxnSp>
        <p:nvCxnSpPr>
          <p:cNvPr id="309" name="Google Shape;309;p37"/>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317"/>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79200" rIns="91425" bIns="91425" anchor="t" anchorCtr="0">
            <a:noAutofit/>
          </a:bodyPr>
          <a:lstStyle>
            <a:lvl1pPr lvl="0" rtl="0">
              <a:spcBef>
                <a:spcPts val="0"/>
              </a:spcBef>
              <a:spcAft>
                <a:spcPts val="0"/>
              </a:spcAft>
              <a:buClr>
                <a:schemeClr val="dk1"/>
              </a:buClr>
              <a:buSzPts val="2800"/>
              <a:buFont typeface="Josefin Sans"/>
              <a:buNone/>
              <a:defRPr sz="2800" b="1">
                <a:solidFill>
                  <a:schemeClr val="dk1"/>
                </a:solidFill>
                <a:latin typeface="Josefin Sans"/>
                <a:ea typeface="Josefin Sans"/>
                <a:cs typeface="Josefin Sans"/>
                <a:sym typeface="Josefin Sans"/>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dirty="0"/>
          </a:p>
        </p:txBody>
      </p:sp>
      <p:sp>
        <p:nvSpPr>
          <p:cNvPr id="7" name="Google Shape;7;p1"/>
          <p:cNvSpPr txBox="1">
            <a:spLocks noGrp="1"/>
          </p:cNvSpPr>
          <p:nvPr>
            <p:ph type="body" idx="1"/>
          </p:nvPr>
        </p:nvSpPr>
        <p:spPr>
          <a:xfrm>
            <a:off x="284225" y="1159350"/>
            <a:ext cx="8520600" cy="3416400"/>
          </a:xfrm>
          <a:prstGeom prst="rect">
            <a:avLst/>
          </a:prstGeom>
          <a:noFill/>
          <a:ln>
            <a:noFill/>
          </a:ln>
        </p:spPr>
        <p:txBody>
          <a:bodyPr spcFirstLastPara="1" wrap="square" lIns="91425" tIns="0" rIns="91425" bIns="182875" anchor="t" anchorCtr="0">
            <a:noAutofit/>
          </a:bodyPr>
          <a:lstStyle>
            <a:lvl1pPr marL="457200" lvl="0" indent="-342900" rtl="0">
              <a:lnSpc>
                <a:spcPct val="100000"/>
              </a:lnSpc>
              <a:spcBef>
                <a:spcPts val="0"/>
              </a:spcBef>
              <a:spcAft>
                <a:spcPts val="0"/>
              </a:spcAft>
              <a:buClr>
                <a:schemeClr val="dk1"/>
              </a:buClr>
              <a:buSzPts val="1800"/>
              <a:buFont typeface="Josefin Sans Medium"/>
              <a:buChar char="●"/>
              <a:defRPr sz="1800">
                <a:solidFill>
                  <a:schemeClr val="dk1"/>
                </a:solidFill>
                <a:latin typeface="Josefin Sans Medium"/>
                <a:ea typeface="Josefin Sans Medium"/>
                <a:cs typeface="Josefin Sans Medium"/>
                <a:sym typeface="Josefin Sans Medium"/>
              </a:defRPr>
            </a:lvl1pPr>
            <a:lvl2pPr marL="914400" lvl="1" indent="-317500" rtl="0">
              <a:lnSpc>
                <a:spcPct val="100000"/>
              </a:lnSpc>
              <a:spcBef>
                <a:spcPts val="0"/>
              </a:spcBef>
              <a:spcAft>
                <a:spcPts val="0"/>
              </a:spcAft>
              <a:buClr>
                <a:schemeClr val="dk1"/>
              </a:buClr>
              <a:buSzPts val="1400"/>
              <a:buFont typeface="Josefin Sans"/>
              <a:buChar char="○"/>
              <a:defRPr>
                <a:solidFill>
                  <a:schemeClr val="dk1"/>
                </a:solidFill>
                <a:latin typeface="Josefin Sans"/>
                <a:ea typeface="Josefin Sans"/>
                <a:cs typeface="Josefin Sans"/>
                <a:sym typeface="Josefin Sans"/>
              </a:defRPr>
            </a:lvl2pPr>
            <a:lvl3pPr marL="1371600" lvl="2" indent="-317500" rtl="0">
              <a:lnSpc>
                <a:spcPct val="100000"/>
              </a:lnSpc>
              <a:spcBef>
                <a:spcPts val="0"/>
              </a:spcBef>
              <a:spcAft>
                <a:spcPts val="0"/>
              </a:spcAft>
              <a:buClr>
                <a:schemeClr val="dk1"/>
              </a:buClr>
              <a:buSzPts val="1400"/>
              <a:buFont typeface="Josefin Sans Light"/>
              <a:buChar char="■"/>
              <a:defRPr>
                <a:solidFill>
                  <a:schemeClr val="dk1"/>
                </a:solidFill>
                <a:latin typeface="Josefin Sans Light"/>
                <a:ea typeface="Josefin Sans Light"/>
                <a:cs typeface="Josefin Sans Light"/>
                <a:sym typeface="Josefin Sans Light"/>
              </a:defRPr>
            </a:lvl3pPr>
            <a:lvl4pPr marL="1828800" lvl="3" indent="-317500" rtl="0">
              <a:lnSpc>
                <a:spcPct val="100000"/>
              </a:lnSpc>
              <a:spcBef>
                <a:spcPts val="0"/>
              </a:spcBef>
              <a:spcAft>
                <a:spcPts val="0"/>
              </a:spcAft>
              <a:buClr>
                <a:schemeClr val="dk1"/>
              </a:buClr>
              <a:buSzPts val="1400"/>
              <a:buFont typeface="Josefin Sans ExtraLight"/>
              <a:buChar char="●"/>
              <a:defRPr>
                <a:solidFill>
                  <a:schemeClr val="dk1"/>
                </a:solidFill>
                <a:latin typeface="Josefin Sans ExtraLight"/>
                <a:ea typeface="Josefin Sans ExtraLight"/>
                <a:cs typeface="Josefin Sans ExtraLight"/>
                <a:sym typeface="Josefin Sans ExtraLight"/>
              </a:defRPr>
            </a:lvl4pPr>
            <a:lvl5pPr marL="2286000" lvl="4" indent="-311150" rtl="0">
              <a:lnSpc>
                <a:spcPct val="100000"/>
              </a:lnSpc>
              <a:spcBef>
                <a:spcPts val="0"/>
              </a:spcBef>
              <a:spcAft>
                <a:spcPts val="0"/>
              </a:spcAft>
              <a:buClr>
                <a:schemeClr val="dk1"/>
              </a:buClr>
              <a:buSzPts val="1300"/>
              <a:buFont typeface="Josefin Sans ExtraLight"/>
              <a:buChar char="○"/>
              <a:defRPr sz="1300">
                <a:solidFill>
                  <a:schemeClr val="dk1"/>
                </a:solidFill>
                <a:latin typeface="Josefin Sans ExtraLight"/>
                <a:ea typeface="Josefin Sans ExtraLight"/>
                <a:cs typeface="Josefin Sans ExtraLight"/>
                <a:sym typeface="Josefin Sans ExtraLight"/>
              </a:defRPr>
            </a:lvl5pPr>
            <a:lvl6pPr marL="2743200" lvl="5" indent="-304800" rtl="0">
              <a:lnSpc>
                <a:spcPct val="100000"/>
              </a:lnSpc>
              <a:spcBef>
                <a:spcPts val="0"/>
              </a:spcBef>
              <a:spcAft>
                <a:spcPts val="0"/>
              </a:spcAft>
              <a:buClr>
                <a:schemeClr val="dk1"/>
              </a:buClr>
              <a:buSzPts val="1200"/>
              <a:buFont typeface="Josefin Sans ExtraLight"/>
              <a:buChar char="■"/>
              <a:defRPr sz="1200">
                <a:solidFill>
                  <a:schemeClr val="dk1"/>
                </a:solidFill>
                <a:latin typeface="Josefin Sans ExtraLight"/>
                <a:ea typeface="Josefin Sans ExtraLight"/>
                <a:cs typeface="Josefin Sans ExtraLight"/>
                <a:sym typeface="Josefin Sans ExtraLight"/>
              </a:defRPr>
            </a:lvl6pPr>
            <a:lvl7pPr marL="3200400" lvl="6" indent="-304800" rtl="0">
              <a:lnSpc>
                <a:spcPct val="100000"/>
              </a:lnSpc>
              <a:spcBef>
                <a:spcPts val="0"/>
              </a:spcBef>
              <a:spcAft>
                <a:spcPts val="0"/>
              </a:spcAft>
              <a:buClr>
                <a:schemeClr val="dk1"/>
              </a:buClr>
              <a:buSzPts val="1200"/>
              <a:buFont typeface="Josefin Sans ExtraLight"/>
              <a:buChar char="●"/>
              <a:defRPr sz="1200">
                <a:solidFill>
                  <a:schemeClr val="dk1"/>
                </a:solidFill>
                <a:latin typeface="Josefin Sans ExtraLight"/>
                <a:ea typeface="Josefin Sans ExtraLight"/>
                <a:cs typeface="Josefin Sans ExtraLight"/>
                <a:sym typeface="Josefin Sans ExtraLight"/>
              </a:defRPr>
            </a:lvl7pPr>
            <a:lvl8pPr marL="3657600" lvl="7" indent="-304800" rtl="0">
              <a:lnSpc>
                <a:spcPct val="100000"/>
              </a:lnSpc>
              <a:spcBef>
                <a:spcPts val="0"/>
              </a:spcBef>
              <a:spcAft>
                <a:spcPts val="0"/>
              </a:spcAft>
              <a:buClr>
                <a:schemeClr val="dk1"/>
              </a:buClr>
              <a:buSzPts val="1200"/>
              <a:buFont typeface="Josefin Sans ExtraLight"/>
              <a:buChar char="○"/>
              <a:defRPr sz="1200">
                <a:solidFill>
                  <a:schemeClr val="dk1"/>
                </a:solidFill>
                <a:latin typeface="Josefin Sans ExtraLight"/>
                <a:ea typeface="Josefin Sans ExtraLight"/>
                <a:cs typeface="Josefin Sans ExtraLight"/>
                <a:sym typeface="Josefin Sans ExtraLight"/>
              </a:defRPr>
            </a:lvl8pPr>
            <a:lvl9pPr marL="4114800" lvl="8" indent="-304800" rtl="0">
              <a:lnSpc>
                <a:spcPct val="100000"/>
              </a:lnSpc>
              <a:spcBef>
                <a:spcPts val="0"/>
              </a:spcBef>
              <a:spcAft>
                <a:spcPts val="0"/>
              </a:spcAft>
              <a:buClr>
                <a:schemeClr val="dk1"/>
              </a:buClr>
              <a:buSzPts val="1200"/>
              <a:buFont typeface="Josefin Sans ExtraLight"/>
              <a:buChar char="■"/>
              <a:defRPr sz="1200">
                <a:solidFill>
                  <a:schemeClr val="dk1"/>
                </a:solidFill>
                <a:latin typeface="Josefin Sans ExtraLight"/>
                <a:ea typeface="Josefin Sans ExtraLight"/>
                <a:cs typeface="Josefin Sans ExtraLight"/>
                <a:sym typeface="Josefin Sans Extra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8" r:id="rId3"/>
    <p:sldLayoutId id="2147483682" r:id="rId4"/>
    <p:sldLayoutId id="2147483683" r:id="rId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badi" panose="020F0502020204030204" pitchFamily="34" charset="0"/>
          <a:ea typeface="Abadi" panose="020F0502020204030204" pitchFamily="34"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314"/>
        <p:cNvGrpSpPr/>
        <p:nvPr/>
      </p:nvGrpSpPr>
      <p:grpSpPr>
        <a:xfrm>
          <a:off x="0" y="0"/>
          <a:ext cx="0" cy="0"/>
          <a:chOff x="0" y="0"/>
          <a:chExt cx="0" cy="0"/>
        </a:xfrm>
      </p:grpSpPr>
      <p:sp>
        <p:nvSpPr>
          <p:cNvPr id="315" name="Google Shape;315;p40"/>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1pPr>
            <a:lvl2pPr lvl="1"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2pPr>
            <a:lvl3pPr lvl="2"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3pPr>
            <a:lvl4pPr lvl="3"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4pPr>
            <a:lvl5pPr lvl="4"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5pPr>
            <a:lvl6pPr lvl="5"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6pPr>
            <a:lvl7pPr lvl="6"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7pPr>
            <a:lvl8pPr lvl="7"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8pPr>
            <a:lvl9pPr lvl="8"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9pPr>
          </a:lstStyle>
          <a:p>
            <a:endParaRPr/>
          </a:p>
        </p:txBody>
      </p:sp>
      <p:sp>
        <p:nvSpPr>
          <p:cNvPr id="316" name="Google Shape;316;p40"/>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85"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journals.sagepub.com/doi/pdf/10.1177/030630700803300402"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hyperlink" Target="https://search.proquest.com/openview/23a5df1b086447477b2bb414ef6bde54/1.pdf?pq-origsite=gscholar&amp;cbl=52465"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hyperlink" Target="https://onlinelibrary.wiley.com/doi/abs/10.1002/hrm.20247"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80/09585192.2016.1232296"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hyperlink" Target="https://doi.org/10.1177/030630700803300402" TargetMode="External"/><Relationship Id="rId4" Type="http://schemas.openxmlformats.org/officeDocument/2006/relationships/hyperlink" Target="https://doi.org/10.1080/09585192.2011.54363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21"/>
        <p:cNvGrpSpPr/>
        <p:nvPr/>
      </p:nvGrpSpPr>
      <p:grpSpPr>
        <a:xfrm>
          <a:off x="0" y="0"/>
          <a:ext cx="0" cy="0"/>
          <a:chOff x="0" y="0"/>
          <a:chExt cx="0" cy="0"/>
        </a:xfrm>
      </p:grpSpPr>
      <p:sp>
        <p:nvSpPr>
          <p:cNvPr id="322" name="Google Shape;322;p42"/>
          <p:cNvSpPr txBox="1">
            <a:spLocks noGrp="1"/>
          </p:cNvSpPr>
          <p:nvPr>
            <p:ph type="ctrTitle"/>
          </p:nvPr>
        </p:nvSpPr>
        <p:spPr>
          <a:xfrm>
            <a:off x="894500" y="588600"/>
            <a:ext cx="7355000" cy="1983300"/>
          </a:xfrm>
          <a:prstGeom prst="rect">
            <a:avLst/>
          </a:prstGeom>
        </p:spPr>
        <p:txBody>
          <a:bodyPr spcFirstLastPara="1" wrap="square" lIns="91425" tIns="201150" rIns="91425" bIns="91425" anchor="t" anchorCtr="0">
            <a:noAutofit/>
          </a:bodyPr>
          <a:lstStyle/>
          <a:p>
            <a:pPr marL="0" lvl="0" indent="0" algn="l" rtl="0">
              <a:spcBef>
                <a:spcPts val="0"/>
              </a:spcBef>
              <a:spcAft>
                <a:spcPts val="0"/>
              </a:spcAft>
              <a:buNone/>
            </a:pPr>
            <a:r>
              <a:rPr lang="en" dirty="0"/>
              <a:t>HR Strategies in public and private sector.</a:t>
            </a:r>
            <a:endParaRPr dirty="0"/>
          </a:p>
        </p:txBody>
      </p:sp>
      <p:sp>
        <p:nvSpPr>
          <p:cNvPr id="323" name="Google Shape;323;p42"/>
          <p:cNvSpPr txBox="1">
            <a:spLocks noGrp="1"/>
          </p:cNvSpPr>
          <p:nvPr>
            <p:ph type="subTitle" idx="1"/>
          </p:nvPr>
        </p:nvSpPr>
        <p:spPr>
          <a:xfrm>
            <a:off x="894500" y="3337089"/>
            <a:ext cx="3677500" cy="99924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sz="1400" dirty="0">
                <a:solidFill>
                  <a:srgbClr val="002060"/>
                </a:solidFill>
              </a:rPr>
              <a:t>MUHAMMED SHAMSHAD MANNINGHACHALI</a:t>
            </a:r>
          </a:p>
          <a:p>
            <a:pPr marL="0" lvl="0" indent="0" algn="l" rtl="0">
              <a:spcBef>
                <a:spcPts val="0"/>
              </a:spcBef>
              <a:spcAft>
                <a:spcPts val="0"/>
              </a:spcAft>
              <a:buNone/>
            </a:pPr>
            <a:endParaRPr lang="en-IN" sz="1400" dirty="0">
              <a:solidFill>
                <a:srgbClr val="002060"/>
              </a:solidFill>
            </a:endParaRPr>
          </a:p>
          <a:p>
            <a:pPr marL="0" lvl="0" indent="0" algn="l" rtl="0">
              <a:spcBef>
                <a:spcPts val="0"/>
              </a:spcBef>
              <a:spcAft>
                <a:spcPts val="0"/>
              </a:spcAft>
              <a:buNone/>
            </a:pPr>
            <a:r>
              <a:rPr lang="en-IN" sz="1400" dirty="0">
                <a:solidFill>
                  <a:srgbClr val="002060"/>
                </a:solidFill>
              </a:rPr>
              <a:t>STUDENT ID :</a:t>
            </a:r>
            <a:r>
              <a:rPr lang="en-IN" sz="1600" dirty="0">
                <a:solidFill>
                  <a:srgbClr val="002060"/>
                </a:solidFill>
              </a:rPr>
              <a:t>2243411 </a:t>
            </a:r>
          </a:p>
          <a:p>
            <a:pPr marL="0" lvl="0" indent="0" algn="l" rtl="0">
              <a:spcBef>
                <a:spcPts val="0"/>
              </a:spcBef>
              <a:spcAft>
                <a:spcPts val="0"/>
              </a:spcAft>
              <a:buNone/>
            </a:pPr>
            <a:r>
              <a:rPr lang="en-IN" sz="1600" dirty="0">
                <a:solidFill>
                  <a:srgbClr val="002060"/>
                </a:solidFill>
              </a:rPr>
              <a:t>Human resource management : LCMB7000</a:t>
            </a:r>
          </a:p>
          <a:p>
            <a:pPr marL="0" lvl="0" indent="0" algn="l" rtl="0">
              <a:spcBef>
                <a:spcPts val="0"/>
              </a:spcBef>
              <a:spcAft>
                <a:spcPts val="0"/>
              </a:spcAft>
              <a:buNone/>
            </a:pPr>
            <a:endParaRPr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3"/>
          <p:cNvSpPr txBox="1">
            <a:spLocks noGrp="1"/>
          </p:cNvSpPr>
          <p:nvPr>
            <p:ph type="subTitle" idx="1"/>
          </p:nvPr>
        </p:nvSpPr>
        <p:spPr>
          <a:xfrm>
            <a:off x="734482" y="1168856"/>
            <a:ext cx="5071407" cy="3296400"/>
          </a:xfrm>
          <a:prstGeom prst="rect">
            <a:avLst/>
          </a:prstGeom>
        </p:spPr>
        <p:txBody>
          <a:bodyPr spcFirstLastPara="1" wrap="square" lIns="91425" tIns="0" rIns="91425" bIns="274300" anchor="t" anchorCtr="0">
            <a:noAutofit/>
          </a:bodyPr>
          <a:lstStyle/>
          <a:p>
            <a:pPr marL="0" marR="0" algn="just">
              <a:lnSpc>
                <a:spcPct val="150000"/>
              </a:lnSpc>
              <a:spcBef>
                <a:spcPts val="0"/>
              </a:spcBef>
              <a:spcAft>
                <a:spcPts val="1000"/>
              </a:spcAft>
            </a:pPr>
            <a:r>
              <a:rPr lang="en-US" sz="1400" dirty="0">
                <a:effectLst/>
                <a:latin typeface="Calibri" panose="020F0502020204030204" pitchFamily="34" charset="0"/>
                <a:ea typeface="SimSun" panose="02010600030101010101" pitchFamily="2" charset="-122"/>
                <a:cs typeface="Times New Roman" panose="02020603050405020304" pitchFamily="18" charset="0"/>
              </a:rPr>
              <a:t>HR strategies determine the success of the business and plays an important role in the smooth functioning of a company. To win the competitive edge both the private and the public sector organizations can utilize the HR strategies to become highly effective. Bestway group is considered to be one of the largest privately owned cash and carry group with more than 70000 retailers (</a:t>
            </a:r>
            <a:r>
              <a:rPr lang="en-US" sz="1400" dirty="0" err="1">
                <a:effectLst/>
                <a:latin typeface="Calibri" panose="020F0502020204030204" pitchFamily="34" charset="0"/>
                <a:ea typeface="SimSun" panose="02010600030101010101" pitchFamily="2" charset="-122"/>
                <a:cs typeface="Times New Roman" panose="02020603050405020304" pitchFamily="18" charset="0"/>
              </a:rPr>
              <a:t>Brunetto</a:t>
            </a:r>
            <a:r>
              <a:rPr lang="en-US" sz="1400" dirty="0">
                <a:effectLst/>
                <a:latin typeface="Calibri" panose="020F0502020204030204" pitchFamily="34" charset="0"/>
                <a:ea typeface="SimSun" panose="02010600030101010101" pitchFamily="2" charset="-122"/>
                <a:cs typeface="Times New Roman" panose="02020603050405020304" pitchFamily="18" charset="0"/>
              </a:rPr>
              <a:t> et al., 2011).</a:t>
            </a:r>
          </a:p>
          <a:p>
            <a:pPr marL="0" marR="0" algn="just">
              <a:lnSpc>
                <a:spcPct val="150000"/>
              </a:lnSpc>
              <a:spcBef>
                <a:spcPts val="0"/>
              </a:spcBef>
              <a:spcAft>
                <a:spcPts val="1000"/>
              </a:spcAft>
            </a:pPr>
            <a:r>
              <a:rPr lang="en-US" sz="1400" dirty="0">
                <a:effectLst/>
                <a:latin typeface="Calibri" panose="020F0502020204030204" pitchFamily="34" charset="0"/>
                <a:ea typeface="SimSun" panose="02010600030101010101" pitchFamily="2" charset="-122"/>
                <a:cs typeface="Times New Roman" panose="02020603050405020304" pitchFamily="18" charset="0"/>
              </a:rPr>
              <a:t>ZARA on the other hand is one of the biggest public organizations in the fashion industry of the UK.  The company is currently designing various training and development sessions for their employees to help them to work to their full potential.</a:t>
            </a:r>
          </a:p>
        </p:txBody>
      </p:sp>
      <p:sp>
        <p:nvSpPr>
          <p:cNvPr id="333" name="Google Shape;333;p43"/>
          <p:cNvSpPr txBox="1">
            <a:spLocks noGrp="1"/>
          </p:cNvSpPr>
          <p:nvPr>
            <p:ph type="title"/>
          </p:nvPr>
        </p:nvSpPr>
        <p:spPr>
          <a:xfrm>
            <a:off x="1470900" y="432466"/>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Introduction</a:t>
            </a:r>
            <a:endParaRPr dirty="0"/>
          </a:p>
        </p:txBody>
      </p:sp>
      <p:cxnSp>
        <p:nvCxnSpPr>
          <p:cNvPr id="334" name="Google Shape;334;p4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35" name="Google Shape;335;p4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pic>
        <p:nvPicPr>
          <p:cNvPr id="1026" name="Picture 2" descr="9 Tips To Make HR More Strategic In Its Approach - AIHR">
            <a:extLst>
              <a:ext uri="{FF2B5EF4-FFF2-40B4-BE49-F238E27FC236}">
                <a16:creationId xmlns:a16="http://schemas.microsoft.com/office/drawing/2014/main" id="{C1498200-5DC6-2D20-A7EF-A6F33EF430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036"/>
          <a:stretch/>
        </p:blipFill>
        <p:spPr bwMode="auto">
          <a:xfrm>
            <a:off x="5805889" y="1743906"/>
            <a:ext cx="3292749" cy="21463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3"/>
          <p:cNvSpPr txBox="1">
            <a:spLocks noGrp="1"/>
          </p:cNvSpPr>
          <p:nvPr>
            <p:ph type="subTitle" idx="1"/>
          </p:nvPr>
        </p:nvSpPr>
        <p:spPr>
          <a:xfrm>
            <a:off x="656350" y="1230866"/>
            <a:ext cx="4753850" cy="3296400"/>
          </a:xfrm>
          <a:prstGeom prst="rect">
            <a:avLst/>
          </a:prstGeom>
        </p:spPr>
        <p:txBody>
          <a:bodyPr spcFirstLastPara="1" wrap="square" lIns="91425" tIns="0" rIns="91425" bIns="274300" anchor="t" anchorCtr="0">
            <a:noAutofit/>
          </a:bodyPr>
          <a:lstStyle/>
          <a:p>
            <a:pPr marL="0" marR="0" algn="just">
              <a:lnSpc>
                <a:spcPct val="150000"/>
              </a:lnSpc>
              <a:spcBef>
                <a:spcPts val="0"/>
              </a:spcBef>
              <a:spcAft>
                <a:spcPts val="1000"/>
              </a:spcAft>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Times New Roman" panose="02020603050405020304" pitchFamily="18" charset="0"/>
              </a:rPr>
              <a:t>The main focus of this research is to demonstrate the importance of the HR strategy in the overall success of a company. There will be three different articles will be utilized to demonstrate the importance of implementation of HR strategy in the smooth functioning of the organization. All the three articles represent the different models and the strategies to improve the strategies and to gain more market share (</a:t>
            </a:r>
            <a:r>
              <a:rPr lang="en-US" sz="1600" dirty="0" err="1">
                <a:effectLst/>
                <a:latin typeface="Calibri" panose="020F0502020204030204" pitchFamily="34" charset="0"/>
                <a:ea typeface="SimSun" panose="02010600030101010101" pitchFamily="2" charset="-122"/>
                <a:cs typeface="Times New Roman" panose="02020603050405020304" pitchFamily="18" charset="0"/>
              </a:rPr>
              <a:t>Brunetto</a:t>
            </a:r>
            <a:r>
              <a:rPr lang="en-US" sz="1600" dirty="0">
                <a:effectLst/>
                <a:latin typeface="Calibri" panose="020F0502020204030204" pitchFamily="34" charset="0"/>
                <a:ea typeface="SimSun" panose="02010600030101010101" pitchFamily="2" charset="-122"/>
                <a:cs typeface="Times New Roman" panose="02020603050405020304" pitchFamily="18" charset="0"/>
              </a:rPr>
              <a:t> et al., 2011). </a:t>
            </a:r>
          </a:p>
        </p:txBody>
      </p:sp>
      <p:sp>
        <p:nvSpPr>
          <p:cNvPr id="333" name="Google Shape;333;p43"/>
          <p:cNvSpPr txBox="1">
            <a:spLocks noGrp="1"/>
          </p:cNvSpPr>
          <p:nvPr>
            <p:ph type="title"/>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Literature Review</a:t>
            </a:r>
            <a:endParaRPr dirty="0"/>
          </a:p>
        </p:txBody>
      </p:sp>
      <p:cxnSp>
        <p:nvCxnSpPr>
          <p:cNvPr id="334" name="Google Shape;334;p4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35" name="Google Shape;335;p4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pic>
        <p:nvPicPr>
          <p:cNvPr id="2050" name="Picture 2" descr="How to Write a Stellar Literature Review | Grammarly Blog">
            <a:extLst>
              <a:ext uri="{FF2B5EF4-FFF2-40B4-BE49-F238E27FC236}">
                <a16:creationId xmlns:a16="http://schemas.microsoft.com/office/drawing/2014/main" id="{12E246E3-7C87-9EF6-7E53-5F441371ED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0250" y="1384300"/>
            <a:ext cx="29337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992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3"/>
          <p:cNvSpPr txBox="1">
            <a:spLocks noGrp="1"/>
          </p:cNvSpPr>
          <p:nvPr>
            <p:ph type="subTitle" idx="1"/>
          </p:nvPr>
        </p:nvSpPr>
        <p:spPr>
          <a:xfrm>
            <a:off x="363874" y="1549399"/>
            <a:ext cx="5744826" cy="2932075"/>
          </a:xfrm>
          <a:prstGeom prst="rect">
            <a:avLst/>
          </a:prstGeom>
        </p:spPr>
        <p:txBody>
          <a:bodyPr spcFirstLastPara="1" wrap="square" lIns="91425" tIns="0" rIns="91425" bIns="274300" anchor="t" anchorCtr="0">
            <a:noAutofit/>
          </a:bodyPr>
          <a:lstStyle/>
          <a:p>
            <a:pPr marL="285750" indent="-285750" algn="just">
              <a:lnSpc>
                <a:spcPct val="150000"/>
              </a:lnSpc>
              <a:buClr>
                <a:schemeClr val="dk1"/>
              </a:buClr>
              <a:buSzPts val="1100"/>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Times New Roman" panose="02020603050405020304" pitchFamily="18" charset="0"/>
              </a:rPr>
              <a:t>The main purpose of adding this article is that it helps the organizations to understand the importance of the effective HR strategies that can lead an organization towards success. </a:t>
            </a:r>
          </a:p>
          <a:p>
            <a:pPr marL="285750" indent="-285750" algn="just">
              <a:lnSpc>
                <a:spcPct val="150000"/>
              </a:lnSpc>
              <a:buClr>
                <a:schemeClr val="dk1"/>
              </a:buClr>
              <a:buSzPts val="1100"/>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Times New Roman" panose="02020603050405020304" pitchFamily="18" charset="0"/>
              </a:rPr>
              <a:t>In an organization if the HR tactics are aligned with the values of the firm, then it can be easily said that the organization’s success is assured. Effective HR strategies also enables the organizations to reduce their employee turnover rate as well (Christiansen &amp; Higgs, 2008).</a:t>
            </a:r>
          </a:p>
          <a:p>
            <a:pPr marL="0" lvl="0" indent="0" algn="just" rtl="0">
              <a:lnSpc>
                <a:spcPct val="150000"/>
              </a:lnSpc>
              <a:spcBef>
                <a:spcPts val="0"/>
              </a:spcBef>
              <a:spcAft>
                <a:spcPts val="0"/>
              </a:spcAft>
              <a:buClr>
                <a:schemeClr val="dk1"/>
              </a:buClr>
              <a:buSzPts val="1100"/>
              <a:buFont typeface="Arial"/>
              <a:buNone/>
            </a:pPr>
            <a:endParaRPr lang="en-US" sz="1600" dirty="0"/>
          </a:p>
        </p:txBody>
      </p:sp>
      <p:sp>
        <p:nvSpPr>
          <p:cNvPr id="333" name="Google Shape;333;p43"/>
          <p:cNvSpPr txBox="1">
            <a:spLocks noGrp="1"/>
          </p:cNvSpPr>
          <p:nvPr>
            <p:ph type="title"/>
          </p:nvPr>
        </p:nvSpPr>
        <p:spPr>
          <a:xfrm>
            <a:off x="1092200" y="353725"/>
            <a:ext cx="6771400" cy="572700"/>
          </a:xfrm>
          <a:prstGeom prst="rect">
            <a:avLst/>
          </a:prstGeom>
        </p:spPr>
        <p:txBody>
          <a:bodyPr spcFirstLastPara="1" wrap="square" lIns="91425" tIns="91425" rIns="91425" bIns="91425" anchor="t" anchorCtr="0">
            <a:noAutofit/>
          </a:bodyPr>
          <a:lstStyle/>
          <a:p>
            <a:pPr marL="0" marR="0">
              <a:lnSpc>
                <a:spcPct val="150000"/>
              </a:lnSpc>
              <a:spcBef>
                <a:spcPts val="0"/>
              </a:spcBef>
              <a:spcAft>
                <a:spcPts val="1000"/>
              </a:spcAft>
            </a:pPr>
            <a:r>
              <a:rPr lang="en-US" sz="1800" strike="noStrike" dirty="0">
                <a:solidFill>
                  <a:srgbClr val="222222"/>
                </a:solidFill>
                <a:effectLst/>
                <a:latin typeface="Calibri" panose="020F0502020204030204" pitchFamily="34" charset="0"/>
                <a:ea typeface="SimSun" panose="02010600030101010101" pitchFamily="2" charset="-122"/>
                <a:cs typeface="Times New Roman" panose="02020603050405020304" pitchFamily="18" charset="0"/>
                <a:hlinkClick r:id="rId3"/>
              </a:rPr>
              <a:t>Article 1: How the alignment of business strategy and HR strategy can impact performance: A practical insight for managers</a:t>
            </a:r>
            <a:endParaRPr lang="en-US" sz="1800" dirty="0">
              <a:effectLst/>
              <a:latin typeface="Calibri" panose="020F0502020204030204" pitchFamily="34" charset="0"/>
              <a:ea typeface="SimSun" panose="02010600030101010101" pitchFamily="2" charset="-122"/>
              <a:cs typeface="Times New Roman" panose="02020603050405020304" pitchFamily="18" charset="0"/>
            </a:endParaRPr>
          </a:p>
        </p:txBody>
      </p:sp>
      <p:cxnSp>
        <p:nvCxnSpPr>
          <p:cNvPr id="334" name="Google Shape;334;p4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35" name="Google Shape;335;p4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pic>
        <p:nvPicPr>
          <p:cNvPr id="3074" name="Picture 2" descr="HR Career Path: Types of Jobs, Salary, and Qualifications | FlexJobs">
            <a:extLst>
              <a:ext uri="{FF2B5EF4-FFF2-40B4-BE49-F238E27FC236}">
                <a16:creationId xmlns:a16="http://schemas.microsoft.com/office/drawing/2014/main" id="{DD0A5CF9-4DC8-81ED-2A79-0C11C9FF2F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08700" y="2051050"/>
            <a:ext cx="2797450" cy="1695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4073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3"/>
          <p:cNvSpPr txBox="1">
            <a:spLocks noGrp="1"/>
          </p:cNvSpPr>
          <p:nvPr>
            <p:ph type="subTitle" idx="1"/>
          </p:nvPr>
        </p:nvSpPr>
        <p:spPr>
          <a:xfrm>
            <a:off x="811600" y="1536699"/>
            <a:ext cx="5106600" cy="3071775"/>
          </a:xfrm>
          <a:prstGeom prst="rect">
            <a:avLst/>
          </a:prstGeom>
        </p:spPr>
        <p:txBody>
          <a:bodyPr spcFirstLastPara="1" wrap="square" lIns="91425" tIns="0" rIns="91425" bIns="274300" anchor="t" anchorCtr="0">
            <a:noAutofit/>
          </a:bodyPr>
          <a:lstStyle/>
          <a:p>
            <a:pPr marL="0" marR="0" algn="just">
              <a:lnSpc>
                <a:spcPct val="150000"/>
              </a:lnSpc>
              <a:spcBef>
                <a:spcPts val="0"/>
              </a:spcBef>
              <a:spcAft>
                <a:spcPts val="1000"/>
              </a:spcAft>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Calibri" panose="020F0502020204030204" pitchFamily="34" charset="0"/>
              </a:rPr>
              <a:t>This article provides in depth knowledge regarding the effective HR strategy and how it can assist a firm to gain higher market share and to win the market competition.</a:t>
            </a:r>
          </a:p>
          <a:p>
            <a:pPr marL="0" marR="0" algn="just">
              <a:lnSpc>
                <a:spcPct val="150000"/>
              </a:lnSpc>
              <a:spcBef>
                <a:spcPts val="0"/>
              </a:spcBef>
              <a:spcAft>
                <a:spcPts val="1000"/>
              </a:spcAft>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Calibri" panose="020F0502020204030204" pitchFamily="34" charset="0"/>
              </a:rPr>
              <a:t> All the organizations in the world including the Bestway group and the ZARA are in the market to boost their profit margins and the HR strategies helps to make operations more efficient which can help in boosting the profit margin (</a:t>
            </a:r>
            <a:r>
              <a:rPr lang="en-US" sz="1600" dirty="0" err="1">
                <a:solidFill>
                  <a:srgbClr val="222222"/>
                </a:solidFill>
                <a:effectLst/>
                <a:latin typeface="Calibri" panose="020F0502020204030204" pitchFamily="34" charset="0"/>
                <a:ea typeface="SimSun" panose="02010600030101010101" pitchFamily="2" charset="-122"/>
                <a:cs typeface="Calibri" panose="020F0502020204030204" pitchFamily="34" charset="0"/>
              </a:rPr>
              <a:t>Gubman</a:t>
            </a:r>
            <a:r>
              <a:rPr lang="en-US" sz="1600" dirty="0">
                <a:solidFill>
                  <a:srgbClr val="222222"/>
                </a:solidFill>
                <a:effectLst/>
                <a:latin typeface="Calibri" panose="020F0502020204030204" pitchFamily="34" charset="0"/>
                <a:ea typeface="SimSun" panose="02010600030101010101" pitchFamily="2" charset="-122"/>
                <a:cs typeface="Calibri" panose="020F0502020204030204" pitchFamily="34" charset="0"/>
              </a:rPr>
              <a:t>, E., 2004)</a:t>
            </a:r>
            <a:r>
              <a:rPr lang="en-US" sz="1600" dirty="0">
                <a:effectLst/>
                <a:latin typeface="Calibri" panose="020F0502020204030204" pitchFamily="34" charset="0"/>
                <a:ea typeface="SimSun" panose="02010600030101010101" pitchFamily="2" charset="-122"/>
                <a:cs typeface="Calibri" panose="020F0502020204030204" pitchFamily="34" charset="0"/>
              </a:rPr>
              <a:t>.</a:t>
            </a:r>
          </a:p>
        </p:txBody>
      </p:sp>
      <p:sp>
        <p:nvSpPr>
          <p:cNvPr id="333" name="Google Shape;333;p43"/>
          <p:cNvSpPr txBox="1">
            <a:spLocks noGrp="1"/>
          </p:cNvSpPr>
          <p:nvPr>
            <p:ph type="title"/>
          </p:nvPr>
        </p:nvSpPr>
        <p:spPr>
          <a:xfrm>
            <a:off x="1470900" y="476534"/>
            <a:ext cx="6202200" cy="572700"/>
          </a:xfrm>
          <a:prstGeom prst="rect">
            <a:avLst/>
          </a:prstGeom>
        </p:spPr>
        <p:txBody>
          <a:bodyPr spcFirstLastPara="1" wrap="square" lIns="91425" tIns="91425" rIns="91425" bIns="91425" anchor="t" anchorCtr="0">
            <a:noAutofit/>
          </a:bodyPr>
          <a:lstStyle/>
          <a:p>
            <a:pPr marL="0" marR="0">
              <a:lnSpc>
                <a:spcPct val="150000"/>
              </a:lnSpc>
              <a:spcBef>
                <a:spcPts val="0"/>
              </a:spcBef>
              <a:spcAft>
                <a:spcPts val="1000"/>
              </a:spcAft>
            </a:pPr>
            <a:r>
              <a:rPr lang="en-US" sz="1800" u="sng" dirty="0">
                <a:solidFill>
                  <a:srgbClr val="000000"/>
                </a:solidFill>
                <a:effectLst/>
                <a:latin typeface="Calibri" panose="020F0502020204030204" pitchFamily="34" charset="0"/>
                <a:ea typeface="SimSun" panose="02010600030101010101" pitchFamily="2" charset="-122"/>
                <a:cs typeface="Calibri" panose="020F0502020204030204" pitchFamily="34" charset="0"/>
                <a:hlinkClick r:id="rId3"/>
              </a:rPr>
              <a:t>Article 2: HR strategy and planning: from birth to business results</a:t>
            </a:r>
            <a:endParaRPr lang="en-US" sz="1800" dirty="0">
              <a:effectLst/>
              <a:latin typeface="Calibri" panose="020F0502020204030204" pitchFamily="34" charset="0"/>
              <a:ea typeface="SimSun" panose="02010600030101010101" pitchFamily="2" charset="-122"/>
              <a:cs typeface="Times New Roman" panose="02020603050405020304" pitchFamily="18" charset="0"/>
            </a:endParaRPr>
          </a:p>
        </p:txBody>
      </p:sp>
      <p:cxnSp>
        <p:nvCxnSpPr>
          <p:cNvPr id="334" name="Google Shape;334;p4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35" name="Google Shape;335;p4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pic>
        <p:nvPicPr>
          <p:cNvPr id="4098" name="Picture 2" descr="Top 10 HR Concepts and Terms You Should Know | Simplilearn">
            <a:extLst>
              <a:ext uri="{FF2B5EF4-FFF2-40B4-BE49-F238E27FC236}">
                <a16:creationId xmlns:a16="http://schemas.microsoft.com/office/drawing/2014/main" id="{2A6A5086-5784-0821-E8FC-7FBFFEE8E3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0306" y="1900239"/>
            <a:ext cx="2875844" cy="1617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3932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3"/>
          <p:cNvSpPr txBox="1">
            <a:spLocks noGrp="1"/>
          </p:cNvSpPr>
          <p:nvPr>
            <p:ph type="subTitle" idx="1"/>
          </p:nvPr>
        </p:nvSpPr>
        <p:spPr>
          <a:xfrm>
            <a:off x="494975" y="1261275"/>
            <a:ext cx="5728900" cy="3296400"/>
          </a:xfrm>
          <a:prstGeom prst="rect">
            <a:avLst/>
          </a:prstGeom>
        </p:spPr>
        <p:txBody>
          <a:bodyPr spcFirstLastPara="1" wrap="square" lIns="91425" tIns="0" rIns="91425" bIns="274300" anchor="t" anchorCtr="0">
            <a:noAutofit/>
          </a:bodyPr>
          <a:lstStyle/>
          <a:p>
            <a:pPr marL="0" marR="0" algn="just">
              <a:lnSpc>
                <a:spcPct val="150000"/>
              </a:lnSpc>
              <a:spcBef>
                <a:spcPts val="0"/>
              </a:spcBef>
              <a:spcAft>
                <a:spcPts val="1000"/>
              </a:spcAft>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Calibri" panose="020F0502020204030204" pitchFamily="34" charset="0"/>
              </a:rPr>
              <a:t>This article represents the significance of the relation that exists between an effective HR strategy and the innovative approach and how the HR strategy can easily boost the firm’s capability to gain higher level of success (</a:t>
            </a:r>
            <a:r>
              <a:rPr lang="en-US" sz="1600" dirty="0">
                <a:solidFill>
                  <a:srgbClr val="222222"/>
                </a:solidFill>
                <a:effectLst/>
                <a:latin typeface="Calibri" panose="020F0502020204030204" pitchFamily="34" charset="0"/>
                <a:ea typeface="SimSun" panose="02010600030101010101" pitchFamily="2" charset="-122"/>
                <a:cs typeface="Calibri" panose="020F0502020204030204" pitchFamily="34" charset="0"/>
              </a:rPr>
              <a:t>Ulrich, D., Younger, J. and Brockbank, W., 2008)</a:t>
            </a:r>
            <a:r>
              <a:rPr lang="en-US" sz="1600" dirty="0">
                <a:effectLst/>
                <a:latin typeface="Calibri" panose="020F0502020204030204" pitchFamily="34" charset="0"/>
                <a:ea typeface="SimSun" panose="02010600030101010101" pitchFamily="2" charset="-122"/>
                <a:cs typeface="Calibri" panose="020F0502020204030204" pitchFamily="34" charset="0"/>
              </a:rPr>
              <a:t>.</a:t>
            </a:r>
          </a:p>
          <a:p>
            <a:pPr marL="0" marR="0" algn="just">
              <a:lnSpc>
                <a:spcPct val="150000"/>
              </a:lnSpc>
              <a:spcBef>
                <a:spcPts val="0"/>
              </a:spcBef>
              <a:spcAft>
                <a:spcPts val="1000"/>
              </a:spcAft>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Calibri" panose="020F0502020204030204" pitchFamily="34" charset="0"/>
              </a:rPr>
              <a:t>Both the ZARA and Bestway group can easily improve their operational efficiency by utilizing the innovative approach </a:t>
            </a:r>
            <a:r>
              <a:rPr lang="en-US" sz="1600" dirty="0">
                <a:solidFill>
                  <a:srgbClr val="222222"/>
                </a:solidFill>
                <a:effectLst/>
                <a:latin typeface="Calibri" panose="020F0502020204030204" pitchFamily="34" charset="0"/>
                <a:ea typeface="SimSun" panose="02010600030101010101" pitchFamily="2" charset="-122"/>
                <a:cs typeface="Calibri" panose="020F0502020204030204" pitchFamily="34" charset="0"/>
              </a:rPr>
              <a:t>Ulrich, (D., Younger, J. and Brockbank, W., 2008)</a:t>
            </a:r>
            <a:r>
              <a:rPr lang="en-US" sz="1600" dirty="0">
                <a:effectLst/>
                <a:latin typeface="Calibri" panose="020F0502020204030204" pitchFamily="34" charset="0"/>
                <a:ea typeface="SimSun" panose="02010600030101010101" pitchFamily="2" charset="-122"/>
                <a:cs typeface="Calibri" panose="020F0502020204030204" pitchFamily="34" charset="0"/>
              </a:rPr>
              <a:t>.</a:t>
            </a:r>
          </a:p>
        </p:txBody>
      </p:sp>
      <p:sp>
        <p:nvSpPr>
          <p:cNvPr id="333" name="Google Shape;333;p43"/>
          <p:cNvSpPr txBox="1">
            <a:spLocks noGrp="1"/>
          </p:cNvSpPr>
          <p:nvPr>
            <p:ph type="title"/>
          </p:nvPr>
        </p:nvSpPr>
        <p:spPr>
          <a:xfrm>
            <a:off x="1470900" y="476534"/>
            <a:ext cx="6202200" cy="572700"/>
          </a:xfrm>
          <a:prstGeom prst="rect">
            <a:avLst/>
          </a:prstGeom>
        </p:spPr>
        <p:txBody>
          <a:bodyPr spcFirstLastPara="1" wrap="square" lIns="91425" tIns="91425" rIns="91425" bIns="91425" anchor="t" anchorCtr="0">
            <a:noAutofit/>
          </a:bodyPr>
          <a:lstStyle/>
          <a:p>
            <a:r>
              <a:rPr lang="en" sz="2000" dirty="0"/>
              <a:t>Article3 </a:t>
            </a:r>
            <a:r>
              <a:rPr lang="en-US" sz="2000" u="sng" dirty="0">
                <a:solidFill>
                  <a:srgbClr val="000000"/>
                </a:solidFill>
                <a:effectLst/>
                <a:latin typeface="Calibri" panose="020F0502020204030204" pitchFamily="34" charset="0"/>
                <a:ea typeface="SimSun" panose="02010600030101010101" pitchFamily="2" charset="-122"/>
                <a:cs typeface="Calibri" panose="020F0502020204030204" pitchFamily="34" charset="0"/>
                <a:hlinkClick r:id="rId3"/>
              </a:rPr>
              <a:t>The twenty‐first‐century HR organization</a:t>
            </a:r>
            <a:br>
              <a:rPr lang="en-US" sz="2000" dirty="0">
                <a:effectLst/>
                <a:latin typeface="Calibri" panose="020F0502020204030204" pitchFamily="34" charset="0"/>
                <a:ea typeface="SimSun" panose="02010600030101010101" pitchFamily="2" charset="-122"/>
                <a:cs typeface="Times New Roman" panose="02020603050405020304" pitchFamily="18" charset="0"/>
              </a:rPr>
            </a:br>
            <a:endParaRPr sz="2000" dirty="0"/>
          </a:p>
        </p:txBody>
      </p:sp>
      <p:cxnSp>
        <p:nvCxnSpPr>
          <p:cNvPr id="334" name="Google Shape;334;p4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35" name="Google Shape;335;p4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pic>
        <p:nvPicPr>
          <p:cNvPr id="5122" name="Picture 2" descr="HR Outlook for 2023: Trends shaping the future of work, HRSEA News,  ETHRWorldSEA">
            <a:extLst>
              <a:ext uri="{FF2B5EF4-FFF2-40B4-BE49-F238E27FC236}">
                <a16:creationId xmlns:a16="http://schemas.microsoft.com/office/drawing/2014/main" id="{B7DB19F5-E339-1CE9-8726-1543692DA1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8034" y="1549400"/>
            <a:ext cx="2638516" cy="204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8837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3"/>
          <p:cNvSpPr txBox="1">
            <a:spLocks noGrp="1"/>
          </p:cNvSpPr>
          <p:nvPr>
            <p:ph type="subTitle" idx="1"/>
          </p:nvPr>
        </p:nvSpPr>
        <p:spPr>
          <a:xfrm>
            <a:off x="494975" y="1248575"/>
            <a:ext cx="5386000" cy="3296400"/>
          </a:xfrm>
          <a:prstGeom prst="rect">
            <a:avLst/>
          </a:prstGeom>
        </p:spPr>
        <p:txBody>
          <a:bodyPr spcFirstLastPara="1" wrap="square" lIns="91425" tIns="0" rIns="91425" bIns="274300" anchor="t" anchorCtr="0">
            <a:noAutofit/>
          </a:bodyPr>
          <a:lstStyle/>
          <a:p>
            <a:pPr marL="0" marR="0" algn="just">
              <a:lnSpc>
                <a:spcPct val="150000"/>
              </a:lnSpc>
              <a:spcBef>
                <a:spcPts val="0"/>
              </a:spcBef>
              <a:spcAft>
                <a:spcPts val="1000"/>
              </a:spcAft>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Times New Roman" panose="02020603050405020304" pitchFamily="18" charset="0"/>
              </a:rPr>
              <a:t>The Harvard HRM Model will be effectively utilized by the company in the case of the both the ZARA and the Bestway group. Also, this model has four basic elements including the selection, training, assessment and the incentives. This model would enable the organization to get the most skilled personnel (</a:t>
            </a:r>
            <a:r>
              <a:rPr lang="en-US" sz="1600" dirty="0" err="1">
                <a:effectLst/>
                <a:latin typeface="Calibri" panose="020F0502020204030204" pitchFamily="34" charset="0"/>
                <a:ea typeface="SimSun" panose="02010600030101010101" pitchFamily="2" charset="-122"/>
                <a:cs typeface="Times New Roman" panose="02020603050405020304" pitchFamily="18" charset="0"/>
              </a:rPr>
              <a:t>Brunetto</a:t>
            </a:r>
            <a:r>
              <a:rPr lang="en-US" sz="1600" dirty="0">
                <a:effectLst/>
                <a:latin typeface="Calibri" panose="020F0502020204030204" pitchFamily="34" charset="0"/>
                <a:ea typeface="SimSun" panose="02010600030101010101" pitchFamily="2" charset="-122"/>
                <a:cs typeface="Times New Roman" panose="02020603050405020304" pitchFamily="18" charset="0"/>
              </a:rPr>
              <a:t> et al., 2011). </a:t>
            </a:r>
          </a:p>
          <a:p>
            <a:pPr marL="0" marR="0" algn="just">
              <a:lnSpc>
                <a:spcPct val="150000"/>
              </a:lnSpc>
              <a:spcBef>
                <a:spcPts val="0"/>
              </a:spcBef>
              <a:spcAft>
                <a:spcPts val="1000"/>
              </a:spcAft>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Times New Roman" panose="02020603050405020304" pitchFamily="18" charset="0"/>
              </a:rPr>
              <a:t>Here the organizations can easily conduct various training programs in order to boost the effectiveness of the employees and to help them become ready for the future problems.</a:t>
            </a:r>
          </a:p>
        </p:txBody>
      </p:sp>
      <p:sp>
        <p:nvSpPr>
          <p:cNvPr id="333" name="Google Shape;333;p43"/>
          <p:cNvSpPr txBox="1">
            <a:spLocks noGrp="1"/>
          </p:cNvSpPr>
          <p:nvPr>
            <p:ph type="title"/>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HARVARD HRM MODEL</a:t>
            </a:r>
            <a:endParaRPr dirty="0"/>
          </a:p>
        </p:txBody>
      </p:sp>
      <p:cxnSp>
        <p:nvCxnSpPr>
          <p:cNvPr id="334" name="Google Shape;334;p4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35" name="Google Shape;335;p4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pic>
        <p:nvPicPr>
          <p:cNvPr id="6148" name="Picture 4" descr="B845 - Strategic Human Resouce Management: Unit 1 - Harvard Model">
            <a:extLst>
              <a:ext uri="{FF2B5EF4-FFF2-40B4-BE49-F238E27FC236}">
                <a16:creationId xmlns:a16="http://schemas.microsoft.com/office/drawing/2014/main" id="{C7CDCA67-EA98-5BDB-3529-3E307CC878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9338" y="1876412"/>
            <a:ext cx="2525712" cy="2040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6235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3"/>
          <p:cNvSpPr txBox="1">
            <a:spLocks noGrp="1"/>
          </p:cNvSpPr>
          <p:nvPr>
            <p:ph type="subTitle" idx="1"/>
          </p:nvPr>
        </p:nvSpPr>
        <p:spPr>
          <a:xfrm>
            <a:off x="494975" y="1197775"/>
            <a:ext cx="5956625" cy="3296400"/>
          </a:xfrm>
          <a:prstGeom prst="rect">
            <a:avLst/>
          </a:prstGeom>
        </p:spPr>
        <p:txBody>
          <a:bodyPr spcFirstLastPara="1" wrap="square" lIns="91425" tIns="0" rIns="91425" bIns="274300" anchor="t" anchorCtr="0">
            <a:noAutofit/>
          </a:bodyPr>
          <a:lstStyle/>
          <a:p>
            <a:pPr marL="0" marR="0" algn="just">
              <a:lnSpc>
                <a:spcPct val="150000"/>
              </a:lnSpc>
              <a:spcBef>
                <a:spcPts val="0"/>
              </a:spcBef>
              <a:spcAft>
                <a:spcPts val="1000"/>
              </a:spcAft>
              <a:buFont typeface="Arial" panose="020B0604020202020204" pitchFamily="34" charset="0"/>
              <a:buChar char="•"/>
            </a:pPr>
            <a:r>
              <a:rPr lang="en-US" sz="1800" dirty="0">
                <a:effectLst/>
                <a:latin typeface="Calibri" panose="020F0502020204030204" pitchFamily="34" charset="0"/>
                <a:ea typeface="SimSun" panose="02010600030101010101" pitchFamily="2" charset="-122"/>
                <a:cs typeface="Times New Roman" panose="02020603050405020304" pitchFamily="18" charset="0"/>
              </a:rPr>
              <a:t>Bestway group is considered to be the largest cash and carry group of the entire UK and is currently responsible for providing food products to the people. The company has been currently is in dire need of utilizing effective HR strategy to boost its performance (</a:t>
            </a:r>
            <a:r>
              <a:rPr lang="en-US" sz="1800" dirty="0" err="1">
                <a:effectLst/>
                <a:latin typeface="Calibri" panose="020F0502020204030204" pitchFamily="34" charset="0"/>
                <a:ea typeface="SimSun" panose="02010600030101010101" pitchFamily="2" charset="-122"/>
                <a:cs typeface="Times New Roman" panose="02020603050405020304" pitchFamily="18" charset="0"/>
              </a:rPr>
              <a:t>Brunetto</a:t>
            </a:r>
            <a:r>
              <a:rPr lang="en-US" sz="1800" dirty="0">
                <a:effectLst/>
                <a:latin typeface="Calibri" panose="020F0502020204030204" pitchFamily="34" charset="0"/>
                <a:ea typeface="SimSun" panose="02010600030101010101" pitchFamily="2" charset="-122"/>
                <a:cs typeface="Times New Roman" panose="02020603050405020304" pitchFamily="18" charset="0"/>
              </a:rPr>
              <a:t> et al., 2011).</a:t>
            </a:r>
          </a:p>
          <a:p>
            <a:pPr marL="0" marR="0" algn="just">
              <a:lnSpc>
                <a:spcPct val="150000"/>
              </a:lnSpc>
              <a:spcBef>
                <a:spcPts val="0"/>
              </a:spcBef>
              <a:spcAft>
                <a:spcPts val="1000"/>
              </a:spcAft>
              <a:buFont typeface="Arial" panose="020B0604020202020204" pitchFamily="34" charset="0"/>
              <a:buChar char="•"/>
            </a:pPr>
            <a:r>
              <a:rPr lang="en-US" sz="1800" dirty="0">
                <a:effectLst/>
                <a:latin typeface="Calibri" panose="020F0502020204030204" pitchFamily="34" charset="0"/>
                <a:ea typeface="SimSun" panose="02010600030101010101" pitchFamily="2" charset="-122"/>
                <a:cs typeface="Times New Roman" panose="02020603050405020304" pitchFamily="18" charset="0"/>
              </a:rPr>
              <a:t>The company conduct various training and development sessions for all of their employees and to makes sure their employees remain effective and ready to meet the dynamic challenges.</a:t>
            </a:r>
          </a:p>
        </p:txBody>
      </p:sp>
      <p:sp>
        <p:nvSpPr>
          <p:cNvPr id="333" name="Google Shape;333;p43"/>
          <p:cNvSpPr txBox="1">
            <a:spLocks noGrp="1"/>
          </p:cNvSpPr>
          <p:nvPr>
            <p:ph type="title"/>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BestWay Group</a:t>
            </a:r>
            <a:endParaRPr dirty="0"/>
          </a:p>
        </p:txBody>
      </p:sp>
      <p:cxnSp>
        <p:nvCxnSpPr>
          <p:cNvPr id="334" name="Google Shape;334;p4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35" name="Google Shape;335;p4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pic>
        <p:nvPicPr>
          <p:cNvPr id="7170" name="Picture 2" descr="Wholesale, Banking, Pharmacy, Cement, Real Estate :: Bestway Group">
            <a:extLst>
              <a:ext uri="{FF2B5EF4-FFF2-40B4-BE49-F238E27FC236}">
                <a16:creationId xmlns:a16="http://schemas.microsoft.com/office/drawing/2014/main" id="{422BB76F-58A1-1C69-7763-5675C6CBA9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1925" y="1774412"/>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2914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3"/>
          <p:cNvSpPr txBox="1">
            <a:spLocks noGrp="1"/>
          </p:cNvSpPr>
          <p:nvPr>
            <p:ph type="subTitle" idx="1"/>
          </p:nvPr>
        </p:nvSpPr>
        <p:spPr>
          <a:xfrm>
            <a:off x="621100" y="1154666"/>
            <a:ext cx="5043100" cy="3296400"/>
          </a:xfrm>
          <a:prstGeom prst="rect">
            <a:avLst/>
          </a:prstGeom>
        </p:spPr>
        <p:txBody>
          <a:bodyPr spcFirstLastPara="1" wrap="square" lIns="91425" tIns="0" rIns="91425" bIns="274300" anchor="t" anchorCtr="0">
            <a:noAutofit/>
          </a:bodyPr>
          <a:lstStyle/>
          <a:p>
            <a:pPr marL="0" marR="0" algn="just">
              <a:lnSpc>
                <a:spcPct val="150000"/>
              </a:lnSpc>
              <a:spcBef>
                <a:spcPts val="0"/>
              </a:spcBef>
              <a:spcAft>
                <a:spcPts val="1000"/>
              </a:spcAft>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Times New Roman" panose="02020603050405020304" pitchFamily="18" charset="0"/>
              </a:rPr>
              <a:t>The Human Resource strategy of the Bestway group would allow the company to gain higher level of competitive advantage and to win the competition in the market. Through this effective model the company would be able to identify the required candidates for the job (</a:t>
            </a:r>
            <a:r>
              <a:rPr lang="en-US" sz="1600" dirty="0" err="1">
                <a:effectLst/>
                <a:latin typeface="Calibri" panose="020F0502020204030204" pitchFamily="34" charset="0"/>
                <a:ea typeface="SimSun" panose="02010600030101010101" pitchFamily="2" charset="-122"/>
                <a:cs typeface="Times New Roman" panose="02020603050405020304" pitchFamily="18" charset="0"/>
              </a:rPr>
              <a:t>Bondarouk</a:t>
            </a:r>
            <a:r>
              <a:rPr lang="en-US" sz="1600" dirty="0">
                <a:effectLst/>
                <a:latin typeface="Calibri" panose="020F0502020204030204" pitchFamily="34" charset="0"/>
                <a:ea typeface="SimSun" panose="02010600030101010101" pitchFamily="2" charset="-122"/>
                <a:cs typeface="Times New Roman" panose="02020603050405020304" pitchFamily="18" charset="0"/>
              </a:rPr>
              <a:t> &amp; Brewster, 2016).</a:t>
            </a:r>
          </a:p>
          <a:p>
            <a:pPr marL="0" marR="0" algn="just">
              <a:lnSpc>
                <a:spcPct val="150000"/>
              </a:lnSpc>
              <a:spcBef>
                <a:spcPts val="0"/>
              </a:spcBef>
              <a:spcAft>
                <a:spcPts val="1000"/>
              </a:spcAft>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Times New Roman" panose="02020603050405020304" pitchFamily="18" charset="0"/>
              </a:rPr>
              <a:t>As far as the employee engagement is concerned this HR model would enable the company to boost its competitive performance and to gain higher level of market share (</a:t>
            </a:r>
            <a:r>
              <a:rPr lang="en-US" sz="1600" dirty="0" err="1">
                <a:effectLst/>
                <a:latin typeface="Calibri" panose="020F0502020204030204" pitchFamily="34" charset="0"/>
                <a:ea typeface="SimSun" panose="02010600030101010101" pitchFamily="2" charset="-122"/>
                <a:cs typeface="Times New Roman" panose="02020603050405020304" pitchFamily="18" charset="0"/>
              </a:rPr>
              <a:t>Bondarouk</a:t>
            </a:r>
            <a:r>
              <a:rPr lang="en-US" sz="1600" dirty="0">
                <a:effectLst/>
                <a:latin typeface="Calibri" panose="020F0502020204030204" pitchFamily="34" charset="0"/>
                <a:ea typeface="SimSun" panose="02010600030101010101" pitchFamily="2" charset="-122"/>
                <a:cs typeface="Times New Roman" panose="02020603050405020304" pitchFamily="18" charset="0"/>
              </a:rPr>
              <a:t> &amp; Brewster, 2016).</a:t>
            </a:r>
          </a:p>
        </p:txBody>
      </p:sp>
      <p:sp>
        <p:nvSpPr>
          <p:cNvPr id="333" name="Google Shape;333;p43"/>
          <p:cNvSpPr txBox="1">
            <a:spLocks noGrp="1"/>
          </p:cNvSpPr>
          <p:nvPr>
            <p:ph type="title"/>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Implementation of HR strategy</a:t>
            </a:r>
            <a:endParaRPr dirty="0"/>
          </a:p>
        </p:txBody>
      </p:sp>
      <p:cxnSp>
        <p:nvCxnSpPr>
          <p:cNvPr id="334" name="Google Shape;334;p4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35" name="Google Shape;335;p4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pic>
        <p:nvPicPr>
          <p:cNvPr id="8198" name="Picture 6" descr="HRM - HR and Business Strategy">
            <a:extLst>
              <a:ext uri="{FF2B5EF4-FFF2-40B4-BE49-F238E27FC236}">
                <a16:creationId xmlns:a16="http://schemas.microsoft.com/office/drawing/2014/main" id="{09640DC0-A0E5-2D07-7A53-55FC1C46C3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9453" y="1420617"/>
            <a:ext cx="2764497" cy="2764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286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3"/>
          <p:cNvSpPr txBox="1">
            <a:spLocks noGrp="1"/>
          </p:cNvSpPr>
          <p:nvPr>
            <p:ph type="subTitle" idx="1"/>
          </p:nvPr>
        </p:nvSpPr>
        <p:spPr>
          <a:xfrm>
            <a:off x="811600" y="1312075"/>
            <a:ext cx="6694100" cy="3296400"/>
          </a:xfrm>
          <a:prstGeom prst="rect">
            <a:avLst/>
          </a:prstGeom>
        </p:spPr>
        <p:txBody>
          <a:bodyPr spcFirstLastPara="1" wrap="square" lIns="91425" tIns="0" rIns="91425" bIns="274300" anchor="t" anchorCtr="0">
            <a:noAutofit/>
          </a:bodyPr>
          <a:lstStyle/>
          <a:p>
            <a:pPr marL="0" marR="0" algn="just">
              <a:lnSpc>
                <a:spcPct val="150000"/>
              </a:lnSpc>
              <a:spcBef>
                <a:spcPts val="0"/>
              </a:spcBef>
              <a:spcAft>
                <a:spcPts val="1000"/>
              </a:spcAft>
              <a:buFont typeface="Arial" panose="020B0604020202020204" pitchFamily="34" charset="0"/>
              <a:buChar char="•"/>
            </a:pPr>
            <a:r>
              <a:rPr lang="en-US" sz="1800" dirty="0">
                <a:effectLst/>
                <a:latin typeface="Calibri" panose="020F0502020204030204" pitchFamily="34" charset="0"/>
                <a:ea typeface="SimSun" panose="02010600030101010101" pitchFamily="2" charset="-122"/>
                <a:cs typeface="Times New Roman" panose="02020603050405020304" pitchFamily="18" charset="0"/>
              </a:rPr>
              <a:t>ZARA is a Spanish brand and has expanded their business in hundreds of countries around the work and is currently working in the Fashion industry. </a:t>
            </a:r>
          </a:p>
          <a:p>
            <a:pPr marL="0" marR="0" algn="just">
              <a:lnSpc>
                <a:spcPct val="150000"/>
              </a:lnSpc>
              <a:spcBef>
                <a:spcPts val="0"/>
              </a:spcBef>
              <a:spcAft>
                <a:spcPts val="1000"/>
              </a:spcAft>
              <a:buFont typeface="Arial" panose="020B0604020202020204" pitchFamily="34" charset="0"/>
              <a:buChar char="•"/>
            </a:pPr>
            <a:r>
              <a:rPr lang="en-US" sz="1800" dirty="0">
                <a:effectLst/>
                <a:latin typeface="Calibri" panose="020F0502020204030204" pitchFamily="34" charset="0"/>
                <a:ea typeface="SimSun" panose="02010600030101010101" pitchFamily="2" charset="-122"/>
                <a:cs typeface="Times New Roman" panose="02020603050405020304" pitchFamily="18" charset="0"/>
              </a:rPr>
              <a:t>The organization is working in the public sector and is known for its fast fashion trend. The company is also conducting various training and development sessions to help them learn new skills (</a:t>
            </a:r>
            <a:r>
              <a:rPr lang="en-US" sz="1800" dirty="0" err="1">
                <a:effectLst/>
                <a:latin typeface="Calibri" panose="020F0502020204030204" pitchFamily="34" charset="0"/>
                <a:ea typeface="SimSun" panose="02010600030101010101" pitchFamily="2" charset="-122"/>
                <a:cs typeface="Times New Roman" panose="02020603050405020304" pitchFamily="18" charset="0"/>
              </a:rPr>
              <a:t>Bondarouk</a:t>
            </a:r>
            <a:r>
              <a:rPr lang="en-US" sz="1800" dirty="0">
                <a:effectLst/>
                <a:latin typeface="Calibri" panose="020F0502020204030204" pitchFamily="34" charset="0"/>
                <a:ea typeface="SimSun" panose="02010600030101010101" pitchFamily="2" charset="-122"/>
                <a:cs typeface="Times New Roman" panose="02020603050405020304" pitchFamily="18" charset="0"/>
              </a:rPr>
              <a:t> &amp; Brewster, 2016).</a:t>
            </a:r>
          </a:p>
        </p:txBody>
      </p:sp>
      <p:sp>
        <p:nvSpPr>
          <p:cNvPr id="333" name="Google Shape;333;p43"/>
          <p:cNvSpPr txBox="1">
            <a:spLocks noGrp="1"/>
          </p:cNvSpPr>
          <p:nvPr>
            <p:ph type="title"/>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ZARA </a:t>
            </a:r>
            <a:endParaRPr dirty="0"/>
          </a:p>
        </p:txBody>
      </p:sp>
      <p:cxnSp>
        <p:nvCxnSpPr>
          <p:cNvPr id="334" name="Google Shape;334;p4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35" name="Google Shape;335;p4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spTree>
    <p:extLst>
      <p:ext uri="{BB962C8B-B14F-4D97-AF65-F5344CB8AC3E}">
        <p14:creationId xmlns:p14="http://schemas.microsoft.com/office/powerpoint/2010/main" val="1582242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3"/>
          <p:cNvSpPr txBox="1">
            <a:spLocks noGrp="1"/>
          </p:cNvSpPr>
          <p:nvPr>
            <p:ph type="subTitle" idx="1"/>
          </p:nvPr>
        </p:nvSpPr>
        <p:spPr>
          <a:xfrm>
            <a:off x="757950" y="1464475"/>
            <a:ext cx="5426950" cy="3296400"/>
          </a:xfrm>
          <a:prstGeom prst="rect">
            <a:avLst/>
          </a:prstGeom>
        </p:spPr>
        <p:txBody>
          <a:bodyPr spcFirstLastPara="1" wrap="square" lIns="91425" tIns="0" rIns="91425" bIns="274300" anchor="t" anchorCtr="0">
            <a:noAutofit/>
          </a:bodyPr>
          <a:lstStyle/>
          <a:p>
            <a:pPr marL="0" marR="0" algn="just">
              <a:lnSpc>
                <a:spcPct val="150000"/>
              </a:lnSpc>
              <a:spcBef>
                <a:spcPts val="0"/>
              </a:spcBef>
              <a:spcAft>
                <a:spcPts val="1000"/>
              </a:spcAft>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Times New Roman" panose="02020603050405020304" pitchFamily="18" charset="0"/>
              </a:rPr>
              <a:t>The HR strategy of the ZARA enables them to stand out in the market and to thrive in the market. Also, it helps the company to gain competitive edge and to makes sure that their employee turnover rate remains below the threshold (</a:t>
            </a:r>
            <a:r>
              <a:rPr lang="en-US" sz="1600" dirty="0" err="1">
                <a:effectLst/>
                <a:latin typeface="Calibri" panose="020F0502020204030204" pitchFamily="34" charset="0"/>
                <a:ea typeface="SimSun" panose="02010600030101010101" pitchFamily="2" charset="-122"/>
                <a:cs typeface="Times New Roman" panose="02020603050405020304" pitchFamily="18" charset="0"/>
              </a:rPr>
              <a:t>Bondarouk</a:t>
            </a:r>
            <a:r>
              <a:rPr lang="en-US" sz="1600" dirty="0">
                <a:effectLst/>
                <a:latin typeface="Calibri" panose="020F0502020204030204" pitchFamily="34" charset="0"/>
                <a:ea typeface="SimSun" panose="02010600030101010101" pitchFamily="2" charset="-122"/>
                <a:cs typeface="Times New Roman" panose="02020603050405020304" pitchFamily="18" charset="0"/>
              </a:rPr>
              <a:t> &amp; Brewster, 2016).</a:t>
            </a:r>
          </a:p>
          <a:p>
            <a:pPr marL="0" marR="0" algn="just">
              <a:lnSpc>
                <a:spcPct val="150000"/>
              </a:lnSpc>
              <a:spcBef>
                <a:spcPts val="0"/>
              </a:spcBef>
              <a:spcAft>
                <a:spcPts val="1000"/>
              </a:spcAft>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Times New Roman" panose="02020603050405020304" pitchFamily="18" charset="0"/>
              </a:rPr>
              <a:t>Zara controls the performance of their employees by utilizing the different monitoring systems and these monitoring systems would help the company to boost their overall performance (</a:t>
            </a:r>
            <a:r>
              <a:rPr lang="en-US" sz="1600" dirty="0" err="1">
                <a:effectLst/>
                <a:latin typeface="Calibri" panose="020F0502020204030204" pitchFamily="34" charset="0"/>
                <a:ea typeface="SimSun" panose="02010600030101010101" pitchFamily="2" charset="-122"/>
                <a:cs typeface="Times New Roman" panose="02020603050405020304" pitchFamily="18" charset="0"/>
              </a:rPr>
              <a:t>Bondarouk</a:t>
            </a:r>
            <a:r>
              <a:rPr lang="en-US" sz="1600" dirty="0">
                <a:effectLst/>
                <a:latin typeface="Calibri" panose="020F0502020204030204" pitchFamily="34" charset="0"/>
                <a:ea typeface="SimSun" panose="02010600030101010101" pitchFamily="2" charset="-122"/>
                <a:cs typeface="Times New Roman" panose="02020603050405020304" pitchFamily="18" charset="0"/>
              </a:rPr>
              <a:t> &amp; Brewster, 2016).</a:t>
            </a:r>
          </a:p>
        </p:txBody>
      </p:sp>
      <p:sp>
        <p:nvSpPr>
          <p:cNvPr id="333" name="Google Shape;333;p43"/>
          <p:cNvSpPr txBox="1">
            <a:spLocks noGrp="1"/>
          </p:cNvSpPr>
          <p:nvPr>
            <p:ph type="title"/>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Implementation of Strategy</a:t>
            </a:r>
            <a:endParaRPr dirty="0"/>
          </a:p>
        </p:txBody>
      </p:sp>
      <p:cxnSp>
        <p:nvCxnSpPr>
          <p:cNvPr id="334" name="Google Shape;334;p4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35" name="Google Shape;335;p4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pic>
        <p:nvPicPr>
          <p:cNvPr id="9218" name="Picture 2" descr="zara - YouTube">
            <a:extLst>
              <a:ext uri="{FF2B5EF4-FFF2-40B4-BE49-F238E27FC236}">
                <a16:creationId xmlns:a16="http://schemas.microsoft.com/office/drawing/2014/main" id="{4C01EC2B-8A04-4134-B4E9-EAC420E3DC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0825" y="1792288"/>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7059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3"/>
          <p:cNvSpPr txBox="1">
            <a:spLocks noGrp="1"/>
          </p:cNvSpPr>
          <p:nvPr>
            <p:ph type="subTitle" idx="1"/>
          </p:nvPr>
        </p:nvSpPr>
        <p:spPr>
          <a:xfrm>
            <a:off x="494975" y="1272940"/>
            <a:ext cx="6202200" cy="3296400"/>
          </a:xfrm>
          <a:prstGeom prst="rect">
            <a:avLst/>
          </a:prstGeom>
        </p:spPr>
        <p:txBody>
          <a:bodyPr spcFirstLastPara="1" wrap="square" lIns="91425" tIns="0" rIns="91425" bIns="274300" anchor="t" anchorCtr="0">
            <a:noAutofit/>
          </a:bodyPr>
          <a:lstStyle/>
          <a:p>
            <a:pPr marL="0" marR="0" algn="just">
              <a:lnSpc>
                <a:spcPct val="150000"/>
              </a:lnSpc>
              <a:spcBef>
                <a:spcPts val="0"/>
              </a:spcBef>
              <a:spcAft>
                <a:spcPts val="1000"/>
              </a:spcAft>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Times New Roman" panose="02020603050405020304" pitchFamily="18" charset="0"/>
              </a:rPr>
              <a:t>After comparing the HR strategies of the both ZARA and the Bestway group it can be stated that both organizations are having different types of results and there is high distinction but at the same time there were various similarities as well. For example, the both of these organizations are working effectively to enhance the employee engagement and to reduce the employee turnover rate (</a:t>
            </a:r>
            <a:r>
              <a:rPr lang="en-US" sz="1600" dirty="0" err="1">
                <a:effectLst/>
                <a:latin typeface="Calibri" panose="020F0502020204030204" pitchFamily="34" charset="0"/>
                <a:ea typeface="SimSun" panose="02010600030101010101" pitchFamily="2" charset="-122"/>
                <a:cs typeface="Times New Roman" panose="02020603050405020304" pitchFamily="18" charset="0"/>
              </a:rPr>
              <a:t>Bondarouk</a:t>
            </a:r>
            <a:r>
              <a:rPr lang="en-US" sz="1600" dirty="0">
                <a:effectLst/>
                <a:latin typeface="Calibri" panose="020F0502020204030204" pitchFamily="34" charset="0"/>
                <a:ea typeface="SimSun" panose="02010600030101010101" pitchFamily="2" charset="-122"/>
                <a:cs typeface="Times New Roman" panose="02020603050405020304" pitchFamily="18" charset="0"/>
              </a:rPr>
              <a:t> &amp; Brewster, 2016).</a:t>
            </a:r>
          </a:p>
          <a:p>
            <a:pPr marL="0" marR="0" algn="just">
              <a:lnSpc>
                <a:spcPct val="150000"/>
              </a:lnSpc>
              <a:spcBef>
                <a:spcPts val="0"/>
              </a:spcBef>
              <a:spcAft>
                <a:spcPts val="1000"/>
              </a:spcAft>
              <a:buFont typeface="Arial" panose="020B0604020202020204" pitchFamily="34" charset="0"/>
              <a:buChar char="•"/>
            </a:pPr>
            <a:r>
              <a:rPr lang="en-US" sz="1600" dirty="0">
                <a:effectLst/>
                <a:latin typeface="Calibri" panose="020F0502020204030204" pitchFamily="34" charset="0"/>
                <a:ea typeface="SimSun" panose="02010600030101010101" pitchFamily="2" charset="-122"/>
                <a:cs typeface="Times New Roman" panose="02020603050405020304" pitchFamily="18" charset="0"/>
              </a:rPr>
              <a:t>The only distinction between their HR strategies is that Bestway group focuses on the customer satisfaction whereas the ZARA is working on the innovation.</a:t>
            </a:r>
          </a:p>
        </p:txBody>
      </p:sp>
      <p:sp>
        <p:nvSpPr>
          <p:cNvPr id="333" name="Google Shape;333;p43"/>
          <p:cNvSpPr txBox="1">
            <a:spLocks noGrp="1"/>
          </p:cNvSpPr>
          <p:nvPr>
            <p:ph type="title"/>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Comparative Analysis</a:t>
            </a:r>
            <a:endParaRPr dirty="0"/>
          </a:p>
        </p:txBody>
      </p:sp>
      <p:cxnSp>
        <p:nvCxnSpPr>
          <p:cNvPr id="334" name="Google Shape;334;p4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35" name="Google Shape;335;p4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pic>
        <p:nvPicPr>
          <p:cNvPr id="10242" name="Picture 2" descr="Building a Framework for Comparative Analysis Using Temperature  Notification Data">
            <a:extLst>
              <a:ext uri="{FF2B5EF4-FFF2-40B4-BE49-F238E27FC236}">
                <a16:creationId xmlns:a16="http://schemas.microsoft.com/office/drawing/2014/main" id="{5A5DD120-1C03-FDD1-7FE2-9A654A0CCA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7175" y="1859973"/>
            <a:ext cx="2280227" cy="1594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1673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3"/>
          <p:cNvSpPr txBox="1">
            <a:spLocks noGrp="1"/>
          </p:cNvSpPr>
          <p:nvPr>
            <p:ph type="subTitle" idx="1"/>
          </p:nvPr>
        </p:nvSpPr>
        <p:spPr>
          <a:xfrm>
            <a:off x="811600" y="1312075"/>
            <a:ext cx="7628100" cy="3296400"/>
          </a:xfrm>
          <a:prstGeom prst="rect">
            <a:avLst/>
          </a:prstGeom>
        </p:spPr>
        <p:txBody>
          <a:bodyPr spcFirstLastPara="1" wrap="square" lIns="91425" tIns="0" rIns="91425" bIns="274300" anchor="t" anchorCtr="0">
            <a:noAutofit/>
          </a:bodyPr>
          <a:lstStyle/>
          <a:p>
            <a:pPr marL="0" marR="0" algn="just">
              <a:lnSpc>
                <a:spcPct val="150000"/>
              </a:lnSpc>
              <a:spcBef>
                <a:spcPts val="0"/>
              </a:spcBef>
              <a:spcAft>
                <a:spcPts val="1000"/>
              </a:spcAft>
              <a:buFont typeface="Arial" panose="020B0604020202020204" pitchFamily="34" charset="0"/>
              <a:buChar char="•"/>
            </a:pPr>
            <a:r>
              <a:rPr lang="en-US" sz="1800" dirty="0">
                <a:effectLst/>
                <a:latin typeface="Calibri" panose="020F0502020204030204" pitchFamily="34" charset="0"/>
                <a:ea typeface="SimSun" panose="02010600030101010101" pitchFamily="2" charset="-122"/>
                <a:cs typeface="Times New Roman" panose="02020603050405020304" pitchFamily="18" charset="0"/>
              </a:rPr>
              <a:t>HR strategies helped both the ZARA and the Bestway group to present the positive impact on their organizational performance and to gain competitive edge in the market. Both of these organizations are spending effectively on the employee training and development to help them gain advanced skills and to become ready to meet the upcoming challenges.</a:t>
            </a:r>
          </a:p>
        </p:txBody>
      </p:sp>
      <p:sp>
        <p:nvSpPr>
          <p:cNvPr id="333" name="Google Shape;333;p43"/>
          <p:cNvSpPr txBox="1">
            <a:spLocks noGrp="1"/>
          </p:cNvSpPr>
          <p:nvPr>
            <p:ph type="title"/>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Conclusion</a:t>
            </a:r>
            <a:endParaRPr dirty="0"/>
          </a:p>
        </p:txBody>
      </p:sp>
      <p:cxnSp>
        <p:nvCxnSpPr>
          <p:cNvPr id="334" name="Google Shape;334;p4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35" name="Google Shape;335;p4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spTree>
    <p:extLst>
      <p:ext uri="{BB962C8B-B14F-4D97-AF65-F5344CB8AC3E}">
        <p14:creationId xmlns:p14="http://schemas.microsoft.com/office/powerpoint/2010/main" val="658754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13979"/>
        <p:cNvGrpSpPr/>
        <p:nvPr/>
      </p:nvGrpSpPr>
      <p:grpSpPr>
        <a:xfrm>
          <a:off x="0" y="0"/>
          <a:ext cx="0" cy="0"/>
          <a:chOff x="0" y="0"/>
          <a:chExt cx="0" cy="0"/>
        </a:xfrm>
      </p:grpSpPr>
      <p:sp>
        <p:nvSpPr>
          <p:cNvPr id="3" name="TextBox 2">
            <a:extLst>
              <a:ext uri="{FF2B5EF4-FFF2-40B4-BE49-F238E27FC236}">
                <a16:creationId xmlns:a16="http://schemas.microsoft.com/office/drawing/2014/main" id="{E51DCCE0-3214-C0B0-FF9B-386BC65B1A9E}"/>
              </a:ext>
            </a:extLst>
          </p:cNvPr>
          <p:cNvSpPr txBox="1"/>
          <p:nvPr/>
        </p:nvSpPr>
        <p:spPr>
          <a:xfrm>
            <a:off x="2996014" y="734789"/>
            <a:ext cx="5107264" cy="4739503"/>
          </a:xfrm>
          <a:prstGeom prst="rect">
            <a:avLst/>
          </a:prstGeom>
          <a:noFill/>
        </p:spPr>
        <p:txBody>
          <a:bodyPr wrap="square">
            <a:spAutoFit/>
          </a:bodyPr>
          <a:lstStyle/>
          <a:p>
            <a:pPr algn="l">
              <a:lnSpc>
                <a:spcPct val="200000"/>
              </a:lnSpc>
            </a:pPr>
            <a:r>
              <a:rPr lang="en-US" sz="1600" b="0" dirty="0">
                <a:solidFill>
                  <a:schemeClr val="bg1"/>
                </a:solidFill>
                <a:effectLst/>
                <a:latin typeface="Times New Roman" panose="02020603050405020304" pitchFamily="18" charset="0"/>
              </a:rPr>
              <a:t>Reference list</a:t>
            </a:r>
          </a:p>
          <a:p>
            <a:pPr marL="457200" indent="-457200">
              <a:lnSpc>
                <a:spcPct val="200000"/>
              </a:lnSpc>
              <a:buFont typeface="Arial" panose="020B0604020202020204" pitchFamily="34" charset="0"/>
              <a:buChar char="•"/>
            </a:pPr>
            <a:r>
              <a:rPr lang="en-US" sz="900" dirty="0" err="1">
                <a:solidFill>
                  <a:schemeClr val="bg1"/>
                </a:solidFill>
                <a:effectLst/>
                <a:latin typeface="Times New Roman" panose="02020603050405020304" pitchFamily="18" charset="0"/>
              </a:rPr>
              <a:t>Bondarouk</a:t>
            </a:r>
            <a:r>
              <a:rPr lang="en-US" sz="900" dirty="0">
                <a:solidFill>
                  <a:schemeClr val="bg1"/>
                </a:solidFill>
                <a:effectLst/>
                <a:latin typeface="Times New Roman" panose="02020603050405020304" pitchFamily="18" charset="0"/>
              </a:rPr>
              <a:t>, T., &amp; Brewster, C. (2016). </a:t>
            </a:r>
            <a:r>
              <a:rPr lang="en-US" sz="900" dirty="0" err="1">
                <a:solidFill>
                  <a:schemeClr val="bg1"/>
                </a:solidFill>
                <a:effectLst/>
                <a:latin typeface="Times New Roman" panose="02020603050405020304" pitchFamily="18" charset="0"/>
              </a:rPr>
              <a:t>Conceptualising</a:t>
            </a:r>
            <a:r>
              <a:rPr lang="en-US" sz="900" dirty="0">
                <a:solidFill>
                  <a:schemeClr val="bg1"/>
                </a:solidFill>
                <a:effectLst/>
                <a:latin typeface="Times New Roman" panose="02020603050405020304" pitchFamily="18" charset="0"/>
              </a:rPr>
              <a:t> the future of HRM and technology research. </a:t>
            </a:r>
            <a:r>
              <a:rPr lang="en-US" sz="900" i="1" dirty="0">
                <a:solidFill>
                  <a:schemeClr val="bg1"/>
                </a:solidFill>
                <a:effectLst/>
                <a:latin typeface="Times New Roman" panose="02020603050405020304" pitchFamily="18" charset="0"/>
              </a:rPr>
              <a:t>The International Journal of Human Resource Management</a:t>
            </a:r>
            <a:r>
              <a:rPr lang="en-US" sz="900" dirty="0">
                <a:solidFill>
                  <a:schemeClr val="bg1"/>
                </a:solidFill>
                <a:effectLst/>
                <a:latin typeface="Times New Roman" panose="02020603050405020304" pitchFamily="18" charset="0"/>
              </a:rPr>
              <a:t>, </a:t>
            </a:r>
            <a:r>
              <a:rPr lang="en-US" sz="900" i="1" dirty="0">
                <a:solidFill>
                  <a:schemeClr val="bg1"/>
                </a:solidFill>
                <a:effectLst/>
                <a:latin typeface="Times New Roman" panose="02020603050405020304" pitchFamily="18" charset="0"/>
              </a:rPr>
              <a:t>27</a:t>
            </a:r>
            <a:r>
              <a:rPr lang="en-US" sz="900" dirty="0">
                <a:solidFill>
                  <a:schemeClr val="bg1"/>
                </a:solidFill>
                <a:effectLst/>
                <a:latin typeface="Times New Roman" panose="02020603050405020304" pitchFamily="18" charset="0"/>
              </a:rPr>
              <a:t>(21), 2652–2671. </a:t>
            </a:r>
            <a:r>
              <a:rPr lang="en-US" sz="900" dirty="0" err="1">
                <a:solidFill>
                  <a:schemeClr val="bg1"/>
                </a:solidFill>
                <a:effectLst/>
                <a:latin typeface="Times New Roman" panose="02020603050405020304" pitchFamily="18" charset="0"/>
              </a:rPr>
              <a:t>tandfonline</a:t>
            </a:r>
            <a:r>
              <a:rPr lang="en-US" sz="900" dirty="0">
                <a:solidFill>
                  <a:schemeClr val="bg1"/>
                </a:solidFill>
                <a:effectLst/>
                <a:latin typeface="Times New Roman" panose="02020603050405020304" pitchFamily="18" charset="0"/>
              </a:rPr>
              <a:t>. </a:t>
            </a:r>
            <a:r>
              <a:rPr lang="en-US" sz="900" dirty="0">
                <a:solidFill>
                  <a:schemeClr val="bg1"/>
                </a:solidFill>
                <a:effectLst/>
                <a:latin typeface="Times New Roman" panose="02020603050405020304" pitchFamily="18" charset="0"/>
                <a:hlinkClick r:id="rId3"/>
              </a:rPr>
              <a:t>https://doi.org/10.1080/09585192.2016.1232296</a:t>
            </a:r>
            <a:r>
              <a:rPr lang="en-US" sz="900" dirty="0">
                <a:solidFill>
                  <a:schemeClr val="bg1"/>
                </a:solidFill>
                <a:effectLst/>
                <a:latin typeface="Times New Roman" panose="02020603050405020304" pitchFamily="18" charset="0"/>
              </a:rPr>
              <a:t> </a:t>
            </a:r>
          </a:p>
          <a:p>
            <a:pPr marL="457200" indent="-457200">
              <a:lnSpc>
                <a:spcPct val="200000"/>
              </a:lnSpc>
              <a:buFont typeface="Arial" panose="020B0604020202020204" pitchFamily="34" charset="0"/>
              <a:buChar char="•"/>
            </a:pPr>
            <a:r>
              <a:rPr lang="en-US" sz="900" dirty="0" err="1">
                <a:solidFill>
                  <a:schemeClr val="bg1"/>
                </a:solidFill>
                <a:effectLst/>
                <a:latin typeface="Times New Roman" panose="02020603050405020304" pitchFamily="18" charset="0"/>
              </a:rPr>
              <a:t>Brunetto</a:t>
            </a:r>
            <a:r>
              <a:rPr lang="en-US" sz="900" dirty="0">
                <a:solidFill>
                  <a:schemeClr val="bg1"/>
                </a:solidFill>
                <a:effectLst/>
                <a:latin typeface="Times New Roman" panose="02020603050405020304" pitchFamily="18" charset="0"/>
              </a:rPr>
              <a:t>, Y., Farr-Wharton, R., &amp; Shacklock, K. (2011). Using the Harvard HRM model to </a:t>
            </a:r>
            <a:r>
              <a:rPr lang="en-US" sz="900" dirty="0" err="1">
                <a:solidFill>
                  <a:schemeClr val="bg1"/>
                </a:solidFill>
                <a:effectLst/>
                <a:latin typeface="Times New Roman" panose="02020603050405020304" pitchFamily="18" charset="0"/>
              </a:rPr>
              <a:t>conceptualise</a:t>
            </a:r>
            <a:r>
              <a:rPr lang="en-US" sz="900" dirty="0">
                <a:solidFill>
                  <a:schemeClr val="bg1"/>
                </a:solidFill>
                <a:effectLst/>
                <a:latin typeface="Times New Roman" panose="02020603050405020304" pitchFamily="18" charset="0"/>
              </a:rPr>
              <a:t> the impact of changes to supervision upon HRM outcomes for different types of Australian public sector employees. </a:t>
            </a:r>
            <a:r>
              <a:rPr lang="en-US" sz="900" i="1" dirty="0">
                <a:solidFill>
                  <a:schemeClr val="bg1"/>
                </a:solidFill>
                <a:effectLst/>
                <a:latin typeface="Times New Roman" panose="02020603050405020304" pitchFamily="18" charset="0"/>
              </a:rPr>
              <a:t>The International Journal of Human Resource Management</a:t>
            </a:r>
            <a:r>
              <a:rPr lang="en-US" sz="900" dirty="0">
                <a:solidFill>
                  <a:schemeClr val="bg1"/>
                </a:solidFill>
                <a:effectLst/>
                <a:latin typeface="Times New Roman" panose="02020603050405020304" pitchFamily="18" charset="0"/>
              </a:rPr>
              <a:t>, </a:t>
            </a:r>
            <a:r>
              <a:rPr lang="en-US" sz="900" i="1" dirty="0">
                <a:solidFill>
                  <a:schemeClr val="bg1"/>
                </a:solidFill>
                <a:effectLst/>
                <a:latin typeface="Times New Roman" panose="02020603050405020304" pitchFamily="18" charset="0"/>
              </a:rPr>
              <a:t>22</a:t>
            </a:r>
            <a:r>
              <a:rPr lang="en-US" sz="900" dirty="0">
                <a:solidFill>
                  <a:schemeClr val="bg1"/>
                </a:solidFill>
                <a:effectLst/>
                <a:latin typeface="Times New Roman" panose="02020603050405020304" pitchFamily="18" charset="0"/>
              </a:rPr>
              <a:t>(3), 553–573. </a:t>
            </a:r>
            <a:r>
              <a:rPr lang="en-US" sz="900" dirty="0">
                <a:solidFill>
                  <a:schemeClr val="bg1"/>
                </a:solidFill>
                <a:effectLst/>
                <a:latin typeface="Times New Roman" panose="02020603050405020304" pitchFamily="18" charset="0"/>
                <a:hlinkClick r:id="rId4"/>
              </a:rPr>
              <a:t>https://doi.org/10.1080/09585192.2011.543633</a:t>
            </a:r>
            <a:r>
              <a:rPr lang="en-US" sz="900" dirty="0">
                <a:solidFill>
                  <a:schemeClr val="bg1"/>
                </a:solidFill>
                <a:effectLst/>
                <a:latin typeface="Times New Roman" panose="02020603050405020304" pitchFamily="18" charset="0"/>
              </a:rPr>
              <a:t> </a:t>
            </a:r>
          </a:p>
          <a:p>
            <a:pPr marL="457200" indent="-457200">
              <a:lnSpc>
                <a:spcPct val="200000"/>
              </a:lnSpc>
              <a:buFont typeface="Arial" panose="020B0604020202020204" pitchFamily="34" charset="0"/>
              <a:buChar char="•"/>
            </a:pPr>
            <a:r>
              <a:rPr lang="en-US" sz="900" dirty="0">
                <a:solidFill>
                  <a:schemeClr val="bg1"/>
                </a:solidFill>
                <a:effectLst/>
                <a:latin typeface="Times New Roman" panose="02020603050405020304" pitchFamily="18" charset="0"/>
              </a:rPr>
              <a:t>Christiansen, L. C., &amp; Higgs, M. (2008). How the alignment of business strategy and HR strategy can impact performance: A practical insight for managers. </a:t>
            </a:r>
            <a:r>
              <a:rPr lang="en-US" sz="900" i="1" dirty="0">
                <a:solidFill>
                  <a:schemeClr val="bg1"/>
                </a:solidFill>
                <a:effectLst/>
                <a:latin typeface="Times New Roman" panose="02020603050405020304" pitchFamily="18" charset="0"/>
              </a:rPr>
              <a:t>Journal of General Management</a:t>
            </a:r>
            <a:r>
              <a:rPr lang="en-US" sz="900" dirty="0">
                <a:solidFill>
                  <a:schemeClr val="bg1"/>
                </a:solidFill>
                <a:effectLst/>
                <a:latin typeface="Times New Roman" panose="02020603050405020304" pitchFamily="18" charset="0"/>
              </a:rPr>
              <a:t>, </a:t>
            </a:r>
            <a:r>
              <a:rPr lang="en-US" sz="900" i="1" dirty="0">
                <a:solidFill>
                  <a:schemeClr val="bg1"/>
                </a:solidFill>
                <a:effectLst/>
                <a:latin typeface="Times New Roman" panose="02020603050405020304" pitchFamily="18" charset="0"/>
              </a:rPr>
              <a:t>33</a:t>
            </a:r>
            <a:r>
              <a:rPr lang="en-US" sz="900" dirty="0">
                <a:solidFill>
                  <a:schemeClr val="bg1"/>
                </a:solidFill>
                <a:effectLst/>
                <a:latin typeface="Times New Roman" panose="02020603050405020304" pitchFamily="18" charset="0"/>
              </a:rPr>
              <a:t>(4), 13–34. </a:t>
            </a:r>
            <a:r>
              <a:rPr lang="en-US" sz="900" dirty="0">
                <a:solidFill>
                  <a:srgbClr val="0097A7"/>
                </a:solidFill>
                <a:effectLst/>
                <a:latin typeface="Times New Roman" panose="02020603050405020304" pitchFamily="18" charset="0"/>
                <a:hlinkClick r:id="rId5">
                  <a:extLst>
                    <a:ext uri="{A12FA001-AC4F-418D-AE19-62706E023703}">
                      <ahyp:hlinkClr xmlns:ahyp="http://schemas.microsoft.com/office/drawing/2018/hyperlinkcolor" val="tx"/>
                    </a:ext>
                  </a:extLst>
                </a:hlinkClick>
              </a:rPr>
              <a:t>https://doi.org/</a:t>
            </a:r>
            <a:r>
              <a:rPr lang="en-US" sz="900" dirty="0">
                <a:solidFill>
                  <a:schemeClr val="bg1"/>
                </a:solidFill>
                <a:effectLst/>
                <a:latin typeface="Times New Roman" panose="02020603050405020304" pitchFamily="18" charset="0"/>
                <a:hlinkClick r:id="rId5">
                  <a:extLst>
                    <a:ext uri="{A12FA001-AC4F-418D-AE19-62706E023703}">
                      <ahyp:hlinkClr xmlns:ahyp="http://schemas.microsoft.com/office/drawing/2018/hyperlinkcolor" val="tx"/>
                    </a:ext>
                  </a:extLst>
                </a:hlinkClick>
              </a:rPr>
              <a:t>10.1177/030630700803300402</a:t>
            </a:r>
            <a:r>
              <a:rPr lang="en-US" sz="900" dirty="0">
                <a:solidFill>
                  <a:schemeClr val="bg1"/>
                </a:solidFill>
                <a:effectLst/>
                <a:latin typeface="Times New Roman" panose="02020603050405020304" pitchFamily="18" charset="0"/>
              </a:rPr>
              <a:t>  </a:t>
            </a:r>
            <a:endParaRPr lang="en-US" sz="900" dirty="0">
              <a:solidFill>
                <a:schemeClr val="bg1"/>
              </a:solidFill>
              <a:effectLst/>
              <a:latin typeface="Calibri" panose="020F0502020204030204" pitchFamily="34" charset="0"/>
              <a:ea typeface="SimSun" panose="02010600030101010101" pitchFamily="2" charset="-122"/>
              <a:cs typeface="Times New Roman" panose="02020603050405020304" pitchFamily="18" charset="0"/>
            </a:endParaRPr>
          </a:p>
          <a:p>
            <a:pPr marL="171450" marR="0" indent="-171450" algn="just">
              <a:lnSpc>
                <a:spcPct val="150000"/>
              </a:lnSpc>
              <a:spcBef>
                <a:spcPts val="0"/>
              </a:spcBef>
              <a:spcAft>
                <a:spcPts val="1000"/>
              </a:spcAft>
              <a:buFont typeface="Arial" panose="020B0604020202020204" pitchFamily="34" charset="0"/>
              <a:buChar char="•"/>
            </a:pPr>
            <a:r>
              <a:rPr lang="en-US" sz="900" dirty="0" err="1">
                <a:solidFill>
                  <a:schemeClr val="bg1"/>
                </a:solidFill>
                <a:effectLst/>
                <a:latin typeface="Arial" panose="020B0604020202020204" pitchFamily="34" charset="0"/>
                <a:ea typeface="SimSun" panose="02010600030101010101" pitchFamily="2" charset="-122"/>
                <a:cs typeface="Times New Roman" panose="02020603050405020304" pitchFamily="18" charset="0"/>
              </a:rPr>
              <a:t>Gubman</a:t>
            </a:r>
            <a:r>
              <a:rPr lang="en-US" sz="900" dirty="0">
                <a:solidFill>
                  <a:schemeClr val="bg1"/>
                </a:solidFill>
                <a:effectLst/>
                <a:latin typeface="Arial" panose="020B0604020202020204" pitchFamily="34" charset="0"/>
                <a:ea typeface="SimSun" panose="02010600030101010101" pitchFamily="2" charset="-122"/>
                <a:cs typeface="Times New Roman" panose="02020603050405020304" pitchFamily="18" charset="0"/>
              </a:rPr>
              <a:t>, E., 2004. HR strategy and planning: from birth to business results. </a:t>
            </a:r>
            <a:r>
              <a:rPr lang="en-US" sz="900" i="1" dirty="0">
                <a:solidFill>
                  <a:schemeClr val="bg1"/>
                </a:solidFill>
                <a:effectLst/>
                <a:latin typeface="Calibri" panose="020F0502020204030204" pitchFamily="34" charset="0"/>
                <a:ea typeface="SimSun" panose="02010600030101010101" pitchFamily="2" charset="-122"/>
                <a:cs typeface="Times New Roman" panose="02020603050405020304" pitchFamily="18" charset="0"/>
              </a:rPr>
              <a:t>People and Strategy</a:t>
            </a:r>
            <a:r>
              <a:rPr lang="en-US" sz="900" dirty="0">
                <a:solidFill>
                  <a:schemeClr val="bg1"/>
                </a:solidFill>
                <a:effectLst/>
                <a:latin typeface="Calibri" panose="020F0502020204030204" pitchFamily="34" charset="0"/>
                <a:ea typeface="SimSun" panose="02010600030101010101" pitchFamily="2" charset="-122"/>
                <a:cs typeface="Times New Roman" panose="02020603050405020304" pitchFamily="18" charset="0"/>
              </a:rPr>
              <a:t>, </a:t>
            </a:r>
            <a:r>
              <a:rPr lang="en-US" sz="900" i="1" dirty="0">
                <a:solidFill>
                  <a:schemeClr val="bg1"/>
                </a:solidFill>
                <a:effectLst/>
                <a:latin typeface="Calibri" panose="020F0502020204030204" pitchFamily="34" charset="0"/>
                <a:ea typeface="SimSun" panose="02010600030101010101" pitchFamily="2" charset="-122"/>
                <a:cs typeface="Times New Roman" panose="02020603050405020304" pitchFamily="18" charset="0"/>
              </a:rPr>
              <a:t>27</a:t>
            </a:r>
            <a:r>
              <a:rPr lang="en-US" sz="900" dirty="0">
                <a:solidFill>
                  <a:schemeClr val="bg1"/>
                </a:solidFill>
                <a:effectLst/>
                <a:latin typeface="Calibri" panose="020F0502020204030204" pitchFamily="34" charset="0"/>
                <a:ea typeface="SimSun" panose="02010600030101010101" pitchFamily="2" charset="-122"/>
                <a:cs typeface="Times New Roman" panose="02020603050405020304" pitchFamily="18" charset="0"/>
              </a:rPr>
              <a:t>(1), p.13.</a:t>
            </a:r>
          </a:p>
          <a:p>
            <a:pPr marL="457200" indent="-457200">
              <a:lnSpc>
                <a:spcPct val="200000"/>
              </a:lnSpc>
              <a:buFont typeface="Arial" panose="020B0604020202020204" pitchFamily="34" charset="0"/>
              <a:buChar char="•"/>
            </a:pPr>
            <a:r>
              <a:rPr lang="en-US" sz="900" dirty="0">
                <a:solidFill>
                  <a:schemeClr val="bg1"/>
                </a:solidFill>
                <a:effectLst/>
                <a:latin typeface="Arial" panose="020B0604020202020204" pitchFamily="34" charset="0"/>
                <a:ea typeface="SimSun" panose="02010600030101010101" pitchFamily="2" charset="-122"/>
                <a:cs typeface="Times New Roman" panose="02020603050405020304" pitchFamily="18" charset="0"/>
              </a:rPr>
              <a:t>Ulrich, D., Younger, J. and Brockbank, W., 2008. The twenty</a:t>
            </a:r>
            <a:r>
              <a:rPr lang="en-US" sz="900" dirty="0">
                <a:solidFill>
                  <a:schemeClr val="bg1"/>
                </a:solidFill>
                <a:effectLst/>
                <a:latin typeface="Cambria Math" panose="02040503050406030204" pitchFamily="18" charset="0"/>
                <a:ea typeface="SimSun" panose="02010600030101010101" pitchFamily="2" charset="-122"/>
                <a:cs typeface="Cambria Math" panose="02040503050406030204" pitchFamily="18" charset="0"/>
              </a:rPr>
              <a:t>‐</a:t>
            </a:r>
            <a:r>
              <a:rPr lang="en-US" sz="900" dirty="0">
                <a:solidFill>
                  <a:schemeClr val="bg1"/>
                </a:solidFill>
                <a:effectLst/>
                <a:latin typeface="Arial" panose="020B0604020202020204" pitchFamily="34" charset="0"/>
                <a:ea typeface="SimSun" panose="02010600030101010101" pitchFamily="2" charset="-122"/>
                <a:cs typeface="Times New Roman" panose="02020603050405020304" pitchFamily="18" charset="0"/>
              </a:rPr>
              <a:t>first</a:t>
            </a:r>
            <a:r>
              <a:rPr lang="en-US" sz="900" dirty="0">
                <a:solidFill>
                  <a:schemeClr val="bg1"/>
                </a:solidFill>
                <a:effectLst/>
                <a:latin typeface="Cambria Math" panose="02040503050406030204" pitchFamily="18" charset="0"/>
                <a:ea typeface="SimSun" panose="02010600030101010101" pitchFamily="2" charset="-122"/>
                <a:cs typeface="Cambria Math" panose="02040503050406030204" pitchFamily="18" charset="0"/>
              </a:rPr>
              <a:t>‐</a:t>
            </a:r>
            <a:r>
              <a:rPr lang="en-US" sz="900" dirty="0">
                <a:solidFill>
                  <a:schemeClr val="bg1"/>
                </a:solidFill>
                <a:effectLst/>
                <a:latin typeface="Arial" panose="020B0604020202020204" pitchFamily="34" charset="0"/>
                <a:ea typeface="SimSun" panose="02010600030101010101" pitchFamily="2" charset="-122"/>
                <a:cs typeface="Times New Roman" panose="02020603050405020304" pitchFamily="18" charset="0"/>
              </a:rPr>
              <a:t>century HR organization. </a:t>
            </a:r>
            <a:r>
              <a:rPr lang="en-US" sz="900" i="1" dirty="0">
                <a:solidFill>
                  <a:schemeClr val="bg1"/>
                </a:solidFill>
                <a:effectLst/>
                <a:latin typeface="Calibri" panose="020F0502020204030204" pitchFamily="34" charset="0"/>
                <a:ea typeface="SimSun" panose="02010600030101010101" pitchFamily="2" charset="-122"/>
                <a:cs typeface="Times New Roman" panose="02020603050405020304" pitchFamily="18" charset="0"/>
              </a:rPr>
              <a:t>Human Resource Management</a:t>
            </a:r>
            <a:r>
              <a:rPr lang="en-US" sz="900" dirty="0">
                <a:solidFill>
                  <a:schemeClr val="bg1"/>
                </a:solidFill>
                <a:effectLst/>
                <a:latin typeface="Calibri" panose="020F0502020204030204" pitchFamily="34" charset="0"/>
                <a:ea typeface="SimSun" panose="02010600030101010101" pitchFamily="2" charset="-122"/>
                <a:cs typeface="Times New Roman" panose="02020603050405020304" pitchFamily="18" charset="0"/>
              </a:rPr>
              <a:t>, </a:t>
            </a:r>
            <a:r>
              <a:rPr lang="en-US" sz="900" i="1" dirty="0">
                <a:solidFill>
                  <a:schemeClr val="bg1"/>
                </a:solidFill>
                <a:effectLst/>
                <a:latin typeface="Calibri" panose="020F0502020204030204" pitchFamily="34" charset="0"/>
                <a:ea typeface="SimSun" panose="02010600030101010101" pitchFamily="2" charset="-122"/>
                <a:cs typeface="Times New Roman" panose="02020603050405020304" pitchFamily="18" charset="0"/>
              </a:rPr>
              <a:t>47</a:t>
            </a:r>
            <a:r>
              <a:rPr lang="en-US" sz="900" dirty="0">
                <a:solidFill>
                  <a:schemeClr val="bg1"/>
                </a:solidFill>
                <a:effectLst/>
                <a:latin typeface="Calibri" panose="020F0502020204030204" pitchFamily="34" charset="0"/>
                <a:ea typeface="SimSun" panose="02010600030101010101" pitchFamily="2" charset="-122"/>
                <a:cs typeface="Times New Roman" panose="02020603050405020304" pitchFamily="18" charset="0"/>
              </a:rPr>
              <a:t>(4), pp.829-850 .</a:t>
            </a:r>
          </a:p>
          <a:p>
            <a:pPr marL="457200" indent="-457200">
              <a:lnSpc>
                <a:spcPct val="200000"/>
              </a:lnSpc>
              <a:buFont typeface="Arial" panose="020B0604020202020204" pitchFamily="34" charset="0"/>
              <a:buChar char="•"/>
            </a:pPr>
            <a:endParaRPr lang="en-US" sz="1100" dirty="0">
              <a:solidFill>
                <a:schemeClr val="bg1"/>
              </a:solidFill>
              <a:effectLst/>
              <a:latin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Macari Company Profile by Slidesgo">
  <a:themeElements>
    <a:clrScheme name="Simple Light">
      <a:dk1>
        <a:srgbClr val="000000"/>
      </a:dk1>
      <a:lt1>
        <a:srgbClr val="FFFFFF"/>
      </a:lt1>
      <a:dk2>
        <a:srgbClr val="595959"/>
      </a:dk2>
      <a:lt2>
        <a:srgbClr val="D9D9D9"/>
      </a:lt2>
      <a:accent1>
        <a:srgbClr val="FD0000"/>
      </a:accent1>
      <a:accent2>
        <a:srgbClr val="F5F5F5"/>
      </a:accent2>
      <a:accent3>
        <a:srgbClr val="BBBBBB"/>
      </a:accent3>
      <a:accent4>
        <a:srgbClr val="000000"/>
      </a:accent4>
      <a:accent5>
        <a:srgbClr val="FD0000"/>
      </a:accent5>
      <a:accent6>
        <a:srgbClr val="FF8D8D"/>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TotalTime>
  <Words>2987</Words>
  <Application>Microsoft Office PowerPoint</Application>
  <PresentationFormat>On-screen Show (16:9)</PresentationFormat>
  <Paragraphs>95</Paragraphs>
  <Slides>14</Slides>
  <Notes>14</Notes>
  <HiddenSlides>0</HiddenSlides>
  <MMClips>0</MMClips>
  <ScaleCrop>false</ScaleCrop>
  <HeadingPairs>
    <vt:vector size="6" baseType="variant">
      <vt:variant>
        <vt:lpstr>Fonts Used</vt:lpstr>
      </vt:variant>
      <vt:variant>
        <vt:i4>17</vt:i4>
      </vt:variant>
      <vt:variant>
        <vt:lpstr>Theme</vt:lpstr>
      </vt:variant>
      <vt:variant>
        <vt:i4>2</vt:i4>
      </vt:variant>
      <vt:variant>
        <vt:lpstr>Slide Titles</vt:lpstr>
      </vt:variant>
      <vt:variant>
        <vt:i4>14</vt:i4>
      </vt:variant>
    </vt:vector>
  </HeadingPairs>
  <TitlesOfParts>
    <vt:vector size="33" baseType="lpstr">
      <vt:lpstr>TaubSans_regular</vt:lpstr>
      <vt:lpstr>Cambria Math</vt:lpstr>
      <vt:lpstr>Helvetica</vt:lpstr>
      <vt:lpstr>Calibri</vt:lpstr>
      <vt:lpstr>Josefin Sans Light</vt:lpstr>
      <vt:lpstr>Proxima Nova</vt:lpstr>
      <vt:lpstr>Roboto Condensed Light</vt:lpstr>
      <vt:lpstr>Josefin Sans</vt:lpstr>
      <vt:lpstr>Proxima Nova Semibold</vt:lpstr>
      <vt:lpstr>Arial</vt:lpstr>
      <vt:lpstr>Josefin Sans ExtraLight</vt:lpstr>
      <vt:lpstr>TaubSans_medium</vt:lpstr>
      <vt:lpstr>Times New Roman</vt:lpstr>
      <vt:lpstr>Abadi</vt:lpstr>
      <vt:lpstr>TaubSans_bold</vt:lpstr>
      <vt:lpstr>Josefin Sans Medium</vt:lpstr>
      <vt:lpstr>Lab Grotesque</vt:lpstr>
      <vt:lpstr>Macari Company Profile by Slidesgo</vt:lpstr>
      <vt:lpstr>Slidesgo Final Pages</vt:lpstr>
      <vt:lpstr>HR Strategies in public and private sector.</vt:lpstr>
      <vt:lpstr>Introduction</vt:lpstr>
      <vt:lpstr>Literature Review</vt:lpstr>
      <vt:lpstr>Article 1: How the alignment of business strategy and HR strategy can impact performance: A practical insight for managers</vt:lpstr>
      <vt:lpstr>Article 2: HR strategy and planning: from birth to business results</vt:lpstr>
      <vt:lpstr>Article3 The twenty‐first‐century HR organization </vt:lpstr>
      <vt:lpstr>HARVARD HRM MODEL</vt:lpstr>
      <vt:lpstr>BestWay Group</vt:lpstr>
      <vt:lpstr>Implementation of HR strategy</vt:lpstr>
      <vt:lpstr>ZARA </vt:lpstr>
      <vt:lpstr>Implementation of Strategy</vt:lpstr>
      <vt:lpstr>Comparative Analysis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Strategies</dc:title>
  <dc:creator>dell</dc:creator>
  <cp:lastModifiedBy>Sandra Krishna</cp:lastModifiedBy>
  <cp:revision>9</cp:revision>
  <dcterms:modified xsi:type="dcterms:W3CDTF">2023-07-10T05:58:29Z</dcterms:modified>
</cp:coreProperties>
</file>