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1"/>
  </p:notesMasterIdLst>
  <p:sldIdLst>
    <p:sldId id="256" r:id="rId2"/>
    <p:sldId id="278" r:id="rId3"/>
    <p:sldId id="276" r:id="rId4"/>
    <p:sldId id="277" r:id="rId5"/>
    <p:sldId id="275" r:id="rId6"/>
    <p:sldId id="257" r:id="rId7"/>
    <p:sldId id="258" r:id="rId8"/>
    <p:sldId id="259" r:id="rId9"/>
    <p:sldId id="261" r:id="rId10"/>
    <p:sldId id="262" r:id="rId11"/>
    <p:sldId id="264" r:id="rId12"/>
    <p:sldId id="265" r:id="rId13"/>
    <p:sldId id="266" r:id="rId14"/>
    <p:sldId id="267" r:id="rId15"/>
    <p:sldId id="268" r:id="rId16"/>
    <p:sldId id="269" r:id="rId17"/>
    <p:sldId id="270" r:id="rId18"/>
    <p:sldId id="271"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88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7F35F4-772F-4D65-8D5E-DAEFAC6C48F1}" type="doc">
      <dgm:prSet loTypeId="urn:microsoft.com/office/officeart/2005/8/layout/pyramid1" loCatId="pyramid" qsTypeId="urn:microsoft.com/office/officeart/2005/8/quickstyle/simple1" qsCatId="simple" csTypeId="urn:microsoft.com/office/officeart/2005/8/colors/accent1_2" csCatId="accent1" phldr="1"/>
      <dgm:spPr/>
    </dgm:pt>
    <dgm:pt modelId="{9E03BF83-D61C-4536-BFBD-6AB9E558185E}">
      <dgm:prSet phldrT="[Text]"/>
      <dgm:spPr/>
      <dgm:t>
        <a:bodyPr/>
        <a:lstStyle/>
        <a:p>
          <a:r>
            <a:rPr lang="en-US" dirty="0"/>
            <a:t>10</a:t>
          </a:r>
        </a:p>
      </dgm:t>
    </dgm:pt>
    <dgm:pt modelId="{84DAF52B-0DC8-4D28-8AA0-AD8C0EB4A324}" type="parTrans" cxnId="{3C9619D7-4821-4619-AE0A-D806C462C3D5}">
      <dgm:prSet/>
      <dgm:spPr/>
      <dgm:t>
        <a:bodyPr/>
        <a:lstStyle/>
        <a:p>
          <a:endParaRPr lang="en-US"/>
        </a:p>
      </dgm:t>
    </dgm:pt>
    <dgm:pt modelId="{1AC05850-C8B3-4CF6-975E-33C1D9435A03}" type="sibTrans" cxnId="{3C9619D7-4821-4619-AE0A-D806C462C3D5}">
      <dgm:prSet/>
      <dgm:spPr/>
      <dgm:t>
        <a:bodyPr/>
        <a:lstStyle/>
        <a:p>
          <a:endParaRPr lang="en-US"/>
        </a:p>
      </dgm:t>
    </dgm:pt>
    <dgm:pt modelId="{2ADCC38D-BF3B-412F-BD44-866730D7F5ED}">
      <dgm:prSet phldrT="[Text]"/>
      <dgm:spPr/>
      <dgm:t>
        <a:bodyPr/>
        <a:lstStyle/>
        <a:p>
          <a:r>
            <a:rPr lang="en-US" dirty="0"/>
            <a:t>25</a:t>
          </a:r>
        </a:p>
      </dgm:t>
    </dgm:pt>
    <dgm:pt modelId="{6DC2710A-5C78-4528-A924-3D1AA2ADE521}" type="parTrans" cxnId="{4C3A0C92-49FD-4A6B-AC0C-27571FD8CB60}">
      <dgm:prSet/>
      <dgm:spPr/>
      <dgm:t>
        <a:bodyPr/>
        <a:lstStyle/>
        <a:p>
          <a:endParaRPr lang="en-US"/>
        </a:p>
      </dgm:t>
    </dgm:pt>
    <dgm:pt modelId="{F270B78D-F311-4415-81CD-D165D85FE2E1}" type="sibTrans" cxnId="{4C3A0C92-49FD-4A6B-AC0C-27571FD8CB60}">
      <dgm:prSet/>
      <dgm:spPr/>
      <dgm:t>
        <a:bodyPr/>
        <a:lstStyle/>
        <a:p>
          <a:endParaRPr lang="en-US"/>
        </a:p>
      </dgm:t>
    </dgm:pt>
    <dgm:pt modelId="{3524EE1C-A35A-4CB8-87BE-0674AA19A066}">
      <dgm:prSet phldrT="[Text]"/>
      <dgm:spPr/>
      <dgm:t>
        <a:bodyPr/>
        <a:lstStyle/>
        <a:p>
          <a:r>
            <a:rPr lang="en-US" dirty="0"/>
            <a:t>35</a:t>
          </a:r>
        </a:p>
      </dgm:t>
    </dgm:pt>
    <dgm:pt modelId="{DDD0DDE0-F2F7-48D6-A242-358FE595A234}" type="parTrans" cxnId="{7FF4FD05-5C16-4FD4-AADE-ADFF0CCEF6B4}">
      <dgm:prSet/>
      <dgm:spPr/>
      <dgm:t>
        <a:bodyPr/>
        <a:lstStyle/>
        <a:p>
          <a:endParaRPr lang="en-US"/>
        </a:p>
      </dgm:t>
    </dgm:pt>
    <dgm:pt modelId="{52B6ED80-DAA1-448B-9FD6-AD55FC08E7B9}" type="sibTrans" cxnId="{7FF4FD05-5C16-4FD4-AADE-ADFF0CCEF6B4}">
      <dgm:prSet/>
      <dgm:spPr/>
      <dgm:t>
        <a:bodyPr/>
        <a:lstStyle/>
        <a:p>
          <a:endParaRPr lang="en-US"/>
        </a:p>
      </dgm:t>
    </dgm:pt>
    <dgm:pt modelId="{401FEDAE-8267-4649-A425-1591C21B4542}">
      <dgm:prSet/>
      <dgm:spPr/>
      <dgm:t>
        <a:bodyPr/>
        <a:lstStyle/>
        <a:p>
          <a:r>
            <a:rPr lang="en-US" dirty="0"/>
            <a:t>55</a:t>
          </a:r>
        </a:p>
      </dgm:t>
    </dgm:pt>
    <dgm:pt modelId="{45B12972-CA3C-4E41-A371-E911C83FA0DB}" type="parTrans" cxnId="{D48F8AC9-E5E2-42D2-93FD-F6884809A3C1}">
      <dgm:prSet/>
      <dgm:spPr/>
      <dgm:t>
        <a:bodyPr/>
        <a:lstStyle/>
        <a:p>
          <a:endParaRPr lang="en-US"/>
        </a:p>
      </dgm:t>
    </dgm:pt>
    <dgm:pt modelId="{48C126E6-FF1A-4CF5-A125-5643AD67C2C0}" type="sibTrans" cxnId="{D48F8AC9-E5E2-42D2-93FD-F6884809A3C1}">
      <dgm:prSet/>
      <dgm:spPr/>
      <dgm:t>
        <a:bodyPr/>
        <a:lstStyle/>
        <a:p>
          <a:endParaRPr lang="en-US"/>
        </a:p>
      </dgm:t>
    </dgm:pt>
    <dgm:pt modelId="{924AB413-ED92-4AA0-A5A9-8AE416DB8C8B}">
      <dgm:prSet/>
      <dgm:spPr/>
      <dgm:t>
        <a:bodyPr/>
        <a:lstStyle/>
        <a:p>
          <a:r>
            <a:rPr lang="en-US" dirty="0"/>
            <a:t>150</a:t>
          </a:r>
        </a:p>
      </dgm:t>
    </dgm:pt>
    <dgm:pt modelId="{3B0A57B8-5940-4440-9041-8463A4367F60}" type="parTrans" cxnId="{5218A4C2-2FF4-4356-AD70-4D2A635B4AB2}">
      <dgm:prSet/>
      <dgm:spPr/>
      <dgm:t>
        <a:bodyPr/>
        <a:lstStyle/>
        <a:p>
          <a:endParaRPr lang="en-US"/>
        </a:p>
      </dgm:t>
    </dgm:pt>
    <dgm:pt modelId="{B3165EE0-860E-411D-984D-F0CD36B5019C}" type="sibTrans" cxnId="{5218A4C2-2FF4-4356-AD70-4D2A635B4AB2}">
      <dgm:prSet/>
      <dgm:spPr/>
      <dgm:t>
        <a:bodyPr/>
        <a:lstStyle/>
        <a:p>
          <a:endParaRPr lang="en-US"/>
        </a:p>
      </dgm:t>
    </dgm:pt>
    <dgm:pt modelId="{3C897A12-C61B-41FA-93ED-BC2C6D11BE03}">
      <dgm:prSet/>
      <dgm:spPr/>
      <dgm:t>
        <a:bodyPr/>
        <a:lstStyle/>
        <a:p>
          <a:r>
            <a:rPr lang="en-US" dirty="0"/>
            <a:t>9</a:t>
          </a:r>
        </a:p>
      </dgm:t>
    </dgm:pt>
    <dgm:pt modelId="{459E54A7-2110-4570-8319-2F1AD8096306}" type="parTrans" cxnId="{2086A169-1681-461D-BA4F-B58CB0414B0C}">
      <dgm:prSet/>
      <dgm:spPr/>
      <dgm:t>
        <a:bodyPr/>
        <a:lstStyle/>
        <a:p>
          <a:endParaRPr lang="en-US"/>
        </a:p>
      </dgm:t>
    </dgm:pt>
    <dgm:pt modelId="{8B95AC04-BD61-475C-B11A-A55BDBD5AA91}" type="sibTrans" cxnId="{2086A169-1681-461D-BA4F-B58CB0414B0C}">
      <dgm:prSet/>
      <dgm:spPr/>
      <dgm:t>
        <a:bodyPr/>
        <a:lstStyle/>
        <a:p>
          <a:endParaRPr lang="en-US"/>
        </a:p>
      </dgm:t>
    </dgm:pt>
    <dgm:pt modelId="{EDCAEE2A-D326-43C9-B5BC-9DFC914F7DF3}" type="pres">
      <dgm:prSet presAssocID="{D97F35F4-772F-4D65-8D5E-DAEFAC6C48F1}" presName="Name0" presStyleCnt="0">
        <dgm:presLayoutVars>
          <dgm:dir/>
          <dgm:animLvl val="lvl"/>
          <dgm:resizeHandles val="exact"/>
        </dgm:presLayoutVars>
      </dgm:prSet>
      <dgm:spPr/>
    </dgm:pt>
    <dgm:pt modelId="{AD5BCEF1-5B4B-4BD4-9857-F524161623D7}" type="pres">
      <dgm:prSet presAssocID="{3C897A12-C61B-41FA-93ED-BC2C6D11BE03}" presName="Name8" presStyleCnt="0"/>
      <dgm:spPr/>
    </dgm:pt>
    <dgm:pt modelId="{CACACB48-6672-4FDB-B727-1851A2DEF98F}" type="pres">
      <dgm:prSet presAssocID="{3C897A12-C61B-41FA-93ED-BC2C6D11BE03}" presName="level" presStyleLbl="node1" presStyleIdx="0" presStyleCnt="6">
        <dgm:presLayoutVars>
          <dgm:chMax val="1"/>
          <dgm:bulletEnabled val="1"/>
        </dgm:presLayoutVars>
      </dgm:prSet>
      <dgm:spPr/>
    </dgm:pt>
    <dgm:pt modelId="{9A8A00C2-0F0D-405C-942A-78AF3F0B6C48}" type="pres">
      <dgm:prSet presAssocID="{3C897A12-C61B-41FA-93ED-BC2C6D11BE03}" presName="levelTx" presStyleLbl="revTx" presStyleIdx="0" presStyleCnt="0">
        <dgm:presLayoutVars>
          <dgm:chMax val="1"/>
          <dgm:bulletEnabled val="1"/>
        </dgm:presLayoutVars>
      </dgm:prSet>
      <dgm:spPr/>
    </dgm:pt>
    <dgm:pt modelId="{425FA3DD-9CDB-4B20-8019-5B2DCDBF036B}" type="pres">
      <dgm:prSet presAssocID="{9E03BF83-D61C-4536-BFBD-6AB9E558185E}" presName="Name8" presStyleCnt="0"/>
      <dgm:spPr/>
    </dgm:pt>
    <dgm:pt modelId="{7C9BF362-856A-496B-BD09-96B46663B22B}" type="pres">
      <dgm:prSet presAssocID="{9E03BF83-D61C-4536-BFBD-6AB9E558185E}" presName="level" presStyleLbl="node1" presStyleIdx="1" presStyleCnt="6" custLinFactNeighborX="1053" custLinFactNeighborY="-596">
        <dgm:presLayoutVars>
          <dgm:chMax val="1"/>
          <dgm:bulletEnabled val="1"/>
        </dgm:presLayoutVars>
      </dgm:prSet>
      <dgm:spPr/>
    </dgm:pt>
    <dgm:pt modelId="{A7CAB983-5218-4BE4-9087-735E66C3EEBB}" type="pres">
      <dgm:prSet presAssocID="{9E03BF83-D61C-4536-BFBD-6AB9E558185E}" presName="levelTx" presStyleLbl="revTx" presStyleIdx="0" presStyleCnt="0">
        <dgm:presLayoutVars>
          <dgm:chMax val="1"/>
          <dgm:bulletEnabled val="1"/>
        </dgm:presLayoutVars>
      </dgm:prSet>
      <dgm:spPr/>
    </dgm:pt>
    <dgm:pt modelId="{A3F51298-0932-44DC-9759-9D0D48A5059A}" type="pres">
      <dgm:prSet presAssocID="{2ADCC38D-BF3B-412F-BD44-866730D7F5ED}" presName="Name8" presStyleCnt="0"/>
      <dgm:spPr/>
    </dgm:pt>
    <dgm:pt modelId="{8B51393B-E632-451B-BB5F-3D0BD714CF43}" type="pres">
      <dgm:prSet presAssocID="{2ADCC38D-BF3B-412F-BD44-866730D7F5ED}" presName="level" presStyleLbl="node1" presStyleIdx="2" presStyleCnt="6">
        <dgm:presLayoutVars>
          <dgm:chMax val="1"/>
          <dgm:bulletEnabled val="1"/>
        </dgm:presLayoutVars>
      </dgm:prSet>
      <dgm:spPr/>
    </dgm:pt>
    <dgm:pt modelId="{A7112B91-6F36-4CF7-BC63-7A0316896E26}" type="pres">
      <dgm:prSet presAssocID="{2ADCC38D-BF3B-412F-BD44-866730D7F5ED}" presName="levelTx" presStyleLbl="revTx" presStyleIdx="0" presStyleCnt="0">
        <dgm:presLayoutVars>
          <dgm:chMax val="1"/>
          <dgm:bulletEnabled val="1"/>
        </dgm:presLayoutVars>
      </dgm:prSet>
      <dgm:spPr/>
    </dgm:pt>
    <dgm:pt modelId="{D7875EC1-D74C-43D7-A450-55BCBED00F53}" type="pres">
      <dgm:prSet presAssocID="{3524EE1C-A35A-4CB8-87BE-0674AA19A066}" presName="Name8" presStyleCnt="0"/>
      <dgm:spPr/>
    </dgm:pt>
    <dgm:pt modelId="{DD29610E-88CD-4D06-9323-68EA1AFA5261}" type="pres">
      <dgm:prSet presAssocID="{3524EE1C-A35A-4CB8-87BE-0674AA19A066}" presName="level" presStyleLbl="node1" presStyleIdx="3" presStyleCnt="6">
        <dgm:presLayoutVars>
          <dgm:chMax val="1"/>
          <dgm:bulletEnabled val="1"/>
        </dgm:presLayoutVars>
      </dgm:prSet>
      <dgm:spPr/>
    </dgm:pt>
    <dgm:pt modelId="{AA6A0E8F-F9AA-4C2B-88AC-B49A46BA22F6}" type="pres">
      <dgm:prSet presAssocID="{3524EE1C-A35A-4CB8-87BE-0674AA19A066}" presName="levelTx" presStyleLbl="revTx" presStyleIdx="0" presStyleCnt="0">
        <dgm:presLayoutVars>
          <dgm:chMax val="1"/>
          <dgm:bulletEnabled val="1"/>
        </dgm:presLayoutVars>
      </dgm:prSet>
      <dgm:spPr/>
    </dgm:pt>
    <dgm:pt modelId="{DF871DEA-6F77-4249-828A-4F2F64C4D86D}" type="pres">
      <dgm:prSet presAssocID="{401FEDAE-8267-4649-A425-1591C21B4542}" presName="Name8" presStyleCnt="0"/>
      <dgm:spPr/>
    </dgm:pt>
    <dgm:pt modelId="{8485AA14-D58E-4CDC-83D8-03459AE9BCF7}" type="pres">
      <dgm:prSet presAssocID="{401FEDAE-8267-4649-A425-1591C21B4542}" presName="level" presStyleLbl="node1" presStyleIdx="4" presStyleCnt="6">
        <dgm:presLayoutVars>
          <dgm:chMax val="1"/>
          <dgm:bulletEnabled val="1"/>
        </dgm:presLayoutVars>
      </dgm:prSet>
      <dgm:spPr/>
    </dgm:pt>
    <dgm:pt modelId="{F220FF01-C06C-4EED-A64F-B3D794DA9414}" type="pres">
      <dgm:prSet presAssocID="{401FEDAE-8267-4649-A425-1591C21B4542}" presName="levelTx" presStyleLbl="revTx" presStyleIdx="0" presStyleCnt="0">
        <dgm:presLayoutVars>
          <dgm:chMax val="1"/>
          <dgm:bulletEnabled val="1"/>
        </dgm:presLayoutVars>
      </dgm:prSet>
      <dgm:spPr/>
    </dgm:pt>
    <dgm:pt modelId="{EBF95C1F-9F8B-4555-9187-37455F017CA7}" type="pres">
      <dgm:prSet presAssocID="{924AB413-ED92-4AA0-A5A9-8AE416DB8C8B}" presName="Name8" presStyleCnt="0"/>
      <dgm:spPr/>
    </dgm:pt>
    <dgm:pt modelId="{38BEDD21-D45C-45EA-B139-B59D45F557A3}" type="pres">
      <dgm:prSet presAssocID="{924AB413-ED92-4AA0-A5A9-8AE416DB8C8B}" presName="level" presStyleLbl="node1" presStyleIdx="5" presStyleCnt="6">
        <dgm:presLayoutVars>
          <dgm:chMax val="1"/>
          <dgm:bulletEnabled val="1"/>
        </dgm:presLayoutVars>
      </dgm:prSet>
      <dgm:spPr/>
    </dgm:pt>
    <dgm:pt modelId="{AE7A03EB-3A0C-4E4D-B69F-52886052B2A8}" type="pres">
      <dgm:prSet presAssocID="{924AB413-ED92-4AA0-A5A9-8AE416DB8C8B}" presName="levelTx" presStyleLbl="revTx" presStyleIdx="0" presStyleCnt="0">
        <dgm:presLayoutVars>
          <dgm:chMax val="1"/>
          <dgm:bulletEnabled val="1"/>
        </dgm:presLayoutVars>
      </dgm:prSet>
      <dgm:spPr/>
    </dgm:pt>
  </dgm:ptLst>
  <dgm:cxnLst>
    <dgm:cxn modelId="{7FF4FD05-5C16-4FD4-AADE-ADFF0CCEF6B4}" srcId="{D97F35F4-772F-4D65-8D5E-DAEFAC6C48F1}" destId="{3524EE1C-A35A-4CB8-87BE-0674AA19A066}" srcOrd="3" destOrd="0" parTransId="{DDD0DDE0-F2F7-48D6-A242-358FE595A234}" sibTransId="{52B6ED80-DAA1-448B-9FD6-AD55FC08E7B9}"/>
    <dgm:cxn modelId="{AD765921-38DF-4DCC-B925-F91490C9219E}" type="presOf" srcId="{3524EE1C-A35A-4CB8-87BE-0674AA19A066}" destId="{AA6A0E8F-F9AA-4C2B-88AC-B49A46BA22F6}" srcOrd="1" destOrd="0" presId="urn:microsoft.com/office/officeart/2005/8/layout/pyramid1"/>
    <dgm:cxn modelId="{C404863D-7AF7-412D-B4C5-A1974B3B8A26}" type="presOf" srcId="{9E03BF83-D61C-4536-BFBD-6AB9E558185E}" destId="{7C9BF362-856A-496B-BD09-96B46663B22B}" srcOrd="0" destOrd="0" presId="urn:microsoft.com/office/officeart/2005/8/layout/pyramid1"/>
    <dgm:cxn modelId="{ABCBCF43-F324-4EA2-A3F9-2108BC47981A}" type="presOf" srcId="{D97F35F4-772F-4D65-8D5E-DAEFAC6C48F1}" destId="{EDCAEE2A-D326-43C9-B5BC-9DFC914F7DF3}" srcOrd="0" destOrd="0" presId="urn:microsoft.com/office/officeart/2005/8/layout/pyramid1"/>
    <dgm:cxn modelId="{2086A169-1681-461D-BA4F-B58CB0414B0C}" srcId="{D97F35F4-772F-4D65-8D5E-DAEFAC6C48F1}" destId="{3C897A12-C61B-41FA-93ED-BC2C6D11BE03}" srcOrd="0" destOrd="0" parTransId="{459E54A7-2110-4570-8319-2F1AD8096306}" sibTransId="{8B95AC04-BD61-475C-B11A-A55BDBD5AA91}"/>
    <dgm:cxn modelId="{9EA96070-963A-4A70-9BBE-B15E038E6E22}" type="presOf" srcId="{401FEDAE-8267-4649-A425-1591C21B4542}" destId="{8485AA14-D58E-4CDC-83D8-03459AE9BCF7}" srcOrd="0" destOrd="0" presId="urn:microsoft.com/office/officeart/2005/8/layout/pyramid1"/>
    <dgm:cxn modelId="{E6552E53-3EAF-428A-9BDB-6CB15378209D}" type="presOf" srcId="{924AB413-ED92-4AA0-A5A9-8AE416DB8C8B}" destId="{AE7A03EB-3A0C-4E4D-B69F-52886052B2A8}" srcOrd="1" destOrd="0" presId="urn:microsoft.com/office/officeart/2005/8/layout/pyramid1"/>
    <dgm:cxn modelId="{AF2CCD56-3A2C-4DDA-B328-38F87EEFE818}" type="presOf" srcId="{3C897A12-C61B-41FA-93ED-BC2C6D11BE03}" destId="{CACACB48-6672-4FDB-B727-1851A2DEF98F}" srcOrd="0" destOrd="0" presId="urn:microsoft.com/office/officeart/2005/8/layout/pyramid1"/>
    <dgm:cxn modelId="{F6D2EE79-A87A-434F-AF4C-9FC43D130D91}" type="presOf" srcId="{2ADCC38D-BF3B-412F-BD44-866730D7F5ED}" destId="{8B51393B-E632-451B-BB5F-3D0BD714CF43}" srcOrd="0" destOrd="0" presId="urn:microsoft.com/office/officeart/2005/8/layout/pyramid1"/>
    <dgm:cxn modelId="{4E94D88D-D126-4EC2-90BA-BC60B5C90B43}" type="presOf" srcId="{401FEDAE-8267-4649-A425-1591C21B4542}" destId="{F220FF01-C06C-4EED-A64F-B3D794DA9414}" srcOrd="1" destOrd="0" presId="urn:microsoft.com/office/officeart/2005/8/layout/pyramid1"/>
    <dgm:cxn modelId="{D7D95090-9DD2-429A-B97A-1326E52D8771}" type="presOf" srcId="{3C897A12-C61B-41FA-93ED-BC2C6D11BE03}" destId="{9A8A00C2-0F0D-405C-942A-78AF3F0B6C48}" srcOrd="1" destOrd="0" presId="urn:microsoft.com/office/officeart/2005/8/layout/pyramid1"/>
    <dgm:cxn modelId="{4C3A0C92-49FD-4A6B-AC0C-27571FD8CB60}" srcId="{D97F35F4-772F-4D65-8D5E-DAEFAC6C48F1}" destId="{2ADCC38D-BF3B-412F-BD44-866730D7F5ED}" srcOrd="2" destOrd="0" parTransId="{6DC2710A-5C78-4528-A924-3D1AA2ADE521}" sibTransId="{F270B78D-F311-4415-81CD-D165D85FE2E1}"/>
    <dgm:cxn modelId="{BDFB359C-F952-43E8-82C1-0C1D456D4265}" type="presOf" srcId="{924AB413-ED92-4AA0-A5A9-8AE416DB8C8B}" destId="{38BEDD21-D45C-45EA-B139-B59D45F557A3}" srcOrd="0" destOrd="0" presId="urn:microsoft.com/office/officeart/2005/8/layout/pyramid1"/>
    <dgm:cxn modelId="{5218A4C2-2FF4-4356-AD70-4D2A635B4AB2}" srcId="{D97F35F4-772F-4D65-8D5E-DAEFAC6C48F1}" destId="{924AB413-ED92-4AA0-A5A9-8AE416DB8C8B}" srcOrd="5" destOrd="0" parTransId="{3B0A57B8-5940-4440-9041-8463A4367F60}" sibTransId="{B3165EE0-860E-411D-984D-F0CD36B5019C}"/>
    <dgm:cxn modelId="{D48F8AC9-E5E2-42D2-93FD-F6884809A3C1}" srcId="{D97F35F4-772F-4D65-8D5E-DAEFAC6C48F1}" destId="{401FEDAE-8267-4649-A425-1591C21B4542}" srcOrd="4" destOrd="0" parTransId="{45B12972-CA3C-4E41-A371-E911C83FA0DB}" sibTransId="{48C126E6-FF1A-4CF5-A125-5643AD67C2C0}"/>
    <dgm:cxn modelId="{EC2900D3-4692-440F-BF70-13199C1478FE}" type="presOf" srcId="{9E03BF83-D61C-4536-BFBD-6AB9E558185E}" destId="{A7CAB983-5218-4BE4-9087-735E66C3EEBB}" srcOrd="1" destOrd="0" presId="urn:microsoft.com/office/officeart/2005/8/layout/pyramid1"/>
    <dgm:cxn modelId="{3C9619D7-4821-4619-AE0A-D806C462C3D5}" srcId="{D97F35F4-772F-4D65-8D5E-DAEFAC6C48F1}" destId="{9E03BF83-D61C-4536-BFBD-6AB9E558185E}" srcOrd="1" destOrd="0" parTransId="{84DAF52B-0DC8-4D28-8AA0-AD8C0EB4A324}" sibTransId="{1AC05850-C8B3-4CF6-975E-33C1D9435A03}"/>
    <dgm:cxn modelId="{4CB2F1F7-5A78-4D27-AD96-D8750205F936}" type="presOf" srcId="{3524EE1C-A35A-4CB8-87BE-0674AA19A066}" destId="{DD29610E-88CD-4D06-9323-68EA1AFA5261}" srcOrd="0" destOrd="0" presId="urn:microsoft.com/office/officeart/2005/8/layout/pyramid1"/>
    <dgm:cxn modelId="{D8C964FB-B866-4636-B672-9D4545F03A96}" type="presOf" srcId="{2ADCC38D-BF3B-412F-BD44-866730D7F5ED}" destId="{A7112B91-6F36-4CF7-BC63-7A0316896E26}" srcOrd="1" destOrd="0" presId="urn:microsoft.com/office/officeart/2005/8/layout/pyramid1"/>
    <dgm:cxn modelId="{7C2C536B-B846-4EF7-8E65-9814205F4B97}" type="presParOf" srcId="{EDCAEE2A-D326-43C9-B5BC-9DFC914F7DF3}" destId="{AD5BCEF1-5B4B-4BD4-9857-F524161623D7}" srcOrd="0" destOrd="0" presId="urn:microsoft.com/office/officeart/2005/8/layout/pyramid1"/>
    <dgm:cxn modelId="{13C5911C-7359-45C5-8E7A-635C6C820DAA}" type="presParOf" srcId="{AD5BCEF1-5B4B-4BD4-9857-F524161623D7}" destId="{CACACB48-6672-4FDB-B727-1851A2DEF98F}" srcOrd="0" destOrd="0" presId="urn:microsoft.com/office/officeart/2005/8/layout/pyramid1"/>
    <dgm:cxn modelId="{31CF7E21-153C-469C-BAAA-6DB8D718D171}" type="presParOf" srcId="{AD5BCEF1-5B4B-4BD4-9857-F524161623D7}" destId="{9A8A00C2-0F0D-405C-942A-78AF3F0B6C48}" srcOrd="1" destOrd="0" presId="urn:microsoft.com/office/officeart/2005/8/layout/pyramid1"/>
    <dgm:cxn modelId="{9CDEF751-F7A8-44C6-BE08-3A50C0CBA315}" type="presParOf" srcId="{EDCAEE2A-D326-43C9-B5BC-9DFC914F7DF3}" destId="{425FA3DD-9CDB-4B20-8019-5B2DCDBF036B}" srcOrd="1" destOrd="0" presId="urn:microsoft.com/office/officeart/2005/8/layout/pyramid1"/>
    <dgm:cxn modelId="{717C9E5F-E5CE-4FC5-82DB-F3CA4EDCCC6B}" type="presParOf" srcId="{425FA3DD-9CDB-4B20-8019-5B2DCDBF036B}" destId="{7C9BF362-856A-496B-BD09-96B46663B22B}" srcOrd="0" destOrd="0" presId="urn:microsoft.com/office/officeart/2005/8/layout/pyramid1"/>
    <dgm:cxn modelId="{6713D872-FEAB-46DB-B260-D007FBF9CFB0}" type="presParOf" srcId="{425FA3DD-9CDB-4B20-8019-5B2DCDBF036B}" destId="{A7CAB983-5218-4BE4-9087-735E66C3EEBB}" srcOrd="1" destOrd="0" presId="urn:microsoft.com/office/officeart/2005/8/layout/pyramid1"/>
    <dgm:cxn modelId="{18D05CC6-9B55-4726-9F09-45EDB8E3F99B}" type="presParOf" srcId="{EDCAEE2A-D326-43C9-B5BC-9DFC914F7DF3}" destId="{A3F51298-0932-44DC-9759-9D0D48A5059A}" srcOrd="2" destOrd="0" presId="urn:microsoft.com/office/officeart/2005/8/layout/pyramid1"/>
    <dgm:cxn modelId="{BEE69015-8DB2-4C3F-878C-5256290350AC}" type="presParOf" srcId="{A3F51298-0932-44DC-9759-9D0D48A5059A}" destId="{8B51393B-E632-451B-BB5F-3D0BD714CF43}" srcOrd="0" destOrd="0" presId="urn:microsoft.com/office/officeart/2005/8/layout/pyramid1"/>
    <dgm:cxn modelId="{5FB57E1E-FEFE-4E6D-B5DB-1A47732A6EC2}" type="presParOf" srcId="{A3F51298-0932-44DC-9759-9D0D48A5059A}" destId="{A7112B91-6F36-4CF7-BC63-7A0316896E26}" srcOrd="1" destOrd="0" presId="urn:microsoft.com/office/officeart/2005/8/layout/pyramid1"/>
    <dgm:cxn modelId="{8BB47466-EFC3-4826-82AA-EAB408DE86FF}" type="presParOf" srcId="{EDCAEE2A-D326-43C9-B5BC-9DFC914F7DF3}" destId="{D7875EC1-D74C-43D7-A450-55BCBED00F53}" srcOrd="3" destOrd="0" presId="urn:microsoft.com/office/officeart/2005/8/layout/pyramid1"/>
    <dgm:cxn modelId="{7AEEED91-EA34-4FCF-8515-2E2F95757EAE}" type="presParOf" srcId="{D7875EC1-D74C-43D7-A450-55BCBED00F53}" destId="{DD29610E-88CD-4D06-9323-68EA1AFA5261}" srcOrd="0" destOrd="0" presId="urn:microsoft.com/office/officeart/2005/8/layout/pyramid1"/>
    <dgm:cxn modelId="{16CFC00F-7B3C-4A43-B8B2-9EE2AECB7B94}" type="presParOf" srcId="{D7875EC1-D74C-43D7-A450-55BCBED00F53}" destId="{AA6A0E8F-F9AA-4C2B-88AC-B49A46BA22F6}" srcOrd="1" destOrd="0" presId="urn:microsoft.com/office/officeart/2005/8/layout/pyramid1"/>
    <dgm:cxn modelId="{19E2EAD8-C68B-4F1D-85D2-7399A2C60E9F}" type="presParOf" srcId="{EDCAEE2A-D326-43C9-B5BC-9DFC914F7DF3}" destId="{DF871DEA-6F77-4249-828A-4F2F64C4D86D}" srcOrd="4" destOrd="0" presId="urn:microsoft.com/office/officeart/2005/8/layout/pyramid1"/>
    <dgm:cxn modelId="{1F000CE7-4A5C-4EBF-BB8A-691159F96070}" type="presParOf" srcId="{DF871DEA-6F77-4249-828A-4F2F64C4D86D}" destId="{8485AA14-D58E-4CDC-83D8-03459AE9BCF7}" srcOrd="0" destOrd="0" presId="urn:microsoft.com/office/officeart/2005/8/layout/pyramid1"/>
    <dgm:cxn modelId="{4D84AE1C-0D0E-430C-843A-122A483351AA}" type="presParOf" srcId="{DF871DEA-6F77-4249-828A-4F2F64C4D86D}" destId="{F220FF01-C06C-4EED-A64F-B3D794DA9414}" srcOrd="1" destOrd="0" presId="urn:microsoft.com/office/officeart/2005/8/layout/pyramid1"/>
    <dgm:cxn modelId="{F18C5F1A-F543-4187-A254-B775AB0D09DB}" type="presParOf" srcId="{EDCAEE2A-D326-43C9-B5BC-9DFC914F7DF3}" destId="{EBF95C1F-9F8B-4555-9187-37455F017CA7}" srcOrd="5" destOrd="0" presId="urn:microsoft.com/office/officeart/2005/8/layout/pyramid1"/>
    <dgm:cxn modelId="{FAC3CD08-8857-4812-808C-6D7CD828BF7D}" type="presParOf" srcId="{EBF95C1F-9F8B-4555-9187-37455F017CA7}" destId="{38BEDD21-D45C-45EA-B139-B59D45F557A3}" srcOrd="0" destOrd="0" presId="urn:microsoft.com/office/officeart/2005/8/layout/pyramid1"/>
    <dgm:cxn modelId="{B5EA4B37-579D-45AC-8D77-F6A20D443E45}" type="presParOf" srcId="{EBF95C1F-9F8B-4555-9187-37455F017CA7}" destId="{AE7A03EB-3A0C-4E4D-B69F-52886052B2A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ACB48-6672-4FDB-B727-1851A2DEF98F}">
      <dsp:nvSpPr>
        <dsp:cNvPr id="0" name=""/>
        <dsp:cNvSpPr/>
      </dsp:nvSpPr>
      <dsp:spPr>
        <a:xfrm>
          <a:off x="3016250" y="0"/>
          <a:ext cx="1206499"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9</a:t>
          </a:r>
        </a:p>
      </dsp:txBody>
      <dsp:txXfrm>
        <a:off x="3016250" y="0"/>
        <a:ext cx="1206499" cy="843227"/>
      </dsp:txXfrm>
    </dsp:sp>
    <dsp:sp modelId="{7C9BF362-856A-496B-BD09-96B46663B22B}">
      <dsp:nvSpPr>
        <dsp:cNvPr id="0" name=""/>
        <dsp:cNvSpPr/>
      </dsp:nvSpPr>
      <dsp:spPr>
        <a:xfrm>
          <a:off x="2438408" y="838201"/>
          <a:ext cx="2412999"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10</a:t>
          </a:r>
        </a:p>
      </dsp:txBody>
      <dsp:txXfrm>
        <a:off x="2860683" y="838201"/>
        <a:ext cx="1568450" cy="843227"/>
      </dsp:txXfrm>
    </dsp:sp>
    <dsp:sp modelId="{8B51393B-E632-451B-BB5F-3D0BD714CF43}">
      <dsp:nvSpPr>
        <dsp:cNvPr id="0" name=""/>
        <dsp:cNvSpPr/>
      </dsp:nvSpPr>
      <dsp:spPr>
        <a:xfrm>
          <a:off x="1809750" y="1686454"/>
          <a:ext cx="3619500"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25</a:t>
          </a:r>
        </a:p>
      </dsp:txBody>
      <dsp:txXfrm>
        <a:off x="2443162" y="1686454"/>
        <a:ext cx="2352675" cy="843227"/>
      </dsp:txXfrm>
    </dsp:sp>
    <dsp:sp modelId="{DD29610E-88CD-4D06-9323-68EA1AFA5261}">
      <dsp:nvSpPr>
        <dsp:cNvPr id="0" name=""/>
        <dsp:cNvSpPr/>
      </dsp:nvSpPr>
      <dsp:spPr>
        <a:xfrm>
          <a:off x="1206500" y="2529681"/>
          <a:ext cx="4825999"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35</a:t>
          </a:r>
        </a:p>
      </dsp:txBody>
      <dsp:txXfrm>
        <a:off x="2051050" y="2529681"/>
        <a:ext cx="3136900" cy="843227"/>
      </dsp:txXfrm>
    </dsp:sp>
    <dsp:sp modelId="{8485AA14-D58E-4CDC-83D8-03459AE9BCF7}">
      <dsp:nvSpPr>
        <dsp:cNvPr id="0" name=""/>
        <dsp:cNvSpPr/>
      </dsp:nvSpPr>
      <dsp:spPr>
        <a:xfrm>
          <a:off x="603250" y="3372908"/>
          <a:ext cx="6032499"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55</a:t>
          </a:r>
        </a:p>
      </dsp:txBody>
      <dsp:txXfrm>
        <a:off x="1658937" y="3372908"/>
        <a:ext cx="3921125" cy="843227"/>
      </dsp:txXfrm>
    </dsp:sp>
    <dsp:sp modelId="{38BEDD21-D45C-45EA-B139-B59D45F557A3}">
      <dsp:nvSpPr>
        <dsp:cNvPr id="0" name=""/>
        <dsp:cNvSpPr/>
      </dsp:nvSpPr>
      <dsp:spPr>
        <a:xfrm>
          <a:off x="0" y="4216135"/>
          <a:ext cx="7239000" cy="843227"/>
        </a:xfrm>
        <a:prstGeom prst="trapezoid">
          <a:avLst>
            <a:gd name="adj" fmla="val 71541"/>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US" sz="5000" kern="1200" dirty="0"/>
            <a:t>150</a:t>
          </a:r>
        </a:p>
      </dsp:txBody>
      <dsp:txXfrm>
        <a:off x="1266825" y="4216135"/>
        <a:ext cx="4705350" cy="84322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A51F49-25F9-42DA-B1AC-25B11238445A}" type="datetimeFigureOut">
              <a:rPr lang="en-GB" smtClean="0"/>
              <a:t>01/07/2022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3AEBC0-5008-487C-82E4-24A7CEC8D418}" type="slidenum">
              <a:rPr lang="en-GB" smtClean="0"/>
              <a:t>‹#›</a:t>
            </a:fld>
            <a:endParaRPr lang="en-GB"/>
          </a:p>
        </p:txBody>
      </p:sp>
    </p:spTree>
    <p:extLst>
      <p:ext uri="{BB962C8B-B14F-4D97-AF65-F5344CB8AC3E}">
        <p14:creationId xmlns:p14="http://schemas.microsoft.com/office/powerpoint/2010/main" val="738824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3AEBC0-5008-487C-82E4-24A7CEC8D418}" type="slidenum">
              <a:rPr lang="en-GB" smtClean="0"/>
              <a:t>1</a:t>
            </a:fld>
            <a:endParaRPr lang="en-GB"/>
          </a:p>
        </p:txBody>
      </p:sp>
    </p:spTree>
    <p:extLst>
      <p:ext uri="{BB962C8B-B14F-4D97-AF65-F5344CB8AC3E}">
        <p14:creationId xmlns:p14="http://schemas.microsoft.com/office/powerpoint/2010/main" val="3186108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3AEBC0-5008-487C-82E4-24A7CEC8D418}" type="slidenum">
              <a:rPr lang="en-GB" smtClean="0"/>
              <a:t>5</a:t>
            </a:fld>
            <a:endParaRPr lang="en-GB"/>
          </a:p>
        </p:txBody>
      </p:sp>
    </p:spTree>
    <p:extLst>
      <p:ext uri="{BB962C8B-B14F-4D97-AF65-F5344CB8AC3E}">
        <p14:creationId xmlns:p14="http://schemas.microsoft.com/office/powerpoint/2010/main" val="1267314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298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242604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564471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250094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704347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654494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621087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076932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618256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29389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427575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108050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519792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139924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33622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33001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471978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8BD707-D9CF-40AE-B4C6-C98DA3205C09}" type="datetimeFigureOut">
              <a:rPr lang="en-US" smtClean="0"/>
              <a:pPr/>
              <a:t>7/1/2022</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05476131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3BSyuw1D16g?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4FA10D-5116-47B4-A70E-776435251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lumMod val="9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36">
            <a:extLst>
              <a:ext uri="{FF2B5EF4-FFF2-40B4-BE49-F238E27FC236}">
                <a16:creationId xmlns:a16="http://schemas.microsoft.com/office/drawing/2014/main" id="{B2718AAE-52B9-4DD9-9D83-A9C975C9D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226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useBgFill="1">
        <p:nvSpPr>
          <p:cNvPr id="20" name="Freeform: Shape 19">
            <a:extLst>
              <a:ext uri="{FF2B5EF4-FFF2-40B4-BE49-F238E27FC236}">
                <a16:creationId xmlns:a16="http://schemas.microsoft.com/office/drawing/2014/main" id="{49FF39B1-9689-44AE-A803-7B90A059D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82363" cy="6858001"/>
          </a:xfrm>
          <a:custGeom>
            <a:avLst/>
            <a:gdLst>
              <a:gd name="connsiteX0" fmla="*/ 7031769 w 8376484"/>
              <a:gd name="connsiteY0" fmla="*/ 0 h 6858001"/>
              <a:gd name="connsiteX1" fmla="*/ 8375307 w 8376484"/>
              <a:gd name="connsiteY1" fmla="*/ 0 h 6858001"/>
              <a:gd name="connsiteX2" fmla="*/ 8350262 w 8376484"/>
              <a:gd name="connsiteY2" fmla="*/ 155677 h 6858001"/>
              <a:gd name="connsiteX3" fmla="*/ 8326393 w 8376484"/>
              <a:gd name="connsiteY3" fmla="*/ 310668 h 6858001"/>
              <a:gd name="connsiteX4" fmla="*/ 8303029 w 8376484"/>
              <a:gd name="connsiteY4" fmla="*/ 466344 h 6858001"/>
              <a:gd name="connsiteX5" fmla="*/ 8283026 w 8376484"/>
              <a:gd name="connsiteY5" fmla="*/ 622707 h 6858001"/>
              <a:gd name="connsiteX6" fmla="*/ 8262855 w 8376484"/>
              <a:gd name="connsiteY6" fmla="*/ 778383 h 6858001"/>
              <a:gd name="connsiteX7" fmla="*/ 8244029 w 8376484"/>
              <a:gd name="connsiteY7" fmla="*/ 934746 h 6858001"/>
              <a:gd name="connsiteX8" fmla="*/ 8227893 w 8376484"/>
              <a:gd name="connsiteY8" fmla="*/ 1089051 h 6858001"/>
              <a:gd name="connsiteX9" fmla="*/ 8212597 w 8376484"/>
              <a:gd name="connsiteY9" fmla="*/ 1245413 h 6858001"/>
              <a:gd name="connsiteX10" fmla="*/ 8198645 w 8376484"/>
              <a:gd name="connsiteY10" fmla="*/ 1401090 h 6858001"/>
              <a:gd name="connsiteX11" fmla="*/ 8186543 w 8376484"/>
              <a:gd name="connsiteY11" fmla="*/ 1554023 h 6858001"/>
              <a:gd name="connsiteX12" fmla="*/ 8174440 w 8376484"/>
              <a:gd name="connsiteY12" fmla="*/ 1709014 h 6858001"/>
              <a:gd name="connsiteX13" fmla="*/ 8164355 w 8376484"/>
              <a:gd name="connsiteY13" fmla="*/ 1861947 h 6858001"/>
              <a:gd name="connsiteX14" fmla="*/ 8156455 w 8376484"/>
              <a:gd name="connsiteY14" fmla="*/ 2014881 h 6858001"/>
              <a:gd name="connsiteX15" fmla="*/ 8148218 w 8376484"/>
              <a:gd name="connsiteY15" fmla="*/ 2167128 h 6858001"/>
              <a:gd name="connsiteX16" fmla="*/ 8141327 w 8376484"/>
              <a:gd name="connsiteY16" fmla="*/ 2318004 h 6858001"/>
              <a:gd name="connsiteX17" fmla="*/ 8136452 w 8376484"/>
              <a:gd name="connsiteY17" fmla="*/ 2467509 h 6858001"/>
              <a:gd name="connsiteX18" fmla="*/ 8132250 w 8376484"/>
              <a:gd name="connsiteY18" fmla="*/ 2617013 h 6858001"/>
              <a:gd name="connsiteX19" fmla="*/ 8128216 w 8376484"/>
              <a:gd name="connsiteY19" fmla="*/ 2765146 h 6858001"/>
              <a:gd name="connsiteX20" fmla="*/ 8126367 w 8376484"/>
              <a:gd name="connsiteY20" fmla="*/ 2911221 h 6858001"/>
              <a:gd name="connsiteX21" fmla="*/ 8124350 w 8376484"/>
              <a:gd name="connsiteY21" fmla="*/ 3057297 h 6858001"/>
              <a:gd name="connsiteX22" fmla="*/ 8123341 w 8376484"/>
              <a:gd name="connsiteY22" fmla="*/ 3201315 h 6858001"/>
              <a:gd name="connsiteX23" fmla="*/ 8124350 w 8376484"/>
              <a:gd name="connsiteY23" fmla="*/ 3343961 h 6858001"/>
              <a:gd name="connsiteX24" fmla="*/ 8124350 w 8376484"/>
              <a:gd name="connsiteY24" fmla="*/ 3485236 h 6858001"/>
              <a:gd name="connsiteX25" fmla="*/ 8126367 w 8376484"/>
              <a:gd name="connsiteY25" fmla="*/ 3625139 h 6858001"/>
              <a:gd name="connsiteX26" fmla="*/ 8129392 w 8376484"/>
              <a:gd name="connsiteY26" fmla="*/ 3762299 h 6858001"/>
              <a:gd name="connsiteX27" fmla="*/ 8132250 w 8376484"/>
              <a:gd name="connsiteY27" fmla="*/ 3898087 h 6858001"/>
              <a:gd name="connsiteX28" fmla="*/ 8135444 w 8376484"/>
              <a:gd name="connsiteY28" fmla="*/ 4031133 h 6858001"/>
              <a:gd name="connsiteX29" fmla="*/ 8140318 w 8376484"/>
              <a:gd name="connsiteY29" fmla="*/ 4163492 h 6858001"/>
              <a:gd name="connsiteX30" fmla="*/ 8145529 w 8376484"/>
              <a:gd name="connsiteY30" fmla="*/ 4293793 h 6858001"/>
              <a:gd name="connsiteX31" fmla="*/ 8150235 w 8376484"/>
              <a:gd name="connsiteY31" fmla="*/ 4421352 h 6858001"/>
              <a:gd name="connsiteX32" fmla="*/ 8163515 w 8376484"/>
              <a:gd name="connsiteY32" fmla="*/ 4670298 h 6858001"/>
              <a:gd name="connsiteX33" fmla="*/ 8177634 w 8376484"/>
              <a:gd name="connsiteY33" fmla="*/ 4908956 h 6858001"/>
              <a:gd name="connsiteX34" fmla="*/ 8192426 w 8376484"/>
              <a:gd name="connsiteY34" fmla="*/ 5138013 h 6858001"/>
              <a:gd name="connsiteX35" fmla="*/ 8208731 w 8376484"/>
              <a:gd name="connsiteY35" fmla="*/ 5354726 h 6858001"/>
              <a:gd name="connsiteX36" fmla="*/ 8225708 w 8376484"/>
              <a:gd name="connsiteY36" fmla="*/ 5561838 h 6858001"/>
              <a:gd name="connsiteX37" fmla="*/ 8244029 w 8376484"/>
              <a:gd name="connsiteY37" fmla="*/ 5753862 h 6858001"/>
              <a:gd name="connsiteX38" fmla="*/ 8262015 w 8376484"/>
              <a:gd name="connsiteY38" fmla="*/ 5934227 h 6858001"/>
              <a:gd name="connsiteX39" fmla="*/ 8280000 w 8376484"/>
              <a:gd name="connsiteY39" fmla="*/ 6100191 h 6858001"/>
              <a:gd name="connsiteX40" fmla="*/ 8296977 w 8376484"/>
              <a:gd name="connsiteY40" fmla="*/ 6252438 h 6858001"/>
              <a:gd name="connsiteX41" fmla="*/ 8313114 w 8376484"/>
              <a:gd name="connsiteY41" fmla="*/ 6387541 h 6858001"/>
              <a:gd name="connsiteX42" fmla="*/ 8328410 w 8376484"/>
              <a:gd name="connsiteY42" fmla="*/ 6509613 h 6858001"/>
              <a:gd name="connsiteX43" fmla="*/ 8341185 w 8376484"/>
              <a:gd name="connsiteY43" fmla="*/ 6612483 h 6858001"/>
              <a:gd name="connsiteX44" fmla="*/ 8353287 w 8376484"/>
              <a:gd name="connsiteY44" fmla="*/ 6698894 h 6858001"/>
              <a:gd name="connsiteX45" fmla="*/ 8370601 w 8376484"/>
              <a:gd name="connsiteY45" fmla="*/ 6817538 h 6858001"/>
              <a:gd name="connsiteX46" fmla="*/ 8376484 w 8376484"/>
              <a:gd name="connsiteY46" fmla="*/ 6858000 h 6858001"/>
              <a:gd name="connsiteX47" fmla="*/ 7471130 w 8376484"/>
              <a:gd name="connsiteY47" fmla="*/ 6858000 h 6858001"/>
              <a:gd name="connsiteX48" fmla="*/ 7471130 w 8376484"/>
              <a:gd name="connsiteY48" fmla="*/ 6858001 h 6858001"/>
              <a:gd name="connsiteX49" fmla="*/ 1380566 w 8376484"/>
              <a:gd name="connsiteY49" fmla="*/ 6858001 h 6858001"/>
              <a:gd name="connsiteX50" fmla="*/ 1380566 w 8376484"/>
              <a:gd name="connsiteY50" fmla="*/ 6858000 h 6858001"/>
              <a:gd name="connsiteX51" fmla="*/ 0 w 8376484"/>
              <a:gd name="connsiteY51" fmla="*/ 6858000 h 6858001"/>
              <a:gd name="connsiteX52" fmla="*/ 0 w 8376484"/>
              <a:gd name="connsiteY52" fmla="*/ 0 h 6858001"/>
              <a:gd name="connsiteX53" fmla="*/ 1917290 w 8376484"/>
              <a:gd name="connsiteY53" fmla="*/ 0 h 6858001"/>
              <a:gd name="connsiteX54" fmla="*/ 1917290 w 8376484"/>
              <a:gd name="connsiteY54" fmla="*/ 1 h 6858001"/>
              <a:gd name="connsiteX55" fmla="*/ 7031769 w 8376484"/>
              <a:gd name="connsiteY5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376484" h="6858001">
                <a:moveTo>
                  <a:pt x="7031769" y="0"/>
                </a:moveTo>
                <a:lnTo>
                  <a:pt x="8375307" y="0"/>
                </a:lnTo>
                <a:lnTo>
                  <a:pt x="8350262" y="155677"/>
                </a:lnTo>
                <a:lnTo>
                  <a:pt x="8326393" y="310668"/>
                </a:lnTo>
                <a:lnTo>
                  <a:pt x="8303029" y="466344"/>
                </a:lnTo>
                <a:lnTo>
                  <a:pt x="8283026" y="622707"/>
                </a:lnTo>
                <a:lnTo>
                  <a:pt x="8262855" y="778383"/>
                </a:lnTo>
                <a:lnTo>
                  <a:pt x="8244029" y="934746"/>
                </a:lnTo>
                <a:lnTo>
                  <a:pt x="8227893" y="1089051"/>
                </a:lnTo>
                <a:lnTo>
                  <a:pt x="8212597" y="1245413"/>
                </a:lnTo>
                <a:lnTo>
                  <a:pt x="8198645" y="1401090"/>
                </a:lnTo>
                <a:lnTo>
                  <a:pt x="8186543" y="1554023"/>
                </a:lnTo>
                <a:lnTo>
                  <a:pt x="8174440" y="1709014"/>
                </a:lnTo>
                <a:lnTo>
                  <a:pt x="8164355" y="1861947"/>
                </a:lnTo>
                <a:lnTo>
                  <a:pt x="8156455" y="2014881"/>
                </a:lnTo>
                <a:lnTo>
                  <a:pt x="8148218" y="2167128"/>
                </a:lnTo>
                <a:lnTo>
                  <a:pt x="8141327" y="2318004"/>
                </a:lnTo>
                <a:lnTo>
                  <a:pt x="8136452" y="2467509"/>
                </a:lnTo>
                <a:lnTo>
                  <a:pt x="8132250" y="2617013"/>
                </a:lnTo>
                <a:lnTo>
                  <a:pt x="8128216" y="2765146"/>
                </a:lnTo>
                <a:lnTo>
                  <a:pt x="8126367" y="2911221"/>
                </a:lnTo>
                <a:lnTo>
                  <a:pt x="8124350" y="3057297"/>
                </a:lnTo>
                <a:lnTo>
                  <a:pt x="8123341" y="3201315"/>
                </a:lnTo>
                <a:lnTo>
                  <a:pt x="8124350" y="3343961"/>
                </a:lnTo>
                <a:lnTo>
                  <a:pt x="8124350" y="3485236"/>
                </a:lnTo>
                <a:lnTo>
                  <a:pt x="8126367" y="3625139"/>
                </a:lnTo>
                <a:lnTo>
                  <a:pt x="8129392" y="3762299"/>
                </a:lnTo>
                <a:lnTo>
                  <a:pt x="8132250" y="3898087"/>
                </a:lnTo>
                <a:lnTo>
                  <a:pt x="8135444" y="4031133"/>
                </a:lnTo>
                <a:lnTo>
                  <a:pt x="8140318" y="4163492"/>
                </a:lnTo>
                <a:lnTo>
                  <a:pt x="8145529" y="4293793"/>
                </a:lnTo>
                <a:lnTo>
                  <a:pt x="8150235" y="4421352"/>
                </a:lnTo>
                <a:lnTo>
                  <a:pt x="8163515" y="4670298"/>
                </a:lnTo>
                <a:lnTo>
                  <a:pt x="8177634" y="4908956"/>
                </a:lnTo>
                <a:lnTo>
                  <a:pt x="8192426" y="5138013"/>
                </a:lnTo>
                <a:lnTo>
                  <a:pt x="8208731" y="5354726"/>
                </a:lnTo>
                <a:lnTo>
                  <a:pt x="8225708" y="5561838"/>
                </a:lnTo>
                <a:lnTo>
                  <a:pt x="8244029" y="5753862"/>
                </a:lnTo>
                <a:lnTo>
                  <a:pt x="8262015" y="5934227"/>
                </a:lnTo>
                <a:lnTo>
                  <a:pt x="8280000" y="6100191"/>
                </a:lnTo>
                <a:lnTo>
                  <a:pt x="8296977" y="6252438"/>
                </a:lnTo>
                <a:lnTo>
                  <a:pt x="8313114" y="6387541"/>
                </a:lnTo>
                <a:lnTo>
                  <a:pt x="8328410" y="6509613"/>
                </a:lnTo>
                <a:lnTo>
                  <a:pt x="8341185" y="6612483"/>
                </a:lnTo>
                <a:lnTo>
                  <a:pt x="8353287" y="6698894"/>
                </a:lnTo>
                <a:lnTo>
                  <a:pt x="8370601" y="6817538"/>
                </a:lnTo>
                <a:lnTo>
                  <a:pt x="8376484" y="6858000"/>
                </a:lnTo>
                <a:lnTo>
                  <a:pt x="7471130" y="6858000"/>
                </a:lnTo>
                <a:lnTo>
                  <a:pt x="7471130" y="6858001"/>
                </a:lnTo>
                <a:lnTo>
                  <a:pt x="1380566" y="6858001"/>
                </a:lnTo>
                <a:lnTo>
                  <a:pt x="1380566" y="6858000"/>
                </a:lnTo>
                <a:lnTo>
                  <a:pt x="0" y="6858000"/>
                </a:lnTo>
                <a:lnTo>
                  <a:pt x="0" y="0"/>
                </a:lnTo>
                <a:lnTo>
                  <a:pt x="1917290" y="0"/>
                </a:lnTo>
                <a:lnTo>
                  <a:pt x="1917290" y="1"/>
                </a:lnTo>
                <a:lnTo>
                  <a:pt x="7031769" y="1"/>
                </a:lnTo>
                <a:close/>
              </a:path>
            </a:pathLst>
          </a:custGeom>
          <a:ln>
            <a:noFill/>
          </a:ln>
        </p:spPr>
        <p:txBody>
          <a:bodyPr rtlCol="0" anchor="ctr"/>
          <a:lstStyle/>
          <a:p>
            <a:pPr algn="ctr"/>
            <a:endParaRPr lang="en-US"/>
          </a:p>
        </p:txBody>
      </p:sp>
      <p:sp>
        <p:nvSpPr>
          <p:cNvPr id="22" name="Rectangle 21">
            <a:extLst>
              <a:ext uri="{FF2B5EF4-FFF2-40B4-BE49-F238E27FC236}">
                <a16:creationId xmlns:a16="http://schemas.microsoft.com/office/drawing/2014/main" id="{6C74A888-48BE-4604-BB14-E6C5E9D0F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737423" y="938953"/>
            <a:ext cx="4972607" cy="4980094"/>
          </a:xfrm>
        </p:spPr>
        <p:txBody>
          <a:bodyPr anchor="ctr">
            <a:normAutofit fontScale="90000"/>
          </a:bodyPr>
          <a:lstStyle/>
          <a:p>
            <a:pPr algn="r">
              <a:lnSpc>
                <a:spcPct val="150000"/>
              </a:lnSpc>
            </a:pPr>
            <a:r>
              <a:rPr lang="en-GB" sz="2900" dirty="0">
                <a:latin typeface="Arial" panose="020B0604020202020204" pitchFamily="34" charset="0"/>
                <a:cs typeface="Arial" panose="020B0604020202020204" pitchFamily="34" charset="0"/>
              </a:rPr>
              <a:t>Name: Stefan Stefanov</a:t>
            </a: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Module Name:</a:t>
            </a: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LCBB5004 Managing People</a:t>
            </a: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Lecturer: Efua Adams</a:t>
            </a: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Title of Assignment:</a:t>
            </a: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Role of an H.R professional and Amazon Recruitment and Selection process</a:t>
            </a:r>
            <a:endParaRPr lang="en-US" sz="29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B604-C62C-DA8E-2D00-9DE1647C2EF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HR was born?</a:t>
            </a:r>
          </a:p>
        </p:txBody>
      </p:sp>
      <p:sp>
        <p:nvSpPr>
          <p:cNvPr id="3" name="Content Placeholder 2">
            <a:extLst>
              <a:ext uri="{FF2B5EF4-FFF2-40B4-BE49-F238E27FC236}">
                <a16:creationId xmlns:a16="http://schemas.microsoft.com/office/drawing/2014/main" id="{1FEB2C7F-03B1-3BC6-9E94-3E4E0889DD3A}"/>
              </a:ext>
            </a:extLst>
          </p:cNvPr>
          <p:cNvSpPr>
            <a:spLocks noGrp="1"/>
          </p:cNvSpPr>
          <p:nvPr>
            <p:ph idx="1"/>
          </p:nvPr>
        </p:nvSpPr>
        <p:spPr>
          <a:xfrm>
            <a:off x="304800" y="1331259"/>
            <a:ext cx="8458199" cy="4917141"/>
          </a:xfrm>
        </p:spPr>
        <p:txBody>
          <a:bodyPr>
            <a:normAutofit/>
          </a:bodyPr>
          <a:lstStyle/>
          <a:p>
            <a:pPr algn="just"/>
            <a:r>
              <a:rPr lang="en-GB" dirty="0"/>
              <a:t> The first form of human resources management (HRM) is In 1833 the factories act stated that there should be male factory inspectors. In 1878 60-hour week legislation was passed to regulate the hours of work for children and women. During this time trade unions started to be formed. </a:t>
            </a:r>
          </a:p>
          <a:p>
            <a:pPr algn="just"/>
            <a:r>
              <a:rPr lang="en-GB" dirty="0"/>
              <a:t> Today HRM CIPD started life in 1913 as the Welfare Workers’ Association (WWA). CIPD today represent the voice of a worldwide community of over 160,000 members. We’ve been helping people and organisations realise their potential ever since.</a:t>
            </a:r>
          </a:p>
          <a:p>
            <a:pPr algn="just"/>
            <a:r>
              <a:rPr lang="en-GB" dirty="0"/>
              <a:t>in 2000 CIPD was known as the Chartered Institute of Personnel  and Development, when we were granted a Royal Charter. Today we're known simply as the CIPD, the professional HR and people development body.</a:t>
            </a:r>
          </a:p>
        </p:txBody>
      </p:sp>
    </p:spTree>
    <p:extLst>
      <p:ext uri="{BB962C8B-B14F-4D97-AF65-F5344CB8AC3E}">
        <p14:creationId xmlns:p14="http://schemas.microsoft.com/office/powerpoint/2010/main" val="2193920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CCD-AB5B-F76B-25C0-544221DD1C9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CIPD HR?</a:t>
            </a:r>
          </a:p>
        </p:txBody>
      </p:sp>
      <p:pic>
        <p:nvPicPr>
          <p:cNvPr id="5" name="Online Media 4" title="A career in HR takes you further!">
            <a:hlinkClick r:id="" action="ppaction://media"/>
            <a:extLst>
              <a:ext uri="{FF2B5EF4-FFF2-40B4-BE49-F238E27FC236}">
                <a16:creationId xmlns:a16="http://schemas.microsoft.com/office/drawing/2014/main" id="{C3C60312-8632-924A-3A8D-130CD0F1E689}"/>
              </a:ext>
            </a:extLst>
          </p:cNvPr>
          <p:cNvPicPr>
            <a:picLocks noRot="1" noChangeAspect="1"/>
          </p:cNvPicPr>
          <p:nvPr>
            <a:videoFile r:link="rId1"/>
          </p:nvPr>
        </p:nvPicPr>
        <p:blipFill>
          <a:blip r:embed="rId3"/>
          <a:stretch>
            <a:fillRect/>
          </a:stretch>
        </p:blipFill>
        <p:spPr>
          <a:xfrm>
            <a:off x="914400" y="1840709"/>
            <a:ext cx="7668552" cy="4343400"/>
          </a:xfrm>
          <a:prstGeom prst="rect">
            <a:avLst/>
          </a:prstGeom>
        </p:spPr>
      </p:pic>
    </p:spTree>
    <p:extLst>
      <p:ext uri="{BB962C8B-B14F-4D97-AF65-F5344CB8AC3E}">
        <p14:creationId xmlns:p14="http://schemas.microsoft.com/office/powerpoint/2010/main" val="356356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6" name="Picture 27">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47" name="Picture 29">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48" name="Oval 31">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9" name="Picture 33">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50" name="Picture 35">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51" name="Rectangle 37">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2" name="Rectangle 39">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DD6E5EA7-2899-4D9C-BB1C-6968EDBBF902}"/>
              </a:ext>
            </a:extLst>
          </p:cNvPr>
          <p:cNvPicPr>
            <a:picLocks noChangeAspect="1"/>
          </p:cNvPicPr>
          <p:nvPr/>
        </p:nvPicPr>
        <p:blipFill>
          <a:blip r:embed="rId7"/>
          <a:stretch>
            <a:fillRect/>
          </a:stretch>
        </p:blipFill>
        <p:spPr>
          <a:xfrm>
            <a:off x="482600" y="1102834"/>
            <a:ext cx="8178799" cy="4652331"/>
          </a:xfrm>
          <a:prstGeom prst="rect">
            <a:avLst/>
          </a:prstGeom>
        </p:spPr>
      </p:pic>
      <p:sp>
        <p:nvSpPr>
          <p:cNvPr id="53" name="Rectangle 41">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84418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9143771"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753695"/>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9144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4128" y="623571"/>
            <a:ext cx="7695743" cy="3523885"/>
          </a:xfrm>
        </p:spPr>
        <p:txBody>
          <a:bodyPr>
            <a:normAutofit fontScale="90000"/>
          </a:bodyPr>
          <a:lstStyle/>
          <a:p>
            <a:pPr algn="ctr"/>
            <a:r>
              <a:rPr lang="en-US" sz="7000" dirty="0"/>
              <a:t>AMAZON LOGISTIC RECRUITMENT PROCESS</a:t>
            </a:r>
          </a:p>
        </p:txBody>
      </p:sp>
    </p:spTree>
    <p:extLst>
      <p:ext uri="{BB962C8B-B14F-4D97-AF65-F5344CB8AC3E}">
        <p14:creationId xmlns:p14="http://schemas.microsoft.com/office/powerpoint/2010/main" val="2443152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1714"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1"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6454408" y="6228080"/>
            <a:ext cx="745301"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191" y="0"/>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04646" y="804672"/>
            <a:ext cx="2641019" cy="5248656"/>
          </a:xfrm>
        </p:spPr>
        <p:txBody>
          <a:bodyPr anchor="ctr">
            <a:normAutofit/>
          </a:bodyPr>
          <a:lstStyle/>
          <a:p>
            <a:pPr algn="ctr"/>
            <a:r>
              <a:rPr lang="en-US" dirty="0"/>
              <a:t>Need for position</a:t>
            </a:r>
          </a:p>
        </p:txBody>
      </p:sp>
      <p:sp>
        <p:nvSpPr>
          <p:cNvPr id="3" name="Content Placeholder 2"/>
          <p:cNvSpPr>
            <a:spLocks noGrp="1"/>
          </p:cNvSpPr>
          <p:nvPr>
            <p:ph idx="1"/>
          </p:nvPr>
        </p:nvSpPr>
        <p:spPr>
          <a:xfrm>
            <a:off x="3671187" y="495731"/>
            <a:ext cx="4799948" cy="5905069"/>
          </a:xfrm>
        </p:spPr>
        <p:txBody>
          <a:bodyPr anchor="ctr">
            <a:normAutofit/>
          </a:bodyPr>
          <a:lstStyle/>
          <a:p>
            <a:r>
              <a:rPr lang="en-US" dirty="0"/>
              <a:t>Company name: Amazon Logistic</a:t>
            </a:r>
          </a:p>
          <a:p>
            <a:r>
              <a:rPr lang="en-US" dirty="0"/>
              <a:t>Department: TOM </a:t>
            </a:r>
          </a:p>
          <a:p>
            <a:pPr>
              <a:lnSpc>
                <a:spcPct val="150000"/>
              </a:lnSpc>
            </a:pPr>
            <a:r>
              <a:rPr lang="en-US" dirty="0">
                <a:latin typeface="+mn-lt"/>
              </a:rPr>
              <a:t>Position: Transport Associate  </a:t>
            </a:r>
            <a:r>
              <a:rPr lang="en-GB" dirty="0">
                <a:latin typeface="+mn-lt"/>
              </a:rPr>
              <a:t>Full Time T3 Permanent Contracts</a:t>
            </a:r>
            <a:endParaRPr lang="en-US" dirty="0"/>
          </a:p>
          <a:p>
            <a:r>
              <a:rPr lang="en-US" dirty="0"/>
              <a:t>Experience: Need valid category B driving license </a:t>
            </a:r>
          </a:p>
          <a:p>
            <a:r>
              <a:rPr lang="en-GB" sz="1800" b="0" i="0" dirty="0">
                <a:solidFill>
                  <a:srgbClr val="333333"/>
                </a:solidFill>
                <a:effectLst/>
                <a:latin typeface="Calibri" panose="020F0502020204030204" pitchFamily="34" charset="0"/>
              </a:rPr>
              <a:t>🕐</a:t>
            </a:r>
            <a:r>
              <a:rPr lang="en-GB" b="0" i="0" dirty="0">
                <a:solidFill>
                  <a:srgbClr val="333333"/>
                </a:solidFill>
                <a:effectLst/>
                <a:latin typeface="Calibri" panose="020F0502020204030204" pitchFamily="34" charset="0"/>
              </a:rPr>
              <a:t> </a:t>
            </a:r>
            <a:r>
              <a:rPr lang="en-GB" b="0" i="0" dirty="0">
                <a:effectLst/>
                <a:latin typeface="+mn-lt"/>
              </a:rPr>
              <a:t>Role &amp; Shifts</a:t>
            </a:r>
            <a:br>
              <a:rPr lang="en-GB" dirty="0">
                <a:latin typeface="+mn-lt"/>
              </a:rPr>
            </a:br>
            <a:r>
              <a:rPr lang="en-GB" b="0" i="0" dirty="0">
                <a:effectLst/>
                <a:latin typeface="+mn-lt"/>
              </a:rPr>
              <a:t>Fixed shift – day shift or night shift</a:t>
            </a:r>
            <a:br>
              <a:rPr lang="en-GB" dirty="0">
                <a:latin typeface="+mn-lt"/>
              </a:rPr>
            </a:br>
            <a:r>
              <a:rPr lang="en-GB" b="0" i="0" dirty="0">
                <a:effectLst/>
                <a:latin typeface="+mn-lt"/>
              </a:rPr>
              <a:t>Full-time – 40 hours, 4 days a week</a:t>
            </a:r>
          </a:p>
          <a:p>
            <a:r>
              <a:rPr lang="en-GB" dirty="0">
                <a:latin typeface="+mn-lt"/>
              </a:rPr>
              <a:t>💷 Pay</a:t>
            </a:r>
          </a:p>
          <a:p>
            <a:r>
              <a:rPr lang="en-GB" dirty="0">
                <a:latin typeface="+mn-lt"/>
              </a:rPr>
              <a:t>£ 14.50 per hour for daytime shifts.</a:t>
            </a:r>
          </a:p>
          <a:p>
            <a:r>
              <a:rPr lang="en-GB" dirty="0">
                <a:latin typeface="+mn-lt"/>
              </a:rPr>
              <a:t>£ 16.21 per hour for the night shift.</a:t>
            </a:r>
          </a:p>
          <a:p>
            <a:r>
              <a:rPr lang="en-GB" dirty="0">
                <a:latin typeface="+mn-lt"/>
              </a:rPr>
              <a:t>Overtime (40-50 hours) £21.75</a:t>
            </a:r>
          </a:p>
          <a:p>
            <a:r>
              <a:rPr lang="en-GB" dirty="0">
                <a:latin typeface="+mn-lt"/>
              </a:rPr>
              <a:t>Overtime (50-60 hours) £29.00</a:t>
            </a:r>
            <a:endParaRPr lang="en-US" dirty="0">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8750"/>
            <a:ext cx="7055380" cy="825650"/>
          </a:xfrm>
        </p:spPr>
        <p:txBody>
          <a:bodyPr/>
          <a:lstStyle/>
          <a:p>
            <a:r>
              <a:rPr lang="en-US" dirty="0"/>
              <a:t>Job Description</a:t>
            </a:r>
          </a:p>
        </p:txBody>
      </p:sp>
      <p:sp>
        <p:nvSpPr>
          <p:cNvPr id="3" name="Content Placeholder 2"/>
          <p:cNvSpPr>
            <a:spLocks noGrp="1"/>
          </p:cNvSpPr>
          <p:nvPr>
            <p:ph idx="1"/>
          </p:nvPr>
        </p:nvSpPr>
        <p:spPr>
          <a:xfrm>
            <a:off x="990600" y="838200"/>
            <a:ext cx="6711654" cy="5791200"/>
          </a:xfrm>
        </p:spPr>
        <p:txBody>
          <a:bodyPr>
            <a:noAutofit/>
          </a:bodyPr>
          <a:lstStyle/>
          <a:p>
            <a:pPr algn="just">
              <a:buNone/>
            </a:pPr>
            <a:r>
              <a:rPr lang="en-GB" sz="1100" b="1" dirty="0">
                <a:latin typeface="+mn-lt"/>
              </a:rPr>
              <a:t>EU Amazon Transportation Services (ATS) is a high-powered dynamic Team which is shaping middle-mile planning and execution and developing and applying innovative transportation management solutions that improve and enhance the Amazon Transportation network and ultimately drive the best customer experience in a reliable and cost-efficient manner, every time.</a:t>
            </a:r>
          </a:p>
          <a:p>
            <a:pPr algn="just">
              <a:buNone/>
            </a:pPr>
            <a:r>
              <a:rPr lang="en-GB" sz="1100" b="1" dirty="0">
                <a:latin typeface="+mn-lt"/>
              </a:rPr>
              <a:t>The EU ATS TAP (Transportation Associate Program) Team is looking for Amazon Drivers with strong ownership and collaboration skills who are committed to ensuring the safe and on-time delivery of our Customers’ goods.</a:t>
            </a:r>
          </a:p>
          <a:p>
            <a:pPr algn="just">
              <a:buNone/>
            </a:pPr>
            <a:r>
              <a:rPr lang="en-GB" sz="1100" b="1" dirty="0">
                <a:latin typeface="+mn-lt"/>
              </a:rPr>
              <a:t>About the role</a:t>
            </a:r>
          </a:p>
          <a:p>
            <a:pPr algn="just">
              <a:buNone/>
            </a:pPr>
            <a:r>
              <a:rPr lang="en-GB" sz="1100" b="1" dirty="0">
                <a:latin typeface="+mn-lt"/>
              </a:rPr>
              <a:t>Amazon Drivers are vital members of ATS and play a crucial role in helping Amazon delight our customers. You will be responsible for safely operating heavy goods vehicles (HGV) as assigned to perform trailer moves in Amazon yards and over public roads across multiple site types.</a:t>
            </a:r>
          </a:p>
          <a:p>
            <a:pPr algn="just">
              <a:buNone/>
            </a:pPr>
            <a:r>
              <a:rPr lang="en-GB" sz="1100" b="1" dirty="0">
                <a:latin typeface="+mn-lt"/>
              </a:rPr>
              <a:t>Job Responsibilities</a:t>
            </a:r>
          </a:p>
          <a:p>
            <a:pPr algn="just">
              <a:buNone/>
            </a:pPr>
            <a:r>
              <a:rPr lang="en-GB" sz="1100" b="1" dirty="0">
                <a:latin typeface="+mn-lt"/>
              </a:rPr>
              <a:t>• Adhere to company rules and regulations and make safety a priority at all times</a:t>
            </a:r>
          </a:p>
          <a:p>
            <a:pPr algn="just">
              <a:buNone/>
            </a:pPr>
            <a:r>
              <a:rPr lang="en-GB" sz="1100" b="1" dirty="0">
                <a:latin typeface="+mn-lt"/>
              </a:rPr>
              <a:t>• Operate HGVs in yards to move trailers to/from dock and parking locations and over public roads as required while staying on predetermined routes and using approved equipment and technology</a:t>
            </a:r>
          </a:p>
          <a:p>
            <a:pPr algn="just">
              <a:buNone/>
            </a:pPr>
            <a:r>
              <a:rPr lang="en-GB" sz="1100" b="1" dirty="0">
                <a:latin typeface="+mn-lt"/>
              </a:rPr>
              <a:t>• Comply with professional driver regulations (size, weight, route designations, parking, violation and incident reporting requirements, working hours and break periods, etc.)</a:t>
            </a:r>
          </a:p>
          <a:p>
            <a:pPr algn="just">
              <a:buNone/>
            </a:pPr>
            <a:r>
              <a:rPr lang="en-GB" sz="1100" b="1" dirty="0">
                <a:latin typeface="+mn-lt"/>
              </a:rPr>
              <a:t>• Vehicle refuelling and complete driver vehicle inspection reports on equipment, notifying Managers of any maintenance or delivery issues encountered</a:t>
            </a:r>
          </a:p>
          <a:p>
            <a:pPr algn="just">
              <a:buNone/>
            </a:pPr>
            <a:r>
              <a:rPr lang="en-GB" sz="1100" b="1" dirty="0">
                <a:latin typeface="+mn-lt"/>
              </a:rPr>
              <a:t>• Follow delivery schedules, track and report working hours and breaks at appropriate times, obey all applicable traffic laws, and drive in accordance with weather/road conditions</a:t>
            </a:r>
          </a:p>
          <a:p>
            <a:pPr algn="just">
              <a:buNone/>
            </a:pPr>
            <a:r>
              <a:rPr lang="en-GB" sz="1100" b="1" dirty="0">
                <a:latin typeface="+mn-lt"/>
              </a:rPr>
              <a:t>• Work at locations within a geographic area on an as needed basis to support the business, 40 hours/week and overtime as required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8" y="0"/>
            <a:ext cx="7055380" cy="914400"/>
          </a:xfrm>
        </p:spPr>
        <p:txBody>
          <a:bodyPr/>
          <a:lstStyle/>
          <a:p>
            <a:r>
              <a:rPr lang="en-US" dirty="0"/>
              <a:t>Person specification</a:t>
            </a:r>
          </a:p>
        </p:txBody>
      </p:sp>
      <p:sp>
        <p:nvSpPr>
          <p:cNvPr id="3" name="Content Placeholder 2"/>
          <p:cNvSpPr>
            <a:spLocks noGrp="1"/>
          </p:cNvSpPr>
          <p:nvPr>
            <p:ph idx="1"/>
          </p:nvPr>
        </p:nvSpPr>
        <p:spPr>
          <a:xfrm>
            <a:off x="762000" y="952018"/>
            <a:ext cx="6711654" cy="5562606"/>
          </a:xfrm>
        </p:spPr>
        <p:txBody>
          <a:bodyPr>
            <a:normAutofit fontScale="55000" lnSpcReduction="20000"/>
          </a:bodyPr>
          <a:lstStyle/>
          <a:p>
            <a:pPr>
              <a:lnSpc>
                <a:spcPct val="170000"/>
              </a:lnSpc>
              <a:buNone/>
            </a:pPr>
            <a:r>
              <a:rPr lang="en-GB" b="1" dirty="0"/>
              <a:t>• Ability to follow and enforce safety measures and policies to all who enter the yard, including vendors and senior team members</a:t>
            </a:r>
          </a:p>
          <a:p>
            <a:pPr>
              <a:lnSpc>
                <a:spcPct val="170000"/>
              </a:lnSpc>
              <a:buNone/>
            </a:pPr>
            <a:r>
              <a:rPr lang="en-GB" b="1" dirty="0"/>
              <a:t>• Lift to 15 kilograms, stand and walk during shifts lasting up to 10 hours, and frequently push, pull, squat, bend, and reach, with or without reasonable adjustments (If applicable)</a:t>
            </a:r>
          </a:p>
          <a:p>
            <a:pPr>
              <a:lnSpc>
                <a:spcPct val="170000"/>
              </a:lnSpc>
              <a:buNone/>
            </a:pPr>
            <a:endParaRPr lang="en-GB" b="1" dirty="0"/>
          </a:p>
          <a:p>
            <a:pPr>
              <a:lnSpc>
                <a:spcPct val="170000"/>
              </a:lnSpc>
              <a:buNone/>
            </a:pPr>
            <a:r>
              <a:rPr lang="en-GB" b="1" dirty="0"/>
              <a:t>Basic Qualifications</a:t>
            </a:r>
          </a:p>
          <a:p>
            <a:pPr>
              <a:lnSpc>
                <a:spcPct val="170000"/>
              </a:lnSpc>
              <a:buNone/>
            </a:pPr>
            <a:r>
              <a:rPr lang="en-GB" b="1" dirty="0"/>
              <a:t>• Active UK Class B (car) Driver’s License</a:t>
            </a:r>
          </a:p>
          <a:p>
            <a:pPr>
              <a:lnSpc>
                <a:spcPct val="170000"/>
              </a:lnSpc>
              <a:buNone/>
            </a:pPr>
            <a:r>
              <a:rPr lang="en-GB" b="1" dirty="0"/>
              <a:t>• Able to obtain an HGV Driver’s license category C+E and Driver Certificate of Professional Competence (DCPC) and additional driving/equipment certifications as required</a:t>
            </a:r>
          </a:p>
          <a:p>
            <a:pPr>
              <a:lnSpc>
                <a:spcPct val="170000"/>
              </a:lnSpc>
              <a:buNone/>
            </a:pPr>
            <a:r>
              <a:rPr lang="en-GB" b="1" dirty="0"/>
              <a:t>• Experienced with Microsoft Outlook, Word, and Excel, including email management.</a:t>
            </a:r>
          </a:p>
          <a:p>
            <a:pPr>
              <a:lnSpc>
                <a:spcPct val="170000"/>
              </a:lnSpc>
              <a:buNone/>
            </a:pPr>
            <a:endParaRPr lang="en-GB" b="1" dirty="0"/>
          </a:p>
          <a:p>
            <a:pPr>
              <a:lnSpc>
                <a:spcPct val="170000"/>
              </a:lnSpc>
              <a:buNone/>
            </a:pPr>
            <a:r>
              <a:rPr lang="en-GB" b="1" dirty="0"/>
              <a:t>Preferred Qualifications</a:t>
            </a:r>
          </a:p>
          <a:p>
            <a:pPr>
              <a:lnSpc>
                <a:spcPct val="170000"/>
              </a:lnSpc>
              <a:buNone/>
            </a:pPr>
            <a:r>
              <a:rPr lang="en-GB" b="1" dirty="0"/>
              <a:t>• Heavy Goods Vehicle (HGV) category C+E Driving License</a:t>
            </a:r>
          </a:p>
          <a:p>
            <a:pPr>
              <a:lnSpc>
                <a:spcPct val="170000"/>
              </a:lnSpc>
              <a:buNone/>
            </a:pPr>
            <a:r>
              <a:rPr lang="en-GB" b="1" dirty="0"/>
              <a:t>• Active Driver Certificate of Professional Competence (DCPC)</a:t>
            </a:r>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Job requisition</a:t>
            </a:r>
          </a:p>
        </p:txBody>
      </p:sp>
      <p:sp>
        <p:nvSpPr>
          <p:cNvPr id="3" name="Content Placeholder 2"/>
          <p:cNvSpPr>
            <a:spLocks noGrp="1"/>
          </p:cNvSpPr>
          <p:nvPr>
            <p:ph idx="1"/>
          </p:nvPr>
        </p:nvSpPr>
        <p:spPr>
          <a:xfrm>
            <a:off x="813003" y="1447800"/>
            <a:ext cx="6711654" cy="4195481"/>
          </a:xfrm>
        </p:spPr>
        <p:txBody>
          <a:bodyPr>
            <a:normAutofit/>
          </a:bodyPr>
          <a:lstStyle/>
          <a:p>
            <a:pPr>
              <a:buNone/>
            </a:pPr>
            <a:r>
              <a:rPr lang="en-US" b="1" dirty="0"/>
              <a:t>Department</a:t>
            </a:r>
            <a:r>
              <a:rPr lang="en-US" dirty="0"/>
              <a:t>: Transportation Operations Management</a:t>
            </a:r>
          </a:p>
          <a:p>
            <a:pPr>
              <a:buNone/>
            </a:pPr>
            <a:r>
              <a:rPr lang="en-US" b="1" dirty="0"/>
              <a:t>Position title</a:t>
            </a:r>
            <a:r>
              <a:rPr lang="en-US" dirty="0"/>
              <a:t>: HGV Driver</a:t>
            </a:r>
          </a:p>
          <a:p>
            <a:pPr>
              <a:buNone/>
            </a:pPr>
            <a:r>
              <a:rPr lang="en-US" b="1" dirty="0"/>
              <a:t>Reason for requisition</a:t>
            </a:r>
            <a:r>
              <a:rPr lang="en-US" dirty="0"/>
              <a:t>: Setting up own drivers and shunters </a:t>
            </a:r>
          </a:p>
          <a:p>
            <a:pPr>
              <a:buNone/>
            </a:pPr>
            <a:r>
              <a:rPr lang="en-US" b="1" dirty="0"/>
              <a:t>Funding</a:t>
            </a:r>
            <a:r>
              <a:rPr lang="en-US" dirty="0"/>
              <a:t>: Budget 2022</a:t>
            </a:r>
          </a:p>
          <a:p>
            <a:pPr>
              <a:buNone/>
            </a:pPr>
            <a:r>
              <a:rPr lang="en-US" b="1" dirty="0"/>
              <a:t>Job description</a:t>
            </a:r>
            <a:r>
              <a:rPr lang="en-US" dirty="0"/>
              <a:t>: (mentioned in before slides)</a:t>
            </a:r>
          </a:p>
          <a:p>
            <a:pPr>
              <a:buNone/>
            </a:pPr>
            <a:endParaRPr lang="en-US" dirty="0"/>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Job posting</a:t>
            </a:r>
          </a:p>
        </p:txBody>
      </p:sp>
      <p:sp>
        <p:nvSpPr>
          <p:cNvPr id="3" name="Content Placeholder 2"/>
          <p:cNvSpPr>
            <a:spLocks noGrp="1"/>
          </p:cNvSpPr>
          <p:nvPr>
            <p:ph idx="1"/>
          </p:nvPr>
        </p:nvSpPr>
        <p:spPr/>
        <p:txBody>
          <a:bodyPr>
            <a:normAutofit/>
          </a:bodyPr>
          <a:lstStyle/>
          <a:p>
            <a:pPr>
              <a:buNone/>
            </a:pPr>
            <a:r>
              <a:rPr lang="en-US" dirty="0"/>
              <a:t>Job is posted in</a:t>
            </a:r>
          </a:p>
          <a:p>
            <a:r>
              <a:rPr lang="en-US" dirty="0"/>
              <a:t>Internal coms</a:t>
            </a:r>
          </a:p>
          <a:p>
            <a:r>
              <a:rPr lang="en-US" dirty="0"/>
              <a:t>Amazon.jobs</a:t>
            </a:r>
          </a:p>
          <a:p>
            <a:r>
              <a:rPr lang="en-US" dirty="0"/>
              <a:t>Amazon.force.com (conversion portal)</a:t>
            </a:r>
          </a:p>
          <a:p>
            <a:pPr>
              <a:buNone/>
            </a:pPr>
            <a:r>
              <a:rPr lang="en-US" dirty="0"/>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Career opportunity</a:t>
            </a:r>
          </a:p>
        </p:txBody>
      </p:sp>
      <p:sp>
        <p:nvSpPr>
          <p:cNvPr id="3" name="Content Placeholder 2"/>
          <p:cNvSpPr>
            <a:spLocks noGrp="1"/>
          </p:cNvSpPr>
          <p:nvPr>
            <p:ph idx="1"/>
          </p:nvPr>
        </p:nvSpPr>
        <p:spPr>
          <a:xfrm>
            <a:off x="1143000" y="1371600"/>
            <a:ext cx="8229600" cy="4525963"/>
          </a:xfrm>
        </p:spPr>
        <p:txBody>
          <a:bodyPr>
            <a:normAutofit/>
          </a:bodyPr>
          <a:lstStyle/>
          <a:p>
            <a:r>
              <a:rPr lang="en-GB" dirty="0"/>
              <a:t>Welcome, T3 Internal Transfer Associates.</a:t>
            </a:r>
          </a:p>
          <a:p>
            <a:r>
              <a:rPr lang="en-GB" dirty="0"/>
              <a:t>Join our team at BHX and MAN node</a:t>
            </a:r>
          </a:p>
          <a:p>
            <a:endParaRPr lang="en-GB" dirty="0"/>
          </a:p>
          <a:p>
            <a:r>
              <a:rPr lang="en-GB" dirty="0"/>
              <a:t>Places are limited, please apply as soon as possible!</a:t>
            </a:r>
          </a:p>
          <a:p>
            <a:r>
              <a:rPr lang="en-GB" dirty="0"/>
              <a:t>Please note this application will be subject to successfully passing an additional Background Check and Drug and Alcohol test!</a:t>
            </a:r>
          </a:p>
          <a:p>
            <a:endParaRPr lang="en-GB" dirty="0"/>
          </a:p>
          <a:p>
            <a:r>
              <a:rPr lang="en-GB" dirty="0"/>
              <a:t>This opportunity will be open until all positions are filled for 2022, we will update you as we move closer to the window closing. </a:t>
            </a:r>
            <a:endParaRPr lang="en-US" dirty="0"/>
          </a:p>
          <a:p>
            <a:pPr>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Candidate assessment</a:t>
            </a:r>
          </a:p>
        </p:txBody>
      </p:sp>
      <p:sp>
        <p:nvSpPr>
          <p:cNvPr id="3" name="Content Placeholder 2"/>
          <p:cNvSpPr>
            <a:spLocks noGrp="1"/>
          </p:cNvSpPr>
          <p:nvPr>
            <p:ph idx="1"/>
          </p:nvPr>
        </p:nvSpPr>
        <p:spPr/>
        <p:txBody>
          <a:bodyPr>
            <a:normAutofit fontScale="77500" lnSpcReduction="20000"/>
          </a:bodyPr>
          <a:lstStyle/>
          <a:p>
            <a:r>
              <a:rPr lang="en-US" dirty="0"/>
              <a:t>Now candidates who meet Amazon’s criterion will be contacted and called for the further process.</a:t>
            </a:r>
          </a:p>
          <a:p>
            <a:pPr>
              <a:buNone/>
            </a:pPr>
            <a:r>
              <a:rPr lang="en-US" dirty="0"/>
              <a:t>*total applications: </a:t>
            </a:r>
            <a:r>
              <a:rPr lang="en-US" b="1" dirty="0"/>
              <a:t>150</a:t>
            </a:r>
          </a:p>
          <a:p>
            <a:pPr>
              <a:buNone/>
            </a:pPr>
            <a:r>
              <a:rPr lang="en-US" dirty="0"/>
              <a:t>*shortlisted candidates based on first screening </a:t>
            </a:r>
            <a:r>
              <a:rPr lang="en-US" b="1" dirty="0"/>
              <a:t>(resume):55</a:t>
            </a:r>
          </a:p>
          <a:p>
            <a:r>
              <a:rPr lang="en-US" dirty="0"/>
              <a:t>The HR department will set the psychometric test.</a:t>
            </a:r>
          </a:p>
          <a:p>
            <a:r>
              <a:rPr lang="en-US" dirty="0"/>
              <a:t>The interview panel will decide the topics for the group discussion </a:t>
            </a:r>
          </a:p>
          <a:p>
            <a:r>
              <a:rPr lang="en-US" dirty="0"/>
              <a:t>The shortlisted Candidates will undergo-</a:t>
            </a:r>
          </a:p>
          <a:p>
            <a:pPr lvl="1">
              <a:buFont typeface="Wingdings" pitchFamily="2" charset="2"/>
              <a:buChar char="Ø"/>
            </a:pPr>
            <a:r>
              <a:rPr lang="en-US" b="1" dirty="0"/>
              <a:t>Psychometric Test </a:t>
            </a:r>
          </a:p>
          <a:p>
            <a:pPr lvl="1">
              <a:buFont typeface="Wingdings" pitchFamily="2" charset="2"/>
              <a:buChar char="Ø"/>
            </a:pPr>
            <a:r>
              <a:rPr lang="en-US" b="1" dirty="0"/>
              <a:t>Group Discussion</a:t>
            </a:r>
          </a:p>
          <a:p>
            <a:pPr>
              <a:buNone/>
            </a:pPr>
            <a:r>
              <a:rPr lang="en-US" dirty="0"/>
              <a:t>*total applications: </a:t>
            </a:r>
            <a:r>
              <a:rPr lang="en-US" b="1" dirty="0"/>
              <a:t>55</a:t>
            </a:r>
          </a:p>
          <a:p>
            <a:pPr>
              <a:buNone/>
            </a:pPr>
            <a:r>
              <a:rPr lang="en-US" dirty="0"/>
              <a:t>*shortlisted candidates based on second screening </a:t>
            </a:r>
            <a:r>
              <a:rPr lang="en-US" b="1" dirty="0"/>
              <a:t>(psychometric test):35</a:t>
            </a:r>
          </a:p>
          <a:p>
            <a:pPr>
              <a:buNone/>
            </a:pPr>
            <a:r>
              <a:rPr lang="en-US" dirty="0"/>
              <a:t>* shortlisted candidates based on third screening </a:t>
            </a:r>
            <a:r>
              <a:rPr lang="en-US" b="1" dirty="0"/>
              <a:t>(GD):25</a:t>
            </a:r>
          </a:p>
          <a:p>
            <a:pPr lvl="1"/>
            <a:endParaRPr lang="en-US" dirty="0"/>
          </a:p>
          <a:p>
            <a:pPr lvl="1">
              <a:buNone/>
            </a:pPr>
            <a:endParaRPr lang="en-US" dirty="0"/>
          </a:p>
          <a:p>
            <a:pPr lvl="1"/>
            <a:endParaRPr lang="en-US" dirty="0"/>
          </a:p>
          <a:p>
            <a:pPr lvl="1"/>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r>
              <a:rPr lang="en-US" dirty="0"/>
              <a:t>The shortlisted candidates will be called for medical tests.</a:t>
            </a:r>
          </a:p>
          <a:p>
            <a:r>
              <a:rPr lang="en-US" dirty="0"/>
              <a:t>The interview panel will consist of the hiring managers &amp; transportation managers.</a:t>
            </a:r>
          </a:p>
          <a:p>
            <a:r>
              <a:rPr lang="en-US" dirty="0"/>
              <a:t>There are two rounds of interview:</a:t>
            </a:r>
          </a:p>
          <a:p>
            <a:pPr marL="514350" indent="-514350">
              <a:buAutoNum type="arabicPeriod"/>
            </a:pPr>
            <a:r>
              <a:rPr lang="en-US" b="1" dirty="0"/>
              <a:t>HR round</a:t>
            </a:r>
          </a:p>
          <a:p>
            <a:pPr marL="514350" indent="-514350">
              <a:buAutoNum type="arabicPeriod"/>
            </a:pPr>
            <a:r>
              <a:rPr lang="en-US" b="1" dirty="0"/>
              <a:t>Technical round</a:t>
            </a:r>
          </a:p>
          <a:p>
            <a:pPr marL="514350" indent="-514350">
              <a:buNone/>
            </a:pPr>
            <a:r>
              <a:rPr lang="en-US" dirty="0"/>
              <a:t>*total candidates: </a:t>
            </a:r>
            <a:r>
              <a:rPr lang="en-US" b="1" dirty="0"/>
              <a:t>25</a:t>
            </a:r>
          </a:p>
          <a:p>
            <a:pPr marL="514350" indent="-514350">
              <a:buNone/>
            </a:pPr>
            <a:r>
              <a:rPr lang="en-US" dirty="0"/>
              <a:t>*shortlisted candidates based on fourth screening </a:t>
            </a:r>
            <a:r>
              <a:rPr lang="en-US" b="1" dirty="0"/>
              <a:t>(Personal interview):10</a:t>
            </a:r>
          </a:p>
          <a:p>
            <a:pPr marL="514350" indent="-514350">
              <a:buNone/>
            </a:pPr>
            <a:endParaRPr lang="en-US" dirty="0"/>
          </a:p>
          <a:p>
            <a:pPr>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1026" name="Picture 2"/>
          <p:cNvPicPr>
            <a:picLocks noGrp="1" noChangeAspect="1" noChangeArrowheads="1"/>
          </p:cNvPicPr>
          <p:nvPr>
            <p:ph idx="1"/>
          </p:nvPr>
        </p:nvPicPr>
        <p:blipFill>
          <a:blip r:embed="rId2"/>
          <a:srcRect/>
          <a:stretch>
            <a:fillRect/>
          </a:stretch>
        </p:blipFill>
        <p:spPr bwMode="auto">
          <a:xfrm>
            <a:off x="1" y="0"/>
            <a:ext cx="9144000" cy="68580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1" y="5787"/>
            <a:ext cx="7055380" cy="908613"/>
          </a:xfrm>
        </p:spPr>
        <p:txBody>
          <a:bodyPr/>
          <a:lstStyle/>
          <a:p>
            <a:r>
              <a:rPr lang="en-US" dirty="0"/>
              <a:t>Background check </a:t>
            </a:r>
          </a:p>
        </p:txBody>
      </p:sp>
      <p:sp>
        <p:nvSpPr>
          <p:cNvPr id="3" name="Content Placeholder 2"/>
          <p:cNvSpPr>
            <a:spLocks noGrp="1"/>
          </p:cNvSpPr>
          <p:nvPr>
            <p:ph idx="1"/>
          </p:nvPr>
        </p:nvSpPr>
        <p:spPr>
          <a:xfrm>
            <a:off x="838200" y="1111517"/>
            <a:ext cx="6711654" cy="4195481"/>
          </a:xfrm>
        </p:spPr>
        <p:txBody>
          <a:bodyPr>
            <a:normAutofit/>
          </a:bodyPr>
          <a:lstStyle/>
          <a:p>
            <a:r>
              <a:rPr lang="en-US" dirty="0"/>
              <a:t>From the resume</a:t>
            </a:r>
          </a:p>
          <a:p>
            <a:pPr>
              <a:buNone/>
            </a:pPr>
            <a:r>
              <a:rPr lang="en-US" dirty="0"/>
              <a:t> -employment history</a:t>
            </a:r>
          </a:p>
          <a:p>
            <a:r>
              <a:rPr lang="en-US" dirty="0"/>
              <a:t> DBS check</a:t>
            </a:r>
          </a:p>
          <a:p>
            <a:r>
              <a:rPr lang="en-US" dirty="0"/>
              <a:t>Eligibility check</a:t>
            </a:r>
          </a:p>
          <a:p>
            <a:r>
              <a:rPr lang="en-US" dirty="0"/>
              <a:t>Medical tests will be carried out to test whether the candidate is physically fit for the job.</a:t>
            </a:r>
          </a:p>
          <a:p>
            <a:pPr>
              <a:buNone/>
            </a:pPr>
            <a:endParaRPr lang="en-US" dirty="0"/>
          </a:p>
          <a:p>
            <a:pPr>
              <a:buNone/>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a:buNone/>
            </a:pPr>
            <a:r>
              <a:rPr lang="en-US" dirty="0"/>
              <a:t>*Total candidates : </a:t>
            </a:r>
            <a:r>
              <a:rPr lang="en-US" b="1" dirty="0"/>
              <a:t>10</a:t>
            </a:r>
          </a:p>
          <a:p>
            <a:pPr>
              <a:buNone/>
            </a:pPr>
            <a:r>
              <a:rPr lang="en-US" dirty="0"/>
              <a:t>*Candidates who </a:t>
            </a:r>
            <a:r>
              <a:rPr lang="en-US" b="1" dirty="0"/>
              <a:t>accepted job offer</a:t>
            </a:r>
            <a:r>
              <a:rPr lang="en-US" dirty="0"/>
              <a:t>: </a:t>
            </a:r>
            <a:r>
              <a:rPr lang="en-US" b="1" dirty="0"/>
              <a:t>9</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366"/>
            <a:ext cx="8229600" cy="1143000"/>
          </a:xfrm>
        </p:spPr>
        <p:txBody>
          <a:bodyPr/>
          <a:lstStyle/>
          <a:p>
            <a:pPr algn="l"/>
            <a:r>
              <a:rPr lang="en-US" dirty="0"/>
              <a:t>Recruitment Yield Pyramid</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746086419"/>
              </p:ext>
            </p:extLst>
          </p:nvPr>
        </p:nvGraphicFramePr>
        <p:xfrm>
          <a:off x="685800" y="1066800"/>
          <a:ext cx="7239000" cy="5059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Arrow Connector 9"/>
          <p:cNvCxnSpPr/>
          <p:nvPr/>
        </p:nvCxnSpPr>
        <p:spPr>
          <a:xfrm>
            <a:off x="4623122" y="1512182"/>
            <a:ext cx="914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029200" y="2122338"/>
            <a:ext cx="8382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5774803" y="3084899"/>
            <a:ext cx="8382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353537" y="3823256"/>
            <a:ext cx="609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6972300" y="4743617"/>
            <a:ext cx="609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7466394" y="5423693"/>
            <a:ext cx="533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7999794" y="5257800"/>
            <a:ext cx="1034608" cy="1200329"/>
          </a:xfrm>
          <a:prstGeom prst="rect">
            <a:avLst/>
          </a:prstGeom>
          <a:noFill/>
        </p:spPr>
        <p:txBody>
          <a:bodyPr wrap="square" rtlCol="0">
            <a:spAutoFit/>
          </a:bodyPr>
          <a:lstStyle/>
          <a:p>
            <a:r>
              <a:rPr lang="en-US" dirty="0"/>
              <a:t>Total candidate pool</a:t>
            </a:r>
          </a:p>
        </p:txBody>
      </p:sp>
      <p:sp>
        <p:nvSpPr>
          <p:cNvPr id="33" name="TextBox 32"/>
          <p:cNvSpPr txBox="1"/>
          <p:nvPr/>
        </p:nvSpPr>
        <p:spPr>
          <a:xfrm>
            <a:off x="5688354" y="1066800"/>
            <a:ext cx="1752600" cy="646331"/>
          </a:xfrm>
          <a:prstGeom prst="rect">
            <a:avLst/>
          </a:prstGeom>
          <a:noFill/>
        </p:spPr>
        <p:txBody>
          <a:bodyPr wrap="square" rtlCol="0">
            <a:spAutoFit/>
          </a:bodyPr>
          <a:lstStyle/>
          <a:p>
            <a:r>
              <a:rPr lang="en-US" dirty="0"/>
              <a:t>4:5 – accepted job offer letter</a:t>
            </a:r>
          </a:p>
        </p:txBody>
      </p:sp>
      <p:sp>
        <p:nvSpPr>
          <p:cNvPr id="34" name="TextBox 33"/>
          <p:cNvSpPr txBox="1"/>
          <p:nvPr/>
        </p:nvSpPr>
        <p:spPr>
          <a:xfrm>
            <a:off x="5869571" y="1969359"/>
            <a:ext cx="1524000" cy="369332"/>
          </a:xfrm>
          <a:prstGeom prst="rect">
            <a:avLst/>
          </a:prstGeom>
          <a:noFill/>
        </p:spPr>
        <p:txBody>
          <a:bodyPr wrap="square" rtlCol="0">
            <a:spAutoFit/>
          </a:bodyPr>
          <a:lstStyle/>
          <a:p>
            <a:r>
              <a:rPr lang="en-US" dirty="0"/>
              <a:t>1:3 - finalists</a:t>
            </a:r>
          </a:p>
        </p:txBody>
      </p:sp>
      <p:sp>
        <p:nvSpPr>
          <p:cNvPr id="35" name="TextBox 34"/>
          <p:cNvSpPr txBox="1"/>
          <p:nvPr/>
        </p:nvSpPr>
        <p:spPr>
          <a:xfrm>
            <a:off x="6596002" y="2879640"/>
            <a:ext cx="2438400" cy="369332"/>
          </a:xfrm>
          <a:prstGeom prst="rect">
            <a:avLst/>
          </a:prstGeom>
          <a:noFill/>
        </p:spPr>
        <p:txBody>
          <a:bodyPr wrap="square" rtlCol="0">
            <a:spAutoFit/>
          </a:bodyPr>
          <a:lstStyle/>
          <a:p>
            <a:r>
              <a:rPr lang="en-US" dirty="0"/>
              <a:t>1:2 – shortlisted for PI</a:t>
            </a:r>
          </a:p>
        </p:txBody>
      </p:sp>
      <p:sp>
        <p:nvSpPr>
          <p:cNvPr id="36" name="TextBox 35"/>
          <p:cNvSpPr txBox="1"/>
          <p:nvPr/>
        </p:nvSpPr>
        <p:spPr>
          <a:xfrm>
            <a:off x="7047897" y="3449776"/>
            <a:ext cx="1828800" cy="646331"/>
          </a:xfrm>
          <a:prstGeom prst="rect">
            <a:avLst/>
          </a:prstGeom>
          <a:noFill/>
        </p:spPr>
        <p:txBody>
          <a:bodyPr wrap="square" rtlCol="0">
            <a:spAutoFit/>
          </a:bodyPr>
          <a:lstStyle/>
          <a:p>
            <a:r>
              <a:rPr lang="en-US" dirty="0"/>
              <a:t>2:3 – shortlisted for GD</a:t>
            </a:r>
          </a:p>
        </p:txBody>
      </p:sp>
      <p:sp>
        <p:nvSpPr>
          <p:cNvPr id="37" name="TextBox 36"/>
          <p:cNvSpPr txBox="1"/>
          <p:nvPr/>
        </p:nvSpPr>
        <p:spPr>
          <a:xfrm>
            <a:off x="7623013" y="4174430"/>
            <a:ext cx="1295399" cy="1200329"/>
          </a:xfrm>
          <a:prstGeom prst="rect">
            <a:avLst/>
          </a:prstGeom>
          <a:noFill/>
        </p:spPr>
        <p:txBody>
          <a:bodyPr wrap="square" rtlCol="0">
            <a:spAutoFit/>
          </a:bodyPr>
          <a:lstStyle/>
          <a:p>
            <a:r>
              <a:rPr lang="en-US" dirty="0"/>
              <a:t>9:20 – screened from resume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DEPLOYING &amp; SOCIALIZATION</a:t>
            </a:r>
          </a:p>
        </p:txBody>
      </p:sp>
      <p:sp>
        <p:nvSpPr>
          <p:cNvPr id="3" name="Content Placeholder 2"/>
          <p:cNvSpPr>
            <a:spLocks noGrp="1"/>
          </p:cNvSpPr>
          <p:nvPr>
            <p:ph idx="1"/>
          </p:nvPr>
        </p:nvSpPr>
        <p:spPr/>
        <p:txBody>
          <a:bodyPr/>
          <a:lstStyle/>
          <a:p>
            <a:pPr>
              <a:buFont typeface="Wingdings" pitchFamily="2" charset="2"/>
              <a:buChar char="Ø"/>
            </a:pPr>
            <a:r>
              <a:rPr lang="en-US" dirty="0"/>
              <a:t>The 4 selected candidates are </a:t>
            </a:r>
            <a:r>
              <a:rPr lang="en-US" altLang="en-US" dirty="0"/>
              <a:t>assigned the </a:t>
            </a:r>
            <a:r>
              <a:rPr lang="en-US" altLang="en-US" b="1" dirty="0"/>
              <a:t>appropriate jobs and roles in the organization</a:t>
            </a:r>
            <a:r>
              <a:rPr lang="en-US" altLang="en-US" dirty="0"/>
              <a:t>.</a:t>
            </a:r>
          </a:p>
          <a:p>
            <a:pPr>
              <a:buFont typeface="Wingdings" pitchFamily="2" charset="2"/>
              <a:buChar char="Ø"/>
            </a:pPr>
            <a:r>
              <a:rPr lang="en-US" dirty="0"/>
              <a:t> Organizing </a:t>
            </a:r>
            <a:r>
              <a:rPr lang="en-US" b="1" i="1" dirty="0"/>
              <a:t>induction and orientation programs </a:t>
            </a:r>
            <a:r>
              <a:rPr lang="en-US" dirty="0"/>
              <a:t>for the newly hired employees.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26CBF3DE-C383-72DB-E648-4010E5D17BCB}"/>
              </a:ext>
            </a:extLst>
          </p:cNvPr>
          <p:cNvSpPr>
            <a:spLocks noGrp="1"/>
          </p:cNvSpPr>
          <p:nvPr>
            <p:ph idx="1"/>
          </p:nvPr>
        </p:nvSpPr>
        <p:spPr>
          <a:xfrm>
            <a:off x="486698" y="2548281"/>
            <a:ext cx="3841954" cy="3658689"/>
          </a:xfrm>
        </p:spPr>
        <p:txBody>
          <a:bodyPr>
            <a:normAutofit/>
          </a:bodyPr>
          <a:lstStyle/>
          <a:p>
            <a:r>
              <a:rPr lang="en-GB" sz="4800" dirty="0"/>
              <a:t>Thank you for your attention !</a:t>
            </a:r>
          </a:p>
        </p:txBody>
      </p:sp>
      <p:pic>
        <p:nvPicPr>
          <p:cNvPr id="5" name="Graphic 4" descr="Smiling face outline with solid fill">
            <a:extLst>
              <a:ext uri="{FF2B5EF4-FFF2-40B4-BE49-F238E27FC236}">
                <a16:creationId xmlns:a16="http://schemas.microsoft.com/office/drawing/2014/main" id="{3C4F9F6E-C9AB-E9F6-5672-510ED36E1A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82288" y="2548281"/>
            <a:ext cx="3662018" cy="3662018"/>
          </a:xfrm>
          <a:prstGeom prst="rect">
            <a:avLst/>
          </a:prstGeom>
          <a:effectLst/>
        </p:spPr>
      </p:pic>
    </p:spTree>
    <p:extLst>
      <p:ext uri="{BB962C8B-B14F-4D97-AF65-F5344CB8AC3E}">
        <p14:creationId xmlns:p14="http://schemas.microsoft.com/office/powerpoint/2010/main" val="1445046040"/>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8097</TotalTime>
  <Words>1106</Words>
  <Application>Microsoft Office PowerPoint</Application>
  <PresentationFormat>On-screen Show (4:3)</PresentationFormat>
  <Paragraphs>110</Paragraphs>
  <Slides>19</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Wingdings</vt:lpstr>
      <vt:lpstr>Wingdings 3</vt:lpstr>
      <vt:lpstr>Ion</vt:lpstr>
      <vt:lpstr>Name: Stefan Stefanov Module Name: LCBB5004 Managing People Lecturer: Efua Adams Title of Assignment: Role of an H.R professional and Amazon Recruitment and Selection process</vt:lpstr>
      <vt:lpstr>How HR was born?</vt:lpstr>
      <vt:lpstr>What is CIPD HR?</vt:lpstr>
      <vt:lpstr>PowerPoint Presentation</vt:lpstr>
      <vt:lpstr>AMAZON LOGISTIC RECRUITMENT PROCESS</vt:lpstr>
      <vt:lpstr>Need for position</vt:lpstr>
      <vt:lpstr>Job Description</vt:lpstr>
      <vt:lpstr>Person specification</vt:lpstr>
      <vt:lpstr>Job requisition</vt:lpstr>
      <vt:lpstr>Job posting</vt:lpstr>
      <vt:lpstr>Career opportunity</vt:lpstr>
      <vt:lpstr>Candidate assessment</vt:lpstr>
      <vt:lpstr>PowerPoint Presentation</vt:lpstr>
      <vt:lpstr>PowerPoint Presentation</vt:lpstr>
      <vt:lpstr>Background check </vt:lpstr>
      <vt:lpstr>PowerPoint Presentation</vt:lpstr>
      <vt:lpstr>Recruitment Yield Pyramid</vt:lpstr>
      <vt:lpstr>DEPLOYING &amp; SOCIALIZATION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SINDHU</dc:creator>
  <cp:lastModifiedBy>desislava stefanova</cp:lastModifiedBy>
  <cp:revision>31</cp:revision>
  <dcterms:created xsi:type="dcterms:W3CDTF">2006-08-16T00:00:00Z</dcterms:created>
  <dcterms:modified xsi:type="dcterms:W3CDTF">2022-07-02T05:42:54Z</dcterms:modified>
</cp:coreProperties>
</file>