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46"/>
  </p:notesMasterIdLst>
  <p:sldIdLst>
    <p:sldId id="256" r:id="rId4"/>
    <p:sldId id="332" r:id="rId5"/>
    <p:sldId id="291" r:id="rId6"/>
    <p:sldId id="257" r:id="rId7"/>
    <p:sldId id="289" r:id="rId8"/>
    <p:sldId id="286" r:id="rId9"/>
    <p:sldId id="297" r:id="rId10"/>
    <p:sldId id="303" r:id="rId11"/>
    <p:sldId id="301" r:id="rId12"/>
    <p:sldId id="280" r:id="rId13"/>
    <p:sldId id="281" r:id="rId14"/>
    <p:sldId id="273" r:id="rId15"/>
    <p:sldId id="277" r:id="rId16"/>
    <p:sldId id="279" r:id="rId17"/>
    <p:sldId id="278" r:id="rId18"/>
    <p:sldId id="276" r:id="rId19"/>
    <p:sldId id="275" r:id="rId20"/>
    <p:sldId id="326" r:id="rId21"/>
    <p:sldId id="327" r:id="rId22"/>
    <p:sldId id="328" r:id="rId23"/>
    <p:sldId id="329" r:id="rId24"/>
    <p:sldId id="330" r:id="rId25"/>
    <p:sldId id="305" r:id="rId26"/>
    <p:sldId id="316" r:id="rId27"/>
    <p:sldId id="317" r:id="rId28"/>
    <p:sldId id="318" r:id="rId29"/>
    <p:sldId id="319" r:id="rId30"/>
    <p:sldId id="320" r:id="rId31"/>
    <p:sldId id="321" r:id="rId32"/>
    <p:sldId id="322" r:id="rId33"/>
    <p:sldId id="331" r:id="rId34"/>
    <p:sldId id="298" r:id="rId35"/>
    <p:sldId id="334" r:id="rId36"/>
    <p:sldId id="282" r:id="rId37"/>
    <p:sldId id="300" r:id="rId38"/>
    <p:sldId id="285" r:id="rId39"/>
    <p:sldId id="299" r:id="rId40"/>
    <p:sldId id="266" r:id="rId41"/>
    <p:sldId id="259" r:id="rId42"/>
    <p:sldId id="267" r:id="rId43"/>
    <p:sldId id="293" r:id="rId44"/>
    <p:sldId id="296"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8E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645" autoAdjust="0"/>
    <p:restoredTop sz="94660"/>
  </p:normalViewPr>
  <p:slideViewPr>
    <p:cSldViewPr snapToGrid="0">
      <p:cViewPr varScale="1">
        <p:scale>
          <a:sx n="61" d="100"/>
          <a:sy n="61" d="100"/>
        </p:scale>
        <p:origin x="636"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notesMaster" Target="notesMasters/notesMaster1.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1936D0-9BB9-4B96-8516-9E99411028FF}" type="datetimeFigureOut">
              <a:rPr lang="en-GB" smtClean="0"/>
              <a:t>18/09/2024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AB7DF5-C05F-4EE7-9E45-2F658EBC4336}" type="slidenum">
              <a:rPr lang="en-GB" smtClean="0"/>
              <a:t>‹#›</a:t>
            </a:fld>
            <a:endParaRPr lang="en-GB"/>
          </a:p>
        </p:txBody>
      </p:sp>
    </p:spTree>
    <p:extLst>
      <p:ext uri="{BB962C8B-B14F-4D97-AF65-F5344CB8AC3E}">
        <p14:creationId xmlns:p14="http://schemas.microsoft.com/office/powerpoint/2010/main" val="20864184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82201-E39C-4301-8A75-4EBD1F5463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8635337-3A79-49F7-AFDF-1B52942683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DE13096-9FAE-4406-9D26-E2950515F734}"/>
              </a:ext>
            </a:extLst>
          </p:cNvPr>
          <p:cNvSpPr>
            <a:spLocks noGrp="1"/>
          </p:cNvSpPr>
          <p:nvPr>
            <p:ph type="dt" sz="half" idx="10"/>
          </p:nvPr>
        </p:nvSpPr>
        <p:spPr/>
        <p:txBody>
          <a:bodyPr/>
          <a:lstStyle/>
          <a:p>
            <a:fld id="{DABECE16-1E73-4349-AD10-6AFFBB7F369E}" type="datetimeFigureOut">
              <a:rPr lang="en-GB" smtClean="0"/>
              <a:t>18/09/2024</a:t>
            </a:fld>
            <a:endParaRPr lang="en-GB"/>
          </a:p>
        </p:txBody>
      </p:sp>
      <p:sp>
        <p:nvSpPr>
          <p:cNvPr id="5" name="Footer Placeholder 4">
            <a:extLst>
              <a:ext uri="{FF2B5EF4-FFF2-40B4-BE49-F238E27FC236}">
                <a16:creationId xmlns:a16="http://schemas.microsoft.com/office/drawing/2014/main" id="{718C2F1E-DB61-4B43-86D1-E1D2571CFD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02676B-0CB4-46B1-A0BD-EF668E1FF1CF}"/>
              </a:ext>
            </a:extLst>
          </p:cNvPr>
          <p:cNvSpPr>
            <a:spLocks noGrp="1"/>
          </p:cNvSpPr>
          <p:nvPr>
            <p:ph type="sldNum" sz="quarter" idx="12"/>
          </p:nvPr>
        </p:nvSpPr>
        <p:spPr/>
        <p:txBody>
          <a:bodyPr/>
          <a:lstStyle/>
          <a:p>
            <a:fld id="{49811C29-73AB-489F-8C79-9C1EB8D9CADD}" type="slidenum">
              <a:rPr lang="en-GB" smtClean="0"/>
              <a:t>‹#›</a:t>
            </a:fld>
            <a:endParaRPr lang="en-GB"/>
          </a:p>
        </p:txBody>
      </p:sp>
      <p:pic>
        <p:nvPicPr>
          <p:cNvPr id="8" name="Picture 7">
            <a:extLst>
              <a:ext uri="{FF2B5EF4-FFF2-40B4-BE49-F238E27FC236}">
                <a16:creationId xmlns:a16="http://schemas.microsoft.com/office/drawing/2014/main" id="{F5A280D7-03D8-4B37-B850-23D0BA28395E}"/>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147000" y="6198853"/>
            <a:ext cx="2664000" cy="554876"/>
          </a:xfrm>
          <a:prstGeom prst="rect">
            <a:avLst/>
          </a:prstGeom>
        </p:spPr>
      </p:pic>
    </p:spTree>
    <p:extLst>
      <p:ext uri="{BB962C8B-B14F-4D97-AF65-F5344CB8AC3E}">
        <p14:creationId xmlns:p14="http://schemas.microsoft.com/office/powerpoint/2010/main" val="23058286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2C18F-3C80-416E-86DB-2D65584EDAE8}"/>
              </a:ext>
            </a:extLst>
          </p:cNvPr>
          <p:cNvSpPr>
            <a:spLocks noGrp="1"/>
          </p:cNvSpPr>
          <p:nvPr>
            <p:ph type="title"/>
          </p:nvPr>
        </p:nvSpPr>
        <p:spPr>
          <a:xfrm>
            <a:off x="838200" y="365126"/>
            <a:ext cx="10515600" cy="745828"/>
          </a:xfrm>
        </p:spPr>
        <p:txBody>
          <a:bodyPr/>
          <a:lstStyle>
            <a:lvl1pPr>
              <a:lnSpc>
                <a:spcPct val="100000"/>
              </a:lnSpc>
              <a:defRPr b="0">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430860A5-B5A2-4919-8C35-BE3497873B3C}"/>
              </a:ext>
            </a:extLst>
          </p:cNvPr>
          <p:cNvSpPr>
            <a:spLocks noGrp="1"/>
          </p:cNvSpPr>
          <p:nvPr>
            <p:ph idx="1"/>
          </p:nvPr>
        </p:nvSpPr>
        <p:spPr>
          <a:xfrm>
            <a:off x="838200" y="1268451"/>
            <a:ext cx="10515600" cy="4930402"/>
          </a:xfrm>
        </p:spPr>
        <p:txBody>
          <a:bodyPr/>
          <a:lstStyle>
            <a:lvl1pPr marL="228600" indent="-228600">
              <a:lnSpc>
                <a:spcPct val="90000"/>
              </a:lnSpc>
              <a:buFont typeface="Arial" panose="020B0604020202020204" pitchFamily="34" charset="0"/>
              <a:buChar char="►"/>
              <a:defRPr sz="2800">
                <a:latin typeface="Arial" panose="020B0604020202020204" pitchFamily="34" charset="0"/>
                <a:cs typeface="Arial" panose="020B0604020202020204" pitchFamily="34" charset="0"/>
              </a:defRPr>
            </a:lvl1pPr>
            <a:lvl2pPr marL="685800" indent="-228600">
              <a:lnSpc>
                <a:spcPct val="90000"/>
              </a:lnSpc>
              <a:buFont typeface="Wingdings" panose="05000000000000000000" pitchFamily="2" charset="2"/>
              <a:buChar char="§"/>
              <a:defRPr sz="2800">
                <a:latin typeface="Arial" panose="020B0604020202020204" pitchFamily="34" charset="0"/>
                <a:cs typeface="Arial" panose="020B0604020202020204" pitchFamily="34" charset="0"/>
              </a:defRPr>
            </a:lvl2pPr>
            <a:lvl3pPr marL="1143000" indent="-228600">
              <a:lnSpc>
                <a:spcPct val="90000"/>
              </a:lnSpc>
              <a:buFont typeface="Arial" panose="020B0604020202020204" pitchFamily="34" charset="0"/>
              <a:buChar char="○"/>
              <a:defRPr sz="2800">
                <a:latin typeface="Arial" panose="020B0604020202020204" pitchFamily="34" charset="0"/>
                <a:cs typeface="Arial" panose="020B0604020202020204" pitchFamily="34" charset="0"/>
              </a:defRPr>
            </a:lvl3pPr>
            <a:lvl4pPr>
              <a:lnSpc>
                <a:spcPct val="90000"/>
              </a:lnSpc>
              <a:defRPr sz="2800">
                <a:latin typeface="Arial" panose="020B0604020202020204" pitchFamily="34" charset="0"/>
                <a:cs typeface="Arial" panose="020B0604020202020204" pitchFamily="34" charset="0"/>
              </a:defRPr>
            </a:lvl4pPr>
            <a:lvl5pPr>
              <a:lnSpc>
                <a:spcPct val="90000"/>
              </a:lnSpc>
              <a:defRPr sz="280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D279C969-E796-4A1C-8DBC-33B6847FCFA3}"/>
              </a:ext>
            </a:extLst>
          </p:cNvPr>
          <p:cNvSpPr>
            <a:spLocks noGrp="1"/>
          </p:cNvSpPr>
          <p:nvPr>
            <p:ph type="dt" sz="half" idx="10"/>
          </p:nvPr>
        </p:nvSpPr>
        <p:spPr/>
        <p:txBody>
          <a:bodyPr/>
          <a:lstStyle/>
          <a:p>
            <a:fld id="{DABECE16-1E73-4349-AD10-6AFFBB7F369E}" type="datetimeFigureOut">
              <a:rPr lang="en-GB" smtClean="0"/>
              <a:t>18/09/2024</a:t>
            </a:fld>
            <a:endParaRPr lang="en-GB"/>
          </a:p>
        </p:txBody>
      </p:sp>
      <p:sp>
        <p:nvSpPr>
          <p:cNvPr id="5" name="Footer Placeholder 4">
            <a:extLst>
              <a:ext uri="{FF2B5EF4-FFF2-40B4-BE49-F238E27FC236}">
                <a16:creationId xmlns:a16="http://schemas.microsoft.com/office/drawing/2014/main" id="{D4E0CD26-CB20-4333-8BB0-A2D300AC8C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1B5BA3-EEC7-47ED-90C6-9BEBAD2EE93B}"/>
              </a:ext>
            </a:extLst>
          </p:cNvPr>
          <p:cNvSpPr>
            <a:spLocks noGrp="1"/>
          </p:cNvSpPr>
          <p:nvPr>
            <p:ph type="sldNum" sz="quarter" idx="12"/>
          </p:nvPr>
        </p:nvSpPr>
        <p:spPr/>
        <p:txBody>
          <a:bodyPr/>
          <a:lstStyle/>
          <a:p>
            <a:fld id="{49811C29-73AB-489F-8C79-9C1EB8D9CADD}" type="slidenum">
              <a:rPr lang="en-GB" smtClean="0"/>
              <a:t>‹#›</a:t>
            </a:fld>
            <a:endParaRPr lang="en-GB"/>
          </a:p>
        </p:txBody>
      </p:sp>
      <p:pic>
        <p:nvPicPr>
          <p:cNvPr id="8" name="Picture 7">
            <a:extLst>
              <a:ext uri="{FF2B5EF4-FFF2-40B4-BE49-F238E27FC236}">
                <a16:creationId xmlns:a16="http://schemas.microsoft.com/office/drawing/2014/main" id="{EBCAFE4F-F6A8-40D7-96F3-C8F3DF22FCE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147000" y="6198853"/>
            <a:ext cx="2664000" cy="554876"/>
          </a:xfrm>
          <a:prstGeom prst="rect">
            <a:avLst/>
          </a:prstGeom>
        </p:spPr>
      </p:pic>
    </p:spTree>
    <p:extLst>
      <p:ext uri="{BB962C8B-B14F-4D97-AF65-F5344CB8AC3E}">
        <p14:creationId xmlns:p14="http://schemas.microsoft.com/office/powerpoint/2010/main" val="40984095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0771E-C39D-4510-B6C6-4F3E9A6640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0C529B-88F8-4A82-89BD-2D8633FFF84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93BA46-ADAD-47DE-809A-89041C51690F}"/>
              </a:ext>
            </a:extLst>
          </p:cNvPr>
          <p:cNvSpPr>
            <a:spLocks noGrp="1"/>
          </p:cNvSpPr>
          <p:nvPr>
            <p:ph type="dt" sz="half" idx="10"/>
          </p:nvPr>
        </p:nvSpPr>
        <p:spPr/>
        <p:txBody>
          <a:bodyPr/>
          <a:lstStyle/>
          <a:p>
            <a:fld id="{DABECE16-1E73-4349-AD10-6AFFBB7F369E}" type="datetimeFigureOut">
              <a:rPr lang="en-GB" smtClean="0"/>
              <a:t>18/09/2024</a:t>
            </a:fld>
            <a:endParaRPr lang="en-GB"/>
          </a:p>
        </p:txBody>
      </p:sp>
      <p:sp>
        <p:nvSpPr>
          <p:cNvPr id="5" name="Footer Placeholder 4">
            <a:extLst>
              <a:ext uri="{FF2B5EF4-FFF2-40B4-BE49-F238E27FC236}">
                <a16:creationId xmlns:a16="http://schemas.microsoft.com/office/drawing/2014/main" id="{008BBE42-2071-4206-9757-AC92810497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6F9025-EB7B-4E1A-A13F-1E340FC9E596}"/>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2857844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DBAC3-DAB4-4475-A2F9-429627818C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B74B6A-BAB9-4886-BECC-6BFFBBC9631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FD60482-547F-4385-A2D6-A76616546A1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3DDB98-928D-4C16-8587-97202765ADD7}"/>
              </a:ext>
            </a:extLst>
          </p:cNvPr>
          <p:cNvSpPr>
            <a:spLocks noGrp="1"/>
          </p:cNvSpPr>
          <p:nvPr>
            <p:ph type="dt" sz="half" idx="10"/>
          </p:nvPr>
        </p:nvSpPr>
        <p:spPr/>
        <p:txBody>
          <a:bodyPr/>
          <a:lstStyle/>
          <a:p>
            <a:fld id="{DABECE16-1E73-4349-AD10-6AFFBB7F369E}" type="datetimeFigureOut">
              <a:rPr lang="en-GB" smtClean="0"/>
              <a:t>18/09/2024</a:t>
            </a:fld>
            <a:endParaRPr lang="en-GB"/>
          </a:p>
        </p:txBody>
      </p:sp>
      <p:sp>
        <p:nvSpPr>
          <p:cNvPr id="6" name="Footer Placeholder 5">
            <a:extLst>
              <a:ext uri="{FF2B5EF4-FFF2-40B4-BE49-F238E27FC236}">
                <a16:creationId xmlns:a16="http://schemas.microsoft.com/office/drawing/2014/main" id="{66D0925D-1532-4178-9AAD-36FB9618499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F7D53D-10BA-4A1B-B2BB-2BFE2637F444}"/>
              </a:ext>
            </a:extLst>
          </p:cNvPr>
          <p:cNvSpPr>
            <a:spLocks noGrp="1"/>
          </p:cNvSpPr>
          <p:nvPr>
            <p:ph type="sldNum" sz="quarter" idx="12"/>
          </p:nvPr>
        </p:nvSpPr>
        <p:spPr/>
        <p:txBody>
          <a:bodyPr/>
          <a:lstStyle/>
          <a:p>
            <a:fld id="{49811C29-73AB-489F-8C79-9C1EB8D9CADD}" type="slidenum">
              <a:rPr lang="en-GB" smtClean="0"/>
              <a:t>‹#›</a:t>
            </a:fld>
            <a:endParaRPr lang="en-GB"/>
          </a:p>
        </p:txBody>
      </p:sp>
      <p:pic>
        <p:nvPicPr>
          <p:cNvPr id="9" name="Picture 8">
            <a:extLst>
              <a:ext uri="{FF2B5EF4-FFF2-40B4-BE49-F238E27FC236}">
                <a16:creationId xmlns:a16="http://schemas.microsoft.com/office/drawing/2014/main" id="{F68B5696-F4AE-4446-8642-CA49DEC459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147000" y="6198853"/>
            <a:ext cx="2664000" cy="554876"/>
          </a:xfrm>
          <a:prstGeom prst="rect">
            <a:avLst/>
          </a:prstGeom>
        </p:spPr>
      </p:pic>
    </p:spTree>
    <p:extLst>
      <p:ext uri="{BB962C8B-B14F-4D97-AF65-F5344CB8AC3E}">
        <p14:creationId xmlns:p14="http://schemas.microsoft.com/office/powerpoint/2010/main" val="3281086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CE899-D20A-4B69-8562-54C620FFFC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38FEAF-CDFB-43B4-AE24-3EEEEB66D5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C8572F-CFD3-4187-B3F3-05652350FA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1FB5435-A252-4780-8093-92279CB8FB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2F35E9-D482-4050-9200-3B18DC4655B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901961A-7AC6-4564-B374-C1A239E3A3E5}"/>
              </a:ext>
            </a:extLst>
          </p:cNvPr>
          <p:cNvSpPr>
            <a:spLocks noGrp="1"/>
          </p:cNvSpPr>
          <p:nvPr>
            <p:ph type="dt" sz="half" idx="10"/>
          </p:nvPr>
        </p:nvSpPr>
        <p:spPr/>
        <p:txBody>
          <a:bodyPr/>
          <a:lstStyle/>
          <a:p>
            <a:fld id="{DABECE16-1E73-4349-AD10-6AFFBB7F369E}" type="datetimeFigureOut">
              <a:rPr lang="en-GB" smtClean="0"/>
              <a:t>18/09/2024</a:t>
            </a:fld>
            <a:endParaRPr lang="en-GB"/>
          </a:p>
        </p:txBody>
      </p:sp>
      <p:sp>
        <p:nvSpPr>
          <p:cNvPr id="8" name="Footer Placeholder 7">
            <a:extLst>
              <a:ext uri="{FF2B5EF4-FFF2-40B4-BE49-F238E27FC236}">
                <a16:creationId xmlns:a16="http://schemas.microsoft.com/office/drawing/2014/main" id="{FC512B5E-EDFC-4B6A-9FD9-23CE0B0A75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4EA2981-E32B-446B-B7C5-2FFC52095210}"/>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16764917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E1CBD-89F5-41A9-9F60-E928506E8D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241DAF-A031-459E-B6AF-E811E448781B}"/>
              </a:ext>
            </a:extLst>
          </p:cNvPr>
          <p:cNvSpPr>
            <a:spLocks noGrp="1"/>
          </p:cNvSpPr>
          <p:nvPr>
            <p:ph type="dt" sz="half" idx="10"/>
          </p:nvPr>
        </p:nvSpPr>
        <p:spPr/>
        <p:txBody>
          <a:bodyPr/>
          <a:lstStyle/>
          <a:p>
            <a:fld id="{DABECE16-1E73-4349-AD10-6AFFBB7F369E}" type="datetimeFigureOut">
              <a:rPr lang="en-GB" smtClean="0"/>
              <a:t>18/09/2024</a:t>
            </a:fld>
            <a:endParaRPr lang="en-GB"/>
          </a:p>
        </p:txBody>
      </p:sp>
      <p:sp>
        <p:nvSpPr>
          <p:cNvPr id="4" name="Footer Placeholder 3">
            <a:extLst>
              <a:ext uri="{FF2B5EF4-FFF2-40B4-BE49-F238E27FC236}">
                <a16:creationId xmlns:a16="http://schemas.microsoft.com/office/drawing/2014/main" id="{8FA872DF-EE7A-4E3F-B739-07C4BF64B9B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D64FC41-A0EA-4F77-9FFD-5B78F86628A0}"/>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2544367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FD377CC-7511-4CC2-B1DA-3F81853CE98A}"/>
              </a:ext>
            </a:extLst>
          </p:cNvPr>
          <p:cNvSpPr>
            <a:spLocks noGrp="1"/>
          </p:cNvSpPr>
          <p:nvPr>
            <p:ph type="dt" sz="half" idx="10"/>
          </p:nvPr>
        </p:nvSpPr>
        <p:spPr/>
        <p:txBody>
          <a:bodyPr/>
          <a:lstStyle/>
          <a:p>
            <a:fld id="{DABECE16-1E73-4349-AD10-6AFFBB7F369E}" type="datetimeFigureOut">
              <a:rPr lang="en-GB" smtClean="0"/>
              <a:t>18/09/2024</a:t>
            </a:fld>
            <a:endParaRPr lang="en-GB"/>
          </a:p>
        </p:txBody>
      </p:sp>
      <p:sp>
        <p:nvSpPr>
          <p:cNvPr id="3" name="Footer Placeholder 2">
            <a:extLst>
              <a:ext uri="{FF2B5EF4-FFF2-40B4-BE49-F238E27FC236}">
                <a16:creationId xmlns:a16="http://schemas.microsoft.com/office/drawing/2014/main" id="{1175EA87-C3B5-41D5-BEE1-ADD9F2491A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909BD9-B23D-4277-9362-38D57DE1F98E}"/>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21545436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E37FF-7910-48A3-9384-87B1B448A2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E0AB017-F82B-44F7-98F6-85434A8DB1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DF582B-D7F7-4FB4-9E17-C38F470B83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2060C3-0FDA-4B68-857A-9B96CFA2D335}"/>
              </a:ext>
            </a:extLst>
          </p:cNvPr>
          <p:cNvSpPr>
            <a:spLocks noGrp="1"/>
          </p:cNvSpPr>
          <p:nvPr>
            <p:ph type="dt" sz="half" idx="10"/>
          </p:nvPr>
        </p:nvSpPr>
        <p:spPr/>
        <p:txBody>
          <a:bodyPr/>
          <a:lstStyle/>
          <a:p>
            <a:fld id="{DABECE16-1E73-4349-AD10-6AFFBB7F369E}" type="datetimeFigureOut">
              <a:rPr lang="en-GB" smtClean="0"/>
              <a:t>18/09/2024</a:t>
            </a:fld>
            <a:endParaRPr lang="en-GB"/>
          </a:p>
        </p:txBody>
      </p:sp>
      <p:sp>
        <p:nvSpPr>
          <p:cNvPr id="6" name="Footer Placeholder 5">
            <a:extLst>
              <a:ext uri="{FF2B5EF4-FFF2-40B4-BE49-F238E27FC236}">
                <a16:creationId xmlns:a16="http://schemas.microsoft.com/office/drawing/2014/main" id="{775CA731-1C61-49DF-8335-8A4F10F995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5DD82A-B2B6-47FD-A4F8-2648E3602C06}"/>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2440856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4B2FB-1B37-42D5-A417-EC3BDBCEA1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D56068-BC9C-4BC4-99D3-F6623B7C49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6EA062-6DFE-4902-92F8-C7BC0A0697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8C77B1-EEA2-42D0-828C-5CABE4B4D133}"/>
              </a:ext>
            </a:extLst>
          </p:cNvPr>
          <p:cNvSpPr>
            <a:spLocks noGrp="1"/>
          </p:cNvSpPr>
          <p:nvPr>
            <p:ph type="dt" sz="half" idx="10"/>
          </p:nvPr>
        </p:nvSpPr>
        <p:spPr/>
        <p:txBody>
          <a:bodyPr/>
          <a:lstStyle/>
          <a:p>
            <a:fld id="{DABECE16-1E73-4349-AD10-6AFFBB7F369E}" type="datetimeFigureOut">
              <a:rPr lang="en-GB" smtClean="0"/>
              <a:t>18/09/2024</a:t>
            </a:fld>
            <a:endParaRPr lang="en-GB"/>
          </a:p>
        </p:txBody>
      </p:sp>
      <p:sp>
        <p:nvSpPr>
          <p:cNvPr id="6" name="Footer Placeholder 5">
            <a:extLst>
              <a:ext uri="{FF2B5EF4-FFF2-40B4-BE49-F238E27FC236}">
                <a16:creationId xmlns:a16="http://schemas.microsoft.com/office/drawing/2014/main" id="{A2359EA6-4BC7-461A-A1F1-E9D3D97ABD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2F40E2-AC62-4276-9440-FB54E25A59CF}"/>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15920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57277-4CC4-45C7-A672-4696ECDA4C0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F33EE6-0CD6-4F4B-B009-FA0989066B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5C8A19-FFE2-47CF-84CB-6D05E02156F6}"/>
              </a:ext>
            </a:extLst>
          </p:cNvPr>
          <p:cNvSpPr>
            <a:spLocks noGrp="1"/>
          </p:cNvSpPr>
          <p:nvPr>
            <p:ph type="dt" sz="half" idx="10"/>
          </p:nvPr>
        </p:nvSpPr>
        <p:spPr/>
        <p:txBody>
          <a:bodyPr/>
          <a:lstStyle/>
          <a:p>
            <a:fld id="{DABECE16-1E73-4349-AD10-6AFFBB7F369E}" type="datetimeFigureOut">
              <a:rPr lang="en-GB" smtClean="0"/>
              <a:t>18/09/2024</a:t>
            </a:fld>
            <a:endParaRPr lang="en-GB"/>
          </a:p>
        </p:txBody>
      </p:sp>
      <p:sp>
        <p:nvSpPr>
          <p:cNvPr id="5" name="Footer Placeholder 4">
            <a:extLst>
              <a:ext uri="{FF2B5EF4-FFF2-40B4-BE49-F238E27FC236}">
                <a16:creationId xmlns:a16="http://schemas.microsoft.com/office/drawing/2014/main" id="{A95CE6A7-03C1-4C0A-8963-2CA5ED2CB4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8FF8CA-BFCA-4CB4-8474-589EA199CB4E}"/>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520391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4FE283-4119-4DE4-9D8A-6F4411C41E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C6533F-B19D-4A98-8234-FC50B4DDBC0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CC0FBD-DF56-4BB8-AE89-39F66D188FFF}"/>
              </a:ext>
            </a:extLst>
          </p:cNvPr>
          <p:cNvSpPr>
            <a:spLocks noGrp="1"/>
          </p:cNvSpPr>
          <p:nvPr>
            <p:ph type="dt" sz="half" idx="10"/>
          </p:nvPr>
        </p:nvSpPr>
        <p:spPr/>
        <p:txBody>
          <a:bodyPr/>
          <a:lstStyle/>
          <a:p>
            <a:fld id="{DABECE16-1E73-4349-AD10-6AFFBB7F369E}" type="datetimeFigureOut">
              <a:rPr lang="en-GB" smtClean="0"/>
              <a:t>18/09/2024</a:t>
            </a:fld>
            <a:endParaRPr lang="en-GB"/>
          </a:p>
        </p:txBody>
      </p:sp>
      <p:sp>
        <p:nvSpPr>
          <p:cNvPr id="5" name="Footer Placeholder 4">
            <a:extLst>
              <a:ext uri="{FF2B5EF4-FFF2-40B4-BE49-F238E27FC236}">
                <a16:creationId xmlns:a16="http://schemas.microsoft.com/office/drawing/2014/main" id="{48A08989-7D82-4E3C-861C-DCD2EDB020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4CBF76-6072-4FA7-8774-35AF67CB8638}"/>
              </a:ext>
            </a:extLst>
          </p:cNvPr>
          <p:cNvSpPr>
            <a:spLocks noGrp="1"/>
          </p:cNvSpPr>
          <p:nvPr>
            <p:ph type="sldNum" sz="quarter" idx="12"/>
          </p:nvPr>
        </p:nvSpPr>
        <p:spPr/>
        <p:txBody>
          <a:bodyPr/>
          <a:lstStyle/>
          <a:p>
            <a:fld id="{49811C29-73AB-489F-8C79-9C1EB8D9CADD}" type="slidenum">
              <a:rPr lang="en-GB" smtClean="0"/>
              <a:t>‹#›</a:t>
            </a:fld>
            <a:endParaRPr lang="en-GB"/>
          </a:p>
        </p:txBody>
      </p:sp>
    </p:spTree>
    <p:extLst>
      <p:ext uri="{BB962C8B-B14F-4D97-AF65-F5344CB8AC3E}">
        <p14:creationId xmlns:p14="http://schemas.microsoft.com/office/powerpoint/2010/main" val="35343714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13" descr=" Cover.jpg                                                      00B3F7F4Macintosh HD                   C35A0985:">
            <a:extLst>
              <a:ext uri="{FF2B5EF4-FFF2-40B4-BE49-F238E27FC236}">
                <a16:creationId xmlns:a16="http://schemas.microsoft.com/office/drawing/2014/main" id="{2296ED30-DC2A-4A16-9CD8-862EAC907141}"/>
              </a:ext>
            </a:extLst>
          </p:cNvPr>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87238" cy="6859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6" name="Rectangle 4"/>
          <p:cNvSpPr>
            <a:spLocks noGrp="1" noChangeArrowheads="1"/>
          </p:cNvSpPr>
          <p:nvPr>
            <p:ph type="subTitle" idx="1"/>
          </p:nvPr>
        </p:nvSpPr>
        <p:spPr>
          <a:xfrm>
            <a:off x="958851" y="4800600"/>
            <a:ext cx="8534400" cy="457200"/>
          </a:xfrm>
        </p:spPr>
        <p:txBody>
          <a:bodyPr/>
          <a:lstStyle>
            <a:lvl1pPr>
              <a:defRPr>
                <a:solidFill>
                  <a:schemeClr val="bg1"/>
                </a:solidFill>
              </a:defRPr>
            </a:lvl1pPr>
          </a:lstStyle>
          <a:p>
            <a:r>
              <a:rPr lang="en-US"/>
              <a:t>Click to edit Master subtitle style</a:t>
            </a:r>
          </a:p>
        </p:txBody>
      </p:sp>
      <p:sp>
        <p:nvSpPr>
          <p:cNvPr id="3075" name="Rectangle 3"/>
          <p:cNvSpPr>
            <a:spLocks noGrp="1" noChangeArrowheads="1"/>
          </p:cNvSpPr>
          <p:nvPr>
            <p:ph type="ctrTitle"/>
          </p:nvPr>
        </p:nvSpPr>
        <p:spPr>
          <a:xfrm>
            <a:off x="958851" y="1752600"/>
            <a:ext cx="9042400" cy="1524000"/>
          </a:xfrm>
        </p:spPr>
        <p:txBody>
          <a:bodyPr/>
          <a:lstStyle>
            <a:lvl1pPr>
              <a:lnSpc>
                <a:spcPct val="75000"/>
              </a:lnSpc>
              <a:defRPr sz="4100">
                <a:solidFill>
                  <a:srgbClr val="AFC124"/>
                </a:solidFill>
              </a:defRPr>
            </a:lvl1pPr>
          </a:lstStyle>
          <a:p>
            <a:r>
              <a:rPr lang="en-US"/>
              <a:t>Click to edit Master title style</a:t>
            </a:r>
          </a:p>
        </p:txBody>
      </p:sp>
    </p:spTree>
    <p:extLst>
      <p:ext uri="{BB962C8B-B14F-4D97-AF65-F5344CB8AC3E}">
        <p14:creationId xmlns:p14="http://schemas.microsoft.com/office/powerpoint/2010/main" val="21548289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p>
        </p:txBody>
      </p:sp>
      <p:sp>
        <p:nvSpPr>
          <p:cNvPr id="3" name="Content Placeholder 2"/>
          <p:cNvSpPr>
            <a:spLocks noGrp="1"/>
          </p:cNvSpPr>
          <p:nvPr>
            <p:ph idx="1"/>
          </p:nvPr>
        </p:nvSpPr>
        <p:spPr/>
        <p:txBody>
          <a:bodyPr/>
          <a:lstStyle>
            <a:lvl2pPr marL="727075" indent="-342900">
              <a:defRPr/>
            </a:lvl2pPr>
            <a:lvl3pPr>
              <a:defRPr lang="en-GB" altLang="en-US" sz="2000" dirty="0">
                <a:solidFill>
                  <a:srgbClr val="585555"/>
                </a:solidFill>
                <a:latin typeface="Arial" panose="020B0604020202020204" pitchFamily="34" charset="0"/>
                <a:ea typeface="ヒラギノ角ゴ Pro W3" charset="-128"/>
                <a:cs typeface="Arial" panose="020B0604020202020204" pitchFamily="34" charset="0"/>
              </a:defRPr>
            </a:lvl3pPr>
            <a:lvl4pPr marL="719138" indent="358775">
              <a:buFont typeface="Wingdings" panose="05000000000000000000" pitchFamily="2" charset="2"/>
              <a:buChar char="§"/>
              <a:defRPr/>
            </a:lvl4pPr>
            <a:lvl5pPr marL="828000" indent="324000">
              <a:buFont typeface="Courier New" panose="02070309020205020404" pitchFamily="49" charset="0"/>
              <a:buChar char="o"/>
              <a:defRPr/>
            </a:lvl5pPr>
          </a:lstStyle>
          <a:p>
            <a:pPr lvl="0"/>
            <a:r>
              <a:rPr lang="en-GB" dirty="0"/>
              <a:t>Click to edit Master text styles</a:t>
            </a:r>
          </a:p>
          <a:p>
            <a:pPr lvl="2"/>
            <a:r>
              <a:rPr lang="en-GB" dirty="0"/>
              <a:t>Second level</a:t>
            </a:r>
          </a:p>
          <a:p>
            <a:pPr lvl="3"/>
            <a:r>
              <a:rPr lang="en-GB" dirty="0"/>
              <a:t>Third level</a:t>
            </a:r>
          </a:p>
          <a:p>
            <a:pPr lvl="4"/>
            <a:r>
              <a:rPr lang="en-GB" dirty="0"/>
              <a:t>Fourth level</a:t>
            </a:r>
          </a:p>
          <a:p>
            <a:pPr lvl="4"/>
            <a:r>
              <a:rPr lang="en-GB" dirty="0"/>
              <a:t>Fifth level</a:t>
            </a:r>
          </a:p>
        </p:txBody>
      </p:sp>
    </p:spTree>
    <p:extLst>
      <p:ext uri="{BB962C8B-B14F-4D97-AF65-F5344CB8AC3E}">
        <p14:creationId xmlns:p14="http://schemas.microsoft.com/office/powerpoint/2010/main" val="42772533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a:t>Click to edit Master text styles</a:t>
            </a:r>
          </a:p>
        </p:txBody>
      </p:sp>
    </p:spTree>
    <p:extLst>
      <p:ext uri="{BB962C8B-B14F-4D97-AF65-F5344CB8AC3E}">
        <p14:creationId xmlns:p14="http://schemas.microsoft.com/office/powerpoint/2010/main" val="22301967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12800" y="1676400"/>
            <a:ext cx="5080000" cy="4419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096000" y="1676400"/>
            <a:ext cx="5080000" cy="4419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26681644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39123187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Tree>
    <p:extLst>
      <p:ext uri="{BB962C8B-B14F-4D97-AF65-F5344CB8AC3E}">
        <p14:creationId xmlns:p14="http://schemas.microsoft.com/office/powerpoint/2010/main" val="12756868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6416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extLst>
      <p:ext uri="{BB962C8B-B14F-4D97-AF65-F5344CB8AC3E}">
        <p14:creationId xmlns:p14="http://schemas.microsoft.com/office/powerpoint/2010/main" val="3703198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GB"/>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extLst>
      <p:ext uri="{BB962C8B-B14F-4D97-AF65-F5344CB8AC3E}">
        <p14:creationId xmlns:p14="http://schemas.microsoft.com/office/powerpoint/2010/main" val="41472886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366284131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585200" y="838200"/>
            <a:ext cx="2590800" cy="5257800"/>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12800" y="838200"/>
            <a:ext cx="7569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1083117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18/09/2024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518619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18/09/2024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204597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3956044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2241655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18/09/2024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7782550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18/09/2024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67024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18/09/2024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70259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0087211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7579165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537793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314448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4.pn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6.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12C26B-8751-4358-A320-C9B8AFAF5F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E73CE2-FAF1-4C3F-9986-E859BCD3CE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61EE7B-3729-4B0C-BBB4-6CCB33546C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BECE16-1E73-4349-AD10-6AFFBB7F369E}" type="datetimeFigureOut">
              <a:rPr lang="en-GB" smtClean="0"/>
              <a:t>18/09/2024</a:t>
            </a:fld>
            <a:endParaRPr lang="en-GB"/>
          </a:p>
        </p:txBody>
      </p:sp>
      <p:sp>
        <p:nvSpPr>
          <p:cNvPr id="5" name="Footer Placeholder 4">
            <a:extLst>
              <a:ext uri="{FF2B5EF4-FFF2-40B4-BE49-F238E27FC236}">
                <a16:creationId xmlns:a16="http://schemas.microsoft.com/office/drawing/2014/main" id="{35152C1D-5712-4A9E-8CEC-7A70057EE51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84D8E89-BBC7-4471-BC86-F03DEBCF54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811C29-73AB-489F-8C79-9C1EB8D9CADD}" type="slidenum">
              <a:rPr lang="en-GB" smtClean="0"/>
              <a:t>‹#›</a:t>
            </a:fld>
            <a:endParaRPr lang="en-GB"/>
          </a:p>
        </p:txBody>
      </p:sp>
    </p:spTree>
    <p:extLst>
      <p:ext uri="{BB962C8B-B14F-4D97-AF65-F5344CB8AC3E}">
        <p14:creationId xmlns:p14="http://schemas.microsoft.com/office/powerpoint/2010/main" val="33772673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1">
            <a:extLst>
              <a:ext uri="{FF2B5EF4-FFF2-40B4-BE49-F238E27FC236}">
                <a16:creationId xmlns:a16="http://schemas.microsoft.com/office/drawing/2014/main" id="{7D0B9F90-163F-4DBB-9347-100C1B26026E}"/>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121920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7" name="Rectangle 3">
            <a:extLst>
              <a:ext uri="{FF2B5EF4-FFF2-40B4-BE49-F238E27FC236}">
                <a16:creationId xmlns:a16="http://schemas.microsoft.com/office/drawing/2014/main" id="{97BE7CC5-5F2C-4F0A-A58F-F737EBD6DD6A}"/>
              </a:ext>
            </a:extLst>
          </p:cNvPr>
          <p:cNvSpPr>
            <a:spLocks noGrp="1" noChangeArrowheads="1"/>
          </p:cNvSpPr>
          <p:nvPr>
            <p:ph type="body" idx="1"/>
          </p:nvPr>
        </p:nvSpPr>
        <p:spPr bwMode="auto">
          <a:xfrm>
            <a:off x="812800" y="1676400"/>
            <a:ext cx="10363200" cy="441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Click to edit Master text styles</a:t>
            </a:r>
          </a:p>
          <a:p>
            <a:pPr lvl="2"/>
            <a:r>
              <a:rPr lang="en-US" altLang="en-US" dirty="0"/>
              <a:t>Second level</a:t>
            </a:r>
          </a:p>
          <a:p>
            <a:pPr lvl="3"/>
            <a:r>
              <a:rPr lang="en-US" altLang="en-US" dirty="0"/>
              <a:t>Third level</a:t>
            </a:r>
          </a:p>
          <a:p>
            <a:pPr lvl="5"/>
            <a:r>
              <a:rPr lang="en-US" altLang="en-US" dirty="0"/>
              <a:t>Fourth</a:t>
            </a:r>
          </a:p>
          <a:p>
            <a:pPr lvl="3"/>
            <a:endParaRPr lang="en-US" altLang="en-US" dirty="0"/>
          </a:p>
          <a:p>
            <a:pPr lvl="3"/>
            <a:endParaRPr lang="en-US" altLang="en-US" dirty="0"/>
          </a:p>
          <a:p>
            <a:pPr lvl="3"/>
            <a:endParaRPr lang="en-US" altLang="en-US" dirty="0"/>
          </a:p>
          <a:p>
            <a:pPr lvl="3"/>
            <a:r>
              <a:rPr lang="en-US" altLang="en-US" dirty="0"/>
              <a:t>Fourth level</a:t>
            </a:r>
          </a:p>
          <a:p>
            <a:pPr lvl="4"/>
            <a:r>
              <a:rPr lang="en-US" altLang="en-US" dirty="0"/>
              <a:t>Fifth level</a:t>
            </a:r>
          </a:p>
        </p:txBody>
      </p:sp>
      <p:sp>
        <p:nvSpPr>
          <p:cNvPr id="1028" name="Rectangle 23">
            <a:extLst>
              <a:ext uri="{FF2B5EF4-FFF2-40B4-BE49-F238E27FC236}">
                <a16:creationId xmlns:a16="http://schemas.microsoft.com/office/drawing/2014/main" id="{C606F4B5-EC99-4AA8-968C-13ACE64F9E84}"/>
              </a:ext>
            </a:extLst>
          </p:cNvPr>
          <p:cNvSpPr>
            <a:spLocks noGrp="1" noChangeArrowheads="1"/>
          </p:cNvSpPr>
          <p:nvPr>
            <p:ph type="title"/>
          </p:nvPr>
        </p:nvSpPr>
        <p:spPr bwMode="auto">
          <a:xfrm>
            <a:off x="812800" y="838200"/>
            <a:ext cx="10363200"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pic>
        <p:nvPicPr>
          <p:cNvPr id="1029" name="Picture 3">
            <a:extLst>
              <a:ext uri="{FF2B5EF4-FFF2-40B4-BE49-F238E27FC236}">
                <a16:creationId xmlns:a16="http://schemas.microsoft.com/office/drawing/2014/main" id="{C3EAADFA-B896-4B9C-86C3-0E7A9F8D59D3}"/>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44463" y="-95250"/>
            <a:ext cx="2905125" cy="100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0" name="Picture 5">
            <a:extLst>
              <a:ext uri="{FF2B5EF4-FFF2-40B4-BE49-F238E27FC236}">
                <a16:creationId xmlns:a16="http://schemas.microsoft.com/office/drawing/2014/main" id="{53676EF1-BA55-42B5-952C-8EE0DCA2FCFD}"/>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0907713" y="44450"/>
            <a:ext cx="949325" cy="79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182173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lang="en-US" altLang="en-US" sz="2000" b="1" dirty="0">
          <a:solidFill>
            <a:schemeClr val="bg1"/>
          </a:solidFill>
          <a:latin typeface="Arial" panose="020B0604020202020204" pitchFamily="34" charset="0"/>
          <a:ea typeface="ヒラギノ角ゴ Pro W3" charset="-128"/>
          <a:cs typeface="Arial" panose="020B0604020202020204" pitchFamily="34" charset="0"/>
        </a:defRPr>
      </a:lvl1pPr>
      <a:lvl2pPr algn="l" rtl="0" eaLnBrk="0" fontAlgn="base" hangingPunct="0">
        <a:spcBef>
          <a:spcPct val="0"/>
        </a:spcBef>
        <a:spcAft>
          <a:spcPct val="0"/>
        </a:spcAft>
        <a:defRPr sz="2000" b="1">
          <a:solidFill>
            <a:schemeClr val="bg1"/>
          </a:solidFill>
          <a:latin typeface="Arial" panose="020B0604020202020204" pitchFamily="34" charset="0"/>
          <a:ea typeface="ヒラギノ角ゴ Pro W3" charset="-128"/>
          <a:cs typeface="Arial" panose="020B0604020202020204" pitchFamily="34" charset="0"/>
        </a:defRPr>
      </a:lvl2pPr>
      <a:lvl3pPr algn="l" rtl="0" eaLnBrk="0" fontAlgn="base" hangingPunct="0">
        <a:spcBef>
          <a:spcPct val="0"/>
        </a:spcBef>
        <a:spcAft>
          <a:spcPct val="0"/>
        </a:spcAft>
        <a:defRPr sz="2000" b="1">
          <a:solidFill>
            <a:schemeClr val="bg1"/>
          </a:solidFill>
          <a:latin typeface="Arial" panose="020B0604020202020204" pitchFamily="34" charset="0"/>
          <a:ea typeface="ヒラギノ角ゴ Pro W3" charset="-128"/>
          <a:cs typeface="Arial" panose="020B0604020202020204" pitchFamily="34" charset="0"/>
        </a:defRPr>
      </a:lvl3pPr>
      <a:lvl4pPr algn="l" rtl="0" eaLnBrk="0" fontAlgn="base" hangingPunct="0">
        <a:spcBef>
          <a:spcPct val="0"/>
        </a:spcBef>
        <a:spcAft>
          <a:spcPct val="0"/>
        </a:spcAft>
        <a:defRPr sz="2000" b="1">
          <a:solidFill>
            <a:schemeClr val="bg1"/>
          </a:solidFill>
          <a:latin typeface="Arial" panose="020B0604020202020204" pitchFamily="34" charset="0"/>
          <a:ea typeface="ヒラギノ角ゴ Pro W3" charset="-128"/>
          <a:cs typeface="Arial" panose="020B0604020202020204" pitchFamily="34" charset="0"/>
        </a:defRPr>
      </a:lvl4pPr>
      <a:lvl5pPr algn="l" rtl="0" eaLnBrk="0" fontAlgn="base" hangingPunct="0">
        <a:spcBef>
          <a:spcPct val="0"/>
        </a:spcBef>
        <a:spcAft>
          <a:spcPct val="0"/>
        </a:spcAft>
        <a:defRPr sz="2000" b="1">
          <a:solidFill>
            <a:schemeClr val="bg1"/>
          </a:solidFill>
          <a:latin typeface="Arial" panose="020B0604020202020204" pitchFamily="34" charset="0"/>
          <a:ea typeface="ヒラギノ角ゴ Pro W3" charset="-128"/>
          <a:cs typeface="Arial" panose="020B0604020202020204" pitchFamily="34" charset="0"/>
        </a:defRPr>
      </a:lvl5pPr>
      <a:lvl6pPr marL="457200" algn="l" rtl="0" fontAlgn="base">
        <a:spcBef>
          <a:spcPct val="0"/>
        </a:spcBef>
        <a:spcAft>
          <a:spcPct val="0"/>
        </a:spcAft>
        <a:defRPr sz="2000">
          <a:solidFill>
            <a:schemeClr val="bg1"/>
          </a:solidFill>
          <a:latin typeface="Arial MT Bd" charset="0"/>
        </a:defRPr>
      </a:lvl6pPr>
      <a:lvl7pPr marL="914400" algn="l" rtl="0" fontAlgn="base">
        <a:spcBef>
          <a:spcPct val="0"/>
        </a:spcBef>
        <a:spcAft>
          <a:spcPct val="0"/>
        </a:spcAft>
        <a:defRPr sz="2000">
          <a:solidFill>
            <a:schemeClr val="bg1"/>
          </a:solidFill>
          <a:latin typeface="Arial MT Bd" charset="0"/>
        </a:defRPr>
      </a:lvl7pPr>
      <a:lvl8pPr marL="1371600" algn="l" rtl="0" fontAlgn="base">
        <a:spcBef>
          <a:spcPct val="0"/>
        </a:spcBef>
        <a:spcAft>
          <a:spcPct val="0"/>
        </a:spcAft>
        <a:defRPr sz="2000">
          <a:solidFill>
            <a:schemeClr val="bg1"/>
          </a:solidFill>
          <a:latin typeface="Arial MT Bd" charset="0"/>
        </a:defRPr>
      </a:lvl8pPr>
      <a:lvl9pPr marL="1828800" algn="l" rtl="0" fontAlgn="base">
        <a:spcBef>
          <a:spcPct val="0"/>
        </a:spcBef>
        <a:spcAft>
          <a:spcPct val="0"/>
        </a:spcAft>
        <a:defRPr sz="2000">
          <a:solidFill>
            <a:schemeClr val="bg1"/>
          </a:solidFill>
          <a:latin typeface="Arial MT Bd" charset="0"/>
        </a:defRPr>
      </a:lvl9pPr>
    </p:titleStyle>
    <p:bodyStyle>
      <a:lvl1pPr algn="l" rtl="0" eaLnBrk="0" fontAlgn="base" hangingPunct="0">
        <a:spcBef>
          <a:spcPct val="0"/>
        </a:spcBef>
        <a:spcAft>
          <a:spcPct val="75000"/>
        </a:spcAft>
        <a:defRPr sz="2000">
          <a:solidFill>
            <a:schemeClr val="tx1"/>
          </a:solidFill>
          <a:latin typeface="Arial" panose="020B0604020202020204" pitchFamily="34" charset="0"/>
          <a:ea typeface="ヒラギノ角ゴ Pro W3" charset="-128"/>
          <a:cs typeface="Arial" panose="020B0604020202020204" pitchFamily="34" charset="0"/>
        </a:defRPr>
      </a:lvl1pPr>
      <a:lvl2pPr marL="534988" indent="-342900" algn="l" rtl="0" eaLnBrk="0" fontAlgn="base" hangingPunct="0">
        <a:spcBef>
          <a:spcPct val="0"/>
        </a:spcBef>
        <a:spcAft>
          <a:spcPct val="50000"/>
        </a:spcAft>
        <a:buChar char="–"/>
        <a:defRPr sz="1900">
          <a:solidFill>
            <a:srgbClr val="585555"/>
          </a:solidFill>
          <a:latin typeface="Arial MT" charset="0"/>
          <a:ea typeface="ヒラギノ角ゴ Pro W3" charset="-128"/>
        </a:defRPr>
      </a:lvl2pPr>
      <a:lvl3pPr marL="727075" indent="-342900" algn="l" rtl="0" eaLnBrk="0" fontAlgn="base" hangingPunct="0">
        <a:lnSpc>
          <a:spcPct val="75000"/>
        </a:lnSpc>
        <a:spcBef>
          <a:spcPct val="20000"/>
        </a:spcBef>
        <a:spcAft>
          <a:spcPct val="0"/>
        </a:spcAft>
        <a:buClr>
          <a:srgbClr val="B6BF00"/>
        </a:buClr>
        <a:buChar char="&gt;"/>
        <a:defRPr lang="en-US" altLang="en-US" sz="2000" dirty="0">
          <a:solidFill>
            <a:srgbClr val="585555"/>
          </a:solidFill>
          <a:latin typeface="Arial" panose="020B0604020202020204" pitchFamily="34" charset="0"/>
          <a:ea typeface="ヒラギノ角ゴ Pro W3" charset="-128"/>
          <a:cs typeface="Arial" panose="020B0604020202020204" pitchFamily="34" charset="0"/>
        </a:defRPr>
      </a:lvl3pPr>
      <a:lvl4pPr marL="719138" indent="358775" algn="l" rtl="0" eaLnBrk="0" fontAlgn="base" hangingPunct="0">
        <a:spcBef>
          <a:spcPct val="20000"/>
        </a:spcBef>
        <a:spcAft>
          <a:spcPct val="0"/>
        </a:spcAft>
        <a:buFont typeface="Wingdings" panose="05000000000000000000" pitchFamily="2" charset="2"/>
        <a:buChar char="§"/>
        <a:defRPr lang="en-US" altLang="en-US" sz="2000" dirty="0">
          <a:solidFill>
            <a:srgbClr val="585555"/>
          </a:solidFill>
          <a:latin typeface="Arial" panose="020B0604020202020204" pitchFamily="34" charset="0"/>
          <a:ea typeface="ヒラギノ角ゴ Pro W3" charset="-128"/>
          <a:cs typeface="Arial" panose="020B0604020202020204" pitchFamily="34" charset="0"/>
        </a:defRPr>
      </a:lvl4pPr>
      <a:lvl5pPr marL="765175" indent="0" algn="l" rtl="0" eaLnBrk="0" fontAlgn="base" hangingPunct="0">
        <a:spcBef>
          <a:spcPct val="20000"/>
        </a:spcBef>
        <a:spcAft>
          <a:spcPct val="0"/>
        </a:spcAft>
        <a:buNone/>
        <a:defRPr sz="2000">
          <a:solidFill>
            <a:srgbClr val="585555"/>
          </a:solidFill>
          <a:latin typeface="Arial MT" charset="0"/>
          <a:ea typeface="ヒラギノ角ゴ Pro W3" charset="-128"/>
          <a:cs typeface="Arial" panose="020B0604020202020204" pitchFamily="34" charset="0"/>
        </a:defRPr>
      </a:lvl5pPr>
      <a:lvl6pPr marL="1393825" indent="-171450" algn="l" rtl="0" fontAlgn="base">
        <a:spcBef>
          <a:spcPct val="20000"/>
        </a:spcBef>
        <a:spcAft>
          <a:spcPct val="0"/>
        </a:spcAft>
        <a:buFont typeface="Courier New" panose="02070309020205020404" pitchFamily="49" charset="0"/>
        <a:buChar char="o"/>
        <a:defRPr sz="2000">
          <a:solidFill>
            <a:srgbClr val="585555"/>
          </a:solidFill>
          <a:latin typeface="Arial MT" charset="0"/>
          <a:ea typeface="ヒラギノ角ゴ Pro W3" charset="-128"/>
        </a:defRPr>
      </a:lvl6pPr>
      <a:lvl7pPr marL="1679575" algn="l" rtl="0" fontAlgn="base">
        <a:spcBef>
          <a:spcPct val="20000"/>
        </a:spcBef>
        <a:spcAft>
          <a:spcPct val="0"/>
        </a:spcAft>
        <a:buChar char="&gt;"/>
        <a:defRPr sz="1100">
          <a:solidFill>
            <a:srgbClr val="585555"/>
          </a:solidFill>
          <a:latin typeface="Arial MT" charset="0"/>
          <a:ea typeface="ヒラギノ角ゴ Pro W3" charset="-128"/>
        </a:defRPr>
      </a:lvl7pPr>
      <a:lvl8pPr marL="2136775" algn="l" rtl="0" fontAlgn="base">
        <a:spcBef>
          <a:spcPct val="20000"/>
        </a:spcBef>
        <a:spcAft>
          <a:spcPct val="0"/>
        </a:spcAft>
        <a:buChar char="&gt;"/>
        <a:defRPr sz="1100">
          <a:solidFill>
            <a:srgbClr val="585555"/>
          </a:solidFill>
          <a:latin typeface="Arial MT" charset="0"/>
          <a:ea typeface="ヒラギノ角ゴ Pro W3" charset="-128"/>
        </a:defRPr>
      </a:lvl8pPr>
      <a:lvl9pPr marL="2593975" algn="l" rtl="0" fontAlgn="base">
        <a:spcBef>
          <a:spcPct val="20000"/>
        </a:spcBef>
        <a:spcAft>
          <a:spcPct val="0"/>
        </a:spcAft>
        <a:buChar char="&gt;"/>
        <a:defRPr sz="1100">
          <a:solidFill>
            <a:srgbClr val="585555"/>
          </a:solidFill>
          <a:latin typeface="Arial MT" charset="0"/>
          <a:ea typeface="ヒラギノ角ゴ Pro W3" charset="-128"/>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t>18/09/2024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57841478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hyperlink" Target="http://www.missionstatements.com/fortune_500_mission_statements.html" TargetMode="External"/><Relationship Id="rId2" Type="http://schemas.openxmlformats.org/officeDocument/2006/relationships/hyperlink" Target="https://www.forbes.com/sites/patrickhull/2013/01/10/answer-4-questions-to-get-a-great-mission-statement/#78ff8f5967f5" TargetMode="Externa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hyperlink" Target="http://www.missionstatements.com/fortune_500_mission_statements.html" TargetMode="External"/><Relationship Id="rId2" Type="http://schemas.openxmlformats.org/officeDocument/2006/relationships/hyperlink" Target="https://www.forbes.com/sites/patrickhull/2013/01/10/answer-4-questions-to-get-a-great-mission-statement/#78ff8f5967f5" TargetMode="Externa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D73DE-44D8-4B5F-8224-968642F53CD5}"/>
              </a:ext>
            </a:extLst>
          </p:cNvPr>
          <p:cNvSpPr>
            <a:spLocks noGrp="1"/>
          </p:cNvSpPr>
          <p:nvPr>
            <p:ph type="ctrTitle"/>
          </p:nvPr>
        </p:nvSpPr>
        <p:spPr>
          <a:xfrm>
            <a:off x="741873" y="1122363"/>
            <a:ext cx="10877908" cy="2387600"/>
          </a:xfrm>
        </p:spPr>
        <p:txBody>
          <a:bodyPr>
            <a:normAutofit/>
          </a:bodyPr>
          <a:lstStyle/>
          <a:p>
            <a:r>
              <a:rPr lang="en-GB" sz="4800" b="1" dirty="0">
                <a:latin typeface="Arial" panose="020B0604020202020204" pitchFamily="34" charset="0"/>
                <a:cs typeface="Arial" panose="020B0604020202020204" pitchFamily="34" charset="0"/>
              </a:rPr>
              <a:t>Strategic Management for SMEs</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BMSW6104</a:t>
            </a:r>
          </a:p>
        </p:txBody>
      </p:sp>
      <p:pic>
        <p:nvPicPr>
          <p:cNvPr id="5" name="Picture 4">
            <a:extLst>
              <a:ext uri="{FF2B5EF4-FFF2-40B4-BE49-F238E27FC236}">
                <a16:creationId xmlns:a16="http://schemas.microsoft.com/office/drawing/2014/main" id="{2E341DBB-896A-4095-8A61-9517D1A5E2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78470" y="4986800"/>
            <a:ext cx="5004402" cy="1042330"/>
          </a:xfrm>
          <a:prstGeom prst="rect">
            <a:avLst/>
          </a:prstGeom>
        </p:spPr>
      </p:pic>
    </p:spTree>
    <p:extLst>
      <p:ext uri="{BB962C8B-B14F-4D97-AF65-F5344CB8AC3E}">
        <p14:creationId xmlns:p14="http://schemas.microsoft.com/office/powerpoint/2010/main" val="4137162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9099D81-8F95-4C40-96C4-DF4F759BE535}"/>
              </a:ext>
            </a:extLst>
          </p:cNvPr>
          <p:cNvSpPr>
            <a:spLocks noGrp="1"/>
          </p:cNvSpPr>
          <p:nvPr>
            <p:ph type="title"/>
          </p:nvPr>
        </p:nvSpPr>
        <p:spPr>
          <a:xfrm>
            <a:off x="1848678" y="721899"/>
            <a:ext cx="8229600" cy="1143000"/>
          </a:xfrm>
        </p:spPr>
        <p:txBody>
          <a:bodyPr>
            <a:normAutofit/>
          </a:bodyPr>
          <a:lstStyle/>
          <a:p>
            <a:r>
              <a:rPr lang="en-GB" altLang="en-US" b="1" dirty="0"/>
              <a:t>Punctuality and Attendance</a:t>
            </a:r>
            <a:endParaRPr lang="en-GB" dirty="0"/>
          </a:p>
        </p:txBody>
      </p:sp>
      <p:sp>
        <p:nvSpPr>
          <p:cNvPr id="5" name="Content Placeholder 2">
            <a:extLst>
              <a:ext uri="{FF2B5EF4-FFF2-40B4-BE49-F238E27FC236}">
                <a16:creationId xmlns:a16="http://schemas.microsoft.com/office/drawing/2014/main" id="{BBD0BFFB-A503-EC36-B8F6-75E22125037B}"/>
              </a:ext>
            </a:extLst>
          </p:cNvPr>
          <p:cNvSpPr>
            <a:spLocks noGrp="1"/>
          </p:cNvSpPr>
          <p:nvPr>
            <p:ph idx="1"/>
          </p:nvPr>
        </p:nvSpPr>
        <p:spPr>
          <a:xfrm>
            <a:off x="1361660" y="2017645"/>
            <a:ext cx="9203635" cy="3917032"/>
          </a:xfrm>
        </p:spPr>
        <p:txBody>
          <a:bodyPr>
            <a:normAutofit/>
          </a:bodyPr>
          <a:lstStyle/>
          <a:p>
            <a:pPr marL="987425" lvl="1" indent="-630238">
              <a:buFont typeface="Arial" panose="020B0604020202020204" pitchFamily="34" charset="0"/>
              <a:buChar char="•"/>
              <a:tabLst>
                <a:tab pos="357188" algn="l"/>
              </a:tabLst>
            </a:pPr>
            <a:r>
              <a:rPr lang="en-GB" altLang="en-US" dirty="0"/>
              <a:t>Coming to the session from the start = full attendance</a:t>
            </a:r>
          </a:p>
          <a:p>
            <a:pPr marL="987425" lvl="1" indent="-630238">
              <a:buFont typeface="Arial" panose="020B0604020202020204" pitchFamily="34" charset="0"/>
              <a:buChar char="•"/>
              <a:tabLst>
                <a:tab pos="357188" algn="l"/>
              </a:tabLst>
            </a:pPr>
            <a:r>
              <a:rPr lang="en-GB" altLang="en-US" dirty="0"/>
              <a:t>Coming within 1-15 minutes = marked as PRESENT</a:t>
            </a:r>
          </a:p>
          <a:p>
            <a:pPr marL="987425" lvl="1" indent="-630238">
              <a:buFont typeface="Arial" panose="020B0604020202020204" pitchFamily="34" charset="0"/>
              <a:buChar char="•"/>
              <a:tabLst>
                <a:tab pos="357188" algn="l"/>
              </a:tabLst>
            </a:pPr>
            <a:r>
              <a:rPr lang="en-GB" altLang="en-US" dirty="0"/>
              <a:t>Coming 15-40 minutes late = marked as LATE</a:t>
            </a:r>
          </a:p>
          <a:p>
            <a:pPr marL="987425" lvl="1" indent="-630238">
              <a:buFont typeface="Arial" panose="020B0604020202020204" pitchFamily="34" charset="0"/>
              <a:buChar char="•"/>
              <a:tabLst>
                <a:tab pos="357188" algn="l"/>
              </a:tabLst>
            </a:pPr>
            <a:r>
              <a:rPr lang="en-GB" altLang="en-US" dirty="0"/>
              <a:t>Coming more than 40 minutes late = allowed to participate but marked as ABSENT</a:t>
            </a:r>
          </a:p>
          <a:p>
            <a:pPr marL="987425" lvl="1" indent="-630238">
              <a:buFont typeface="Arial" panose="020B0604020202020204" pitchFamily="34" charset="0"/>
              <a:buChar char="•"/>
              <a:tabLst>
                <a:tab pos="357188" algn="l"/>
              </a:tabLst>
            </a:pPr>
            <a:r>
              <a:rPr lang="en-GB" altLang="en-US" dirty="0"/>
              <a:t>The same rules apply at the end of the class</a:t>
            </a:r>
          </a:p>
          <a:p>
            <a:pPr marL="0" indent="0">
              <a:buNone/>
            </a:pPr>
            <a:endParaRPr lang="en-US" sz="3200" dirty="0"/>
          </a:p>
        </p:txBody>
      </p:sp>
    </p:spTree>
    <p:extLst>
      <p:ext uri="{BB962C8B-B14F-4D97-AF65-F5344CB8AC3E}">
        <p14:creationId xmlns:p14="http://schemas.microsoft.com/office/powerpoint/2010/main" val="106681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D73DE-44D8-4B5F-8224-968642F53CD5}"/>
              </a:ext>
            </a:extLst>
          </p:cNvPr>
          <p:cNvSpPr>
            <a:spLocks noGrp="1"/>
          </p:cNvSpPr>
          <p:nvPr>
            <p:ph type="ctrTitle"/>
          </p:nvPr>
        </p:nvSpPr>
        <p:spPr>
          <a:xfrm>
            <a:off x="741873" y="1122363"/>
            <a:ext cx="10877908" cy="2387600"/>
          </a:xfrm>
        </p:spPr>
        <p:txBody>
          <a:bodyPr>
            <a:normAutofit/>
          </a:bodyPr>
          <a:lstStyle/>
          <a:p>
            <a:r>
              <a:rPr lang="en-GB" sz="4800" b="1" dirty="0">
                <a:latin typeface="Arial" panose="020B0604020202020204" pitchFamily="34" charset="0"/>
                <a:cs typeface="Arial" panose="020B0604020202020204" pitchFamily="34" charset="0"/>
              </a:rPr>
              <a:t>Mission, Vision, Objectives Environment</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(Key Concepts)</a:t>
            </a:r>
          </a:p>
        </p:txBody>
      </p:sp>
      <p:pic>
        <p:nvPicPr>
          <p:cNvPr id="5" name="Picture 4">
            <a:extLst>
              <a:ext uri="{FF2B5EF4-FFF2-40B4-BE49-F238E27FC236}">
                <a16:creationId xmlns:a16="http://schemas.microsoft.com/office/drawing/2014/main" id="{2E341DBB-896A-4095-8A61-9517D1A5E2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78470" y="4986800"/>
            <a:ext cx="5004402" cy="1042330"/>
          </a:xfrm>
          <a:prstGeom prst="rect">
            <a:avLst/>
          </a:prstGeom>
        </p:spPr>
      </p:pic>
    </p:spTree>
    <p:extLst>
      <p:ext uri="{BB962C8B-B14F-4D97-AF65-F5344CB8AC3E}">
        <p14:creationId xmlns:p14="http://schemas.microsoft.com/office/powerpoint/2010/main" val="3084353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Recap – Last Time</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marL="342900" indent="-342900">
              <a:buClr>
                <a:schemeClr val="tx1"/>
              </a:buClr>
              <a:buFont typeface="Arial" panose="020B0604020202020204" pitchFamily="34" charset="0"/>
              <a:buChar char="►"/>
            </a:pPr>
            <a:r>
              <a:rPr lang="en-US" sz="2000" dirty="0"/>
              <a:t>Strategic management involves planning for the long term future of an organization</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It can be conceptualized in many ways e.g. as a set of steps, a process or even a set of questions</a:t>
            </a:r>
          </a:p>
          <a:p>
            <a:pPr lvl="1"/>
            <a:endParaRPr lang="en-US" sz="2000" dirty="0">
              <a:latin typeface="Arial" panose="020B0604020202020204" pitchFamily="34" charset="0"/>
              <a:cs typeface="Arial" panose="020B0604020202020204" pitchFamily="34" charset="0"/>
            </a:endParaRPr>
          </a:p>
          <a:p>
            <a:pPr>
              <a:buClr>
                <a:schemeClr val="tx1"/>
              </a:buClr>
              <a:buFont typeface="Arial" panose="020B0604020202020204" pitchFamily="34" charset="0"/>
              <a:buChar char="►"/>
            </a:pPr>
            <a:r>
              <a:rPr lang="en-US" sz="2000" dirty="0">
                <a:solidFill>
                  <a:srgbClr val="C00000"/>
                </a:solidFill>
              </a:rPr>
              <a:t>Strategy</a:t>
            </a:r>
            <a:r>
              <a:rPr lang="en-US" sz="2000" dirty="0"/>
              <a:t> is often described in relation to competitive advantage and as a plan for an organization’s long term survival</a:t>
            </a:r>
          </a:p>
          <a:p>
            <a:pPr lvl="1">
              <a:buClr>
                <a:schemeClr val="tx1"/>
              </a:buClr>
              <a:buFont typeface="Wingdings" panose="05000000000000000000" pitchFamily="2" charset="2"/>
              <a:buChar char="§"/>
            </a:pPr>
            <a:r>
              <a:rPr lang="en-US" sz="2000" dirty="0">
                <a:latin typeface="Arial" panose="020B0604020202020204" pitchFamily="34" charset="0"/>
                <a:cs typeface="Arial" panose="020B0604020202020204" pitchFamily="34" charset="0"/>
              </a:rPr>
              <a:t>Experts define strategy in different ways e.g. </a:t>
            </a:r>
            <a:r>
              <a:rPr lang="en-US" sz="2000" dirty="0" err="1">
                <a:latin typeface="Arial" panose="020B0604020202020204" pitchFamily="34" charset="0"/>
                <a:cs typeface="Arial" panose="020B0604020202020204" pitchFamily="34" charset="0"/>
              </a:rPr>
              <a:t>Minzberg’s</a:t>
            </a:r>
            <a:r>
              <a:rPr lang="en-US" sz="2000" dirty="0">
                <a:latin typeface="Arial" panose="020B0604020202020204" pitchFamily="34" charset="0"/>
                <a:cs typeface="Arial" panose="020B0604020202020204" pitchFamily="34" charset="0"/>
              </a:rPr>
              <a:t> 5Ps</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There are many different types of strategy including planned (deliberate) and emergent (unplanned)</a:t>
            </a:r>
          </a:p>
          <a:p>
            <a:endParaRPr lang="en-US" sz="2000" dirty="0"/>
          </a:p>
          <a:p>
            <a:pPr marL="0" indent="0">
              <a:buNone/>
            </a:pPr>
            <a:endParaRPr lang="en-US" sz="2000" b="1" dirty="0"/>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24252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Learning Objectives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a:buFont typeface="Arial" panose="020B0604020202020204" pitchFamily="34" charset="0"/>
              <a:buChar char="►"/>
            </a:pPr>
            <a:r>
              <a:rPr lang="en-US" sz="2000" dirty="0">
                <a:latin typeface="Arial" panose="020B0604020202020204" pitchFamily="34" charset="0"/>
                <a:cs typeface="Arial" panose="020B0604020202020204" pitchFamily="34" charset="0"/>
              </a:rPr>
              <a:t>By the end of this session you will be able to…</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Explain </a:t>
            </a:r>
            <a:r>
              <a:rPr lang="en-US" sz="2000" dirty="0"/>
              <a:t>how managerial decision making varies according to level in an </a:t>
            </a:r>
            <a:r>
              <a:rPr lang="en-US" sz="2000" dirty="0" err="1"/>
              <a:t>organisation</a:t>
            </a:r>
            <a:endParaRPr lang="en-US" sz="2000" dirty="0"/>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Explain how the </a:t>
            </a:r>
            <a:r>
              <a:rPr lang="en-US" sz="2000" dirty="0">
                <a:solidFill>
                  <a:srgbClr val="C00000"/>
                </a:solidFill>
                <a:latin typeface="Arial" panose="020B0604020202020204" pitchFamily="34" charset="0"/>
                <a:cs typeface="Arial" panose="020B0604020202020204" pitchFamily="34" charset="0"/>
              </a:rPr>
              <a:t>environment</a:t>
            </a:r>
            <a:r>
              <a:rPr lang="en-US" sz="2000" dirty="0">
                <a:latin typeface="Arial" panose="020B0604020202020204" pitchFamily="34" charset="0"/>
                <a:cs typeface="Arial" panose="020B0604020202020204" pitchFamily="34" charset="0"/>
              </a:rPr>
              <a:t> within which an </a:t>
            </a:r>
            <a:r>
              <a:rPr lang="en-US" sz="2000" dirty="0" err="1">
                <a:latin typeface="Arial" panose="020B0604020202020204" pitchFamily="34" charset="0"/>
                <a:cs typeface="Arial" panose="020B0604020202020204" pitchFamily="34" charset="0"/>
              </a:rPr>
              <a:t>organisation</a:t>
            </a:r>
            <a:r>
              <a:rPr lang="en-US" sz="2000" dirty="0">
                <a:latin typeface="Arial" panose="020B0604020202020204" pitchFamily="34" charset="0"/>
                <a:cs typeface="Arial" panose="020B0604020202020204" pitchFamily="34" charset="0"/>
              </a:rPr>
              <a:t> functions affects or is affected by the </a:t>
            </a:r>
            <a:r>
              <a:rPr lang="en-US" sz="2000" dirty="0" err="1">
                <a:latin typeface="Arial" panose="020B0604020202020204" pitchFamily="34" charset="0"/>
                <a:cs typeface="Arial" panose="020B0604020202020204" pitchFamily="34" charset="0"/>
              </a:rPr>
              <a:t>organisation</a:t>
            </a:r>
            <a:endParaRPr lang="en-US" sz="2000" dirty="0">
              <a:latin typeface="Arial" panose="020B0604020202020204" pitchFamily="34" charset="0"/>
              <a:cs typeface="Arial" panose="020B0604020202020204" pitchFamily="34" charset="0"/>
            </a:endParaRP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Explain the relationship between an organization’s </a:t>
            </a:r>
            <a:r>
              <a:rPr lang="en-US" sz="2000" dirty="0">
                <a:solidFill>
                  <a:srgbClr val="C00000"/>
                </a:solidFill>
                <a:latin typeface="Arial" panose="020B0604020202020204" pitchFamily="34" charset="0"/>
                <a:cs typeface="Arial" panose="020B0604020202020204" pitchFamily="34" charset="0"/>
              </a:rPr>
              <a:t>mission</a:t>
            </a:r>
            <a:r>
              <a:rPr lang="en-US" sz="2000" dirty="0">
                <a:latin typeface="Arial" panose="020B0604020202020204" pitchFamily="34" charset="0"/>
                <a:cs typeface="Arial" panose="020B0604020202020204" pitchFamily="34" charset="0"/>
              </a:rPr>
              <a:t>, </a:t>
            </a:r>
            <a:r>
              <a:rPr lang="en-US" sz="2000" dirty="0">
                <a:solidFill>
                  <a:srgbClr val="C00000"/>
                </a:solidFill>
                <a:latin typeface="Arial" panose="020B0604020202020204" pitchFamily="34" charset="0"/>
                <a:cs typeface="Arial" panose="020B0604020202020204" pitchFamily="34" charset="0"/>
              </a:rPr>
              <a:t>vision</a:t>
            </a:r>
            <a:r>
              <a:rPr lang="en-US" sz="2000" dirty="0">
                <a:latin typeface="Arial" panose="020B0604020202020204" pitchFamily="34" charset="0"/>
                <a:cs typeface="Arial" panose="020B0604020202020204" pitchFamily="34" charset="0"/>
              </a:rPr>
              <a:t> and </a:t>
            </a:r>
            <a:r>
              <a:rPr lang="en-US" sz="2000" dirty="0">
                <a:solidFill>
                  <a:srgbClr val="C00000"/>
                </a:solidFill>
                <a:latin typeface="Arial" panose="020B0604020202020204" pitchFamily="34" charset="0"/>
                <a:cs typeface="Arial" panose="020B0604020202020204" pitchFamily="34" charset="0"/>
              </a:rPr>
              <a:t>objectives</a:t>
            </a:r>
          </a:p>
          <a:p>
            <a:endParaRPr lang="en-US" sz="20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44142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Key Ideas – Management Levels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marL="228600" lvl="1">
              <a:spcBef>
                <a:spcPts val="1000"/>
              </a:spcBef>
              <a:buFont typeface="Arial" panose="020B0604020202020204" pitchFamily="34" charset="0"/>
              <a:buChar char="►"/>
            </a:pPr>
            <a:r>
              <a:rPr lang="en-US" sz="2000" dirty="0">
                <a:latin typeface="Arial" panose="020B0604020202020204" pitchFamily="34" charset="0"/>
                <a:cs typeface="Arial" panose="020B0604020202020204" pitchFamily="34" charset="0"/>
              </a:rPr>
              <a:t>Characteristics of decisions vary according to management levels</a:t>
            </a:r>
          </a:p>
        </p:txBody>
      </p:sp>
      <p:sp>
        <p:nvSpPr>
          <p:cNvPr id="5" name="TextBox 4">
            <a:extLst>
              <a:ext uri="{FF2B5EF4-FFF2-40B4-BE49-F238E27FC236}">
                <a16:creationId xmlns:a16="http://schemas.microsoft.com/office/drawing/2014/main" id="{89C6B690-6A40-4BBF-A361-8CB8D3428ABE}"/>
              </a:ext>
            </a:extLst>
          </p:cNvPr>
          <p:cNvSpPr txBox="1"/>
          <p:nvPr/>
        </p:nvSpPr>
        <p:spPr>
          <a:xfrm>
            <a:off x="1613140" y="6512949"/>
            <a:ext cx="9333781" cy="276999"/>
          </a:xfrm>
          <a:prstGeom prst="rect">
            <a:avLst/>
          </a:prstGeom>
          <a:noFill/>
        </p:spPr>
        <p:txBody>
          <a:bodyPr wrap="square" rtlCol="0">
            <a:spAutoFit/>
          </a:bodyPr>
          <a:lstStyle/>
          <a:p>
            <a:r>
              <a:rPr lang="en-US" sz="1200" b="1" dirty="0"/>
              <a:t>Source: </a:t>
            </a:r>
            <a:r>
              <a:rPr lang="en-US" sz="1200" dirty="0"/>
              <a:t>https://2012books.lardbucket.org/books/management-principles-v1.0/s10-01-the-nature-of-goals-and-object.html</a:t>
            </a:r>
            <a:endParaRPr lang="en-GB" sz="1200" dirty="0"/>
          </a:p>
        </p:txBody>
      </p:sp>
      <p:pic>
        <p:nvPicPr>
          <p:cNvPr id="6" name="Picture 5">
            <a:extLst>
              <a:ext uri="{FF2B5EF4-FFF2-40B4-BE49-F238E27FC236}">
                <a16:creationId xmlns:a16="http://schemas.microsoft.com/office/drawing/2014/main" id="{C994CF28-3085-4A68-A6AE-232FADD3F900}"/>
              </a:ext>
            </a:extLst>
          </p:cNvPr>
          <p:cNvPicPr>
            <a:picLocks noChangeAspect="1"/>
          </p:cNvPicPr>
          <p:nvPr/>
        </p:nvPicPr>
        <p:blipFill>
          <a:blip r:embed="rId2"/>
          <a:stretch>
            <a:fillRect/>
          </a:stretch>
        </p:blipFill>
        <p:spPr>
          <a:xfrm>
            <a:off x="2350532" y="2102639"/>
            <a:ext cx="6681325" cy="4410310"/>
          </a:xfrm>
          <a:prstGeom prst="rect">
            <a:avLst/>
          </a:prstGeom>
        </p:spPr>
      </p:pic>
    </p:spTree>
    <p:extLst>
      <p:ext uri="{BB962C8B-B14F-4D97-AF65-F5344CB8AC3E}">
        <p14:creationId xmlns:p14="http://schemas.microsoft.com/office/powerpoint/2010/main" val="2457785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F99EF-3107-4668-92E9-6A267C9516E1}"/>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Key Ideas – Management Levels</a:t>
            </a:r>
            <a:endParaRPr lang="en-GB" dirty="0"/>
          </a:p>
        </p:txBody>
      </p:sp>
      <p:sp>
        <p:nvSpPr>
          <p:cNvPr id="6" name="Content Placeholder 5">
            <a:extLst>
              <a:ext uri="{FF2B5EF4-FFF2-40B4-BE49-F238E27FC236}">
                <a16:creationId xmlns:a16="http://schemas.microsoft.com/office/drawing/2014/main" id="{B2AAF8D0-68F7-4CFB-99DF-EFD45C71233F}"/>
              </a:ext>
            </a:extLst>
          </p:cNvPr>
          <p:cNvSpPr>
            <a:spLocks noGrp="1"/>
          </p:cNvSpPr>
          <p:nvPr>
            <p:ph idx="1"/>
          </p:nvPr>
        </p:nvSpPr>
        <p:spPr/>
        <p:txBody>
          <a:bodyPr/>
          <a:lstStyle/>
          <a:p>
            <a:endParaRPr lang="en-GB"/>
          </a:p>
        </p:txBody>
      </p:sp>
      <p:pic>
        <p:nvPicPr>
          <p:cNvPr id="1026" name="Picture 2" descr="Management information systems ( MIS ) - ppt download">
            <a:extLst>
              <a:ext uri="{FF2B5EF4-FFF2-40B4-BE49-F238E27FC236}">
                <a16:creationId xmlns:a16="http://schemas.microsoft.com/office/drawing/2014/main" id="{348C0390-D7E9-44D7-8329-A577E422453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578" t="31447" r="3082" b="28553"/>
          <a:stretch/>
        </p:blipFill>
        <p:spPr bwMode="auto">
          <a:xfrm>
            <a:off x="1704778" y="1974650"/>
            <a:ext cx="8948845" cy="318314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FCF31C0-1873-4F10-BA99-5F3C2E84A3AE}"/>
              </a:ext>
            </a:extLst>
          </p:cNvPr>
          <p:cNvSpPr txBox="1"/>
          <p:nvPr/>
        </p:nvSpPr>
        <p:spPr>
          <a:xfrm>
            <a:off x="3036499" y="5197817"/>
            <a:ext cx="6609502" cy="369332"/>
          </a:xfrm>
          <a:prstGeom prst="rect">
            <a:avLst/>
          </a:prstGeom>
          <a:noFill/>
        </p:spPr>
        <p:txBody>
          <a:bodyPr wrap="none" rtlCol="0">
            <a:spAutoFit/>
          </a:bodyPr>
          <a:lstStyle/>
          <a:p>
            <a:r>
              <a:rPr lang="en-US" dirty="0">
                <a:latin typeface="Arial" panose="020B0604020202020204" pitchFamily="34" charset="0"/>
                <a:cs typeface="Arial" panose="020B0604020202020204" pitchFamily="34" charset="0"/>
              </a:rPr>
              <a:t>Information characteristics for decisions by management levels</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6B0C7AE-C511-4E86-AC28-3605A12FE6ED}"/>
              </a:ext>
            </a:extLst>
          </p:cNvPr>
          <p:cNvSpPr txBox="1"/>
          <p:nvPr/>
        </p:nvSpPr>
        <p:spPr>
          <a:xfrm>
            <a:off x="4541822" y="6457886"/>
            <a:ext cx="2896755" cy="276999"/>
          </a:xfrm>
          <a:prstGeom prst="rect">
            <a:avLst/>
          </a:prstGeom>
          <a:noFill/>
        </p:spPr>
        <p:txBody>
          <a:bodyPr wrap="none" rtlCol="0">
            <a:spAutoFit/>
          </a:bodyPr>
          <a:lstStyle/>
          <a:p>
            <a:r>
              <a:rPr lang="en-US" sz="1200" b="1" dirty="0">
                <a:latin typeface="Arial" panose="020B0604020202020204" pitchFamily="34" charset="0"/>
                <a:cs typeface="Arial" panose="020B0604020202020204" pitchFamily="34" charset="0"/>
              </a:rPr>
              <a:t>Source: </a:t>
            </a:r>
            <a:r>
              <a:rPr lang="en-US" sz="1200" dirty="0">
                <a:latin typeface="Arial" panose="020B0604020202020204" pitchFamily="34" charset="0"/>
                <a:cs typeface="Arial" panose="020B0604020202020204" pitchFamily="34" charset="0"/>
              </a:rPr>
              <a:t>Bocij, Greasley &amp; Hickey, 2015</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3004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C34BC-9479-AB94-4702-8A96739B3A97}"/>
              </a:ext>
            </a:extLst>
          </p:cNvPr>
          <p:cNvSpPr>
            <a:spLocks noGrp="1"/>
          </p:cNvSpPr>
          <p:nvPr>
            <p:ph type="title"/>
          </p:nvPr>
        </p:nvSpPr>
        <p:spPr/>
        <p:txBody>
          <a:bodyPr/>
          <a:lstStyle/>
          <a:p>
            <a:r>
              <a:rPr lang="en-GB" dirty="0"/>
              <a:t>Different Decisions</a:t>
            </a:r>
          </a:p>
        </p:txBody>
      </p:sp>
      <p:sp>
        <p:nvSpPr>
          <p:cNvPr id="3" name="Content Placeholder 2">
            <a:extLst>
              <a:ext uri="{FF2B5EF4-FFF2-40B4-BE49-F238E27FC236}">
                <a16:creationId xmlns:a16="http://schemas.microsoft.com/office/drawing/2014/main" id="{43339FF2-CC50-0E49-B876-982E8A9A0A37}"/>
              </a:ext>
            </a:extLst>
          </p:cNvPr>
          <p:cNvSpPr>
            <a:spLocks noGrp="1"/>
          </p:cNvSpPr>
          <p:nvPr>
            <p:ph idx="1"/>
          </p:nvPr>
        </p:nvSpPr>
        <p:spPr>
          <a:xfrm>
            <a:off x="221941" y="1464815"/>
            <a:ext cx="11754035" cy="5282213"/>
          </a:xfrm>
        </p:spPr>
        <p:txBody>
          <a:bodyPr/>
          <a:lstStyle/>
          <a:p>
            <a:r>
              <a:rPr lang="en-US" sz="1800" b="1" i="0" dirty="0">
                <a:effectLst/>
                <a:latin typeface="Rubik"/>
              </a:rPr>
              <a:t>Strategic Decisions – </a:t>
            </a:r>
            <a:r>
              <a:rPr lang="en-US" sz="1600" i="0" dirty="0">
                <a:effectLst/>
                <a:latin typeface="Rubik"/>
              </a:rPr>
              <a:t>High impact on the organization, Long term </a:t>
            </a:r>
            <a:r>
              <a:rPr lang="en-US" sz="1600" dirty="0">
                <a:solidFill>
                  <a:srgbClr val="061640"/>
                </a:solidFill>
                <a:latin typeface="Rubik"/>
              </a:rPr>
              <a:t>Long-term, complex, made by senior managers</a:t>
            </a:r>
          </a:p>
          <a:p>
            <a:pPr algn="l"/>
            <a:r>
              <a:rPr lang="en-US" sz="1800" b="0" i="0" dirty="0">
                <a:solidFill>
                  <a:srgbClr val="061640"/>
                </a:solidFill>
                <a:effectLst/>
                <a:latin typeface="Rubik"/>
              </a:rPr>
              <a:t>Strategic decisions comprise the highest level of organizational business decisions and are usually less frequent and made by the organization’s executives. Yet, their impact is enormous and far-reaching.</a:t>
            </a:r>
          </a:p>
          <a:p>
            <a:pPr algn="l"/>
            <a:r>
              <a:rPr lang="en-US" sz="1800" b="0" i="0" dirty="0">
                <a:solidFill>
                  <a:srgbClr val="061640"/>
                </a:solidFill>
                <a:effectLst/>
                <a:latin typeface="Rubik"/>
              </a:rPr>
              <a:t>Ex: selecting a particular market to penetrate, a company to acquire, or whether to hire additional staff.</a:t>
            </a:r>
          </a:p>
          <a:p>
            <a:r>
              <a:rPr lang="en-GB" sz="1800" b="1" dirty="0"/>
              <a:t>Tactical Decision – </a:t>
            </a:r>
            <a:r>
              <a:rPr lang="en-GB" sz="1600" dirty="0"/>
              <a:t>Medium impact on the Organization </a:t>
            </a:r>
            <a:r>
              <a:rPr lang="en-US" sz="1600" dirty="0">
                <a:solidFill>
                  <a:srgbClr val="061640"/>
                </a:solidFill>
                <a:latin typeface="Rubik"/>
              </a:rPr>
              <a:t>Medium-term, less complex, made by mid-level managers</a:t>
            </a:r>
          </a:p>
          <a:p>
            <a:r>
              <a:rPr lang="en-US" sz="1800" dirty="0">
                <a:solidFill>
                  <a:srgbClr val="061640"/>
                </a:solidFill>
                <a:latin typeface="Rubik"/>
              </a:rPr>
              <a:t>Tactical decisions (or semi-structured decisions) occur with greater frequency (e.g., weekly or monthly) and fall into the mid-management level. Often, they relate to the implementation of strategic decisions.</a:t>
            </a:r>
            <a:endParaRPr lang="en-GB" sz="1800" dirty="0"/>
          </a:p>
          <a:p>
            <a:r>
              <a:rPr lang="en-US" sz="1800" b="0" i="0" dirty="0">
                <a:solidFill>
                  <a:srgbClr val="061640"/>
                </a:solidFill>
                <a:effectLst/>
                <a:latin typeface="Rubik"/>
              </a:rPr>
              <a:t>Ex: product price changes, work schedules, departmental reorganization, and similar activities.</a:t>
            </a:r>
          </a:p>
          <a:p>
            <a:r>
              <a:rPr lang="en-GB" sz="1800" b="1" dirty="0"/>
              <a:t>Operational Decisions - </a:t>
            </a:r>
            <a:r>
              <a:rPr lang="en-GB" sz="1400" dirty="0"/>
              <a:t>Low impact on the organization, very frequent, </a:t>
            </a:r>
            <a:r>
              <a:rPr lang="en-US" sz="1400" dirty="0">
                <a:latin typeface="Rubik"/>
              </a:rPr>
              <a:t>Day-to-day, simple, routine, made by junior managers</a:t>
            </a:r>
          </a:p>
          <a:p>
            <a:r>
              <a:rPr lang="en-US" sz="1800" b="0" i="0" dirty="0">
                <a:solidFill>
                  <a:srgbClr val="061640"/>
                </a:solidFill>
                <a:effectLst/>
                <a:latin typeface="Rubik"/>
              </a:rPr>
              <a:t>Operational decisions determine the day-to-day profitability of the business, how effectively it retains customers, or how well it manages risk.</a:t>
            </a:r>
            <a:endParaRPr lang="en-GB" sz="1800" dirty="0"/>
          </a:p>
          <a:p>
            <a:r>
              <a:rPr lang="en-GB" sz="1800" dirty="0"/>
              <a:t>Ex: </a:t>
            </a:r>
            <a:r>
              <a:rPr lang="en-US" sz="1800" b="0" i="0" dirty="0">
                <a:solidFill>
                  <a:srgbClr val="061640"/>
                </a:solidFill>
                <a:effectLst/>
                <a:latin typeface="Rubik"/>
              </a:rPr>
              <a:t>Answering a sales inquiry, approving a quotation, or calculating employee bonuses</a:t>
            </a:r>
            <a:endParaRPr lang="en-GB" sz="1800" dirty="0"/>
          </a:p>
        </p:txBody>
      </p:sp>
    </p:spTree>
    <p:extLst>
      <p:ext uri="{BB962C8B-B14F-4D97-AF65-F5344CB8AC3E}">
        <p14:creationId xmlns:p14="http://schemas.microsoft.com/office/powerpoint/2010/main" val="1255691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A99BB75-0BB4-441E-A654-1D4305AF3C1B}"/>
              </a:ext>
            </a:extLst>
          </p:cNvPr>
          <p:cNvSpPr/>
          <p:nvPr/>
        </p:nvSpPr>
        <p:spPr bwMode="auto">
          <a:xfrm>
            <a:off x="571260" y="1567132"/>
            <a:ext cx="10945004" cy="3180272"/>
          </a:xfrm>
          <a:prstGeom prst="round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charset="0"/>
            </a:endParaRPr>
          </a:p>
        </p:txBody>
      </p:sp>
      <p:sp>
        <p:nvSpPr>
          <p:cNvPr id="2" name="Title 1">
            <a:extLst>
              <a:ext uri="{FF2B5EF4-FFF2-40B4-BE49-F238E27FC236}">
                <a16:creationId xmlns:a16="http://schemas.microsoft.com/office/drawing/2014/main" id="{282BA884-702E-4430-953B-71CDCB470BD8}"/>
              </a:ext>
            </a:extLst>
          </p:cNvPr>
          <p:cNvSpPr>
            <a:spLocks noGrp="1"/>
          </p:cNvSpPr>
          <p:nvPr>
            <p:ph type="title"/>
          </p:nvPr>
        </p:nvSpPr>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EA1F2B58-8622-4305-9E27-25BDFF9108DE}"/>
              </a:ext>
            </a:extLst>
          </p:cNvPr>
          <p:cNvSpPr>
            <a:spLocks noGrp="1"/>
          </p:cNvSpPr>
          <p:nvPr>
            <p:ph idx="1"/>
          </p:nvPr>
        </p:nvSpPr>
        <p:spPr/>
        <p:txBody>
          <a:bodyPr/>
          <a:lstStyle/>
          <a:p>
            <a:r>
              <a:rPr lang="en-US" b="1" dirty="0"/>
              <a:t>Activity 01</a:t>
            </a:r>
          </a:p>
          <a:p>
            <a:r>
              <a:rPr lang="en-US" dirty="0"/>
              <a:t>Provide </a:t>
            </a:r>
            <a:r>
              <a:rPr lang="en-US" b="1" dirty="0"/>
              <a:t>Three </a:t>
            </a:r>
            <a:r>
              <a:rPr lang="en-US" dirty="0"/>
              <a:t>decisions that might be made for a supermarket at each level:</a:t>
            </a:r>
            <a:endParaRPr lang="en-GB" dirty="0"/>
          </a:p>
          <a:p>
            <a:pPr lvl="1">
              <a:buFont typeface="Wingdings" panose="05000000000000000000" pitchFamily="2" charset="2"/>
              <a:buChar char="§"/>
            </a:pPr>
            <a:endParaRPr lang="en-US" sz="2000" dirty="0">
              <a:latin typeface="Arial" panose="020B0604020202020204" pitchFamily="34" charset="0"/>
              <a:cs typeface="Arial" panose="020B0604020202020204" pitchFamily="34" charset="0"/>
            </a:endParaRP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Operational</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Tactical</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Strategic</a:t>
            </a:r>
          </a:p>
          <a:p>
            <a:endParaRPr lang="en-US" dirty="0"/>
          </a:p>
          <a:p>
            <a:endParaRPr lang="en-US" dirty="0"/>
          </a:p>
          <a:p>
            <a:endParaRPr lang="en-GB" dirty="0"/>
          </a:p>
        </p:txBody>
      </p:sp>
    </p:spTree>
    <p:extLst>
      <p:ext uri="{BB962C8B-B14F-4D97-AF65-F5344CB8AC3E}">
        <p14:creationId xmlns:p14="http://schemas.microsoft.com/office/powerpoint/2010/main" val="3388314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Key Ideas - Vision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a:xfrm>
            <a:off x="247135" y="1676399"/>
            <a:ext cx="11714206" cy="4963297"/>
          </a:xfrm>
        </p:spPr>
        <p:txBody>
          <a:bodyPr/>
          <a:lstStyle/>
          <a:p>
            <a:pPr>
              <a:buFont typeface="Arial" panose="020B0604020202020204" pitchFamily="34" charset="0"/>
              <a:buChar char="►"/>
            </a:pPr>
            <a:r>
              <a:rPr lang="en-US" sz="1800" dirty="0">
                <a:latin typeface="Arial" panose="020B0604020202020204" pitchFamily="34" charset="0"/>
                <a:cs typeface="Arial" panose="020B0604020202020204" pitchFamily="34" charset="0"/>
              </a:rPr>
              <a:t>The </a:t>
            </a:r>
            <a:r>
              <a:rPr lang="en-US" sz="1800" dirty="0">
                <a:solidFill>
                  <a:srgbClr val="C00000"/>
                </a:solidFill>
                <a:latin typeface="Arial" panose="020B0604020202020204" pitchFamily="34" charset="0"/>
                <a:cs typeface="Arial" panose="020B0604020202020204" pitchFamily="34" charset="0"/>
              </a:rPr>
              <a:t>vision</a:t>
            </a:r>
            <a:r>
              <a:rPr lang="en-US" sz="1800" dirty="0">
                <a:latin typeface="Arial" panose="020B0604020202020204" pitchFamily="34" charset="0"/>
                <a:cs typeface="Arial" panose="020B0604020202020204" pitchFamily="34" charset="0"/>
              </a:rPr>
              <a:t> describes where the company wants to be in the future i.e. what it aspires to</a:t>
            </a:r>
          </a:p>
          <a:p>
            <a:pPr lvl="1">
              <a:buFont typeface="Wingdings" panose="05000000000000000000" pitchFamily="2" charset="2"/>
              <a:buChar char="§"/>
            </a:pPr>
            <a:r>
              <a:rPr lang="en-US" sz="1800" dirty="0">
                <a:latin typeface="Arial" panose="020B0604020202020204" pitchFamily="34" charset="0"/>
                <a:cs typeface="Arial" panose="020B0604020202020204" pitchFamily="34" charset="0"/>
              </a:rPr>
              <a:t>Can be thought of as “What do we want to achieve?”</a:t>
            </a:r>
          </a:p>
          <a:p>
            <a:pPr lvl="1">
              <a:buFont typeface="Wingdings" panose="05000000000000000000" pitchFamily="2" charset="2"/>
              <a:buChar char="§"/>
            </a:pPr>
            <a:r>
              <a:rPr lang="en-US" sz="1800" dirty="0">
                <a:latin typeface="Arial" panose="020B0604020202020204" pitchFamily="34" charset="0"/>
                <a:cs typeface="Arial" panose="020B0604020202020204" pitchFamily="34" charset="0"/>
              </a:rPr>
              <a:t>Often stated as a single sentence</a:t>
            </a:r>
          </a:p>
          <a:p>
            <a:pPr lvl="1">
              <a:buFont typeface="Wingdings" panose="05000000000000000000" pitchFamily="2" charset="2"/>
              <a:buChar char="§"/>
            </a:pPr>
            <a:r>
              <a:rPr lang="en-US" sz="1800" b="0" i="0" dirty="0">
                <a:solidFill>
                  <a:srgbClr val="212121"/>
                </a:solidFill>
                <a:effectLst/>
                <a:latin typeface="Arial" panose="020B0604020202020204" pitchFamily="34" charset="0"/>
                <a:cs typeface="Arial" panose="020B0604020202020204" pitchFamily="34" charset="0"/>
              </a:rPr>
              <a:t>A vision statement is a written statement about what your company will be in the future.</a:t>
            </a:r>
          </a:p>
          <a:p>
            <a:pPr lvl="1">
              <a:buFont typeface="Wingdings" panose="05000000000000000000" pitchFamily="2" charset="2"/>
              <a:buChar char="§"/>
            </a:pPr>
            <a:r>
              <a:rPr lang="en-US" sz="1800" b="0" i="0" dirty="0">
                <a:solidFill>
                  <a:srgbClr val="212121"/>
                </a:solidFill>
                <a:effectLst/>
                <a:latin typeface="Arial" panose="020B0604020202020204" pitchFamily="34" charset="0"/>
                <a:cs typeface="Arial" panose="020B0604020202020204" pitchFamily="34" charset="0"/>
              </a:rPr>
              <a:t>Some experts describe it as a future position your company wants or dreams of.</a:t>
            </a:r>
          </a:p>
          <a:p>
            <a:pPr lvl="1">
              <a:buFont typeface="Wingdings" panose="05000000000000000000" pitchFamily="2" charset="2"/>
              <a:buChar char="§"/>
            </a:pPr>
            <a:r>
              <a:rPr lang="en-US" sz="1800" b="0" i="0" dirty="0">
                <a:solidFill>
                  <a:srgbClr val="212121"/>
                </a:solidFill>
                <a:effectLst/>
                <a:latin typeface="Arial" panose="020B0604020202020204" pitchFamily="34" charset="0"/>
                <a:cs typeface="Arial" panose="020B0604020202020204" pitchFamily="34" charset="0"/>
              </a:rPr>
              <a:t> It is an integral part of strategic planning because it becomes the framework for determining what your company should do to achieve it. </a:t>
            </a:r>
          </a:p>
          <a:p>
            <a:pPr lvl="1">
              <a:buFont typeface="Wingdings" panose="05000000000000000000" pitchFamily="2" charset="2"/>
              <a:buChar char="§"/>
            </a:pPr>
            <a:r>
              <a:rPr lang="en-US" sz="1800" b="0" i="0" dirty="0">
                <a:solidFill>
                  <a:srgbClr val="212121"/>
                </a:solidFill>
                <a:effectLst/>
                <a:latin typeface="Arial" panose="020B0604020202020204" pitchFamily="34" charset="0"/>
                <a:cs typeface="Arial" panose="020B0604020202020204" pitchFamily="34" charset="0"/>
              </a:rPr>
              <a:t>In addition, it serves as a guide for day-to-day decisions within your company</a:t>
            </a:r>
            <a:r>
              <a:rPr lang="en-US" sz="2000" b="0" i="0" dirty="0">
                <a:solidFill>
                  <a:srgbClr val="212121"/>
                </a:solidFill>
                <a:effectLst/>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a:p>
            <a:pPr marL="384175" lvl="1" indent="0">
              <a:buNone/>
            </a:pPr>
            <a:endParaRPr lang="en-US" sz="2000" dirty="0">
              <a:latin typeface="Arial" panose="020B0604020202020204" pitchFamily="34" charset="0"/>
              <a:cs typeface="Arial" panose="020B0604020202020204" pitchFamily="34" charset="0"/>
            </a:endParaRPr>
          </a:p>
          <a:p>
            <a:pPr marL="384175" lvl="1" indent="0">
              <a:buNone/>
            </a:pPr>
            <a:endParaRPr lang="en-US" sz="2000" dirty="0">
              <a:latin typeface="Arial" panose="020B0604020202020204" pitchFamily="34" charset="0"/>
              <a:cs typeface="Arial" panose="020B0604020202020204" pitchFamily="34" charset="0"/>
            </a:endParaRPr>
          </a:p>
          <a:p>
            <a:pPr lvl="1">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lvl="1">
              <a:buFont typeface="Arial" panose="020B0604020202020204" pitchFamily="34" charset="0"/>
              <a:buChar char="□"/>
            </a:pP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01462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Key Ideas - Vision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fontScale="70000" lnSpcReduction="20000"/>
          </a:bodyPr>
          <a:lstStyle/>
          <a:p>
            <a:pPr>
              <a:buFont typeface="Arial" panose="020B0604020202020204" pitchFamily="34" charset="0"/>
              <a:buChar char="►"/>
            </a:pPr>
            <a:r>
              <a:rPr lang="en-US" sz="2800" dirty="0">
                <a:latin typeface="Arial" panose="020B0604020202020204" pitchFamily="34" charset="0"/>
                <a:cs typeface="Arial" panose="020B0604020202020204" pitchFamily="34" charset="0"/>
              </a:rPr>
              <a:t>Examples: </a:t>
            </a:r>
          </a:p>
          <a:p>
            <a:pPr>
              <a:buFont typeface="Arial" panose="020B0604020202020204" pitchFamily="34" charset="0"/>
              <a:buChar char="►"/>
            </a:pPr>
            <a:endParaRPr lang="en-US" sz="2800" dirty="0">
              <a:latin typeface="Arial" panose="020B0604020202020204" pitchFamily="34" charset="0"/>
              <a:cs typeface="Arial" panose="020B0604020202020204" pitchFamily="34" charset="0"/>
            </a:endParaRPr>
          </a:p>
          <a:p>
            <a:pPr marL="457200" lvl="1" indent="0">
              <a:buNone/>
            </a:pPr>
            <a:r>
              <a:rPr lang="en-US" sz="2800" b="1" dirty="0">
                <a:latin typeface="Arial" panose="020B0604020202020204" pitchFamily="34" charset="0"/>
                <a:cs typeface="Arial" panose="020B0604020202020204" pitchFamily="34" charset="0"/>
              </a:rPr>
              <a:t>AMAZON</a:t>
            </a:r>
            <a:r>
              <a:rPr lang="en-US" sz="2800" dirty="0">
                <a:latin typeface="Arial" panose="020B0604020202020204" pitchFamily="34" charset="0"/>
                <a:cs typeface="Arial" panose="020B0604020202020204" pitchFamily="34" charset="0"/>
              </a:rPr>
              <a:t>: To be earth's most customer centric company; to build a place where people can come to find and discover anything they might want to buy online.</a:t>
            </a:r>
          </a:p>
          <a:p>
            <a:pPr marL="457200" lvl="1" indent="0">
              <a:buNone/>
            </a:pPr>
            <a:endParaRPr lang="en-US" sz="2800" dirty="0">
              <a:latin typeface="Arial" panose="020B0604020202020204" pitchFamily="34" charset="0"/>
              <a:cs typeface="Arial" panose="020B0604020202020204" pitchFamily="34" charset="0"/>
            </a:endParaRPr>
          </a:p>
          <a:p>
            <a:pPr marL="457200" lvl="1" indent="0">
              <a:buNone/>
            </a:pPr>
            <a:r>
              <a:rPr lang="en-US" sz="2800" b="1" dirty="0">
                <a:latin typeface="Arial" panose="020B0604020202020204" pitchFamily="34" charset="0"/>
                <a:cs typeface="Arial" panose="020B0604020202020204" pitchFamily="34" charset="0"/>
              </a:rPr>
              <a:t>IKEA</a:t>
            </a:r>
            <a:r>
              <a:rPr lang="en-US" sz="2800" dirty="0">
                <a:latin typeface="Arial" panose="020B0604020202020204" pitchFamily="34" charset="0"/>
                <a:cs typeface="Arial" panose="020B0604020202020204" pitchFamily="34" charset="0"/>
              </a:rPr>
              <a:t>: "To create a better everyday life for the many people.“</a:t>
            </a:r>
          </a:p>
          <a:p>
            <a:pPr marL="457200" lvl="1" indent="0">
              <a:buNone/>
            </a:pPr>
            <a:endParaRPr lang="en-US" sz="2800" dirty="0">
              <a:latin typeface="Arial" panose="020B0604020202020204" pitchFamily="34" charset="0"/>
              <a:cs typeface="Arial" panose="020B0604020202020204" pitchFamily="34" charset="0"/>
            </a:endParaRPr>
          </a:p>
          <a:p>
            <a:pPr marL="457200" lvl="1" indent="0">
              <a:buNone/>
            </a:pPr>
            <a:r>
              <a:rPr lang="en-US" sz="2800" b="1" dirty="0">
                <a:latin typeface="Arial" panose="020B0604020202020204" pitchFamily="34" charset="0"/>
                <a:cs typeface="Arial" panose="020B0604020202020204" pitchFamily="34" charset="0"/>
              </a:rPr>
              <a:t>DISNEY</a:t>
            </a:r>
            <a:r>
              <a:rPr lang="en-US" sz="2800" dirty="0">
                <a:latin typeface="Arial" panose="020B0604020202020204" pitchFamily="34" charset="0"/>
                <a:cs typeface="Arial" panose="020B0604020202020204" pitchFamily="34" charset="0"/>
              </a:rPr>
              <a:t>: To make people happy.</a:t>
            </a:r>
          </a:p>
          <a:p>
            <a:pPr marL="457200" lvl="1" indent="0">
              <a:buNone/>
            </a:pPr>
            <a:endParaRPr lang="en-US" sz="2800" dirty="0">
              <a:latin typeface="Arial" panose="020B0604020202020204" pitchFamily="34" charset="0"/>
              <a:cs typeface="Arial" panose="020B0604020202020204" pitchFamily="34" charset="0"/>
            </a:endParaRPr>
          </a:p>
          <a:p>
            <a:pPr marL="457200" lvl="1" indent="0">
              <a:buNone/>
            </a:pPr>
            <a:r>
              <a:rPr lang="en-US" sz="2800" b="1" dirty="0">
                <a:latin typeface="Arial" panose="020B0604020202020204" pitchFamily="34" charset="0"/>
                <a:cs typeface="Arial" panose="020B0604020202020204" pitchFamily="34" charset="0"/>
              </a:rPr>
              <a:t>GOOGLE</a:t>
            </a:r>
            <a:r>
              <a:rPr lang="en-US" sz="2800" dirty="0">
                <a:latin typeface="Arial" panose="020B0604020202020204" pitchFamily="34" charset="0"/>
                <a:cs typeface="Arial" panose="020B0604020202020204" pitchFamily="34" charset="0"/>
              </a:rPr>
              <a:t>: To organize the world’s information and make it universally accessible and useful.</a:t>
            </a:r>
          </a:p>
          <a:p>
            <a:pPr lvl="1">
              <a:buFont typeface="Arial" panose="020B0604020202020204" pitchFamily="34" charset="0"/>
              <a:buChar char="□"/>
            </a:pPr>
            <a:endParaRPr lang="en-US" sz="2800" dirty="0">
              <a:latin typeface="Arial" panose="020B0604020202020204" pitchFamily="34" charset="0"/>
              <a:cs typeface="Arial" panose="020B0604020202020204" pitchFamily="34" charset="0"/>
            </a:endParaRPr>
          </a:p>
          <a:p>
            <a:pPr lvl="1">
              <a:buFont typeface="Arial" panose="020B0604020202020204" pitchFamily="34" charset="0"/>
              <a:buChar char="□"/>
            </a:pPr>
            <a:endParaRPr lang="en-US" sz="2800" dirty="0">
              <a:latin typeface="Arial" panose="020B0604020202020204" pitchFamily="34" charset="0"/>
              <a:cs typeface="Arial" panose="020B0604020202020204" pitchFamily="34" charset="0"/>
            </a:endParaRPr>
          </a:p>
          <a:p>
            <a:pPr lvl="1">
              <a:buFont typeface="Arial" panose="020B0604020202020204" pitchFamily="34" charset="0"/>
              <a:buChar char="□"/>
            </a:pP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17179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Key Ideas - Mission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Autofit/>
          </a:bodyPr>
          <a:lstStyle/>
          <a:p>
            <a:pPr>
              <a:buFont typeface="Arial" panose="020B0604020202020204" pitchFamily="34" charset="0"/>
              <a:buChar char="►"/>
            </a:pPr>
            <a:r>
              <a:rPr lang="en-US" dirty="0"/>
              <a:t>An organization’s </a:t>
            </a:r>
            <a:r>
              <a:rPr lang="en-US" dirty="0">
                <a:solidFill>
                  <a:srgbClr val="C00000"/>
                </a:solidFill>
              </a:rPr>
              <a:t>mission</a:t>
            </a:r>
            <a:r>
              <a:rPr lang="en-US" dirty="0"/>
              <a:t> </a:t>
            </a:r>
            <a:r>
              <a:rPr lang="en-US" dirty="0" err="1"/>
              <a:t>summarises</a:t>
            </a:r>
            <a:r>
              <a:rPr lang="en-US" dirty="0"/>
              <a:t> its basic purpose</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Can be thought of as answer to: “What business are we in?”</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Sometimes linked to other questions: </a:t>
            </a:r>
          </a:p>
          <a:p>
            <a:pPr marL="1371600" lvl="3" indent="0">
              <a:buNone/>
            </a:pPr>
            <a:r>
              <a:rPr lang="en-US" dirty="0"/>
              <a:t>“What would be lost if we didn’t exist?” </a:t>
            </a:r>
          </a:p>
          <a:p>
            <a:pPr marL="1371600" lvl="3" indent="0">
              <a:buNone/>
            </a:pPr>
            <a:r>
              <a:rPr lang="en-US" dirty="0"/>
              <a:t>“How do we make a difference?”</a:t>
            </a:r>
          </a:p>
          <a:p>
            <a:pPr>
              <a:buFont typeface="Arial" panose="020B0604020202020204" pitchFamily="34" charset="0"/>
              <a:buChar char="►"/>
            </a:pPr>
            <a:endParaRPr lang="en-US" dirty="0"/>
          </a:p>
          <a:p>
            <a:pPr>
              <a:buFont typeface="Arial" panose="020B0604020202020204" pitchFamily="34" charset="0"/>
              <a:buChar char="►"/>
            </a:pPr>
            <a:r>
              <a:rPr lang="en-US" dirty="0"/>
              <a:t>Missions are unique to an </a:t>
            </a:r>
            <a:r>
              <a:rPr lang="en-US" dirty="0" err="1"/>
              <a:t>organisation</a:t>
            </a:r>
            <a:endParaRPr lang="en-US" dirty="0"/>
          </a:p>
          <a:p>
            <a:pPr>
              <a:buFont typeface="Arial" panose="020B0604020202020204" pitchFamily="34" charset="0"/>
              <a:buChar char="►"/>
            </a:pPr>
            <a:r>
              <a:rPr lang="en-US" dirty="0"/>
              <a:t>Often provided as one or more brief sentences called a </a:t>
            </a:r>
            <a:r>
              <a:rPr lang="en-US" dirty="0">
                <a:solidFill>
                  <a:srgbClr val="C00000"/>
                </a:solidFill>
              </a:rPr>
              <a:t>mission statement</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Mission statements are usually aimed at customers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017691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Key Ideas - Mission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According to </a:t>
            </a:r>
            <a:r>
              <a:rPr lang="en-US" i="1" dirty="0">
                <a:latin typeface="Arial" panose="020B0604020202020204" pitchFamily="34" charset="0"/>
                <a:cs typeface="Arial" panose="020B0604020202020204" pitchFamily="34" charset="0"/>
              </a:rPr>
              <a:t>Forbes</a:t>
            </a:r>
            <a:r>
              <a:rPr lang="en-US" dirty="0">
                <a:latin typeface="Arial" panose="020B0604020202020204" pitchFamily="34" charset="0"/>
                <a:cs typeface="Arial" panose="020B0604020202020204" pitchFamily="34" charset="0"/>
              </a:rPr>
              <a:t>, a mission statement must answer four questions:</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What do we do?</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How do we do it?</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Whom do we do it for?</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What value are we bringing?</a:t>
            </a:r>
          </a:p>
          <a:p>
            <a:pPr lvl="1">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r>
              <a:rPr lang="en-US" dirty="0"/>
              <a:t>…But many mission statements don’t answer these questions</a:t>
            </a:r>
            <a:endParaRPr lang="en-US" dirty="0">
              <a:latin typeface="Arial" panose="020B0604020202020204" pitchFamily="34" charset="0"/>
              <a:cs typeface="Arial" panose="020B0604020202020204" pitchFamily="34" charset="0"/>
            </a:endParaRPr>
          </a:p>
          <a:p>
            <a:pPr>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dirty="0">
              <a:solidFill>
                <a:schemeClr val="accent5">
                  <a:lumMod val="75000"/>
                </a:schemeClr>
              </a:solidFill>
              <a:latin typeface="Arial" panose="020B0604020202020204" pitchFamily="34" charset="0"/>
              <a:cs typeface="Arial" panose="020B0604020202020204" pitchFamily="34" charset="0"/>
            </a:endParaRPr>
          </a:p>
        </p:txBody>
      </p:sp>
      <p:sp>
        <p:nvSpPr>
          <p:cNvPr id="5" name="TextBox 1">
            <a:extLst>
              <a:ext uri="{FF2B5EF4-FFF2-40B4-BE49-F238E27FC236}">
                <a16:creationId xmlns:a16="http://schemas.microsoft.com/office/drawing/2014/main" id="{4C7FF3CC-89FE-4A13-B66F-D68B75C240C3}"/>
              </a:ext>
            </a:extLst>
          </p:cNvPr>
          <p:cNvSpPr txBox="1">
            <a:spLocks noChangeArrowheads="1"/>
          </p:cNvSpPr>
          <p:nvPr/>
        </p:nvSpPr>
        <p:spPr bwMode="auto">
          <a:xfrm>
            <a:off x="1677568" y="6350168"/>
            <a:ext cx="7453194"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ea typeface="ヒラギノ角ゴ Pro W3" charset="-128"/>
              </a:defRPr>
            </a:lvl1pPr>
            <a:lvl2pPr marL="742950" indent="-285750">
              <a:defRPr sz="2400">
                <a:solidFill>
                  <a:schemeClr val="tx1"/>
                </a:solidFill>
                <a:latin typeface="Times" panose="02020603050405020304" pitchFamily="18" charset="0"/>
                <a:ea typeface="ヒラギノ角ゴ Pro W3" charset="-128"/>
              </a:defRPr>
            </a:lvl2pPr>
            <a:lvl3pPr marL="1143000" indent="-228600">
              <a:defRPr sz="2400">
                <a:solidFill>
                  <a:schemeClr val="tx1"/>
                </a:solidFill>
                <a:latin typeface="Times" panose="02020603050405020304" pitchFamily="18" charset="0"/>
                <a:ea typeface="ヒラギノ角ゴ Pro W3" charset="-128"/>
              </a:defRPr>
            </a:lvl3pPr>
            <a:lvl4pPr marL="1600200" indent="-228600">
              <a:defRPr sz="2400">
                <a:solidFill>
                  <a:schemeClr val="tx1"/>
                </a:solidFill>
                <a:latin typeface="Times" panose="02020603050405020304" pitchFamily="18" charset="0"/>
                <a:ea typeface="ヒラギノ角ゴ Pro W3" charset="-128"/>
              </a:defRPr>
            </a:lvl4pPr>
            <a:lvl5pPr marL="2057400" indent="-228600">
              <a:defRPr sz="2400">
                <a:solidFill>
                  <a:schemeClr val="tx1"/>
                </a:solidFill>
                <a:latin typeface="Times" panose="02020603050405020304" pitchFamily="18" charset="0"/>
                <a:ea typeface="ヒラギノ角ゴ Pro W3"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ヒラギノ角ゴ Pro W3"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ヒラギノ角ゴ Pro W3"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ヒラギノ角ゴ Pro W3"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ヒラギノ角ゴ Pro W3" charset="-128"/>
              </a:defRPr>
            </a:lvl9pPr>
          </a:lstStyle>
          <a:p>
            <a:r>
              <a:rPr lang="en-GB" altLang="en-US" sz="1200" b="1" dirty="0">
                <a:latin typeface="Arial Narrow" panose="020B0606020202030204" pitchFamily="34" charset="0"/>
              </a:rPr>
              <a:t>Sources: </a:t>
            </a:r>
            <a:r>
              <a:rPr lang="en-GB" altLang="en-US" sz="1200" dirty="0">
                <a:latin typeface="Arial Narrow" panose="020B0606020202030204" pitchFamily="34" charset="0"/>
                <a:hlinkClick r:id="rId2"/>
              </a:rPr>
              <a:t>https://www.forbes.com/sites/patrickhull/2013/01/10/answer-4-questions-to-get-a-great-mission-statement/#78ff8f5967f5</a:t>
            </a:r>
            <a:endParaRPr lang="en-GB" altLang="en-US" sz="1200" dirty="0">
              <a:latin typeface="Arial Narrow" panose="020B0606020202030204" pitchFamily="34" charset="0"/>
            </a:endParaRPr>
          </a:p>
          <a:p>
            <a:r>
              <a:rPr lang="en-GB" altLang="en-US" sz="1200" dirty="0">
                <a:latin typeface="Arial Narrow" panose="020B0606020202030204" pitchFamily="34" charset="0"/>
                <a:hlinkClick r:id="rId3"/>
              </a:rPr>
              <a:t>http://www.missionstatements.com/fortune_500_mission_statements.html</a:t>
            </a:r>
            <a:endParaRPr lang="en-GB" altLang="en-US" sz="1200" dirty="0">
              <a:latin typeface="Arial Narrow" panose="020B0606020202030204" pitchFamily="34" charset="0"/>
            </a:endParaRPr>
          </a:p>
          <a:p>
            <a:endParaRPr lang="en-GB" altLang="en-US" sz="1200" dirty="0">
              <a:latin typeface="Arial Narrow" panose="020B0606020202030204" pitchFamily="34" charset="0"/>
            </a:endParaRPr>
          </a:p>
          <a:p>
            <a:endParaRPr lang="en-GB" altLang="en-US" sz="1200" dirty="0">
              <a:latin typeface="Arial Narrow" panose="020B0606020202030204" pitchFamily="34" charset="0"/>
            </a:endParaRPr>
          </a:p>
          <a:p>
            <a:endParaRPr lang="en-GB" altLang="en-US" sz="1200" dirty="0">
              <a:latin typeface="Arial Narrow" panose="020B0606020202030204" pitchFamily="34" charset="0"/>
            </a:endParaRPr>
          </a:p>
        </p:txBody>
      </p:sp>
    </p:spTree>
    <p:extLst>
      <p:ext uri="{BB962C8B-B14F-4D97-AF65-F5344CB8AC3E}">
        <p14:creationId xmlns:p14="http://schemas.microsoft.com/office/powerpoint/2010/main" val="25109510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Key Ideas - Mission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Examples:</a:t>
            </a:r>
          </a:p>
          <a:p>
            <a:pPr>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457200" lvl="1" indent="0">
              <a:buNone/>
            </a:pPr>
            <a:r>
              <a:rPr lang="en-US" sz="2000" b="1" dirty="0">
                <a:latin typeface="Arial" panose="020B0604020202020204" pitchFamily="34" charset="0"/>
                <a:cs typeface="Arial" panose="020B0604020202020204" pitchFamily="34" charset="0"/>
              </a:rPr>
              <a:t>FORD: </a:t>
            </a:r>
            <a:r>
              <a:rPr lang="en-US" sz="2000" dirty="0">
                <a:latin typeface="Arial" panose="020B0604020202020204" pitchFamily="34" charset="0"/>
                <a:cs typeface="Arial" panose="020B0604020202020204" pitchFamily="34" charset="0"/>
              </a:rPr>
              <a:t>We are a global family with a proud heritage passionately committed to providing personal mobility for people around the world.</a:t>
            </a:r>
          </a:p>
          <a:p>
            <a:pPr lvl="1">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457200" lvl="1" indent="0">
              <a:buNone/>
            </a:pPr>
            <a:r>
              <a:rPr lang="en-US" sz="2000" b="1" dirty="0">
                <a:latin typeface="Arial" panose="020B0604020202020204" pitchFamily="34" charset="0"/>
                <a:cs typeface="Arial" panose="020B0604020202020204" pitchFamily="34" charset="0"/>
              </a:rPr>
              <a:t>AVON: </a:t>
            </a:r>
            <a:r>
              <a:rPr lang="en-US" sz="2000" dirty="0">
                <a:latin typeface="Arial" panose="020B0604020202020204" pitchFamily="34" charset="0"/>
                <a:cs typeface="Arial" panose="020B0604020202020204" pitchFamily="34" charset="0"/>
              </a:rPr>
              <a:t>Avon Products is a direct selling company that distributes both cosmetics and other beauty items.</a:t>
            </a:r>
          </a:p>
          <a:p>
            <a:pPr lvl="1">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dirty="0">
              <a:solidFill>
                <a:schemeClr val="accent5">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2792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Key Ideas - Mission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Examples:</a:t>
            </a:r>
          </a:p>
          <a:p>
            <a:pPr>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457200" lvl="1" indent="0">
              <a:buNone/>
            </a:pPr>
            <a:r>
              <a:rPr lang="en-US" sz="2000" b="1" dirty="0">
                <a:latin typeface="Arial" panose="020B0604020202020204" pitchFamily="34" charset="0"/>
                <a:cs typeface="Arial" panose="020B0604020202020204" pitchFamily="34" charset="0"/>
              </a:rPr>
              <a:t>FAMILY DOLLAR STORE: </a:t>
            </a:r>
            <a:r>
              <a:rPr lang="en-US" sz="2000" dirty="0">
                <a:latin typeface="Arial" panose="020B0604020202020204" pitchFamily="34" charset="0"/>
                <a:cs typeface="Arial" panose="020B0604020202020204" pitchFamily="34" charset="0"/>
              </a:rPr>
              <a:t>For Our Customers A compelling place to shop. . . by providing convenience and low prices For Our Associates A compelling place to work. . . by providing exceptional opportunities and rewards for achievement For Our Investors A compelling place to invest. . . by providing outstanding returns.</a:t>
            </a:r>
          </a:p>
          <a:p>
            <a:pPr marL="457200" lvl="1" indent="0">
              <a:buNone/>
            </a:pPr>
            <a:endParaRPr lang="en-US" sz="2000" b="1" dirty="0">
              <a:latin typeface="Arial" panose="020B0604020202020204" pitchFamily="34" charset="0"/>
              <a:cs typeface="Arial" panose="020B0604020202020204" pitchFamily="34" charset="0"/>
            </a:endParaRPr>
          </a:p>
          <a:p>
            <a:pPr marL="457200" lvl="1" indent="0">
              <a:buNone/>
            </a:pPr>
            <a:r>
              <a:rPr lang="en-US" sz="2000" b="1" dirty="0">
                <a:latin typeface="Arial" panose="020B0604020202020204" pitchFamily="34" charset="0"/>
                <a:cs typeface="Arial" panose="020B0604020202020204" pitchFamily="34" charset="0"/>
              </a:rPr>
              <a:t>IBM: </a:t>
            </a:r>
            <a:r>
              <a:rPr lang="en-US" sz="2000" dirty="0">
                <a:latin typeface="Arial" panose="020B0604020202020204" pitchFamily="34" charset="0"/>
                <a:cs typeface="Arial" panose="020B0604020202020204" pitchFamily="34" charset="0"/>
              </a:rPr>
              <a:t>Operating a safe and secure government.</a:t>
            </a:r>
          </a:p>
          <a:p>
            <a:pPr lvl="1">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dirty="0">
              <a:solidFill>
                <a:schemeClr val="accent5">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61047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Key Ideas - Mission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For some, the mission can have no impact, positive impact or negative impact on performance… so it needs greater thought/care</a:t>
            </a:r>
          </a:p>
          <a:p>
            <a:pPr>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buFont typeface="Arial" panose="020B0604020202020204" pitchFamily="34" charset="0"/>
              <a:buChar char="►"/>
            </a:pPr>
            <a:r>
              <a:rPr lang="en-US" dirty="0">
                <a:latin typeface="Arial" panose="020B0604020202020204" pitchFamily="34" charset="0"/>
                <a:cs typeface="Arial" panose="020B0604020202020204" pitchFamily="34" charset="0"/>
              </a:rPr>
              <a:t>Sometimes may also include </a:t>
            </a:r>
            <a:r>
              <a:rPr lang="en-US" dirty="0">
                <a:solidFill>
                  <a:srgbClr val="C00000"/>
                </a:solidFill>
                <a:latin typeface="Arial" panose="020B0604020202020204" pitchFamily="34" charset="0"/>
                <a:cs typeface="Arial" panose="020B0604020202020204" pitchFamily="34" charset="0"/>
              </a:rPr>
              <a:t>statements of values </a:t>
            </a:r>
            <a:r>
              <a:rPr lang="en-US" dirty="0">
                <a:latin typeface="Arial" panose="020B0604020202020204" pitchFamily="34" charset="0"/>
                <a:cs typeface="Arial" panose="020B0604020202020204" pitchFamily="34" charset="0"/>
              </a:rPr>
              <a:t>(can also be given separately)</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Example: Google famously used “Don’t be evil”</a:t>
            </a:r>
          </a:p>
          <a:p>
            <a:pPr lvl="1">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28600" lvl="1">
              <a:spcBef>
                <a:spcPts val="1000"/>
              </a:spcBef>
              <a:buFont typeface="Arial" panose="020B0604020202020204" pitchFamily="34" charset="0"/>
              <a:buChar char="►"/>
            </a:pPr>
            <a:r>
              <a:rPr lang="en-US" sz="2000" dirty="0">
                <a:latin typeface="Arial" panose="020B0604020202020204" pitchFamily="34" charset="0"/>
                <a:cs typeface="Arial" panose="020B0604020202020204" pitchFamily="34" charset="0"/>
              </a:rPr>
              <a:t>Sometimes created to describe </a:t>
            </a:r>
            <a:r>
              <a:rPr lang="en-US" sz="2000" dirty="0">
                <a:solidFill>
                  <a:srgbClr val="C00000"/>
                </a:solidFill>
                <a:latin typeface="Arial" panose="020B0604020202020204" pitchFamily="34" charset="0"/>
                <a:cs typeface="Arial" panose="020B0604020202020204" pitchFamily="34" charset="0"/>
              </a:rPr>
              <a:t>strategic intent</a:t>
            </a:r>
          </a:p>
          <a:p>
            <a:pPr lvl="1">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4078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Key Ideas - Mission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a:buClr>
                <a:schemeClr val="tx1"/>
              </a:buClr>
              <a:buFont typeface="Arial" panose="020B0604020202020204" pitchFamily="34" charset="0"/>
              <a:buChar char="►"/>
            </a:pPr>
            <a:r>
              <a:rPr lang="en-US" dirty="0">
                <a:solidFill>
                  <a:srgbClr val="C00000"/>
                </a:solidFill>
                <a:latin typeface="Arial" panose="020B0604020202020204" pitchFamily="34" charset="0"/>
                <a:cs typeface="Arial" panose="020B0604020202020204" pitchFamily="34" charset="0"/>
              </a:rPr>
              <a:t>Strategic intent </a:t>
            </a:r>
            <a:r>
              <a:rPr lang="en-US" dirty="0">
                <a:latin typeface="Arial" panose="020B0604020202020204" pitchFamily="34" charset="0"/>
                <a:cs typeface="Arial" panose="020B0604020202020204" pitchFamily="34" charset="0"/>
              </a:rPr>
              <a:t>can be summarized using “polygon of purpose” </a:t>
            </a:r>
          </a:p>
          <a:p>
            <a:pPr lvl="1">
              <a:buClr>
                <a:schemeClr val="tx1"/>
              </a:buClr>
              <a:buFont typeface="Wingdings" panose="05000000000000000000" pitchFamily="2" charset="2"/>
              <a:buChar char="§"/>
            </a:pPr>
            <a:r>
              <a:rPr lang="en-US" sz="2000" dirty="0">
                <a:latin typeface="Arial" panose="020B0604020202020204" pitchFamily="34" charset="0"/>
                <a:cs typeface="Arial" panose="020B0604020202020204" pitchFamily="34" charset="0"/>
              </a:rPr>
              <a:t>Describes how organization will outmatch competitors over time</a:t>
            </a:r>
          </a:p>
          <a:p>
            <a:pPr lvl="1">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65693259-604D-4771-B24B-4F742C5CCB43}"/>
              </a:ext>
            </a:extLst>
          </p:cNvPr>
          <p:cNvPicPr>
            <a:picLocks noChangeAspect="1"/>
          </p:cNvPicPr>
          <p:nvPr/>
        </p:nvPicPr>
        <p:blipFill rotWithShape="1">
          <a:blip r:embed="rId2"/>
          <a:srcRect l="15287" t="4682" r="13980" b="3124"/>
          <a:stretch/>
        </p:blipFill>
        <p:spPr>
          <a:xfrm>
            <a:off x="4408097" y="2648308"/>
            <a:ext cx="3750085" cy="3741049"/>
          </a:xfrm>
          <a:prstGeom prst="rect">
            <a:avLst/>
          </a:prstGeom>
        </p:spPr>
      </p:pic>
      <p:sp>
        <p:nvSpPr>
          <p:cNvPr id="7" name="TextBox 6">
            <a:extLst>
              <a:ext uri="{FF2B5EF4-FFF2-40B4-BE49-F238E27FC236}">
                <a16:creationId xmlns:a16="http://schemas.microsoft.com/office/drawing/2014/main" id="{B78317CC-93FB-4754-B81B-B4ACCC6C7292}"/>
              </a:ext>
            </a:extLst>
          </p:cNvPr>
          <p:cNvSpPr txBox="1"/>
          <p:nvPr/>
        </p:nvSpPr>
        <p:spPr>
          <a:xfrm>
            <a:off x="5503653" y="6450697"/>
            <a:ext cx="1481944" cy="276999"/>
          </a:xfrm>
          <a:prstGeom prst="rect">
            <a:avLst/>
          </a:prstGeom>
          <a:noFill/>
        </p:spPr>
        <p:txBody>
          <a:bodyPr wrap="none" rtlCol="0">
            <a:spAutoFit/>
          </a:bodyPr>
          <a:lstStyle/>
          <a:p>
            <a:r>
              <a:rPr lang="en-US" sz="1200" dirty="0"/>
              <a:t>(Lynch, 2018, p. 197)</a:t>
            </a:r>
            <a:endParaRPr lang="en-GB" sz="1200" dirty="0"/>
          </a:p>
        </p:txBody>
      </p:sp>
    </p:spTree>
    <p:extLst>
      <p:ext uri="{BB962C8B-B14F-4D97-AF65-F5344CB8AC3E}">
        <p14:creationId xmlns:p14="http://schemas.microsoft.com/office/powerpoint/2010/main" val="18803162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Key Ideas - Mission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Autofit/>
          </a:bodyPr>
          <a:lstStyle/>
          <a:p>
            <a:pPr>
              <a:buFont typeface="Arial" panose="020B0604020202020204" pitchFamily="34" charset="0"/>
              <a:buChar char="►"/>
            </a:pPr>
            <a:r>
              <a:rPr lang="en-US" dirty="0"/>
              <a:t>An organization’s </a:t>
            </a:r>
            <a:r>
              <a:rPr lang="en-US" dirty="0">
                <a:solidFill>
                  <a:srgbClr val="C00000"/>
                </a:solidFill>
              </a:rPr>
              <a:t>mission</a:t>
            </a:r>
            <a:r>
              <a:rPr lang="en-US" dirty="0"/>
              <a:t> </a:t>
            </a:r>
            <a:r>
              <a:rPr lang="en-US" dirty="0" err="1"/>
              <a:t>summarises</a:t>
            </a:r>
            <a:r>
              <a:rPr lang="en-US" dirty="0"/>
              <a:t> its basic purpose</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Can be thought of as answer to: “What business are we in?”</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Sometimes linked to other questions: </a:t>
            </a:r>
          </a:p>
          <a:p>
            <a:pPr marL="1371600" lvl="3" indent="0">
              <a:buNone/>
            </a:pPr>
            <a:r>
              <a:rPr lang="en-US" dirty="0"/>
              <a:t>“What would be lost if we didn’t exist?” </a:t>
            </a:r>
          </a:p>
          <a:p>
            <a:pPr marL="1371600" lvl="3" indent="0">
              <a:buNone/>
            </a:pPr>
            <a:r>
              <a:rPr lang="en-US" dirty="0"/>
              <a:t>“How do we make a difference?”</a:t>
            </a:r>
          </a:p>
          <a:p>
            <a:pPr>
              <a:buFont typeface="Arial" panose="020B0604020202020204" pitchFamily="34" charset="0"/>
              <a:buChar char="►"/>
            </a:pPr>
            <a:endParaRPr lang="en-US" dirty="0"/>
          </a:p>
          <a:p>
            <a:pPr>
              <a:buFont typeface="Arial" panose="020B0604020202020204" pitchFamily="34" charset="0"/>
              <a:buChar char="►"/>
            </a:pPr>
            <a:r>
              <a:rPr lang="en-US" dirty="0"/>
              <a:t>Missions are unique to an </a:t>
            </a:r>
            <a:r>
              <a:rPr lang="en-US" dirty="0" err="1"/>
              <a:t>organisation</a:t>
            </a:r>
            <a:endParaRPr lang="en-US" dirty="0"/>
          </a:p>
          <a:p>
            <a:pPr>
              <a:buFont typeface="Arial" panose="020B0604020202020204" pitchFamily="34" charset="0"/>
              <a:buChar char="►"/>
            </a:pPr>
            <a:r>
              <a:rPr lang="en-US" dirty="0"/>
              <a:t>Often provided as one or more brief sentences called a </a:t>
            </a:r>
            <a:r>
              <a:rPr lang="en-US" dirty="0">
                <a:solidFill>
                  <a:srgbClr val="C00000"/>
                </a:solidFill>
              </a:rPr>
              <a:t>mission statement</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Mission statements are usually aimed at customers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15355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Key Ideas - Mission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According to </a:t>
            </a:r>
            <a:r>
              <a:rPr lang="en-US" i="1" dirty="0">
                <a:latin typeface="Arial" panose="020B0604020202020204" pitchFamily="34" charset="0"/>
                <a:cs typeface="Arial" panose="020B0604020202020204" pitchFamily="34" charset="0"/>
              </a:rPr>
              <a:t>Forbes</a:t>
            </a:r>
            <a:r>
              <a:rPr lang="en-US" dirty="0">
                <a:latin typeface="Arial" panose="020B0604020202020204" pitchFamily="34" charset="0"/>
                <a:cs typeface="Arial" panose="020B0604020202020204" pitchFamily="34" charset="0"/>
              </a:rPr>
              <a:t>, a mission statement must answer four questions:</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What do we do?</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How do we do it?</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Whom do we do it for?</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What value are we bringing?</a:t>
            </a:r>
          </a:p>
          <a:p>
            <a:pPr lvl="1">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r>
              <a:rPr lang="en-US" dirty="0"/>
              <a:t>…But many mission statements don’t answer these questions</a:t>
            </a:r>
            <a:endParaRPr lang="en-US" dirty="0">
              <a:latin typeface="Arial" panose="020B0604020202020204" pitchFamily="34" charset="0"/>
              <a:cs typeface="Arial" panose="020B0604020202020204" pitchFamily="34" charset="0"/>
            </a:endParaRPr>
          </a:p>
          <a:p>
            <a:pPr>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dirty="0">
              <a:solidFill>
                <a:schemeClr val="accent5">
                  <a:lumMod val="75000"/>
                </a:schemeClr>
              </a:solidFill>
              <a:latin typeface="Arial" panose="020B0604020202020204" pitchFamily="34" charset="0"/>
              <a:cs typeface="Arial" panose="020B0604020202020204" pitchFamily="34" charset="0"/>
            </a:endParaRPr>
          </a:p>
        </p:txBody>
      </p:sp>
      <p:sp>
        <p:nvSpPr>
          <p:cNvPr id="5" name="TextBox 1">
            <a:extLst>
              <a:ext uri="{FF2B5EF4-FFF2-40B4-BE49-F238E27FC236}">
                <a16:creationId xmlns:a16="http://schemas.microsoft.com/office/drawing/2014/main" id="{4C7FF3CC-89FE-4A13-B66F-D68B75C240C3}"/>
              </a:ext>
            </a:extLst>
          </p:cNvPr>
          <p:cNvSpPr txBox="1">
            <a:spLocks noChangeArrowheads="1"/>
          </p:cNvSpPr>
          <p:nvPr/>
        </p:nvSpPr>
        <p:spPr bwMode="auto">
          <a:xfrm>
            <a:off x="1677568" y="6350168"/>
            <a:ext cx="7453194"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Times" panose="02020603050405020304" pitchFamily="18" charset="0"/>
                <a:ea typeface="ヒラギノ角ゴ Pro W3" charset="-128"/>
              </a:defRPr>
            </a:lvl1pPr>
            <a:lvl2pPr marL="742950" indent="-285750">
              <a:defRPr sz="2400">
                <a:solidFill>
                  <a:schemeClr val="tx1"/>
                </a:solidFill>
                <a:latin typeface="Times" panose="02020603050405020304" pitchFamily="18" charset="0"/>
                <a:ea typeface="ヒラギノ角ゴ Pro W3" charset="-128"/>
              </a:defRPr>
            </a:lvl2pPr>
            <a:lvl3pPr marL="1143000" indent="-228600">
              <a:defRPr sz="2400">
                <a:solidFill>
                  <a:schemeClr val="tx1"/>
                </a:solidFill>
                <a:latin typeface="Times" panose="02020603050405020304" pitchFamily="18" charset="0"/>
                <a:ea typeface="ヒラギノ角ゴ Pro W3" charset="-128"/>
              </a:defRPr>
            </a:lvl3pPr>
            <a:lvl4pPr marL="1600200" indent="-228600">
              <a:defRPr sz="2400">
                <a:solidFill>
                  <a:schemeClr val="tx1"/>
                </a:solidFill>
                <a:latin typeface="Times" panose="02020603050405020304" pitchFamily="18" charset="0"/>
                <a:ea typeface="ヒラギノ角ゴ Pro W3" charset="-128"/>
              </a:defRPr>
            </a:lvl4pPr>
            <a:lvl5pPr marL="2057400" indent="-228600">
              <a:defRPr sz="2400">
                <a:solidFill>
                  <a:schemeClr val="tx1"/>
                </a:solidFill>
                <a:latin typeface="Times" panose="02020603050405020304" pitchFamily="18" charset="0"/>
                <a:ea typeface="ヒラギノ角ゴ Pro W3"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ヒラギノ角ゴ Pro W3"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ヒラギノ角ゴ Pro W3"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ヒラギノ角ゴ Pro W3"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ヒラギノ角ゴ Pro W3" charset="-128"/>
              </a:defRPr>
            </a:lvl9pPr>
          </a:lstStyle>
          <a:p>
            <a:r>
              <a:rPr lang="en-GB" altLang="en-US" sz="1200" b="1" dirty="0">
                <a:latin typeface="Arial Narrow" panose="020B0606020202030204" pitchFamily="34" charset="0"/>
              </a:rPr>
              <a:t>Sources: </a:t>
            </a:r>
            <a:r>
              <a:rPr lang="en-GB" altLang="en-US" sz="1200" dirty="0">
                <a:latin typeface="Arial Narrow" panose="020B0606020202030204" pitchFamily="34" charset="0"/>
                <a:hlinkClick r:id="rId2"/>
              </a:rPr>
              <a:t>https://www.forbes.com/sites/patrickhull/2013/01/10/answer-4-questions-to-get-a-great-mission-statement/#78ff8f5967f5</a:t>
            </a:r>
            <a:endParaRPr lang="en-GB" altLang="en-US" sz="1200" dirty="0">
              <a:latin typeface="Arial Narrow" panose="020B0606020202030204" pitchFamily="34" charset="0"/>
            </a:endParaRPr>
          </a:p>
          <a:p>
            <a:r>
              <a:rPr lang="en-GB" altLang="en-US" sz="1200" dirty="0">
                <a:latin typeface="Arial Narrow" panose="020B0606020202030204" pitchFamily="34" charset="0"/>
                <a:hlinkClick r:id="rId3"/>
              </a:rPr>
              <a:t>http://www.missionstatements.com/fortune_500_mission_statements.html</a:t>
            </a:r>
            <a:endParaRPr lang="en-GB" altLang="en-US" sz="1200" dirty="0">
              <a:latin typeface="Arial Narrow" panose="020B0606020202030204" pitchFamily="34" charset="0"/>
            </a:endParaRPr>
          </a:p>
          <a:p>
            <a:endParaRPr lang="en-GB" altLang="en-US" sz="1200" dirty="0">
              <a:latin typeface="Arial Narrow" panose="020B0606020202030204" pitchFamily="34" charset="0"/>
            </a:endParaRPr>
          </a:p>
          <a:p>
            <a:endParaRPr lang="en-GB" altLang="en-US" sz="1200" dirty="0">
              <a:latin typeface="Arial Narrow" panose="020B0606020202030204" pitchFamily="34" charset="0"/>
            </a:endParaRPr>
          </a:p>
          <a:p>
            <a:endParaRPr lang="en-GB" altLang="en-US" sz="1200" dirty="0">
              <a:latin typeface="Arial Narrow" panose="020B0606020202030204" pitchFamily="34" charset="0"/>
            </a:endParaRPr>
          </a:p>
        </p:txBody>
      </p:sp>
    </p:spTree>
    <p:extLst>
      <p:ext uri="{BB962C8B-B14F-4D97-AF65-F5344CB8AC3E}">
        <p14:creationId xmlns:p14="http://schemas.microsoft.com/office/powerpoint/2010/main" val="11716618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Key Ideas - Mission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Examples:</a:t>
            </a:r>
          </a:p>
          <a:p>
            <a:pPr>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457200" lvl="1" indent="0">
              <a:buNone/>
            </a:pPr>
            <a:r>
              <a:rPr lang="en-US" sz="2000" b="1" dirty="0">
                <a:latin typeface="Arial" panose="020B0604020202020204" pitchFamily="34" charset="0"/>
                <a:cs typeface="Arial" panose="020B0604020202020204" pitchFamily="34" charset="0"/>
              </a:rPr>
              <a:t>FORD: </a:t>
            </a:r>
            <a:r>
              <a:rPr lang="en-US" sz="2000" dirty="0">
                <a:latin typeface="Arial" panose="020B0604020202020204" pitchFamily="34" charset="0"/>
                <a:cs typeface="Arial" panose="020B0604020202020204" pitchFamily="34" charset="0"/>
              </a:rPr>
              <a:t>We are a global family with a proud heritage passionately committed to providing personal mobility for people around the world.</a:t>
            </a:r>
          </a:p>
          <a:p>
            <a:pPr lvl="1">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457200" lvl="1" indent="0">
              <a:buNone/>
            </a:pPr>
            <a:r>
              <a:rPr lang="en-US" sz="2000" b="1" dirty="0">
                <a:latin typeface="Arial" panose="020B0604020202020204" pitchFamily="34" charset="0"/>
                <a:cs typeface="Arial" panose="020B0604020202020204" pitchFamily="34" charset="0"/>
              </a:rPr>
              <a:t>AVON: </a:t>
            </a:r>
            <a:r>
              <a:rPr lang="en-US" sz="2000" dirty="0">
                <a:latin typeface="Arial" panose="020B0604020202020204" pitchFamily="34" charset="0"/>
                <a:cs typeface="Arial" panose="020B0604020202020204" pitchFamily="34" charset="0"/>
              </a:rPr>
              <a:t>Avon Products is a direct selling company that distributes both cosmetics and other beauty items.</a:t>
            </a:r>
          </a:p>
          <a:p>
            <a:pPr lvl="1">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dirty="0">
              <a:solidFill>
                <a:schemeClr val="accent5">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86261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Key Ideas - Mission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Examples:</a:t>
            </a:r>
          </a:p>
          <a:p>
            <a:pPr>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457200" lvl="1" indent="0">
              <a:buNone/>
            </a:pPr>
            <a:r>
              <a:rPr lang="en-US" sz="2000" b="1" dirty="0">
                <a:latin typeface="Arial" panose="020B0604020202020204" pitchFamily="34" charset="0"/>
                <a:cs typeface="Arial" panose="020B0604020202020204" pitchFamily="34" charset="0"/>
              </a:rPr>
              <a:t>FAMILY DOLLAR STORE: </a:t>
            </a:r>
            <a:r>
              <a:rPr lang="en-US" sz="2000" dirty="0">
                <a:latin typeface="Arial" panose="020B0604020202020204" pitchFamily="34" charset="0"/>
                <a:cs typeface="Arial" panose="020B0604020202020204" pitchFamily="34" charset="0"/>
              </a:rPr>
              <a:t>For Our Customers A compelling place to shop. . . by providing convenience and low prices For Our Associates A compelling place to work. . . by providing exceptional opportunities and rewards for achievement For Our Investors A compelling place to invest. . . by providing outstanding returns.</a:t>
            </a:r>
          </a:p>
          <a:p>
            <a:pPr marL="457200" lvl="1" indent="0">
              <a:buNone/>
            </a:pPr>
            <a:endParaRPr lang="en-US" sz="2000" b="1" dirty="0">
              <a:latin typeface="Arial" panose="020B0604020202020204" pitchFamily="34" charset="0"/>
              <a:cs typeface="Arial" panose="020B0604020202020204" pitchFamily="34" charset="0"/>
            </a:endParaRPr>
          </a:p>
          <a:p>
            <a:pPr marL="457200" lvl="1" indent="0">
              <a:buNone/>
            </a:pPr>
            <a:r>
              <a:rPr lang="en-US" sz="2000" b="1" dirty="0">
                <a:latin typeface="Arial" panose="020B0604020202020204" pitchFamily="34" charset="0"/>
                <a:cs typeface="Arial" panose="020B0604020202020204" pitchFamily="34" charset="0"/>
              </a:rPr>
              <a:t>IBM: </a:t>
            </a:r>
            <a:r>
              <a:rPr lang="en-US" sz="2000" dirty="0">
                <a:latin typeface="Arial" panose="020B0604020202020204" pitchFamily="34" charset="0"/>
                <a:cs typeface="Arial" panose="020B0604020202020204" pitchFamily="34" charset="0"/>
              </a:rPr>
              <a:t>Operating a safe and secure government.</a:t>
            </a:r>
          </a:p>
          <a:p>
            <a:pPr lvl="1">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buFont typeface="Arial" panose="020B0604020202020204" pitchFamily="34" charset="0"/>
              <a:buChar char="►"/>
            </a:pPr>
            <a:endParaRPr lang="en-GB" dirty="0">
              <a:solidFill>
                <a:schemeClr val="accent5">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57462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Key Ideas - Mission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For some, the mission can have no impact, positive impact or negative impact on performance… so it needs greater thought/care</a:t>
            </a:r>
          </a:p>
          <a:p>
            <a:pPr>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buFont typeface="Arial" panose="020B0604020202020204" pitchFamily="34" charset="0"/>
              <a:buChar char="►"/>
            </a:pPr>
            <a:r>
              <a:rPr lang="en-US" dirty="0">
                <a:latin typeface="Arial" panose="020B0604020202020204" pitchFamily="34" charset="0"/>
                <a:cs typeface="Arial" panose="020B0604020202020204" pitchFamily="34" charset="0"/>
              </a:rPr>
              <a:t>Sometimes may also include </a:t>
            </a:r>
            <a:r>
              <a:rPr lang="en-US" dirty="0">
                <a:solidFill>
                  <a:srgbClr val="C00000"/>
                </a:solidFill>
                <a:latin typeface="Arial" panose="020B0604020202020204" pitchFamily="34" charset="0"/>
                <a:cs typeface="Arial" panose="020B0604020202020204" pitchFamily="34" charset="0"/>
              </a:rPr>
              <a:t>statements of values </a:t>
            </a:r>
            <a:r>
              <a:rPr lang="en-US" dirty="0">
                <a:latin typeface="Arial" panose="020B0604020202020204" pitchFamily="34" charset="0"/>
                <a:cs typeface="Arial" panose="020B0604020202020204" pitchFamily="34" charset="0"/>
              </a:rPr>
              <a:t>(can also be given separately)</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Example: Google famously used “Don’t be evil”</a:t>
            </a:r>
          </a:p>
          <a:p>
            <a:pPr lvl="1">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228600" lvl="1">
              <a:spcBef>
                <a:spcPts val="1000"/>
              </a:spcBef>
              <a:buFont typeface="Arial" panose="020B0604020202020204" pitchFamily="34" charset="0"/>
              <a:buChar char="►"/>
            </a:pPr>
            <a:r>
              <a:rPr lang="en-US" sz="2000" dirty="0">
                <a:latin typeface="Arial" panose="020B0604020202020204" pitchFamily="34" charset="0"/>
                <a:cs typeface="Arial" panose="020B0604020202020204" pitchFamily="34" charset="0"/>
              </a:rPr>
              <a:t>Sometimes created to describe </a:t>
            </a:r>
            <a:r>
              <a:rPr lang="en-US" sz="2000" dirty="0">
                <a:solidFill>
                  <a:srgbClr val="C00000"/>
                </a:solidFill>
                <a:latin typeface="Arial" panose="020B0604020202020204" pitchFamily="34" charset="0"/>
                <a:cs typeface="Arial" panose="020B0604020202020204" pitchFamily="34" charset="0"/>
              </a:rPr>
              <a:t>strategic intent</a:t>
            </a:r>
          </a:p>
          <a:p>
            <a:pPr lvl="1">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69171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Mission Statements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marL="342900" indent="-342900">
              <a:buClr>
                <a:schemeClr val="tx1"/>
              </a:buClr>
              <a:buFont typeface="Arial" panose="020B0604020202020204" pitchFamily="34" charset="0"/>
              <a:buChar char="►"/>
            </a:pPr>
            <a:r>
              <a:rPr lang="en-US" sz="2000" dirty="0"/>
              <a:t>To which company does this mission statement below refer to?</a:t>
            </a:r>
          </a:p>
          <a:p>
            <a:pPr marL="342900" indent="-342900" algn="ctr">
              <a:buClr>
                <a:schemeClr val="tx1"/>
              </a:buClr>
              <a:buFont typeface="Arial" panose="020B0604020202020204" pitchFamily="34" charset="0"/>
              <a:buChar char="►"/>
            </a:pPr>
            <a:endParaRPr lang="en-US" sz="3600" dirty="0"/>
          </a:p>
          <a:p>
            <a:pPr algn="ctr"/>
            <a:r>
              <a:rPr lang="en-US" sz="3600" dirty="0"/>
              <a:t>“To accelerate the world’s transition to sustainable energy.”</a:t>
            </a:r>
          </a:p>
          <a:p>
            <a:pPr marL="0" indent="0" algn="ctr">
              <a:buNone/>
            </a:pPr>
            <a:endParaRPr lang="en-US" sz="3600" b="1" dirty="0"/>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370B15-5347-4944-8418-3DED97C5F651}"/>
              </a:ext>
            </a:extLst>
          </p:cNvPr>
          <p:cNvSpPr txBox="1"/>
          <p:nvPr/>
        </p:nvSpPr>
        <p:spPr>
          <a:xfrm>
            <a:off x="5094057" y="4994788"/>
            <a:ext cx="1902957" cy="923330"/>
          </a:xfrm>
          <a:prstGeom prst="rect">
            <a:avLst/>
          </a:prstGeom>
          <a:noFill/>
        </p:spPr>
        <p:txBody>
          <a:bodyPr wrap="none" rtlCol="0">
            <a:spAutoFit/>
          </a:bodyPr>
          <a:lstStyle/>
          <a:p>
            <a:r>
              <a:rPr lang="en-US" sz="5400" b="1" dirty="0"/>
              <a:t>Tesla</a:t>
            </a:r>
            <a:endParaRPr lang="en-GB" sz="5400" b="1" dirty="0"/>
          </a:p>
        </p:txBody>
      </p:sp>
    </p:spTree>
    <p:extLst>
      <p:ext uri="{BB962C8B-B14F-4D97-AF65-F5344CB8AC3E}">
        <p14:creationId xmlns:p14="http://schemas.microsoft.com/office/powerpoint/2010/main" val="1174023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Mission Statements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marL="342900" indent="-342900">
              <a:buClr>
                <a:schemeClr val="tx1"/>
              </a:buClr>
              <a:buFont typeface="Arial" panose="020B0604020202020204" pitchFamily="34" charset="0"/>
              <a:buChar char="►"/>
            </a:pPr>
            <a:r>
              <a:rPr lang="en-US" sz="2000" dirty="0"/>
              <a:t>To which company does this mission statement below refer to?</a:t>
            </a:r>
          </a:p>
          <a:p>
            <a:pPr marL="342900" indent="-342900" algn="ctr">
              <a:buClr>
                <a:schemeClr val="tx1"/>
              </a:buClr>
              <a:buFont typeface="Arial" panose="020B0604020202020204" pitchFamily="34" charset="0"/>
              <a:buChar char="►"/>
            </a:pPr>
            <a:endParaRPr lang="en-US" sz="3600" dirty="0"/>
          </a:p>
          <a:p>
            <a:pPr algn="ctr"/>
            <a:r>
              <a:rPr lang="en-US" sz="3600" dirty="0"/>
              <a:t>“</a:t>
            </a:r>
            <a:r>
              <a:rPr lang="en-GB" sz="3600" dirty="0">
                <a:effectLst/>
                <a:latin typeface="Arial" panose="020B0604020202020204" pitchFamily="34" charset="0"/>
                <a:ea typeface="Calibri" panose="020F0502020204030204" pitchFamily="34" charset="0"/>
                <a:cs typeface="Times New Roman" panose="02020603050405020304" pitchFamily="18" charset="0"/>
              </a:rPr>
              <a:t>To build the web’s most convenient, secure, cost-effective payment solution.”</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buNone/>
            </a:pPr>
            <a:endParaRPr lang="en-US" sz="3600" b="1" dirty="0"/>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4D85A9F-5B26-4C56-A485-E084B7959A11}"/>
              </a:ext>
            </a:extLst>
          </p:cNvPr>
          <p:cNvSpPr txBox="1"/>
          <p:nvPr/>
        </p:nvSpPr>
        <p:spPr>
          <a:xfrm>
            <a:off x="4907213" y="5004620"/>
            <a:ext cx="2454518" cy="923330"/>
          </a:xfrm>
          <a:prstGeom prst="rect">
            <a:avLst/>
          </a:prstGeom>
          <a:noFill/>
        </p:spPr>
        <p:txBody>
          <a:bodyPr wrap="none" rtlCol="0">
            <a:spAutoFit/>
          </a:bodyPr>
          <a:lstStyle/>
          <a:p>
            <a:r>
              <a:rPr lang="en-US" sz="5400" b="1" dirty="0"/>
              <a:t>PayPal</a:t>
            </a:r>
            <a:endParaRPr lang="en-GB" sz="5400" b="1" dirty="0"/>
          </a:p>
        </p:txBody>
      </p:sp>
    </p:spTree>
    <p:extLst>
      <p:ext uri="{BB962C8B-B14F-4D97-AF65-F5344CB8AC3E}">
        <p14:creationId xmlns:p14="http://schemas.microsoft.com/office/powerpoint/2010/main" val="3148014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Mission Statements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marL="342900" indent="-342900">
              <a:buClr>
                <a:schemeClr val="tx1"/>
              </a:buClr>
              <a:buFont typeface="Arial" panose="020B0604020202020204" pitchFamily="34" charset="0"/>
              <a:buChar char="►"/>
            </a:pPr>
            <a:r>
              <a:rPr lang="en-US" sz="2000" dirty="0"/>
              <a:t>To which company does this mission statement below refer to?</a:t>
            </a:r>
          </a:p>
          <a:p>
            <a:pPr marL="342900" indent="-342900">
              <a:buClr>
                <a:schemeClr val="tx1"/>
              </a:buClr>
              <a:buFont typeface="Arial" panose="020B0604020202020204" pitchFamily="34" charset="0"/>
              <a:buChar char="►"/>
            </a:pPr>
            <a:endParaRPr lang="en-US" sz="2000" dirty="0"/>
          </a:p>
          <a:p>
            <a:pPr algn="ctr"/>
            <a:r>
              <a:rPr lang="en-GB" sz="3600" dirty="0">
                <a:effectLst/>
                <a:latin typeface="Arial" panose="020B0604020202020204" pitchFamily="34" charset="0"/>
                <a:ea typeface="Calibri" panose="020F0502020204030204" pitchFamily="34" charset="0"/>
                <a:cs typeface="Times New Roman" panose="02020603050405020304" pitchFamily="18" charset="0"/>
              </a:rPr>
              <a:t>“To be Earth’s most customer-centric company, where customers can find and discover anything they might want to buy online, and </a:t>
            </a:r>
            <a:r>
              <a:rPr lang="en-GB" sz="3600" dirty="0" err="1">
                <a:effectLst/>
                <a:latin typeface="Arial" panose="020B0604020202020204" pitchFamily="34" charset="0"/>
                <a:ea typeface="Calibri" panose="020F0502020204030204" pitchFamily="34" charset="0"/>
                <a:cs typeface="Times New Roman" panose="02020603050405020304" pitchFamily="18" charset="0"/>
              </a:rPr>
              <a:t>endeavors</a:t>
            </a:r>
            <a:r>
              <a:rPr lang="en-GB" sz="3600" dirty="0">
                <a:effectLst/>
                <a:latin typeface="Arial" panose="020B0604020202020204" pitchFamily="34" charset="0"/>
                <a:ea typeface="Calibri" panose="020F0502020204030204" pitchFamily="34" charset="0"/>
                <a:cs typeface="Times New Roman" panose="02020603050405020304" pitchFamily="18" charset="0"/>
              </a:rPr>
              <a:t> to offer its customers the lowest possible prices.”</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buNone/>
            </a:pPr>
            <a:endParaRPr lang="en-US" sz="3600" b="1" dirty="0"/>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C11D1C6-603E-4671-A61E-682D079175BE}"/>
              </a:ext>
            </a:extLst>
          </p:cNvPr>
          <p:cNvSpPr txBox="1"/>
          <p:nvPr/>
        </p:nvSpPr>
        <p:spPr>
          <a:xfrm>
            <a:off x="4734088" y="5096470"/>
            <a:ext cx="2877711" cy="923330"/>
          </a:xfrm>
          <a:prstGeom prst="rect">
            <a:avLst/>
          </a:prstGeom>
          <a:noFill/>
        </p:spPr>
        <p:txBody>
          <a:bodyPr wrap="none" rtlCol="0">
            <a:spAutoFit/>
          </a:bodyPr>
          <a:lstStyle/>
          <a:p>
            <a:r>
              <a:rPr lang="en-US" sz="5400" b="1" dirty="0"/>
              <a:t>Amazon</a:t>
            </a:r>
            <a:endParaRPr lang="en-GB" sz="5400" b="1" dirty="0"/>
          </a:p>
        </p:txBody>
      </p:sp>
    </p:spTree>
    <p:extLst>
      <p:ext uri="{BB962C8B-B14F-4D97-AF65-F5344CB8AC3E}">
        <p14:creationId xmlns:p14="http://schemas.microsoft.com/office/powerpoint/2010/main" val="1244538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Mission Statements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marL="342900" indent="-342900">
              <a:buClr>
                <a:schemeClr val="tx1"/>
              </a:buClr>
              <a:buFont typeface="Arial" panose="020B0604020202020204" pitchFamily="34" charset="0"/>
              <a:buChar char="►"/>
            </a:pPr>
            <a:r>
              <a:rPr lang="en-US" sz="2000" dirty="0"/>
              <a:t>To which company does this mission statement below refer to?</a:t>
            </a:r>
          </a:p>
          <a:p>
            <a:pPr marL="342900" indent="-342900" algn="ctr">
              <a:buClr>
                <a:schemeClr val="tx1"/>
              </a:buClr>
              <a:buFont typeface="Arial" panose="020B0604020202020204" pitchFamily="34" charset="0"/>
              <a:buChar char="►"/>
            </a:pPr>
            <a:endParaRPr lang="en-US" sz="3600" dirty="0"/>
          </a:p>
          <a:p>
            <a:pPr algn="ctr"/>
            <a:r>
              <a:rPr lang="en-GB" sz="3600" dirty="0">
                <a:effectLst/>
                <a:latin typeface="Arial" panose="020B0604020202020204" pitchFamily="34" charset="0"/>
                <a:ea typeface="Calibri" panose="020F0502020204030204" pitchFamily="34" charset="0"/>
                <a:cs typeface="Times New Roman" panose="02020603050405020304" pitchFamily="18" charset="0"/>
              </a:rPr>
              <a:t>“Bring inspiration and innovation to every athlete in the world.”</a:t>
            </a: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buNone/>
            </a:pPr>
            <a:endParaRPr lang="en-US" sz="3600" b="1" dirty="0"/>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390B228-B7DA-48D7-B010-AE10F2883DC9}"/>
              </a:ext>
            </a:extLst>
          </p:cNvPr>
          <p:cNvSpPr txBox="1"/>
          <p:nvPr/>
        </p:nvSpPr>
        <p:spPr>
          <a:xfrm>
            <a:off x="5209570" y="4975124"/>
            <a:ext cx="1646605" cy="923330"/>
          </a:xfrm>
          <a:prstGeom prst="rect">
            <a:avLst/>
          </a:prstGeom>
          <a:noFill/>
        </p:spPr>
        <p:txBody>
          <a:bodyPr wrap="none" rtlCol="0">
            <a:spAutoFit/>
          </a:bodyPr>
          <a:lstStyle/>
          <a:p>
            <a:r>
              <a:rPr lang="en-US" sz="5400" b="1" dirty="0"/>
              <a:t>Nike</a:t>
            </a:r>
            <a:endParaRPr lang="en-GB" sz="5400" b="1" dirty="0"/>
          </a:p>
        </p:txBody>
      </p:sp>
    </p:spTree>
    <p:extLst>
      <p:ext uri="{BB962C8B-B14F-4D97-AF65-F5344CB8AC3E}">
        <p14:creationId xmlns:p14="http://schemas.microsoft.com/office/powerpoint/2010/main" val="2813023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Mission Statements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marL="342900" indent="-342900">
              <a:buClr>
                <a:schemeClr val="tx1"/>
              </a:buClr>
              <a:buFont typeface="Arial" panose="020B0604020202020204" pitchFamily="34" charset="0"/>
              <a:buChar char="►"/>
            </a:pPr>
            <a:r>
              <a:rPr lang="en-US" sz="2000" dirty="0"/>
              <a:t>To which company does this mission statement below refer to?</a:t>
            </a:r>
          </a:p>
          <a:p>
            <a:pPr marL="342900" indent="-342900" algn="ctr">
              <a:buClr>
                <a:schemeClr val="tx1"/>
              </a:buClr>
              <a:buFont typeface="Arial" panose="020B0604020202020204" pitchFamily="34" charset="0"/>
              <a:buChar char="►"/>
            </a:pPr>
            <a:endParaRPr lang="en-US" sz="3600" dirty="0"/>
          </a:p>
          <a:p>
            <a:pPr algn="ctr"/>
            <a:r>
              <a:rPr lang="en-GB" sz="3600" dirty="0">
                <a:effectLst/>
                <a:latin typeface="Arial" panose="020B0604020202020204" pitchFamily="34" charset="0"/>
                <a:ea typeface="Calibri" panose="020F0502020204030204" pitchFamily="34" charset="0"/>
              </a:rPr>
              <a:t>“To refresh the world…To inspire moments of optimism and happiness…To create value and make a difference.”</a:t>
            </a:r>
            <a:endParaRPr lang="en-US" sz="3600" b="1" dirty="0"/>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1BFCE27-2BB7-4C5F-A8F7-1214143162B8}"/>
              </a:ext>
            </a:extLst>
          </p:cNvPr>
          <p:cNvSpPr txBox="1"/>
          <p:nvPr/>
        </p:nvSpPr>
        <p:spPr>
          <a:xfrm>
            <a:off x="4387840" y="4984956"/>
            <a:ext cx="3570208" cy="923330"/>
          </a:xfrm>
          <a:prstGeom prst="rect">
            <a:avLst/>
          </a:prstGeom>
          <a:noFill/>
        </p:spPr>
        <p:txBody>
          <a:bodyPr wrap="none" rtlCol="0">
            <a:spAutoFit/>
          </a:bodyPr>
          <a:lstStyle/>
          <a:p>
            <a:r>
              <a:rPr lang="en-US" sz="5400" b="1" dirty="0"/>
              <a:t>Coca Cola</a:t>
            </a:r>
            <a:endParaRPr lang="en-GB" sz="5400" b="1" dirty="0"/>
          </a:p>
        </p:txBody>
      </p:sp>
    </p:spTree>
    <p:extLst>
      <p:ext uri="{BB962C8B-B14F-4D97-AF65-F5344CB8AC3E}">
        <p14:creationId xmlns:p14="http://schemas.microsoft.com/office/powerpoint/2010/main" val="2243698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Mission Statements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marL="342900" indent="-342900">
              <a:buClr>
                <a:schemeClr val="tx1"/>
              </a:buClr>
              <a:buFont typeface="Arial" panose="020B0604020202020204" pitchFamily="34" charset="0"/>
              <a:buChar char="►"/>
            </a:pPr>
            <a:r>
              <a:rPr lang="en-US" sz="2000" dirty="0"/>
              <a:t>To which company does this mission statement below refer to?</a:t>
            </a:r>
          </a:p>
          <a:p>
            <a:pPr marL="342900" indent="-342900" algn="ctr">
              <a:buClr>
                <a:schemeClr val="tx1"/>
              </a:buClr>
              <a:buFont typeface="Arial" panose="020B0604020202020204" pitchFamily="34" charset="0"/>
              <a:buChar char="►"/>
            </a:pPr>
            <a:endParaRPr lang="en-US" sz="3600" dirty="0"/>
          </a:p>
          <a:p>
            <a:pPr algn="ctr"/>
            <a:r>
              <a:rPr lang="en-GB" sz="3600" dirty="0">
                <a:effectLst/>
                <a:latin typeface="Arial" panose="020B0604020202020204" pitchFamily="34" charset="0"/>
                <a:ea typeface="Calibri" panose="020F0502020204030204" pitchFamily="34" charset="0"/>
              </a:rPr>
              <a:t>“We help people save money so they can live better.”</a:t>
            </a:r>
            <a:endParaRPr lang="en-US" sz="3600" b="1" dirty="0"/>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C7C93DF-CBAF-4BD6-89CB-EBAFAE7DC4D4}"/>
              </a:ext>
            </a:extLst>
          </p:cNvPr>
          <p:cNvSpPr txBox="1"/>
          <p:nvPr/>
        </p:nvSpPr>
        <p:spPr>
          <a:xfrm>
            <a:off x="4727708" y="4994788"/>
            <a:ext cx="2890471" cy="923330"/>
          </a:xfrm>
          <a:prstGeom prst="rect">
            <a:avLst/>
          </a:prstGeom>
          <a:noFill/>
        </p:spPr>
        <p:txBody>
          <a:bodyPr wrap="none" rtlCol="0">
            <a:spAutoFit/>
          </a:bodyPr>
          <a:lstStyle/>
          <a:p>
            <a:r>
              <a:rPr lang="en-US" sz="5400" b="1" dirty="0"/>
              <a:t>Walmart</a:t>
            </a:r>
            <a:endParaRPr lang="en-GB" sz="5400" b="1" dirty="0"/>
          </a:p>
        </p:txBody>
      </p:sp>
    </p:spTree>
    <p:extLst>
      <p:ext uri="{BB962C8B-B14F-4D97-AF65-F5344CB8AC3E}">
        <p14:creationId xmlns:p14="http://schemas.microsoft.com/office/powerpoint/2010/main" val="2099250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Mission Statements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marL="342900" indent="-342900">
              <a:buClr>
                <a:schemeClr val="tx1"/>
              </a:buClr>
              <a:buFont typeface="Arial" panose="020B0604020202020204" pitchFamily="34" charset="0"/>
              <a:buChar char="►"/>
            </a:pPr>
            <a:r>
              <a:rPr lang="en-US" sz="2000" dirty="0"/>
              <a:t>To which company does this mission statement below refer to?</a:t>
            </a:r>
          </a:p>
          <a:p>
            <a:pPr marL="342900" indent="-342900">
              <a:buClr>
                <a:schemeClr val="tx1"/>
              </a:buClr>
              <a:buFont typeface="Arial" panose="020B0604020202020204" pitchFamily="34" charset="0"/>
              <a:buChar char="►"/>
            </a:pPr>
            <a:endParaRPr lang="en-US" sz="2000" dirty="0"/>
          </a:p>
          <a:p>
            <a:pPr algn="ctr"/>
            <a:r>
              <a:rPr lang="en-GB" sz="3600" dirty="0">
                <a:effectLst/>
                <a:ea typeface="Calibri" panose="020F0502020204030204" pitchFamily="34" charset="0"/>
              </a:rPr>
              <a:t>“To be one of the world’s leading producers and providers of entertainment and information, using its portfolio of brands to differentiate its content, services and consumer products.”</a:t>
            </a:r>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C7C93DF-CBAF-4BD6-89CB-EBAFAE7DC4D4}"/>
              </a:ext>
            </a:extLst>
          </p:cNvPr>
          <p:cNvSpPr txBox="1"/>
          <p:nvPr/>
        </p:nvSpPr>
        <p:spPr>
          <a:xfrm>
            <a:off x="4767141" y="5172670"/>
            <a:ext cx="2454518" cy="923330"/>
          </a:xfrm>
          <a:prstGeom prst="rect">
            <a:avLst/>
          </a:prstGeom>
          <a:noFill/>
        </p:spPr>
        <p:txBody>
          <a:bodyPr wrap="none" rtlCol="0">
            <a:spAutoFit/>
          </a:bodyPr>
          <a:lstStyle/>
          <a:p>
            <a:r>
              <a:rPr lang="en-US" sz="5400" b="1" dirty="0"/>
              <a:t>Disney</a:t>
            </a:r>
            <a:endParaRPr lang="en-GB" sz="5400" b="1" dirty="0"/>
          </a:p>
        </p:txBody>
      </p:sp>
    </p:spTree>
    <p:extLst>
      <p:ext uri="{BB962C8B-B14F-4D97-AF65-F5344CB8AC3E}">
        <p14:creationId xmlns:p14="http://schemas.microsoft.com/office/powerpoint/2010/main" val="1693121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Mission Statements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marL="342900" indent="-342900">
              <a:buClr>
                <a:schemeClr val="tx1"/>
              </a:buClr>
              <a:buFont typeface="Arial" panose="020B0604020202020204" pitchFamily="34" charset="0"/>
              <a:buChar char="►"/>
            </a:pPr>
            <a:r>
              <a:rPr lang="en-US" sz="2000" dirty="0"/>
              <a:t>To which company does this mission statement below refer to?</a:t>
            </a:r>
          </a:p>
          <a:p>
            <a:pPr marL="342900" indent="-342900">
              <a:buClr>
                <a:schemeClr val="tx1"/>
              </a:buClr>
              <a:buFont typeface="Arial" panose="020B0604020202020204" pitchFamily="34" charset="0"/>
              <a:buChar char="►"/>
            </a:pPr>
            <a:endParaRPr lang="en-US" sz="2000" dirty="0"/>
          </a:p>
          <a:p>
            <a:pPr algn="ctr"/>
            <a:r>
              <a:rPr lang="en-GB" sz="3600" dirty="0">
                <a:effectLst/>
                <a:ea typeface="Calibri" panose="020F0502020204030204" pitchFamily="34" charset="0"/>
              </a:rPr>
              <a:t>“To give people the power to share and make the world more open and connected.”</a:t>
            </a:r>
          </a:p>
          <a:p>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C7C93DF-CBAF-4BD6-89CB-EBAFAE7DC4D4}"/>
              </a:ext>
            </a:extLst>
          </p:cNvPr>
          <p:cNvSpPr txBox="1"/>
          <p:nvPr/>
        </p:nvSpPr>
        <p:spPr>
          <a:xfrm>
            <a:off x="4387840" y="5096470"/>
            <a:ext cx="3416320" cy="923330"/>
          </a:xfrm>
          <a:prstGeom prst="rect">
            <a:avLst/>
          </a:prstGeom>
          <a:noFill/>
        </p:spPr>
        <p:txBody>
          <a:bodyPr wrap="none" rtlCol="0">
            <a:spAutoFit/>
          </a:bodyPr>
          <a:lstStyle/>
          <a:p>
            <a:r>
              <a:rPr lang="en-US" sz="5400" b="1" dirty="0"/>
              <a:t>Facebook</a:t>
            </a:r>
            <a:endParaRPr lang="en-GB" sz="5400" b="1" dirty="0"/>
          </a:p>
        </p:txBody>
      </p:sp>
    </p:spTree>
    <p:extLst>
      <p:ext uri="{BB962C8B-B14F-4D97-AF65-F5344CB8AC3E}">
        <p14:creationId xmlns:p14="http://schemas.microsoft.com/office/powerpoint/2010/main" val="2134310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31442E8-04B9-A69E-6B7A-7F451152B1C2}"/>
              </a:ext>
            </a:extLst>
          </p:cNvPr>
          <p:cNvSpPr>
            <a:spLocks noGrp="1"/>
          </p:cNvSpPr>
          <p:nvPr>
            <p:ph type="title"/>
          </p:nvPr>
        </p:nvSpPr>
        <p:spPr>
          <a:xfrm>
            <a:off x="812800" y="838200"/>
            <a:ext cx="10363200" cy="533400"/>
          </a:xfrm>
        </p:spPr>
        <p:txBody>
          <a:bodyPr/>
          <a:lstStyle/>
          <a:p>
            <a:pPr algn="ctr"/>
            <a:r>
              <a:rPr lang="en-US" sz="3600" dirty="0">
                <a:solidFill>
                  <a:schemeClr val="accent3"/>
                </a:solidFill>
              </a:rPr>
              <a:t>30 MNUTES</a:t>
            </a:r>
          </a:p>
        </p:txBody>
      </p:sp>
      <p:pic>
        <p:nvPicPr>
          <p:cNvPr id="6" name="Picture 5">
            <a:extLst>
              <a:ext uri="{FF2B5EF4-FFF2-40B4-BE49-F238E27FC236}">
                <a16:creationId xmlns:a16="http://schemas.microsoft.com/office/drawing/2014/main" id="{F9ACAB2C-CB37-B612-CDF4-4C7954911CF8}"/>
              </a:ext>
            </a:extLst>
          </p:cNvPr>
          <p:cNvPicPr>
            <a:picLocks noChangeAspect="1"/>
          </p:cNvPicPr>
          <p:nvPr/>
        </p:nvPicPr>
        <p:blipFill>
          <a:blip r:embed="rId2"/>
          <a:stretch>
            <a:fillRect/>
          </a:stretch>
        </p:blipFill>
        <p:spPr>
          <a:xfrm>
            <a:off x="3624280" y="1371600"/>
            <a:ext cx="4740239" cy="5039173"/>
          </a:xfrm>
          <a:prstGeom prst="rect">
            <a:avLst/>
          </a:prstGeom>
          <a:ln>
            <a:noFill/>
          </a:ln>
          <a:effectLst>
            <a:softEdge rad="112500"/>
          </a:effectLst>
        </p:spPr>
      </p:pic>
    </p:spTree>
    <p:extLst>
      <p:ext uri="{BB962C8B-B14F-4D97-AF65-F5344CB8AC3E}">
        <p14:creationId xmlns:p14="http://schemas.microsoft.com/office/powerpoint/2010/main" val="42866208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D0B64-3B00-46B1-A28C-7A34A25C8413}"/>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Key Ideas – Goals/Objectives</a:t>
            </a:r>
            <a:endParaRPr lang="en-GB" dirty="0"/>
          </a:p>
        </p:txBody>
      </p:sp>
      <p:sp>
        <p:nvSpPr>
          <p:cNvPr id="3" name="Content Placeholder 2">
            <a:extLst>
              <a:ext uri="{FF2B5EF4-FFF2-40B4-BE49-F238E27FC236}">
                <a16:creationId xmlns:a16="http://schemas.microsoft.com/office/drawing/2014/main" id="{BE24E78F-E627-4486-A934-6823A83F1D14}"/>
              </a:ext>
            </a:extLst>
          </p:cNvPr>
          <p:cNvSpPr>
            <a:spLocks noGrp="1"/>
          </p:cNvSpPr>
          <p:nvPr>
            <p:ph idx="1"/>
          </p:nvPr>
        </p:nvSpPr>
        <p:spPr/>
        <p:txBody>
          <a:bodyPr/>
          <a:lstStyle/>
          <a:p>
            <a:pPr marL="342900" indent="-342900">
              <a:buFont typeface="Arial" panose="020B0604020202020204" pitchFamily="34" charset="0"/>
              <a:buChar char="►"/>
            </a:pPr>
            <a:r>
              <a:rPr lang="en-US" dirty="0"/>
              <a:t>Objectives are often specified as </a:t>
            </a:r>
            <a:r>
              <a:rPr lang="en-US" dirty="0">
                <a:solidFill>
                  <a:srgbClr val="C00000"/>
                </a:solidFill>
              </a:rPr>
              <a:t>SMART</a:t>
            </a:r>
          </a:p>
          <a:p>
            <a:endParaRPr lang="en-GB" dirty="0"/>
          </a:p>
        </p:txBody>
      </p:sp>
      <p:pic>
        <p:nvPicPr>
          <p:cNvPr id="2050" name="Picture 2">
            <a:extLst>
              <a:ext uri="{FF2B5EF4-FFF2-40B4-BE49-F238E27FC236}">
                <a16:creationId xmlns:a16="http://schemas.microsoft.com/office/drawing/2014/main" id="{BDA6D93D-090F-42B1-8CE2-853FF61A60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27240" y="2416026"/>
            <a:ext cx="8370056" cy="36037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D06E023-6B8A-4B0D-BBB9-0D03213B5F2C}"/>
              </a:ext>
            </a:extLst>
          </p:cNvPr>
          <p:cNvSpPr txBox="1"/>
          <p:nvPr/>
        </p:nvSpPr>
        <p:spPr>
          <a:xfrm>
            <a:off x="3263333" y="6492874"/>
            <a:ext cx="5665333" cy="276999"/>
          </a:xfrm>
          <a:prstGeom prst="rect">
            <a:avLst/>
          </a:prstGeom>
          <a:noFill/>
        </p:spPr>
        <p:txBody>
          <a:bodyPr wrap="none" rtlCol="0">
            <a:spAutoFit/>
          </a:bodyPr>
          <a:lstStyle/>
          <a:p>
            <a:r>
              <a:rPr lang="en-US" sz="1200" dirty="0">
                <a:latin typeface="Arial" panose="020B0604020202020204" pitchFamily="34" charset="0"/>
                <a:cs typeface="Arial" panose="020B0604020202020204" pitchFamily="34" charset="0"/>
              </a:rPr>
              <a:t>Source: https://upload.wikimedia.org/wikipedia/commons/2/28/SMART-goals.png</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43146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2206" y="4633846"/>
            <a:ext cx="10473559" cy="1019291"/>
          </a:xfrm>
        </p:spPr>
        <p:txBody>
          <a:bodyPr>
            <a:normAutofit/>
          </a:bodyPr>
          <a:lstStyle/>
          <a:p>
            <a:pPr lvl="0">
              <a:spcBef>
                <a:spcPts val="0"/>
              </a:spcBef>
            </a:pPr>
            <a:r>
              <a:rPr lang="en-GB" sz="1600" spc="-23" dirty="0">
                <a:ln w="9525" cap="flat" cmpd="sng" algn="ctr">
                  <a:noFill/>
                  <a:prstDash val="solid"/>
                  <a:round/>
                  <a:headEnd type="none" w="med" len="med"/>
                  <a:tailEnd type="none" w="med" len="med"/>
                </a:ln>
                <a:solidFill>
                  <a:srgbClr val="7030A0"/>
                </a:solidFill>
                <a:latin typeface="UPRLUB+Arial Nova Light"/>
                <a:cs typeface="UPRLUB+Arial Nova Light"/>
                <a:sym typeface="Wingdings" panose="05000000000000000000"/>
              </a:rPr>
              <a:t>Time</a:t>
            </a:r>
            <a:r>
              <a:rPr lang="en-GB" sz="1600" dirty="0">
                <a:ln w="9525" cap="flat" cmpd="sng" algn="ctr">
                  <a:noFill/>
                  <a:prstDash val="solid"/>
                  <a:round/>
                  <a:headEnd type="none" w="med" len="med"/>
                  <a:tailEnd type="none" w="med" len="med"/>
                </a:ln>
                <a:solidFill>
                  <a:srgbClr val="7030A0"/>
                </a:solidFill>
                <a:latin typeface="UPRLUB+Arial Nova Light"/>
                <a:cs typeface="UPRLUB+Arial Nova Light"/>
                <a:sym typeface="Wingdings" panose="05000000000000000000"/>
              </a:rPr>
              <a:t> bound:</a:t>
            </a:r>
            <a:r>
              <a:rPr lang="en-GB" sz="1600" spc="-18" dirty="0">
                <a:ln w="9525" cap="flat" cmpd="sng" algn="ctr">
                  <a:noFill/>
                  <a:prstDash val="solid"/>
                  <a:round/>
                  <a:headEnd type="none" w="med" len="med"/>
                  <a:tailEnd type="none" w="med" len="med"/>
                </a:ln>
                <a:solidFill>
                  <a:srgbClr val="7030A0"/>
                </a:solidFill>
                <a:latin typeface="UPRLUB+Arial Nova Light"/>
                <a:cs typeface="UPRLUB+Arial Nova Light"/>
                <a:sym typeface="Wingdings" panose="05000000000000000000"/>
              </a:rPr>
              <a:t> </a:t>
            </a:r>
            <a:r>
              <a:rPr lang="en-GB" sz="1600" dirty="0"/>
              <a:t>The firm is to set a realistic deadline to meet their objective. </a:t>
            </a:r>
            <a:br>
              <a:rPr lang="en-GB" sz="1600" dirty="0"/>
            </a:br>
            <a:r>
              <a:rPr lang="en-GB" sz="1600" b="1" i="1" dirty="0">
                <a:solidFill>
                  <a:prstClr val="black"/>
                </a:solidFill>
                <a:ea typeface="+mn-ea"/>
                <a:cs typeface="+mn-cs"/>
              </a:rPr>
              <a:t>Achieve 3% increase in Sales Revenue by increasing the number of products and effectively utilising our sales force and CRM software by end of 20XX. Because there is increasing demand for our products. </a:t>
            </a:r>
            <a:endParaRPr lang="en-GB" sz="1600" dirty="0"/>
          </a:p>
        </p:txBody>
      </p:sp>
      <p:sp>
        <p:nvSpPr>
          <p:cNvPr id="4" name="TextBox 3">
            <a:extLst>
              <a:ext uri="{FF2B5EF4-FFF2-40B4-BE49-F238E27FC236}">
                <a16:creationId xmlns:a16="http://schemas.microsoft.com/office/drawing/2014/main" id="{BEBDA4CB-592D-7F0F-DE55-E948252D9D3E}"/>
              </a:ext>
            </a:extLst>
          </p:cNvPr>
          <p:cNvSpPr txBox="1"/>
          <p:nvPr/>
        </p:nvSpPr>
        <p:spPr>
          <a:xfrm>
            <a:off x="499241" y="76631"/>
            <a:ext cx="10310649" cy="1200329"/>
          </a:xfrm>
          <a:prstGeom prst="rect">
            <a:avLst/>
          </a:prstGeom>
          <a:noFill/>
        </p:spPr>
        <p:txBody>
          <a:bodyPr wrap="square">
            <a:spAutoFit/>
          </a:bodyPr>
          <a:lstStyle/>
          <a:p>
            <a:pPr algn="ctr"/>
            <a:r>
              <a:rPr lang="en-GB" sz="2400" dirty="0">
                <a:ln w="9525" cap="flat" cmpd="sng" algn="ctr">
                  <a:noFill/>
                  <a:prstDash val="solid"/>
                  <a:round/>
                  <a:headEnd type="none" w="med" len="med"/>
                  <a:tailEnd type="none" w="med" len="med"/>
                </a:ln>
                <a:solidFill>
                  <a:srgbClr val="FF0000"/>
                </a:solidFill>
                <a:latin typeface="UPRLUB+Arial Nova Light"/>
                <a:cs typeface="UPRLUB+Arial Nova Light"/>
                <a:sym typeface="Wingdings" panose="05000000000000000000"/>
              </a:rPr>
              <a:t>SMART </a:t>
            </a:r>
            <a:r>
              <a:rPr lang="en-GB" sz="2400" dirty="0">
                <a:ln w="9525" cap="flat" cmpd="sng" algn="ctr">
                  <a:noFill/>
                  <a:prstDash val="solid"/>
                  <a:round/>
                  <a:headEnd type="none" w="med" len="med"/>
                  <a:tailEnd type="none" w="med" len="med"/>
                </a:ln>
                <a:solidFill>
                  <a:schemeClr val="accent1"/>
                </a:solidFill>
                <a:latin typeface="UPRLUB+Arial Nova Light"/>
                <a:cs typeface="UPRLUB+Arial Nova Light"/>
                <a:sym typeface="Wingdings" panose="05000000000000000000"/>
              </a:rPr>
              <a:t>Goals/Objectives</a:t>
            </a:r>
          </a:p>
          <a:p>
            <a:pPr algn="ctr"/>
            <a:br>
              <a:rPr lang="en-GB" sz="1600" dirty="0">
                <a:ln w="9525" cap="flat" cmpd="sng" algn="ctr">
                  <a:noFill/>
                  <a:prstDash val="solid"/>
                  <a:round/>
                  <a:headEnd type="none" w="med" len="med"/>
                  <a:tailEnd type="none" w="med" len="med"/>
                </a:ln>
                <a:solidFill>
                  <a:srgbClr val="00B0F0"/>
                </a:solidFill>
                <a:latin typeface="UPRLUB+Arial Nova Light"/>
                <a:cs typeface="UPRLUB+Arial Nova Light"/>
                <a:sym typeface="Wingdings" panose="05000000000000000000"/>
              </a:rPr>
            </a:br>
            <a:r>
              <a:rPr lang="en-GB" sz="1600" dirty="0">
                <a:ln w="9525" cap="flat" cmpd="sng" algn="ctr">
                  <a:noFill/>
                  <a:prstDash val="solid"/>
                  <a:round/>
                  <a:headEnd type="none" w="med" len="med"/>
                  <a:tailEnd type="none" w="med" len="med"/>
                </a:ln>
                <a:solidFill>
                  <a:srgbClr val="00B0F0"/>
                </a:solidFill>
                <a:latin typeface="UPRLUB+Arial Nova Light"/>
                <a:cs typeface="UPRLUB+Arial Nova Light"/>
                <a:sym typeface="Wingdings" panose="05000000000000000000"/>
              </a:rPr>
              <a:t>    Specific: </a:t>
            </a:r>
            <a:r>
              <a:rPr lang="en-GB" sz="1600" dirty="0">
                <a:ln w="9525" cap="flat" cmpd="sng" algn="ctr">
                  <a:noFill/>
                  <a:prstDash val="solid"/>
                  <a:round/>
                  <a:headEnd type="none" w="med" len="med"/>
                  <a:tailEnd type="none" w="med" len="med"/>
                </a:ln>
                <a:latin typeface="UPRLUB+Arial Nova Light"/>
                <a:cs typeface="UPRLUB+Arial Nova Light"/>
                <a:sym typeface="Wingdings" panose="05000000000000000000"/>
              </a:rPr>
              <a:t>T</a:t>
            </a:r>
            <a:r>
              <a:rPr lang="en-GB" sz="1600" dirty="0"/>
              <a:t>he goal should be precise and to the point. There’s no room for ambiguity. For instance, instead of saying, “</a:t>
            </a:r>
            <a:r>
              <a:rPr lang="en-GB" sz="1600" b="1" i="1" dirty="0"/>
              <a:t>Achieve a rise in Sales Revenue by increasing the number of products</a:t>
            </a:r>
            <a:r>
              <a:rPr lang="en-GB" sz="1600" dirty="0"/>
              <a:t>.”</a:t>
            </a:r>
          </a:p>
        </p:txBody>
      </p:sp>
      <p:sp>
        <p:nvSpPr>
          <p:cNvPr id="6" name="TextBox 5">
            <a:extLst>
              <a:ext uri="{FF2B5EF4-FFF2-40B4-BE49-F238E27FC236}">
                <a16:creationId xmlns:a16="http://schemas.microsoft.com/office/drawing/2014/main" id="{9B4C0351-8AA2-869E-664E-AB14D1340D96}"/>
              </a:ext>
            </a:extLst>
          </p:cNvPr>
          <p:cNvSpPr txBox="1"/>
          <p:nvPr/>
        </p:nvSpPr>
        <p:spPr>
          <a:xfrm>
            <a:off x="1382110" y="1503801"/>
            <a:ext cx="8807669" cy="830997"/>
          </a:xfrm>
          <a:prstGeom prst="rect">
            <a:avLst/>
          </a:prstGeom>
          <a:noFill/>
        </p:spPr>
        <p:txBody>
          <a:bodyPr wrap="square">
            <a:spAutoFit/>
          </a:bodyPr>
          <a:lstStyle/>
          <a:p>
            <a:pPr algn="ctr"/>
            <a:r>
              <a:rPr lang="en-GB" sz="1600" dirty="0">
                <a:ln w="9525" cap="flat" cmpd="sng" algn="ctr">
                  <a:noFill/>
                  <a:prstDash val="solid"/>
                  <a:round/>
                  <a:headEnd type="none" w="med" len="med"/>
                  <a:tailEnd type="none" w="med" len="med"/>
                </a:ln>
                <a:solidFill>
                  <a:srgbClr val="FF0000"/>
                </a:solidFill>
                <a:latin typeface="UPRLUB+Arial Nova Light"/>
                <a:cs typeface="UPRLUB+Arial Nova Light"/>
                <a:sym typeface="Wingdings" panose="05000000000000000000"/>
              </a:rPr>
              <a:t>Measurable:</a:t>
            </a:r>
            <a:r>
              <a:rPr lang="en-GB" sz="1600" spc="-15" dirty="0">
                <a:ln w="9525" cap="flat" cmpd="sng" algn="ctr">
                  <a:noFill/>
                  <a:prstDash val="solid"/>
                  <a:round/>
                  <a:headEnd type="none" w="med" len="med"/>
                  <a:tailEnd type="none" w="med" len="med"/>
                </a:ln>
                <a:solidFill>
                  <a:srgbClr val="FF0000"/>
                </a:solidFill>
                <a:latin typeface="UPRLUB+Arial Nova Light"/>
                <a:cs typeface="UPRLUB+Arial Nova Light"/>
                <a:sym typeface="Wingdings" panose="05000000000000000000"/>
              </a:rPr>
              <a:t> </a:t>
            </a:r>
            <a:r>
              <a:rPr lang="en-GB" sz="1600" spc="-15" dirty="0">
                <a:ln w="9525" cap="flat" cmpd="sng" algn="ctr">
                  <a:noFill/>
                  <a:prstDash val="solid"/>
                  <a:round/>
                  <a:headEnd type="none" w="med" len="med"/>
                  <a:tailEnd type="none" w="med" len="med"/>
                </a:ln>
                <a:latin typeface="UPRLUB+Arial Nova Light"/>
                <a:cs typeface="UPRLUB+Arial Nova Light"/>
                <a:sym typeface="Wingdings" panose="05000000000000000000"/>
              </a:rPr>
              <a:t>T</a:t>
            </a:r>
            <a:r>
              <a:rPr lang="en-GB" sz="1600" dirty="0"/>
              <a:t>here should be criteria that measure progress. You can agree on how you will assess whether you’ve achieved the goal.</a:t>
            </a:r>
          </a:p>
          <a:p>
            <a:pPr algn="ctr"/>
            <a:r>
              <a:rPr lang="en-GB" sz="1600" b="1" i="1" dirty="0"/>
              <a:t>Achieve 3% rise in Sales Revenue by increasing the number of products</a:t>
            </a:r>
            <a:r>
              <a:rPr lang="en-GB" sz="1600" dirty="0"/>
              <a:t>.”</a:t>
            </a:r>
          </a:p>
        </p:txBody>
      </p:sp>
      <p:sp>
        <p:nvSpPr>
          <p:cNvPr id="8" name="TextBox 7">
            <a:extLst>
              <a:ext uri="{FF2B5EF4-FFF2-40B4-BE49-F238E27FC236}">
                <a16:creationId xmlns:a16="http://schemas.microsoft.com/office/drawing/2014/main" id="{7845B0A5-19FC-4350-B727-E6628FE8FE12}"/>
              </a:ext>
            </a:extLst>
          </p:cNvPr>
          <p:cNvSpPr txBox="1"/>
          <p:nvPr/>
        </p:nvSpPr>
        <p:spPr>
          <a:xfrm>
            <a:off x="888122" y="2519598"/>
            <a:ext cx="10184524" cy="830997"/>
          </a:xfrm>
          <a:prstGeom prst="rect">
            <a:avLst/>
          </a:prstGeom>
          <a:noFill/>
        </p:spPr>
        <p:txBody>
          <a:bodyPr wrap="square">
            <a:spAutoFit/>
          </a:bodyPr>
          <a:lstStyle/>
          <a:p>
            <a:pPr algn="ctr"/>
            <a:r>
              <a:rPr lang="en-GB" sz="1600" spc="-15" dirty="0">
                <a:ln w="9525" cap="flat" cmpd="sng" algn="ctr">
                  <a:noFill/>
                  <a:prstDash val="solid"/>
                  <a:round/>
                  <a:headEnd type="none" w="med" len="med"/>
                  <a:tailEnd type="none" w="med" len="med"/>
                </a:ln>
                <a:solidFill>
                  <a:srgbClr val="843C0C"/>
                </a:solidFill>
                <a:latin typeface="UPRLUB+Arial Nova Light"/>
                <a:cs typeface="UPRLUB+Arial Nova Light"/>
                <a:sym typeface="Wingdings" panose="05000000000000000000"/>
              </a:rPr>
              <a:t>Achievable:</a:t>
            </a:r>
            <a:r>
              <a:rPr lang="en-GB" sz="1600" dirty="0">
                <a:ln w="9525" cap="flat" cmpd="sng" algn="ctr">
                  <a:noFill/>
                  <a:prstDash val="solid"/>
                  <a:round/>
                  <a:headEnd type="none" w="med" len="med"/>
                  <a:tailEnd type="none" w="med" len="med"/>
                </a:ln>
                <a:solidFill>
                  <a:srgbClr val="843C0C"/>
                </a:solidFill>
                <a:latin typeface="UPRLUB+Arial Nova Light"/>
                <a:cs typeface="UPRLUB+Arial Nova Light"/>
                <a:sym typeface="Wingdings" panose="05000000000000000000"/>
              </a:rPr>
              <a:t> </a:t>
            </a:r>
            <a:r>
              <a:rPr lang="en-GB" sz="16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Check</a:t>
            </a:r>
            <a:r>
              <a:rPr lang="en-GB" sz="1600" spc="17"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1600" spc="-25"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you</a:t>
            </a:r>
            <a:r>
              <a:rPr lang="en-GB" sz="1600" spc="2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1600" spc="-37"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have</a:t>
            </a:r>
            <a:r>
              <a:rPr lang="en-GB" sz="1600" spc="46"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16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will </a:t>
            </a:r>
            <a:r>
              <a:rPr lang="en-GB" sz="1600" spc="-37"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have</a:t>
            </a:r>
            <a:r>
              <a:rPr lang="en-GB" sz="1600" spc="33"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16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the</a:t>
            </a:r>
            <a:r>
              <a:rPr lang="en-GB" sz="1600"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16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necessary</a:t>
            </a:r>
            <a:r>
              <a:rPr lang="en-GB" sz="1600" spc="21"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16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time and resources. </a:t>
            </a:r>
          </a:p>
          <a:p>
            <a:pPr algn="ctr"/>
            <a:r>
              <a:rPr lang="en-GB" sz="1600" b="1" i="1" dirty="0"/>
              <a:t>Achieve 3% increase in Sales Revenue by increasing the number of products and effectively utilising our sales force and CRM software</a:t>
            </a:r>
            <a:r>
              <a:rPr lang="en-GB" sz="1600" dirty="0"/>
              <a:t>.</a:t>
            </a:r>
          </a:p>
        </p:txBody>
      </p:sp>
      <p:sp>
        <p:nvSpPr>
          <p:cNvPr id="12" name="TextBox 11">
            <a:extLst>
              <a:ext uri="{FF2B5EF4-FFF2-40B4-BE49-F238E27FC236}">
                <a16:creationId xmlns:a16="http://schemas.microsoft.com/office/drawing/2014/main" id="{F741D4C7-7702-2216-4574-4B859C849ED7}"/>
              </a:ext>
            </a:extLst>
          </p:cNvPr>
          <p:cNvSpPr txBox="1"/>
          <p:nvPr/>
        </p:nvSpPr>
        <p:spPr>
          <a:xfrm>
            <a:off x="1382110" y="3535395"/>
            <a:ext cx="9427780" cy="1077218"/>
          </a:xfrm>
          <a:prstGeom prst="rect">
            <a:avLst/>
          </a:prstGeom>
          <a:noFill/>
        </p:spPr>
        <p:txBody>
          <a:bodyPr wrap="square">
            <a:spAutoFit/>
          </a:bodyPr>
          <a:lstStyle/>
          <a:p>
            <a:pPr algn="ctr"/>
            <a:r>
              <a:rPr lang="en-GB" sz="1600" spc="-10" dirty="0">
                <a:ln w="9525" cap="flat" cmpd="sng" algn="ctr">
                  <a:noFill/>
                  <a:prstDash val="solid"/>
                  <a:round/>
                  <a:headEnd type="none" w="med" len="med"/>
                  <a:tailEnd type="none" w="med" len="med"/>
                </a:ln>
                <a:solidFill>
                  <a:srgbClr val="00B050"/>
                </a:solidFill>
                <a:latin typeface="UPRLUB+Arial Nova Light"/>
                <a:cs typeface="UPRLUB+Arial Nova Light"/>
                <a:sym typeface="Wingdings" panose="05000000000000000000"/>
              </a:rPr>
              <a:t>Relevant:</a:t>
            </a:r>
            <a:r>
              <a:rPr lang="en-GB" sz="1600" spc="-17" dirty="0">
                <a:ln w="9525" cap="flat" cmpd="sng" algn="ctr">
                  <a:noFill/>
                  <a:prstDash val="solid"/>
                  <a:round/>
                  <a:headEnd type="none" w="med" len="med"/>
                  <a:tailEnd type="none" w="med" len="med"/>
                </a:ln>
                <a:solidFill>
                  <a:srgbClr val="00B050"/>
                </a:solidFill>
                <a:latin typeface="UPRLUB+Arial Nova Light"/>
                <a:cs typeface="UPRLUB+Arial Nova Light"/>
                <a:sym typeface="Wingdings" panose="05000000000000000000"/>
              </a:rPr>
              <a:t> </a:t>
            </a:r>
            <a:r>
              <a:rPr lang="en-GB" sz="1600" spc="-31"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Will</a:t>
            </a:r>
            <a:r>
              <a:rPr lang="en-GB" sz="1600" spc="28"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1600" spc="-18"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your</a:t>
            </a:r>
            <a:r>
              <a:rPr lang="en-GB" sz="1600" spc="15"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1600"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objectives</a:t>
            </a:r>
            <a:r>
              <a:rPr lang="en-GB" sz="1600" spc="2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1600" spc="-1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directly</a:t>
            </a:r>
            <a:r>
              <a:rPr lang="en-GB" sz="16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help </a:t>
            </a:r>
            <a:r>
              <a:rPr lang="en-GB" sz="1600" spc="-25"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you</a:t>
            </a:r>
            <a:r>
              <a:rPr lang="en-GB" sz="1600" spc="2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1600" spc="-18"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achieve</a:t>
            </a:r>
            <a:r>
              <a:rPr lang="en-GB" sz="1600" spc="37"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1600" spc="-18"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your</a:t>
            </a:r>
            <a:r>
              <a:rPr lang="en-GB" sz="1600" spc="15"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 </a:t>
            </a:r>
            <a:r>
              <a:rPr lang="en-GB" sz="16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goal? </a:t>
            </a:r>
            <a:r>
              <a:rPr lang="en-US" sz="16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rPr>
              <a:t>Why are you setting the goal that you’re setting?</a:t>
            </a:r>
            <a:endParaRPr lang="en-GB" sz="1600" dirty="0">
              <a:ln w="9525" cap="flat" cmpd="sng" algn="ctr">
                <a:noFill/>
                <a:prstDash val="solid"/>
                <a:round/>
                <a:headEnd type="none" w="med" len="med"/>
                <a:tailEnd type="none" w="med" len="med"/>
              </a:ln>
              <a:solidFill>
                <a:srgbClr val="000000"/>
              </a:solidFill>
              <a:latin typeface="UPRLUB+Arial Nova Light"/>
              <a:cs typeface="UPRLUB+Arial Nova Light"/>
              <a:sym typeface="Wingdings" panose="05000000000000000000"/>
            </a:endParaRPr>
          </a:p>
          <a:p>
            <a:pPr algn="ctr"/>
            <a:r>
              <a:rPr lang="en-GB" sz="1600" b="1" i="1" dirty="0"/>
              <a:t>Achieve 3% rise in Sales Revenue by increasing the number of products and effectively utilising our sales force and CRM software. Because there is increasing demand for our products. </a:t>
            </a:r>
            <a:endParaRPr lang="en-GB"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6" grpId="0"/>
      <p:bldP spid="8" grpId="0"/>
      <p:bldP spid="1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Key Ideas – Goals/Objectives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a:buFont typeface="Arial" panose="020B0604020202020204" pitchFamily="34" charset="0"/>
              <a:buChar char="►"/>
            </a:pPr>
            <a:r>
              <a:rPr lang="en-US" dirty="0"/>
              <a:t>Milestones or targets needed to achieve the mission</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Need to be </a:t>
            </a:r>
            <a:r>
              <a:rPr lang="en-US" sz="2000" dirty="0">
                <a:solidFill>
                  <a:srgbClr val="C00000"/>
                </a:solidFill>
                <a:latin typeface="Arial" panose="020B0604020202020204" pitchFamily="34" charset="0"/>
                <a:cs typeface="Arial" panose="020B0604020202020204" pitchFamily="34" charset="0"/>
              </a:rPr>
              <a:t>specific</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Often given as precise figures e.g. “Achieve X sales revenue”</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Must be </a:t>
            </a:r>
            <a:r>
              <a:rPr lang="en-US" sz="2000" dirty="0">
                <a:solidFill>
                  <a:srgbClr val="C00000"/>
                </a:solidFill>
                <a:latin typeface="Arial" panose="020B0604020202020204" pitchFamily="34" charset="0"/>
                <a:cs typeface="Arial" panose="020B0604020202020204" pitchFamily="34" charset="0"/>
              </a:rPr>
              <a:t>measurable</a:t>
            </a:r>
            <a:r>
              <a:rPr lang="en-US" sz="2000" dirty="0">
                <a:latin typeface="Arial" panose="020B0604020202020204" pitchFamily="34" charset="0"/>
                <a:cs typeface="Arial" panose="020B0604020202020204" pitchFamily="34" charset="0"/>
              </a:rPr>
              <a:t> so progress can be assessed</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Usually specifies </a:t>
            </a:r>
            <a:r>
              <a:rPr lang="en-US" sz="2000" dirty="0">
                <a:solidFill>
                  <a:srgbClr val="C00000"/>
                </a:solidFill>
                <a:latin typeface="Arial" panose="020B0604020202020204" pitchFamily="34" charset="0"/>
                <a:cs typeface="Arial" panose="020B0604020202020204" pitchFamily="34" charset="0"/>
              </a:rPr>
              <a:t>when</a:t>
            </a:r>
            <a:r>
              <a:rPr lang="en-US" sz="2000" dirty="0">
                <a:latin typeface="Arial" panose="020B0604020202020204" pitchFamily="34" charset="0"/>
                <a:cs typeface="Arial" panose="020B0604020202020204" pitchFamily="34" charset="0"/>
              </a:rPr>
              <a:t> the results will be achieved</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Does not specify </a:t>
            </a:r>
            <a:r>
              <a:rPr lang="en-US" sz="2000" b="1" dirty="0">
                <a:latin typeface="Arial" panose="020B0604020202020204" pitchFamily="34" charset="0"/>
                <a:cs typeface="Arial" panose="020B0604020202020204" pitchFamily="34" charset="0"/>
              </a:rPr>
              <a:t>how</a:t>
            </a:r>
            <a:r>
              <a:rPr lang="en-US" sz="2000" dirty="0">
                <a:latin typeface="Arial" panose="020B0604020202020204" pitchFamily="34" charset="0"/>
                <a:cs typeface="Arial" panose="020B0604020202020204" pitchFamily="34" charset="0"/>
              </a:rPr>
              <a:t> the target will be achieved</a:t>
            </a:r>
          </a:p>
          <a:p>
            <a:pPr lvl="1">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lvl="1">
              <a:spcAft>
                <a:spcPct val="75000"/>
              </a:spcAft>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Objectives are often specified as </a:t>
            </a:r>
            <a:r>
              <a:rPr lang="en-US" sz="2000" dirty="0">
                <a:solidFill>
                  <a:srgbClr val="C00000"/>
                </a:solidFill>
                <a:latin typeface="Arial" panose="020B0604020202020204" pitchFamily="34" charset="0"/>
                <a:cs typeface="Arial" panose="020B0604020202020204" pitchFamily="34" charset="0"/>
              </a:rPr>
              <a:t>SMART</a:t>
            </a:r>
            <a:r>
              <a:rPr lang="en-US" sz="2000" dirty="0">
                <a:solidFill>
                  <a:schemeClr val="tx1"/>
                </a:solidFill>
                <a:latin typeface="Arial" panose="020B0604020202020204" pitchFamily="34" charset="0"/>
                <a:cs typeface="Arial" panose="020B0604020202020204" pitchFamily="34" charset="0"/>
              </a:rPr>
              <a:t> (see next)</a:t>
            </a:r>
          </a:p>
          <a:p>
            <a:pPr lvl="1">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lvl="1">
              <a:buFont typeface="Arial" panose="020B0604020202020204" pitchFamily="34" charset="0"/>
              <a:buChar char="□"/>
            </a:pP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954358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A99BB75-0BB4-441E-A654-1D4305AF3C1B}"/>
              </a:ext>
            </a:extLst>
          </p:cNvPr>
          <p:cNvSpPr/>
          <p:nvPr/>
        </p:nvSpPr>
        <p:spPr bwMode="auto">
          <a:xfrm>
            <a:off x="571260" y="1567132"/>
            <a:ext cx="10945004" cy="4116976"/>
          </a:xfrm>
          <a:prstGeom prst="round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Times" charset="0"/>
            </a:endParaRPr>
          </a:p>
        </p:txBody>
      </p:sp>
      <p:sp>
        <p:nvSpPr>
          <p:cNvPr id="2" name="Title 1">
            <a:extLst>
              <a:ext uri="{FF2B5EF4-FFF2-40B4-BE49-F238E27FC236}">
                <a16:creationId xmlns:a16="http://schemas.microsoft.com/office/drawing/2014/main" id="{282BA884-702E-4430-953B-71CDCB470BD8}"/>
              </a:ext>
            </a:extLst>
          </p:cNvPr>
          <p:cNvSpPr>
            <a:spLocks noGrp="1"/>
          </p:cNvSpPr>
          <p:nvPr>
            <p:ph type="title"/>
          </p:nvPr>
        </p:nvSpPr>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EA1F2B58-8622-4305-9E27-25BDFF9108DE}"/>
              </a:ext>
            </a:extLst>
          </p:cNvPr>
          <p:cNvSpPr>
            <a:spLocks noGrp="1"/>
          </p:cNvSpPr>
          <p:nvPr>
            <p:ph idx="1"/>
          </p:nvPr>
        </p:nvSpPr>
        <p:spPr/>
        <p:txBody>
          <a:bodyPr/>
          <a:lstStyle/>
          <a:p>
            <a:r>
              <a:rPr lang="en-US" b="1" dirty="0"/>
              <a:t>Activity 02</a:t>
            </a:r>
          </a:p>
          <a:p>
            <a:r>
              <a:rPr lang="en-US" dirty="0"/>
              <a:t>Develop a Vision, Mission and Three SMART objectives for each following </a:t>
            </a:r>
            <a:r>
              <a:rPr lang="en-US" dirty="0" err="1"/>
              <a:t>organisation</a:t>
            </a:r>
            <a:r>
              <a:rPr lang="en-US" dirty="0"/>
              <a:t>:</a:t>
            </a:r>
            <a:endParaRPr lang="en-GB" dirty="0"/>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A school</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A restaurant</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Manufacturing company</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Supermarket</a:t>
            </a:r>
          </a:p>
          <a:p>
            <a:pPr lvl="1">
              <a:buFont typeface="Wingdings" panose="05000000000000000000" pitchFamily="2" charset="2"/>
              <a:buChar char="§"/>
            </a:pPr>
            <a:r>
              <a:rPr lang="en-US" sz="2000" dirty="0">
                <a:latin typeface="Arial" panose="020B0604020202020204" pitchFamily="34" charset="0"/>
                <a:cs typeface="Arial" panose="020B0604020202020204" pitchFamily="34" charset="0"/>
              </a:rPr>
              <a:t>Your Own Business (Discussed in the week 01)</a:t>
            </a:r>
          </a:p>
          <a:p>
            <a:pPr lvl="1">
              <a:buFont typeface="Wingdings" panose="05000000000000000000" pitchFamily="2" charset="2"/>
              <a:buChar char="§"/>
            </a:pPr>
            <a:endParaRPr lang="en-US" sz="2000" dirty="0">
              <a:latin typeface="Arial" panose="020B0604020202020204" pitchFamily="34" charset="0"/>
              <a:cs typeface="Arial" panose="020B0604020202020204" pitchFamily="34" charset="0"/>
            </a:endParaRPr>
          </a:p>
          <a:p>
            <a:endParaRPr lang="en-US" dirty="0"/>
          </a:p>
          <a:p>
            <a:endParaRPr lang="en-US" dirty="0"/>
          </a:p>
          <a:p>
            <a:endParaRPr lang="en-GB" dirty="0"/>
          </a:p>
        </p:txBody>
      </p:sp>
    </p:spTree>
    <p:extLst>
      <p:ext uri="{BB962C8B-B14F-4D97-AF65-F5344CB8AC3E}">
        <p14:creationId xmlns:p14="http://schemas.microsoft.com/office/powerpoint/2010/main" val="40198890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Key Ideas – Business Environment</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Made up of </a:t>
            </a:r>
            <a:r>
              <a:rPr lang="en-US" dirty="0">
                <a:solidFill>
                  <a:srgbClr val="C00000"/>
                </a:solidFill>
                <a:latin typeface="Arial" panose="020B0604020202020204" pitchFamily="34" charset="0"/>
                <a:cs typeface="Arial" panose="020B0604020202020204" pitchFamily="34" charset="0"/>
              </a:rPr>
              <a:t>macro-environment</a:t>
            </a:r>
            <a:r>
              <a:rPr lang="en-US" dirty="0">
                <a:latin typeface="Arial" panose="020B0604020202020204" pitchFamily="34" charset="0"/>
                <a:cs typeface="Arial" panose="020B0604020202020204" pitchFamily="34" charset="0"/>
              </a:rPr>
              <a:t> and </a:t>
            </a:r>
            <a:r>
              <a:rPr lang="en-US" dirty="0">
                <a:solidFill>
                  <a:srgbClr val="C00000"/>
                </a:solidFill>
                <a:latin typeface="Arial" panose="020B0604020202020204" pitchFamily="34" charset="0"/>
                <a:cs typeface="Arial" panose="020B0604020202020204" pitchFamily="34" charset="0"/>
              </a:rPr>
              <a:t>micro-environment</a:t>
            </a:r>
          </a:p>
          <a:p>
            <a:pPr lvl="1">
              <a:buFont typeface="Arial" panose="020B0604020202020204" pitchFamily="34" charset="0"/>
              <a:buChar char="□"/>
            </a:pPr>
            <a:endParaRPr lang="en-US" sz="2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A0F802F-4DC6-4758-BB3C-4BC450183460}"/>
              </a:ext>
            </a:extLst>
          </p:cNvPr>
          <p:cNvPicPr>
            <a:picLocks noChangeAspect="1"/>
          </p:cNvPicPr>
          <p:nvPr/>
        </p:nvPicPr>
        <p:blipFill rotWithShape="1">
          <a:blip r:embed="rId2"/>
          <a:srcRect l="17095" t="6251" r="19962" b="9674"/>
          <a:stretch/>
        </p:blipFill>
        <p:spPr>
          <a:xfrm>
            <a:off x="3815508" y="2134322"/>
            <a:ext cx="4258818" cy="4266478"/>
          </a:xfrm>
          <a:prstGeom prst="rect">
            <a:avLst/>
          </a:prstGeom>
        </p:spPr>
      </p:pic>
      <p:sp>
        <p:nvSpPr>
          <p:cNvPr id="5" name="TextBox 4">
            <a:extLst>
              <a:ext uri="{FF2B5EF4-FFF2-40B4-BE49-F238E27FC236}">
                <a16:creationId xmlns:a16="http://schemas.microsoft.com/office/drawing/2014/main" id="{89C6B690-6A40-4BBF-A361-8CB8D3428ABE}"/>
              </a:ext>
            </a:extLst>
          </p:cNvPr>
          <p:cNvSpPr txBox="1"/>
          <p:nvPr/>
        </p:nvSpPr>
        <p:spPr>
          <a:xfrm>
            <a:off x="248896" y="6522787"/>
            <a:ext cx="11694205" cy="276999"/>
          </a:xfrm>
          <a:prstGeom prst="rect">
            <a:avLst/>
          </a:prstGeom>
          <a:noFill/>
        </p:spPr>
        <p:txBody>
          <a:bodyPr wrap="square" rtlCol="0">
            <a:spAutoFit/>
          </a:bodyPr>
          <a:lstStyle/>
          <a:p>
            <a:r>
              <a:rPr lang="en-US" sz="1200" b="1" dirty="0"/>
              <a:t>Source: </a:t>
            </a:r>
            <a:r>
              <a:rPr lang="en-US" sz="1200" dirty="0"/>
              <a:t>Oxford College of Marketing. See: https://blog.oxfordcollegeofmarketing.com/2014/11/04/the-impact-of-micro-and-macro-environment-factors-on-marketing/</a:t>
            </a:r>
            <a:endParaRPr lang="en-GB" sz="1200" dirty="0"/>
          </a:p>
        </p:txBody>
      </p:sp>
    </p:spTree>
    <p:extLst>
      <p:ext uri="{BB962C8B-B14F-4D97-AF65-F5344CB8AC3E}">
        <p14:creationId xmlns:p14="http://schemas.microsoft.com/office/powerpoint/2010/main" val="9729127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670BE-A208-47E4-8F77-0F5CEA1C8475}"/>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Key Ideas – Business Environment</a:t>
            </a:r>
            <a:endParaRPr lang="en-GB" dirty="0"/>
          </a:p>
        </p:txBody>
      </p:sp>
      <p:sp>
        <p:nvSpPr>
          <p:cNvPr id="3" name="Content Placeholder 2">
            <a:extLst>
              <a:ext uri="{FF2B5EF4-FFF2-40B4-BE49-F238E27FC236}">
                <a16:creationId xmlns:a16="http://schemas.microsoft.com/office/drawing/2014/main" id="{B741BD0F-2685-4790-BF39-28ACFF0B705C}"/>
              </a:ext>
            </a:extLst>
          </p:cNvPr>
          <p:cNvSpPr>
            <a:spLocks noGrp="1"/>
          </p:cNvSpPr>
          <p:nvPr>
            <p:ph idx="1"/>
          </p:nvPr>
        </p:nvSpPr>
        <p:spPr/>
        <p:txBody>
          <a:bodyPr/>
          <a:lstStyle/>
          <a:p>
            <a:pPr marL="342900" indent="-342900">
              <a:buFont typeface="Arial" panose="020B0604020202020204" pitchFamily="34" charset="0"/>
              <a:buChar char="►"/>
            </a:pPr>
            <a:r>
              <a:rPr lang="en-US" dirty="0"/>
              <a:t>An alternative view of the environment:</a:t>
            </a:r>
            <a:endParaRPr lang="en-GB" dirty="0"/>
          </a:p>
        </p:txBody>
      </p:sp>
      <p:pic>
        <p:nvPicPr>
          <p:cNvPr id="4" name="Picture 3">
            <a:extLst>
              <a:ext uri="{FF2B5EF4-FFF2-40B4-BE49-F238E27FC236}">
                <a16:creationId xmlns:a16="http://schemas.microsoft.com/office/drawing/2014/main" id="{1732D7B3-000A-47E3-9991-0A0F3ACFEA18}"/>
              </a:ext>
            </a:extLst>
          </p:cNvPr>
          <p:cNvPicPr>
            <a:picLocks noChangeAspect="1"/>
          </p:cNvPicPr>
          <p:nvPr/>
        </p:nvPicPr>
        <p:blipFill>
          <a:blip r:embed="rId2"/>
          <a:stretch>
            <a:fillRect/>
          </a:stretch>
        </p:blipFill>
        <p:spPr>
          <a:xfrm>
            <a:off x="3409869" y="2331926"/>
            <a:ext cx="5751383" cy="4346975"/>
          </a:xfrm>
          <a:prstGeom prst="rect">
            <a:avLst/>
          </a:prstGeom>
        </p:spPr>
      </p:pic>
      <p:sp>
        <p:nvSpPr>
          <p:cNvPr id="5" name="TextBox 4">
            <a:extLst>
              <a:ext uri="{FF2B5EF4-FFF2-40B4-BE49-F238E27FC236}">
                <a16:creationId xmlns:a16="http://schemas.microsoft.com/office/drawing/2014/main" id="{5E212011-3B83-447C-8A34-A37089386D18}"/>
              </a:ext>
            </a:extLst>
          </p:cNvPr>
          <p:cNvSpPr txBox="1"/>
          <p:nvPr/>
        </p:nvSpPr>
        <p:spPr>
          <a:xfrm>
            <a:off x="138023" y="6581001"/>
            <a:ext cx="2276585" cy="276999"/>
          </a:xfrm>
          <a:prstGeom prst="rect">
            <a:avLst/>
          </a:prstGeom>
          <a:noFill/>
        </p:spPr>
        <p:txBody>
          <a:bodyPr wrap="none" rtlCol="0">
            <a:spAutoFit/>
          </a:bodyPr>
          <a:lstStyle/>
          <a:p>
            <a:r>
              <a:rPr lang="en-US" sz="1200" b="1" dirty="0">
                <a:latin typeface="Arial" panose="020B0604020202020204" pitchFamily="34" charset="0"/>
                <a:cs typeface="Arial" panose="020B0604020202020204" pitchFamily="34" charset="0"/>
              </a:rPr>
              <a:t>Source:</a:t>
            </a:r>
            <a:r>
              <a:rPr lang="en-US" sz="1200" dirty="0">
                <a:latin typeface="Arial" panose="020B0604020202020204" pitchFamily="34" charset="0"/>
                <a:cs typeface="Arial" panose="020B0604020202020204" pitchFamily="34" charset="0"/>
              </a:rPr>
              <a:t> Johnson, 2016, p. 33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62739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Summary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A business functions at a number of different levels</a:t>
            </a:r>
          </a:p>
          <a:p>
            <a:pPr lvl="1">
              <a:buFont typeface="Wingdings" panose="05000000000000000000" pitchFamily="2" charset="2"/>
              <a:buChar char="§"/>
            </a:pPr>
            <a:r>
              <a:rPr lang="en-US" dirty="0"/>
              <a:t>These levels have an impact on the kind of decisions made</a:t>
            </a:r>
          </a:p>
          <a:p>
            <a:pPr>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buFont typeface="Arial" panose="020B0604020202020204" pitchFamily="34" charset="0"/>
              <a:buChar char="►"/>
            </a:pPr>
            <a:r>
              <a:rPr lang="en-US" dirty="0">
                <a:latin typeface="Arial" panose="020B0604020202020204" pitchFamily="34" charset="0"/>
                <a:cs typeface="Arial" panose="020B0604020202020204" pitchFamily="34" charset="0"/>
              </a:rPr>
              <a:t>A business is affected by its </a:t>
            </a:r>
            <a:r>
              <a:rPr lang="en-US" dirty="0">
                <a:solidFill>
                  <a:srgbClr val="C00000"/>
                </a:solidFill>
                <a:latin typeface="Arial" panose="020B0604020202020204" pitchFamily="34" charset="0"/>
                <a:cs typeface="Arial" panose="020B0604020202020204" pitchFamily="34" charset="0"/>
              </a:rPr>
              <a:t>environment</a:t>
            </a:r>
            <a:r>
              <a:rPr lang="en-US" dirty="0">
                <a:latin typeface="Arial" panose="020B0604020202020204" pitchFamily="34" charset="0"/>
                <a:cs typeface="Arial" panose="020B0604020202020204" pitchFamily="34" charset="0"/>
              </a:rPr>
              <a:t> and also affects the environment</a:t>
            </a:r>
          </a:p>
          <a:p>
            <a:pPr>
              <a:buFont typeface="Arial" panose="020B0604020202020204" pitchFamily="34" charset="0"/>
              <a:buChar char="►"/>
            </a:pPr>
            <a:r>
              <a:rPr lang="en-US" dirty="0">
                <a:latin typeface="Arial" panose="020B0604020202020204" pitchFamily="34" charset="0"/>
                <a:cs typeface="Arial" panose="020B0604020202020204" pitchFamily="34" charset="0"/>
              </a:rPr>
              <a:t>The </a:t>
            </a:r>
            <a:r>
              <a:rPr lang="en-US" dirty="0">
                <a:solidFill>
                  <a:srgbClr val="C00000"/>
                </a:solidFill>
                <a:latin typeface="Arial" panose="020B0604020202020204" pitchFamily="34" charset="0"/>
                <a:cs typeface="Arial" panose="020B0604020202020204" pitchFamily="34" charset="0"/>
              </a:rPr>
              <a:t>mission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summarises</a:t>
            </a:r>
            <a:r>
              <a:rPr lang="en-US" dirty="0">
                <a:latin typeface="Arial" panose="020B0604020202020204" pitchFamily="34" charset="0"/>
                <a:cs typeface="Arial" panose="020B0604020202020204" pitchFamily="34" charset="0"/>
              </a:rPr>
              <a:t> an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purpose</a:t>
            </a:r>
          </a:p>
          <a:p>
            <a:pPr>
              <a:buFont typeface="Arial" panose="020B0604020202020204" pitchFamily="34" charset="0"/>
              <a:buChar char="►"/>
            </a:pPr>
            <a:r>
              <a:rPr lang="en-US" dirty="0"/>
              <a:t>The </a:t>
            </a:r>
            <a:r>
              <a:rPr lang="en-US" dirty="0">
                <a:solidFill>
                  <a:srgbClr val="C00000"/>
                </a:solidFill>
              </a:rPr>
              <a:t>vision</a:t>
            </a:r>
            <a:r>
              <a:rPr lang="en-US" dirty="0"/>
              <a:t> </a:t>
            </a:r>
            <a:r>
              <a:rPr lang="en-US" dirty="0" err="1"/>
              <a:t>summarises</a:t>
            </a:r>
            <a:r>
              <a:rPr lang="en-US" dirty="0"/>
              <a:t> the direction/aim of the organization</a:t>
            </a:r>
          </a:p>
          <a:p>
            <a:pPr>
              <a:buFont typeface="Arial" panose="020B0604020202020204" pitchFamily="34" charset="0"/>
              <a:buChar char="►"/>
            </a:pPr>
            <a:r>
              <a:rPr lang="en-US" dirty="0">
                <a:latin typeface="Arial" panose="020B0604020202020204" pitchFamily="34" charset="0"/>
                <a:cs typeface="Arial" panose="020B0604020202020204" pitchFamily="34" charset="0"/>
              </a:rPr>
              <a:t>Goals or </a:t>
            </a:r>
            <a:r>
              <a:rPr lang="en-US" dirty="0">
                <a:solidFill>
                  <a:srgbClr val="C00000"/>
                </a:solidFill>
                <a:latin typeface="Arial" panose="020B0604020202020204" pitchFamily="34" charset="0"/>
                <a:cs typeface="Arial" panose="020B0604020202020204" pitchFamily="34" charset="0"/>
              </a:rPr>
              <a:t>objectives</a:t>
            </a:r>
            <a:r>
              <a:rPr lang="en-US" dirty="0">
                <a:latin typeface="Arial" panose="020B0604020202020204" pitchFamily="34" charset="0"/>
                <a:cs typeface="Arial" panose="020B0604020202020204" pitchFamily="34" charset="0"/>
              </a:rPr>
              <a:t> are targets set so that the organization can achieve it’s mission</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1130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Next Week</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Michael Porter’s theory of </a:t>
            </a:r>
            <a:r>
              <a:rPr lang="en-US" dirty="0">
                <a:solidFill>
                  <a:srgbClr val="C00000"/>
                </a:solidFill>
                <a:latin typeface="Arial" panose="020B0604020202020204" pitchFamily="34" charset="0"/>
                <a:cs typeface="Arial" panose="020B0604020202020204" pitchFamily="34" charset="0"/>
              </a:rPr>
              <a:t>competitive advantage</a:t>
            </a:r>
            <a:r>
              <a:rPr lang="en-US" dirty="0">
                <a:latin typeface="Arial" panose="020B0604020202020204" pitchFamily="34" charset="0"/>
                <a:cs typeface="Arial" panose="020B0604020202020204" pitchFamily="34" charset="0"/>
              </a:rPr>
              <a:t>, including his “five forces” and “value chain” concepts</a:t>
            </a:r>
          </a:p>
          <a:p>
            <a:pPr>
              <a:buFont typeface="Arial" panose="020B0604020202020204" pitchFamily="34" charset="0"/>
              <a:buChar char="►"/>
            </a:pPr>
            <a:r>
              <a:rPr lang="en-US" dirty="0">
                <a:latin typeface="Arial" panose="020B0604020202020204" pitchFamily="34" charset="0"/>
                <a:cs typeface="Arial" panose="020B0604020202020204" pitchFamily="34" charset="0"/>
              </a:rPr>
              <a:t>Some of the approaches that can be used to achieve or maintain competitive advantage</a:t>
            </a:r>
          </a:p>
          <a:p>
            <a:pPr marL="342900" indent="-342900">
              <a:buFont typeface="Arial" panose="020B0604020202020204" pitchFamily="34" charset="0"/>
              <a:buChar char="►"/>
            </a:pPr>
            <a:r>
              <a:rPr lang="en-US" dirty="0"/>
              <a:t>The use of technology to achieve competitive advantage</a:t>
            </a:r>
          </a:p>
          <a:p>
            <a:pPr>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buFont typeface="Arial" panose="020B0604020202020204" pitchFamily="34" charset="0"/>
              <a:buChar char="►"/>
            </a:pPr>
            <a:endParaRPr lang="en-US"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435692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Reading</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a:bodyPr>
          <a:lstStyle/>
          <a:p>
            <a:r>
              <a:rPr lang="en-US" dirty="0">
                <a:latin typeface="Arial" panose="020B0604020202020204" pitchFamily="34" charset="0"/>
                <a:cs typeface="Arial" panose="020B0604020202020204" pitchFamily="34" charset="0"/>
              </a:rPr>
              <a:t>Lynch </a:t>
            </a:r>
            <a:r>
              <a:rPr lang="en-GB" dirty="0"/>
              <a:t>(</a:t>
            </a:r>
            <a:r>
              <a:rPr lang="en-US" i="1" dirty="0">
                <a:effectLst/>
                <a:latin typeface="Arial" panose="020B0604020202020204" pitchFamily="34" charset="0"/>
                <a:ea typeface="Calibri" panose="020F0502020204030204" pitchFamily="34" charset="0"/>
              </a:rPr>
              <a:t>Strategic Management</a:t>
            </a:r>
            <a:r>
              <a:rPr lang="en-US" dirty="0">
                <a:effectLst/>
                <a:latin typeface="Arial" panose="020B0604020202020204" pitchFamily="34" charset="0"/>
                <a:ea typeface="Calibri" panose="020F0502020204030204" pitchFamily="34" charset="0"/>
              </a:rPr>
              <a:t>)</a:t>
            </a:r>
            <a:endParaRPr lang="en-GB" dirty="0"/>
          </a:p>
          <a:p>
            <a:pPr lvl="1">
              <a:buFont typeface="Wingdings" panose="05000000000000000000" pitchFamily="2" charset="2"/>
              <a:buChar char="§"/>
            </a:pPr>
            <a:r>
              <a:rPr lang="en-US" dirty="0"/>
              <a:t>Chapter 1</a:t>
            </a:r>
          </a:p>
          <a:p>
            <a:endParaRPr lang="en-GB" dirty="0">
              <a:latin typeface="Arial" panose="020B0604020202020204" pitchFamily="34" charset="0"/>
              <a:cs typeface="Arial" panose="020B0604020202020204" pitchFamily="34" charset="0"/>
            </a:endParaRPr>
          </a:p>
          <a:p>
            <a:r>
              <a:rPr lang="en-GB" dirty="0"/>
              <a:t>Barney &amp; </a:t>
            </a:r>
            <a:r>
              <a:rPr lang="en-GB" dirty="0" err="1"/>
              <a:t>Hesterly</a:t>
            </a:r>
            <a:r>
              <a:rPr lang="en-GB" dirty="0"/>
              <a:t> (</a:t>
            </a:r>
            <a:r>
              <a:rPr lang="en-US" i="1" dirty="0">
                <a:effectLst/>
                <a:latin typeface="Arial" panose="020B0604020202020204" pitchFamily="34" charset="0"/>
                <a:ea typeface="Calibri" panose="020F0502020204030204" pitchFamily="34" charset="0"/>
              </a:rPr>
              <a:t>Strategic Management &amp; Competitive Advantage</a:t>
            </a:r>
            <a:r>
              <a:rPr lang="en-US" dirty="0">
                <a:effectLst/>
                <a:latin typeface="Arial" panose="020B0604020202020204" pitchFamily="34" charset="0"/>
                <a:ea typeface="Calibri" panose="020F0502020204030204" pitchFamily="34" charset="0"/>
              </a:rPr>
              <a:t>)</a:t>
            </a:r>
            <a:endParaRPr lang="en-GB" dirty="0"/>
          </a:p>
          <a:p>
            <a:pPr lvl="1">
              <a:buFont typeface="Wingdings" panose="05000000000000000000" pitchFamily="2" charset="2"/>
              <a:buChar char="§"/>
            </a:pPr>
            <a:r>
              <a:rPr lang="en-US" dirty="0"/>
              <a:t>Chapter 1</a:t>
            </a:r>
          </a:p>
          <a:p>
            <a:endParaRPr lang="en-GB" dirty="0">
              <a:latin typeface="Arial" panose="020B0604020202020204" pitchFamily="34" charset="0"/>
              <a:cs typeface="Arial" panose="020B0604020202020204" pitchFamily="34" charset="0"/>
            </a:endParaRPr>
          </a:p>
          <a:p>
            <a:r>
              <a:rPr lang="en-GB" dirty="0"/>
              <a:t>Johnson, et al (</a:t>
            </a:r>
            <a:r>
              <a:rPr lang="en-US" i="1" dirty="0">
                <a:effectLst/>
                <a:latin typeface="Arial" panose="020B0604020202020204" pitchFamily="34" charset="0"/>
                <a:ea typeface="Calibri" panose="020F0502020204030204" pitchFamily="34" charset="0"/>
              </a:rPr>
              <a:t>Exploring Strategy: Text and Cases</a:t>
            </a:r>
            <a:r>
              <a:rPr lang="en-US" dirty="0">
                <a:effectLst/>
                <a:latin typeface="Arial" panose="020B0604020202020204" pitchFamily="34" charset="0"/>
                <a:ea typeface="Calibri" panose="020F0502020204030204" pitchFamily="34" charset="0"/>
              </a:rPr>
              <a:t>)</a:t>
            </a:r>
            <a:endParaRPr lang="en-GB" dirty="0">
              <a:latin typeface="Arial" panose="020B0604020202020204" pitchFamily="34" charset="0"/>
              <a:cs typeface="Arial" panose="020B0604020202020204" pitchFamily="34" charset="0"/>
            </a:endParaRPr>
          </a:p>
          <a:p>
            <a:pPr lvl="1">
              <a:buFont typeface="Wingdings" panose="05000000000000000000" pitchFamily="2" charset="2"/>
              <a:buChar char="§"/>
            </a:pPr>
            <a:r>
              <a:rPr lang="en-US" dirty="0"/>
              <a:t>Chapter 1</a:t>
            </a:r>
          </a:p>
        </p:txBody>
      </p:sp>
    </p:spTree>
    <p:extLst>
      <p:ext uri="{BB962C8B-B14F-4D97-AF65-F5344CB8AC3E}">
        <p14:creationId xmlns:p14="http://schemas.microsoft.com/office/powerpoint/2010/main" val="18751207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Open Educational Resources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p:txBody>
          <a:bodyPr>
            <a:normAutofit fontScale="92500" lnSpcReduction="20000"/>
          </a:bodyPr>
          <a:lstStyle/>
          <a:p>
            <a:r>
              <a:rPr lang="en-US" dirty="0"/>
              <a:t>Some of the materials used in this module are OER, made freely available under a Creative Commons or similar </a:t>
            </a:r>
            <a:r>
              <a:rPr lang="en-US" dirty="0" err="1"/>
              <a:t>licence</a:t>
            </a:r>
            <a:r>
              <a:rPr lang="en-US" dirty="0"/>
              <a:t>.</a:t>
            </a:r>
          </a:p>
          <a:p>
            <a:endParaRPr lang="en-US" dirty="0"/>
          </a:p>
          <a:p>
            <a:endParaRPr lang="en-US" dirty="0"/>
          </a:p>
          <a:p>
            <a:endParaRPr lang="en-US" dirty="0"/>
          </a:p>
          <a:p>
            <a:endParaRPr lang="en-US" dirty="0"/>
          </a:p>
          <a:p>
            <a:pPr marL="0" indent="0">
              <a:buNone/>
            </a:pPr>
            <a:r>
              <a:rPr lang="en-US" i="1" dirty="0"/>
              <a:t>Strategic Management Evaluation and Execution </a:t>
            </a:r>
            <a:r>
              <a:rPr lang="en-US" dirty="0"/>
              <a:t>v. 1.0</a:t>
            </a:r>
            <a:endParaRPr lang="en-GB" dirty="0"/>
          </a:p>
          <a:p>
            <a:pPr marL="0" indent="0">
              <a:buNone/>
            </a:pPr>
            <a:r>
              <a:rPr lang="en-US" i="1" dirty="0">
                <a:latin typeface="Arial" panose="020B0604020202020204" pitchFamily="34" charset="0"/>
                <a:cs typeface="Arial" panose="020B0604020202020204" pitchFamily="34" charset="0"/>
              </a:rPr>
              <a:t>Genesis </a:t>
            </a:r>
            <a:r>
              <a:rPr lang="en-US" i="1" dirty="0"/>
              <a:t>Of </a:t>
            </a:r>
            <a:r>
              <a:rPr lang="en-US" i="1" dirty="0">
                <a:latin typeface="Arial" panose="020B0604020202020204" pitchFamily="34" charset="0"/>
                <a:cs typeface="Arial" panose="020B0604020202020204" pitchFamily="34" charset="0"/>
              </a:rPr>
              <a:t>Strategic Management</a:t>
            </a:r>
            <a:r>
              <a:rPr lang="en-US" dirty="0">
                <a:latin typeface="Arial" panose="020B0604020202020204" pitchFamily="34" charset="0"/>
                <a:cs typeface="Arial" panose="020B0604020202020204" pitchFamily="34" charset="0"/>
              </a:rPr>
              <a:t> by </a:t>
            </a:r>
            <a:r>
              <a:rPr lang="en-US" dirty="0" err="1">
                <a:latin typeface="Arial" panose="020B0604020202020204" pitchFamily="34" charset="0"/>
                <a:cs typeface="Arial" panose="020B0604020202020204" pitchFamily="34" charset="0"/>
              </a:rPr>
              <a:t>Elitsa</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Petrova</a:t>
            </a:r>
            <a:r>
              <a:rPr lang="en-US" dirty="0">
                <a:latin typeface="Arial" panose="020B0604020202020204" pitchFamily="34" charset="0"/>
                <a:cs typeface="Arial" panose="020B0604020202020204" pitchFamily="34" charset="0"/>
              </a:rPr>
              <a:t> (Bookboon)</a:t>
            </a:r>
          </a:p>
          <a:p>
            <a:pPr marL="0" indent="0">
              <a:buNone/>
            </a:pPr>
            <a:r>
              <a:rPr lang="en-US" i="1" dirty="0">
                <a:latin typeface="Arial" panose="020B0604020202020204" pitchFamily="34" charset="0"/>
                <a:cs typeface="Arial" panose="020B0604020202020204" pitchFamily="34" charset="0"/>
              </a:rPr>
              <a:t>Mastering Strategic Management</a:t>
            </a:r>
            <a:r>
              <a:rPr lang="en-US" i="1" dirty="0"/>
              <a:t> </a:t>
            </a:r>
            <a:r>
              <a:rPr lang="en-US" dirty="0"/>
              <a:t>by J. Edwards, et al</a:t>
            </a:r>
            <a:endParaRPr lang="en-US" dirty="0">
              <a:latin typeface="Arial" panose="020B0604020202020204" pitchFamily="34" charset="0"/>
              <a:cs typeface="Arial" panose="020B0604020202020204" pitchFamily="34" charset="0"/>
            </a:endParaRPr>
          </a:p>
          <a:p>
            <a:pPr marL="0" indent="0">
              <a:buNone/>
            </a:pPr>
            <a:r>
              <a:rPr lang="en-US" i="1" dirty="0">
                <a:latin typeface="Arial" panose="020B0604020202020204" pitchFamily="34" charset="0"/>
                <a:cs typeface="Arial" panose="020B0604020202020204" pitchFamily="34" charset="0"/>
              </a:rPr>
              <a:t>Principles of Management </a:t>
            </a:r>
            <a:r>
              <a:rPr lang="en-US" dirty="0">
                <a:latin typeface="Arial" panose="020B0604020202020204" pitchFamily="34" charset="0"/>
                <a:cs typeface="Arial" panose="020B0604020202020204" pitchFamily="34" charset="0"/>
              </a:rPr>
              <a:t>via OpenStax</a:t>
            </a:r>
          </a:p>
        </p:txBody>
      </p:sp>
      <p:pic>
        <p:nvPicPr>
          <p:cNvPr id="4" name="Picture 3">
            <a:extLst>
              <a:ext uri="{FF2B5EF4-FFF2-40B4-BE49-F238E27FC236}">
                <a16:creationId xmlns:a16="http://schemas.microsoft.com/office/drawing/2014/main" id="{6812D5F7-A484-4E83-B430-436D67B56DE1}"/>
              </a:ext>
            </a:extLst>
          </p:cNvPr>
          <p:cNvPicPr>
            <a:picLocks noChangeAspect="1"/>
          </p:cNvPicPr>
          <p:nvPr/>
        </p:nvPicPr>
        <p:blipFill>
          <a:blip r:embed="rId2"/>
          <a:stretch>
            <a:fillRect/>
          </a:stretch>
        </p:blipFill>
        <p:spPr>
          <a:xfrm>
            <a:off x="4201245" y="2363703"/>
            <a:ext cx="2915548" cy="1245851"/>
          </a:xfrm>
          <a:prstGeom prst="rect">
            <a:avLst/>
          </a:prstGeom>
        </p:spPr>
      </p:pic>
    </p:spTree>
    <p:extLst>
      <p:ext uri="{BB962C8B-B14F-4D97-AF65-F5344CB8AC3E}">
        <p14:creationId xmlns:p14="http://schemas.microsoft.com/office/powerpoint/2010/main" val="239297059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E86-5CFE-4CD5-BCFF-564157EF98D0}"/>
              </a:ext>
            </a:extLst>
          </p:cNvPr>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End</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85D9622-45B1-4B6C-87DE-3B9C1356EE13}"/>
              </a:ext>
            </a:extLst>
          </p:cNvPr>
          <p:cNvSpPr>
            <a:spLocks noGrp="1"/>
          </p:cNvSpPr>
          <p:nvPr>
            <p:ph idx="1"/>
          </p:nvPr>
        </p:nvSpPr>
        <p:spPr>
          <a:xfrm>
            <a:off x="812800" y="2219865"/>
            <a:ext cx="10363200" cy="4419600"/>
          </a:xfrm>
        </p:spPr>
        <p:txBody>
          <a:bodyPr/>
          <a:lstStyle/>
          <a:p>
            <a:pPr marL="0" indent="0" algn="ctr">
              <a:buNone/>
            </a:pPr>
            <a:r>
              <a:rPr lang="en-US" sz="6000" b="1" dirty="0">
                <a:latin typeface="Arial" panose="020B0604020202020204" pitchFamily="34" charset="0"/>
                <a:cs typeface="Arial" panose="020B0604020202020204" pitchFamily="34" charset="0"/>
              </a:rPr>
              <a:t>Thank you</a:t>
            </a:r>
          </a:p>
          <a:p>
            <a:pPr marL="0" indent="0" algn="ctr">
              <a:buNone/>
            </a:pPr>
            <a:endParaRPr lang="en-US" b="1"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DA44038B-5474-4BEB-B1B8-37BEEA1EAFE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86174" y="3181149"/>
            <a:ext cx="3219651" cy="3219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91882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lank Presentation">
  <a:themeElements>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lank Presentation">
      <a:majorFont>
        <a:latin typeface="Arial MT Bd"/>
        <a:ea typeface=""/>
        <a:cs typeface=""/>
      </a:majorFont>
      <a:minorFont>
        <a:latin typeface="Arial MT B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a:ln>
              <a:noFill/>
            </a:ln>
            <a:solidFill>
              <a:schemeClr val="tx1"/>
            </a:solidFill>
            <a:effectLst/>
            <a:latin typeface="Times" charset="0"/>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124</TotalTime>
  <Words>2261</Words>
  <Application>Microsoft Office PowerPoint</Application>
  <PresentationFormat>Widescreen</PresentationFormat>
  <Paragraphs>267</Paragraphs>
  <Slides>42</Slides>
  <Notes>1</Notes>
  <HiddenSlides>0</HiddenSlides>
  <MMClips>0</MMClips>
  <ScaleCrop>false</ScaleCrop>
  <HeadingPairs>
    <vt:vector size="6" baseType="variant">
      <vt:variant>
        <vt:lpstr>Fonts Used</vt:lpstr>
      </vt:variant>
      <vt:variant>
        <vt:i4>13</vt:i4>
      </vt:variant>
      <vt:variant>
        <vt:lpstr>Theme</vt:lpstr>
      </vt:variant>
      <vt:variant>
        <vt:i4>3</vt:i4>
      </vt:variant>
      <vt:variant>
        <vt:lpstr>Slide Titles</vt:lpstr>
      </vt:variant>
      <vt:variant>
        <vt:i4>42</vt:i4>
      </vt:variant>
    </vt:vector>
  </HeadingPairs>
  <TitlesOfParts>
    <vt:vector size="58" baseType="lpstr">
      <vt:lpstr>Arial MT</vt:lpstr>
      <vt:lpstr>Arial MT Bd</vt:lpstr>
      <vt:lpstr>Myriad Pro</vt:lpstr>
      <vt:lpstr>Rubik</vt:lpstr>
      <vt:lpstr>UPRLUB+Arial Nova Light</vt:lpstr>
      <vt:lpstr>Aptos</vt:lpstr>
      <vt:lpstr>Arial</vt:lpstr>
      <vt:lpstr>Arial Narrow</vt:lpstr>
      <vt:lpstr>Calibri</vt:lpstr>
      <vt:lpstr>Calibri Light</vt:lpstr>
      <vt:lpstr>Courier New</vt:lpstr>
      <vt:lpstr>Times</vt:lpstr>
      <vt:lpstr>Wingdings</vt:lpstr>
      <vt:lpstr>Office Theme</vt:lpstr>
      <vt:lpstr>Blank Presentation</vt:lpstr>
      <vt:lpstr>20140311PresentationUWTSDTemplate</vt:lpstr>
      <vt:lpstr>Strategic Management for SMEs BMSW6104</vt:lpstr>
      <vt:lpstr>Punctuality and Attendance</vt:lpstr>
      <vt:lpstr>Mission, Vision, Objectives Environment (Key Concepts)</vt:lpstr>
      <vt:lpstr>Recap – Last Time</vt:lpstr>
      <vt:lpstr>Learning Objectives</vt:lpstr>
      <vt:lpstr>Key Ideas – Management Levels</vt:lpstr>
      <vt:lpstr>Key Ideas – Management Levels</vt:lpstr>
      <vt:lpstr>Different Decisions</vt:lpstr>
      <vt:lpstr>Activity</vt:lpstr>
      <vt:lpstr>Key Ideas - Vision</vt:lpstr>
      <vt:lpstr>Key Ideas - Vision</vt:lpstr>
      <vt:lpstr>Key Ideas - Mission</vt:lpstr>
      <vt:lpstr>Key Ideas - Mission</vt:lpstr>
      <vt:lpstr>Key Ideas - Mission</vt:lpstr>
      <vt:lpstr>Key Ideas - Mission</vt:lpstr>
      <vt:lpstr>Key Ideas - Mission</vt:lpstr>
      <vt:lpstr>Key Ideas - Mission</vt:lpstr>
      <vt:lpstr>Key Ideas - Mission</vt:lpstr>
      <vt:lpstr>Key Ideas - Mission</vt:lpstr>
      <vt:lpstr>Key Ideas - Mission</vt:lpstr>
      <vt:lpstr>Key Ideas - Mission</vt:lpstr>
      <vt:lpstr>Key Ideas - Mission</vt:lpstr>
      <vt:lpstr>Mission Statements</vt:lpstr>
      <vt:lpstr>Mission Statements</vt:lpstr>
      <vt:lpstr>Mission Statements</vt:lpstr>
      <vt:lpstr>Mission Statements</vt:lpstr>
      <vt:lpstr>Mission Statements</vt:lpstr>
      <vt:lpstr>Mission Statements</vt:lpstr>
      <vt:lpstr>Mission Statements</vt:lpstr>
      <vt:lpstr>Mission Statements</vt:lpstr>
      <vt:lpstr>30 MNUTES</vt:lpstr>
      <vt:lpstr>Key Ideas – Goals/Objectives</vt:lpstr>
      <vt:lpstr>Time bound: The firm is to set a realistic deadline to meet their objective.  Achieve 3% increase in Sales Revenue by increasing the number of products and effectively utilising our sales force and CRM software by end of 20XX. Because there is increasing demand for our products. </vt:lpstr>
      <vt:lpstr>Key Ideas – Goals/Objectives</vt:lpstr>
      <vt:lpstr>Activity</vt:lpstr>
      <vt:lpstr>Key Ideas – Business Environment</vt:lpstr>
      <vt:lpstr>Key Ideas – Business Environment</vt:lpstr>
      <vt:lpstr>Summary</vt:lpstr>
      <vt:lpstr>Next Week</vt:lpstr>
      <vt:lpstr>Reading</vt:lpstr>
      <vt:lpstr>Open Educational Resources</vt:lpstr>
      <vt:lpstr>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Management for SMEs BMSW6104</dc:title>
  <dc:creator>Bocij, Paul</dc:creator>
  <cp:lastModifiedBy>Eric Osei</cp:lastModifiedBy>
  <cp:revision>92</cp:revision>
  <dcterms:created xsi:type="dcterms:W3CDTF">2020-08-14T09:54:27Z</dcterms:created>
  <dcterms:modified xsi:type="dcterms:W3CDTF">2024-09-18T10:09:18Z</dcterms:modified>
</cp:coreProperties>
</file>