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317" r:id="rId5"/>
    <p:sldId id="307" r:id="rId6"/>
    <p:sldId id="308" r:id="rId7"/>
    <p:sldId id="309" r:id="rId8"/>
    <p:sldId id="318" r:id="rId9"/>
    <p:sldId id="31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80C5C7"/>
    <a:srgbClr val="FFF4ED"/>
    <a:srgbClr val="636A58"/>
    <a:srgbClr val="505A47"/>
    <a:srgbClr val="D1D8B7"/>
    <a:srgbClr val="A09D79"/>
    <a:srgbClr val="AD5C4D"/>
    <a:srgbClr val="543E35"/>
    <a:srgbClr val="637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D5ABB26-0587-4C30-8999-92F81FD0307C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94" autoAdjust="0"/>
    <p:restoredTop sz="95405" autoAdjust="0"/>
  </p:normalViewPr>
  <p:slideViewPr>
    <p:cSldViewPr snapToGrid="0">
      <p:cViewPr>
        <p:scale>
          <a:sx n="100" d="100"/>
          <a:sy n="100" d="100"/>
        </p:scale>
        <p:origin x="-240" y="-533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-10800"/>
    </p:cViewPr>
  </p:outlineViewPr>
  <p:notesTextViewPr>
    <p:cViewPr>
      <p:scale>
        <a:sx n="135" d="100"/>
        <a:sy n="135" d="100"/>
      </p:scale>
      <p:origin x="0" y="0"/>
    </p:cViewPr>
  </p:notesTextViewPr>
  <p:sorterViewPr>
    <p:cViewPr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mya Uddin Begum (2508691)" userId="c6a6bb91-6573-4b52-b3ca-80d76586c938" providerId="ADAL" clId="{8D032870-5EF6-420E-B02C-A6409A2704BA}"/>
    <pc:docChg chg="custSel modSld">
      <pc:chgData name="Sumya Uddin Begum (2508691)" userId="c6a6bb91-6573-4b52-b3ca-80d76586c938" providerId="ADAL" clId="{8D032870-5EF6-420E-B02C-A6409A2704BA}" dt="2026-06-20T19:36:31.511" v="63" actId="207"/>
      <pc:docMkLst>
        <pc:docMk/>
      </pc:docMkLst>
      <pc:sldChg chg="modSp mod">
        <pc:chgData name="Sumya Uddin Begum (2508691)" userId="c6a6bb91-6573-4b52-b3ca-80d76586c938" providerId="ADAL" clId="{8D032870-5EF6-420E-B02C-A6409A2704BA}" dt="2026-06-20T19:36:31.511" v="63" actId="207"/>
        <pc:sldMkLst>
          <pc:docMk/>
          <pc:sldMk cId="3748348926" sldId="311"/>
        </pc:sldMkLst>
        <pc:spChg chg="mod">
          <ac:chgData name="Sumya Uddin Begum (2508691)" userId="c6a6bb91-6573-4b52-b3ca-80d76586c938" providerId="ADAL" clId="{8D032870-5EF6-420E-B02C-A6409A2704BA}" dt="2026-06-20T19:36:31.511" v="63" actId="207"/>
          <ac:spMkLst>
            <pc:docMk/>
            <pc:sldMk cId="3748348926" sldId="311"/>
            <ac:spMk id="3" creationId="{F27497CC-8BB6-6F81-0381-B0D24CF4A8E0}"/>
          </ac:spMkLst>
        </pc:spChg>
      </pc:sldChg>
      <pc:sldChg chg="addSp delSp modSp mod">
        <pc:chgData name="Sumya Uddin Begum (2508691)" userId="c6a6bb91-6573-4b52-b3ca-80d76586c938" providerId="ADAL" clId="{8D032870-5EF6-420E-B02C-A6409A2704BA}" dt="2026-06-20T19:34:25.356" v="57" actId="1076"/>
        <pc:sldMkLst>
          <pc:docMk/>
          <pc:sldMk cId="545224606" sldId="318"/>
        </pc:sldMkLst>
        <pc:spChg chg="add del mod">
          <ac:chgData name="Sumya Uddin Begum (2508691)" userId="c6a6bb91-6573-4b52-b3ca-80d76586c938" providerId="ADAL" clId="{8D032870-5EF6-420E-B02C-A6409A2704BA}" dt="2026-06-20T19:34:11.964" v="54" actId="21"/>
          <ac:spMkLst>
            <pc:docMk/>
            <pc:sldMk cId="545224606" sldId="318"/>
            <ac:spMk id="3" creationId="{BD581C34-B45F-5DE7-9267-0C337BE4E4D7}"/>
          </ac:spMkLst>
        </pc:spChg>
        <pc:spChg chg="del mod">
          <ac:chgData name="Sumya Uddin Begum (2508691)" userId="c6a6bb91-6573-4b52-b3ca-80d76586c938" providerId="ADAL" clId="{8D032870-5EF6-420E-B02C-A6409A2704BA}" dt="2026-06-20T19:30:56.891" v="2" actId="478"/>
          <ac:spMkLst>
            <pc:docMk/>
            <pc:sldMk cId="545224606" sldId="318"/>
            <ac:spMk id="7" creationId="{B7CF82B5-0B96-1780-A0FB-C50C887E9611}"/>
          </ac:spMkLst>
        </pc:spChg>
        <pc:spChg chg="mod">
          <ac:chgData name="Sumya Uddin Begum (2508691)" userId="c6a6bb91-6573-4b52-b3ca-80d76586c938" providerId="ADAL" clId="{8D032870-5EF6-420E-B02C-A6409A2704BA}" dt="2026-06-20T19:34:21.739" v="56" actId="1076"/>
          <ac:spMkLst>
            <pc:docMk/>
            <pc:sldMk cId="545224606" sldId="318"/>
            <ac:spMk id="11" creationId="{949404F1-8E94-7D3D-71E2-A1A4B7CBCB4A}"/>
          </ac:spMkLst>
        </pc:spChg>
        <pc:graphicFrameChg chg="add mod modGraphic">
          <ac:chgData name="Sumya Uddin Begum (2508691)" userId="c6a6bb91-6573-4b52-b3ca-80d76586c938" providerId="ADAL" clId="{8D032870-5EF6-420E-B02C-A6409A2704BA}" dt="2026-06-20T19:34:25.356" v="57" actId="1076"/>
          <ac:graphicFrameMkLst>
            <pc:docMk/>
            <pc:sldMk cId="545224606" sldId="318"/>
            <ac:graphicFrameMk id="9" creationId="{5092FEAB-EEF7-0FAF-95C6-EB049E1D95E9}"/>
          </ac:graphicFrameMkLst>
        </pc:graphicFrameChg>
        <pc:picChg chg="mod">
          <ac:chgData name="Sumya Uddin Begum (2508691)" userId="c6a6bb91-6573-4b52-b3ca-80d76586c938" providerId="ADAL" clId="{8D032870-5EF6-420E-B02C-A6409A2704BA}" dt="2026-06-20T19:34:15.289" v="55" actId="1076"/>
          <ac:picMkLst>
            <pc:docMk/>
            <pc:sldMk cId="545224606" sldId="318"/>
            <ac:picMk id="8" creationId="{9856A957-DF45-712C-B55A-60329323DC2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6/20/26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6/20/26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F2165-AECD-AC0B-0A46-19E82DC25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10EBC2-FFC3-2482-86CA-A129EAAABB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704D6B-CA75-C920-89B4-EA8B79E6D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C1BFD7-3F26-AFD4-F030-DBE1AE11C1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5031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675416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737216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73663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262817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108936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alphaModFix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cap="none" baseline="0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r>
              <a:rPr lang="en-GB"/>
              <a:t>Click icon to add table</a:t>
            </a: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cpc-uk.org/standards/standards-of-conduct-performance-and-ethic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gov.uk/government/publications/care-act-statutory-guidance" TargetMode="External"/><Relationship Id="rId5" Type="http://schemas.openxmlformats.org/officeDocument/2006/relationships/hyperlink" Target="https://www.skillsforcare.org.uk" TargetMode="External"/><Relationship Id="rId4" Type="http://schemas.openxmlformats.org/officeDocument/2006/relationships/hyperlink" Target="https://www.england.nhs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92719-D5D9-FEC2-B9D6-942BD02028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E73FF2B-FE5F-C25F-8644-25E3506A955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Sumya uddin brain-258691</a:t>
            </a:r>
            <a:br>
              <a:rPr lang="en-GB" dirty="0"/>
            </a:br>
            <a:r>
              <a:rPr lang="en-GB" dirty="0"/>
              <a:t>lecturer- </a:t>
            </a:r>
            <a:r>
              <a:rPr lang="en-GB" dirty="0" err="1"/>
              <a:t>hajra</a:t>
            </a:r>
            <a:r>
              <a:rPr lang="en-GB" dirty="0"/>
              <a:t> </a:t>
            </a:r>
            <a:r>
              <a:rPr lang="en-GB" dirty="0" err="1"/>
              <a:t>mustasim</a:t>
            </a:r>
            <a:br>
              <a:rPr lang="en-GB" dirty="0"/>
            </a:br>
            <a:r>
              <a:rPr lang="en-GB" dirty="0"/>
              <a:t>LCHS4009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167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46C7B-D29F-368C-FEEC-CDFA125F8E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584" y="1236007"/>
            <a:ext cx="5641848" cy="5029200"/>
          </a:xfrm>
        </p:spPr>
        <p:txBody>
          <a:bodyPr anchor="ctr">
            <a:normAutofit fontScale="90000"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COMMUNICATION: THE FOUNDATION OF SAFE AND EFFECTIVE HEALTH AND SOCIAL CARE PRACTICE</a:t>
            </a: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is at the heart of compassionate and person-centred care.</a:t>
            </a: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2024)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 dirty="0"/>
            </a:br>
            <a:br>
              <a:rPr lang="en-GB" sz="2600" dirty="0"/>
            </a:br>
            <a:endParaRPr lang="en-US" sz="26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1289108-58E0-8AFA-4A10-23CA9FD52D72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5795432" y="0"/>
            <a:ext cx="5849616" cy="292480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86478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E1CEE54D-50A1-12ED-1D38-52486C9BB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0730" y="351590"/>
            <a:ext cx="3719534" cy="2121297"/>
          </a:xfrm>
          <a:prstGeom prst="rect">
            <a:avLst/>
          </a:prstGeom>
        </p:spPr>
      </p:pic>
      <p:sp>
        <p:nvSpPr>
          <p:cNvPr id="16" name="Callout: Quad Arrow 15">
            <a:extLst>
              <a:ext uri="{FF2B5EF4-FFF2-40B4-BE49-F238E27FC236}">
                <a16:creationId xmlns:a16="http://schemas.microsoft.com/office/drawing/2014/main" id="{05321D67-9D6A-264F-EC59-1D4E70DA46E7}"/>
              </a:ext>
            </a:extLst>
          </p:cNvPr>
          <p:cNvSpPr/>
          <p:nvPr/>
        </p:nvSpPr>
        <p:spPr>
          <a:xfrm>
            <a:off x="1468226" y="4004915"/>
            <a:ext cx="2432304" cy="2432304"/>
          </a:xfrm>
          <a:prstGeom prst="quadArrowCallout">
            <a:avLst/>
          </a:prstGeom>
          <a:solidFill>
            <a:schemeClr val="tx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183702-313D-F3D8-8A6F-66B6F6C668AF}"/>
              </a:ext>
            </a:extLst>
          </p:cNvPr>
          <p:cNvSpPr txBox="1"/>
          <p:nvPr/>
        </p:nvSpPr>
        <p:spPr>
          <a:xfrm>
            <a:off x="0" y="205488"/>
            <a:ext cx="8623524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b="1" i="1" u="sng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Communication in Health and Social Care.</a:t>
            </a:r>
            <a:br>
              <a:rPr lang="en-GB" sz="1900" b="1" i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communication?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itchFamily="2" charset="2"/>
              <a:buChar char="q"/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Communication refers to the interchange of information, ideas, emotions, and needs between individuals. </a:t>
            </a:r>
          </a:p>
          <a:p>
            <a:pPr marL="285750" indent="-285750" algn="l">
              <a:buFont typeface="Wingdings" pitchFamily="2" charset="2"/>
              <a:buChar char="q"/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entails sending and receiving messages efficiently.</a:t>
            </a:r>
          </a:p>
          <a:p>
            <a:pPr marL="285750" indent="-285750" algn="l">
              <a:buFont typeface="Wingdings" pitchFamily="2" charset="2"/>
              <a:buChar char="q"/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Communication can be spoken, nonverbal, written, or digital. </a:t>
            </a:r>
          </a:p>
          <a:p>
            <a:pPr marL="285750" indent="-285750" algn="l">
              <a:buFont typeface="Wingdings" pitchFamily="2" charset="2"/>
              <a:buChar char="q"/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communication fosters mutual understanding, trust, and productive partnerships.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D09440-B4AA-2766-55C7-28BA4822DDBB}"/>
              </a:ext>
            </a:extLst>
          </p:cNvPr>
          <p:cNvSpPr txBox="1"/>
          <p:nvPr/>
        </p:nvSpPr>
        <p:spPr>
          <a:xfrm>
            <a:off x="6483907" y="3368494"/>
            <a:ext cx="4678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is communication important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023820-477A-9579-ED21-9C056FEEEA66}"/>
              </a:ext>
            </a:extLst>
          </p:cNvPr>
          <p:cNvSpPr txBox="1"/>
          <p:nvPr/>
        </p:nvSpPr>
        <p:spPr>
          <a:xfrm>
            <a:off x="6149920" y="3631016"/>
            <a:ext cx="5080891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ü"/>
            </a:pPr>
            <a:endParaRPr lang="en-GB" sz="19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itchFamily="2" charset="2"/>
              <a:buChar char="ü"/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Makes person-centred care possible.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itchFamily="2" charset="2"/>
              <a:buChar char="ü"/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Encourages making educated judgements.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itchFamily="2" charset="2"/>
              <a:buChar char="ü"/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Improves safety and reduces miscommunication.</a:t>
            </a:r>
          </a:p>
          <a:p>
            <a:pPr marL="285750" indent="-285750" algn="l">
              <a:buFont typeface="Wingdings" pitchFamily="2" charset="2"/>
              <a:buChar char="ü"/>
            </a:pP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Helps practitioners create therapeutic ties with individuals.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2567124-FD71-7511-C658-08F3D7904B18}"/>
              </a:ext>
            </a:extLst>
          </p:cNvPr>
          <p:cNvSpPr txBox="1"/>
          <p:nvPr/>
        </p:nvSpPr>
        <p:spPr>
          <a:xfrm>
            <a:off x="3900530" y="5057362"/>
            <a:ext cx="182880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Message</a:t>
            </a:r>
            <a:endParaRPr lang="en-US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81CBE9-7E3E-CC3C-4024-D207A7DD59E6}"/>
              </a:ext>
            </a:extLst>
          </p:cNvPr>
          <p:cNvSpPr txBox="1"/>
          <p:nvPr/>
        </p:nvSpPr>
        <p:spPr>
          <a:xfrm>
            <a:off x="2071730" y="6471375"/>
            <a:ext cx="182880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Receiver</a:t>
            </a:r>
            <a:endParaRPr lang="en-US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B39A3D8-35A7-0B8A-690A-BA5A313E4AAB}"/>
              </a:ext>
            </a:extLst>
          </p:cNvPr>
          <p:cNvSpPr txBox="1"/>
          <p:nvPr/>
        </p:nvSpPr>
        <p:spPr>
          <a:xfrm rot="10800000" flipV="1">
            <a:off x="129673" y="5057362"/>
            <a:ext cx="3034631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endParaRPr lang="en-US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654C3C8-4633-0116-7374-E7AE41754600}"/>
              </a:ext>
            </a:extLst>
          </p:cNvPr>
          <p:cNvSpPr txBox="1"/>
          <p:nvPr/>
        </p:nvSpPr>
        <p:spPr>
          <a:xfrm>
            <a:off x="2071730" y="3473398"/>
            <a:ext cx="182880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Sender</a:t>
            </a:r>
            <a:endParaRPr lang="en-US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D1262C2-D90C-F01A-2948-16F5D841F356}"/>
              </a:ext>
            </a:extLst>
          </p:cNvPr>
          <p:cNvSpPr txBox="1"/>
          <p:nvPr/>
        </p:nvSpPr>
        <p:spPr>
          <a:xfrm>
            <a:off x="1646989" y="4788057"/>
            <a:ext cx="22528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Communication Component</a:t>
            </a:r>
            <a:r>
              <a:rPr lang="en-GB" b="1" dirty="0"/>
              <a:t>s</a:t>
            </a:r>
          </a:p>
          <a:p>
            <a:pPr algn="l"/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26224F1-01BE-6EB3-DABF-6349FBD8DD00}"/>
              </a:ext>
            </a:extLst>
          </p:cNvPr>
          <p:cNvSpPr txBox="1"/>
          <p:nvPr/>
        </p:nvSpPr>
        <p:spPr>
          <a:xfrm>
            <a:off x="5064847" y="6211669"/>
            <a:ext cx="37583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Skills for Care (2024); HCPC (2024)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324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CD348E-9357-0442-4555-AF6B4AFE3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9CD02A-0368-A099-9663-EF7349F237F0}"/>
              </a:ext>
            </a:extLst>
          </p:cNvPr>
          <p:cNvSpPr txBox="1"/>
          <p:nvPr/>
        </p:nvSpPr>
        <p:spPr>
          <a:xfrm>
            <a:off x="2508139" y="149522"/>
            <a:ext cx="71752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How is communication relevant to health and social care?</a:t>
            </a:r>
            <a:endParaRPr lang="en-US" sz="2000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6F70D9-0BC0-507B-32D3-2CD27FC5E31C}"/>
              </a:ext>
            </a:extLst>
          </p:cNvPr>
          <p:cNvSpPr txBox="1"/>
          <p:nvPr/>
        </p:nvSpPr>
        <p:spPr>
          <a:xfrm>
            <a:off x="243751" y="1397675"/>
            <a:ext cx="49026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marL="285750" indent="-285750" algn="l">
              <a:buFont typeface="Wingdings" pitchFamily="2" charset="2"/>
              <a:buChar char="v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 allows people to express their preferences, needs, and concerns.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Without good communication, service users may lose their ability to make active decisions and become passive consumers of care.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1C07F2-5F08-71DA-E8BD-B5E596E7B980}"/>
              </a:ext>
            </a:extLst>
          </p:cNvPr>
          <p:cNvSpPr txBox="1"/>
          <p:nvPr/>
        </p:nvSpPr>
        <p:spPr>
          <a:xfrm>
            <a:off x="8285875" y="951455"/>
            <a:ext cx="43086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Safeguards Vulnerable Individuals</a:t>
            </a:r>
          </a:p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C04346-29F7-A1C6-4EA4-07EB2E2E4467}"/>
              </a:ext>
            </a:extLst>
          </p:cNvPr>
          <p:cNvSpPr txBox="1"/>
          <p:nvPr/>
        </p:nvSpPr>
        <p:spPr>
          <a:xfrm>
            <a:off x="6415951" y="1753340"/>
            <a:ext cx="61785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Practitioners leverage both verbal and nonverbal communication to identify indicators of abuse, neglect, or suffering.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Body language, silence, or a shift in attitude may be more effective means of communication than words.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2D1F3C-E50B-8922-4D23-33E279705F25}"/>
              </a:ext>
            </a:extLst>
          </p:cNvPr>
          <p:cNvSpPr txBox="1"/>
          <p:nvPr/>
        </p:nvSpPr>
        <p:spPr>
          <a:xfrm>
            <a:off x="140143" y="936010"/>
            <a:ext cx="53264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as a Tool for Power, Advocacy and Protection</a:t>
            </a:r>
          </a:p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8B9EC4-1512-FA66-F331-14C1B55BBCAE}"/>
              </a:ext>
            </a:extLst>
          </p:cNvPr>
          <p:cNvSpPr txBox="1"/>
          <p:nvPr/>
        </p:nvSpPr>
        <p:spPr>
          <a:xfrm>
            <a:off x="3381430" y="3442823"/>
            <a:ext cx="5848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Influences Health Outcomes</a:t>
            </a:r>
          </a:p>
          <a:p>
            <a:pPr algn="l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B59860D-4567-299B-2365-68C83C8515F2}"/>
              </a:ext>
            </a:extLst>
          </p:cNvPr>
          <p:cNvSpPr txBox="1"/>
          <p:nvPr/>
        </p:nvSpPr>
        <p:spPr>
          <a:xfrm>
            <a:off x="3265682" y="4089154"/>
            <a:ext cx="56601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Misconceptions, poor treatment adherence, and decreased patient satisfaction have all been linked to poor communication, according to study.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Good communication improves trust, engagement, and health outcomes.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8254997-4944-0507-06C5-5EFA910FE664}"/>
              </a:ext>
            </a:extLst>
          </p:cNvPr>
          <p:cNvSpPr txBox="1"/>
          <p:nvPr/>
        </p:nvSpPr>
        <p:spPr>
          <a:xfrm>
            <a:off x="1921392" y="5921990"/>
            <a:ext cx="63054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6D73AF9-DD9B-5A52-8256-14DCD7721399}"/>
              </a:ext>
            </a:extLst>
          </p:cNvPr>
          <p:cNvSpPr txBox="1"/>
          <p:nvPr/>
        </p:nvSpPr>
        <p:spPr>
          <a:xfrm>
            <a:off x="3377978" y="5879804"/>
            <a:ext cx="63054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(HCPC, 2024; NHS England, 2024)</a:t>
            </a:r>
            <a:endParaRPr lang="en-GB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101D8527-3421-D66F-7DDC-4C3270E919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727" y="4668452"/>
            <a:ext cx="2837824" cy="1889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913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5BAC3D-60A1-816B-5C79-2E8B6D9806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949404F1-8E94-7D3D-71E2-A1A4B7CBCB4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887216" y="1716269"/>
            <a:ext cx="8128000" cy="707886"/>
          </a:xfrm>
        </p:spPr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in Action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👀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Observation-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Change in behaviour noticed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👂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-Open questions used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🤝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Multi-Disciplinary Communication-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Information shared with team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🛡️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Safeguarding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-Appropriate action taken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4E9A5F-9B53-4241-9BD1-E0E7D41BD48A}"/>
              </a:ext>
            </a:extLst>
          </p:cNvPr>
          <p:cNvSpPr txBox="1"/>
          <p:nvPr/>
        </p:nvSpPr>
        <p:spPr>
          <a:xfrm>
            <a:off x="4045284" y="0"/>
            <a:ext cx="5201207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as a Safeguarding Tool</a:t>
            </a:r>
          </a:p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95642D-28F9-34F7-318F-EA4A1C077AE9}"/>
              </a:ext>
            </a:extLst>
          </p:cNvPr>
          <p:cNvSpPr txBox="1"/>
          <p:nvPr/>
        </p:nvSpPr>
        <p:spPr>
          <a:xfrm>
            <a:off x="334211" y="552167"/>
            <a:ext cx="29410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🏠 Case Study: Withdrawn Resident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856A957-DF45-712C-B55A-60329323D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839" y="1479864"/>
            <a:ext cx="2581163" cy="1720775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5092FEAB-EEF7-0FAF-95C6-EB049E1D95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3956218"/>
              </p:ext>
            </p:extLst>
          </p:nvPr>
        </p:nvGraphicFramePr>
        <p:xfrm>
          <a:off x="1372324" y="3448433"/>
          <a:ext cx="7700890" cy="323088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3850445">
                  <a:extLst>
                    <a:ext uri="{9D8B030D-6E8A-4147-A177-3AD203B41FA5}">
                      <a16:colId xmlns:a16="http://schemas.microsoft.com/office/drawing/2014/main" val="3036599305"/>
                    </a:ext>
                  </a:extLst>
                </a:gridCol>
                <a:gridCol w="3850445">
                  <a:extLst>
                    <a:ext uri="{9D8B030D-6E8A-4147-A177-3AD203B41FA5}">
                      <a16:colId xmlns:a16="http://schemas.microsoft.com/office/drawing/2014/main" val="417797733"/>
                    </a:ext>
                  </a:extLst>
                </a:gridCol>
              </a:tblGrid>
              <a:tr h="4073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SBAR Stage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Example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89243754"/>
                  </a:ext>
                </a:extLst>
              </a:tr>
              <a:tr h="6691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S – Situation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Resident withdrawn and anxious, especially during relative visits.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886801953"/>
                  </a:ext>
                </a:extLst>
              </a:tr>
              <a:tr h="6691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B – Background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Previously sociable; behaviour changed over recent weeks.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623483235"/>
                  </a:ext>
                </a:extLst>
              </a:tr>
              <a:tr h="6691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A – Assessment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Signs suggest possible financial abuse and emotional distress.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396125974"/>
                  </a:ext>
                </a:extLst>
              </a:tr>
              <a:tr h="6691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R – Recommendation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Report to safeguarding lead and follow safeguarding procedures.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4455031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5224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12FDC-7484-2B3B-E496-144348256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F301AD-62C3-ADC1-8BCD-3F7FCCD0915A}"/>
              </a:ext>
            </a:extLst>
          </p:cNvPr>
          <p:cNvSpPr txBox="1"/>
          <p:nvPr/>
        </p:nvSpPr>
        <p:spPr>
          <a:xfrm>
            <a:off x="4683020" y="82331"/>
            <a:ext cx="7001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algn="l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7497CC-8BB6-6F81-0381-B0D24CF4A8E0}"/>
              </a:ext>
            </a:extLst>
          </p:cNvPr>
          <p:cNvSpPr txBox="1"/>
          <p:nvPr/>
        </p:nvSpPr>
        <p:spPr>
          <a:xfrm>
            <a:off x="547661" y="934353"/>
            <a:ext cx="10806139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Care Professions Council (2024) </a:t>
            </a:r>
            <a:r>
              <a:rPr lang="en-GB" b="1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Standards of conduct, performance and ethics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HCPC. Available at: </a:t>
            </a:r>
            <a:r>
              <a:rPr lang="en-GB" b="1" dirty="0">
                <a:solidFill>
                  <a:srgbClr val="AC5B4C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b="1" dirty="0" err="1">
                <a:solidFill>
                  <a:srgbClr val="AC5B4C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www.hcpc-uk.org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/standards/standards-of-conduct-performance-and-ethics/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12 June 2026). </a:t>
            </a:r>
          </a:p>
          <a:p>
            <a:b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b="1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in partnership with people and communities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b="1" dirty="0">
                <a:solidFill>
                  <a:srgbClr val="AC5B4C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www.england.nhs.uk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12 June 2026). </a:t>
            </a:r>
          </a:p>
          <a:p>
            <a:b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for Care (2024) </a:t>
            </a:r>
            <a:r>
              <a:rPr lang="en-GB" b="1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skills in adult social care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b="1" dirty="0">
                <a:solidFill>
                  <a:srgbClr val="AC5B4C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www.skillsforcare.org.uk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15 June 2026). </a:t>
            </a:r>
          </a:p>
          <a:p>
            <a:b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(2024) </a:t>
            </a:r>
            <a:r>
              <a:rPr lang="en-GB" b="1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and support statutory guidance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DHSC. Available at: 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https://www.gov.uk/government/publications/care-act-statutory-guidance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15  June 2026). </a:t>
            </a:r>
          </a:p>
          <a:p>
            <a:endParaRPr lang="en-GB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---. “Safer Care SBAR Situation • Background • Assessment • Recommendation Implementation and Training Guide.” NHS England, 2017.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34892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64407_win32_SD_v20" id="{3EA9D323-E7D5-42E3-83AA-4E89B21FB6B6}" vid="{BDF16A16-3A0E-4332-958C-C5797045A0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D8B1D1D-0064-435C-8533-29A36067B8ED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5DF9CEC-52C2-4D14-B2F5-11176002A8B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1249AD37-9510-4A2D-B790-12C439A83F9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433</Words>
  <Application>Microsoft Office PowerPoint</Application>
  <PresentationFormat>Widescreen</PresentationFormat>
  <Paragraphs>133</Paragraphs>
  <Slides>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Custom</vt:lpstr>
      <vt:lpstr>Sumya uddin brain-258691 lecturer- hajra mustasim LCHS4009 </vt:lpstr>
      <vt:lpstr>COMMUNICATION: THE FOUNDATION OF SAFE AND EFFECTIVE HEALTH AND SOCIAL CARE PRACTICE   Effective communication is at the heart of compassionate and person-centred care.   (NHS England, 2024)   </vt:lpstr>
      <vt:lpstr>PowerPoint Presentation</vt:lpstr>
      <vt:lpstr>PowerPoint Presentation</vt:lpstr>
      <vt:lpstr>Communication in Action 👀 Observation- Change in behaviour noticed  👂 Active Listening -Open questions used  🤝 Multi-Disciplinary Communication-Information shared with team  🛡️ Safeguarding -Appropriate action taken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Sumya uddin brain-258691 lecturer- hajra mustasim LCHS4009 </dc:title>
  <dc:creator>Sumya Uddin Begum (2508691)</dc:creator>
  <cp:lastModifiedBy>Sumya Uddin Begum (2508691)</cp:lastModifiedBy>
  <cp:revision>2</cp:revision>
  <dcterms:created xsi:type="dcterms:W3CDTF">2026-06-16T19:24:49Z</dcterms:created>
  <dcterms:modified xsi:type="dcterms:W3CDTF">2026-06-20T19:36:41Z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