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D2EA"/>
    <a:srgbClr val="DEBDFF"/>
    <a:srgbClr val="CC99FF"/>
    <a:srgbClr val="ABFFFF"/>
    <a:srgbClr val="DD8FE5"/>
    <a:srgbClr val="FFAFE4"/>
    <a:srgbClr val="FAD6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varScale="1">
        <p:scale>
          <a:sx n="91" d="100"/>
          <a:sy n="91" d="100"/>
        </p:scale>
        <p:origin x="8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70415-2836-436A-A80F-3203BBB829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018B2E-5964-49CD-9FB7-BD381D4479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9A9F1F-75A2-4403-9F2C-E200D2F73243}"/>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ACF6760C-EF05-4494-B8F0-7807E97D9D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761FC-4D8D-409D-B513-76A2220F57C7}"/>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26912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C5DDE-8103-47E6-8E8C-3AC7022C7D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D05CB-E36F-4F51-BBB4-98AD0876731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B8E72-6A83-4FBA-975E-69D21B4B96B6}"/>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3655D670-BFE6-4DB4-B136-A3CA96DED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548D3-3316-499B-895A-991CF3E78558}"/>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410467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E7B12-2C61-4772-8F08-F2A0D6433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0010E1-B277-4FC0-9D78-4FC64DB4E8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BA2BEE9-9974-419A-BE1A-BCBFC68D182F}"/>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3CC77F6C-5BBD-4A12-95EA-AFE1A4139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776AC-2185-40DD-84CC-692531057991}"/>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1261036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BF106-E608-4F06-9004-7D3A43F797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A4883A-0CC3-47D3-8F90-6C306096F22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81BF15-0577-4E1E-A37C-5BBA856C357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F9D5C8-2553-43FA-9AB8-43F0D0839206}"/>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6" name="Footer Placeholder 5">
            <a:extLst>
              <a:ext uri="{FF2B5EF4-FFF2-40B4-BE49-F238E27FC236}">
                <a16:creationId xmlns:a16="http://schemas.microsoft.com/office/drawing/2014/main" id="{76174F2D-8D3B-4C6A-ACD4-0013C69511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1D1CD-13D5-4547-BAF7-E6980B69E832}"/>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2085050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FACA-4A5E-494D-A137-8C21F9A011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094D76-03F8-4D70-9CE6-99207B38C3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33D70E9-A3C6-4C6F-A9A5-BC251CA1A3F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423EF-2EAD-47FF-B966-F8E8577620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5329A08-6ACD-43CA-9D77-5ABD21E9432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9E686E-F608-4B38-B41C-B1FC84FFF98C}"/>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8" name="Footer Placeholder 7">
            <a:extLst>
              <a:ext uri="{FF2B5EF4-FFF2-40B4-BE49-F238E27FC236}">
                <a16:creationId xmlns:a16="http://schemas.microsoft.com/office/drawing/2014/main" id="{87FF2486-C360-4ADE-AEB3-161B2D460E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3AE027-6633-4772-B884-CF03E2E2BD0A}"/>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355383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7907A-6A21-499E-A711-D803047071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438B7A-CFE1-478F-B7BC-F87ADDADAABC}"/>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4" name="Footer Placeholder 3">
            <a:extLst>
              <a:ext uri="{FF2B5EF4-FFF2-40B4-BE49-F238E27FC236}">
                <a16:creationId xmlns:a16="http://schemas.microsoft.com/office/drawing/2014/main" id="{5044D6C7-ADDF-461E-9F1B-41BA90A3AB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F93F7F-8E4C-48BF-8F98-D488795ABAF2}"/>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4197102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1056AA-85D5-40F2-8719-732F617877B1}"/>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3" name="Footer Placeholder 2">
            <a:extLst>
              <a:ext uri="{FF2B5EF4-FFF2-40B4-BE49-F238E27FC236}">
                <a16:creationId xmlns:a16="http://schemas.microsoft.com/office/drawing/2014/main" id="{9C6261A9-6647-4825-A0B5-6510A0DF3A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4BA817-3723-49CB-926D-E5329658B171}"/>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1060052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38940-F945-4C23-AADF-1CFB30B8BC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E55C43-3150-4F3F-A8EA-EF22F955E3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5E394B-8B5D-4D61-9460-1A7F2F97B4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E90717-5CA0-4A68-99C7-0445043C34D0}"/>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6" name="Footer Placeholder 5">
            <a:extLst>
              <a:ext uri="{FF2B5EF4-FFF2-40B4-BE49-F238E27FC236}">
                <a16:creationId xmlns:a16="http://schemas.microsoft.com/office/drawing/2014/main" id="{F6B5E2FC-21C6-454D-AA73-3CDFA28D8E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6673C1-3AE4-43B5-A10C-953B3FA02262}"/>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64589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32BDB-5EF9-4387-81EB-F530B22FD9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0B6ADC-0AE1-4EF8-B9B0-E3319137D5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C8011-B149-47D3-9385-A77C80625F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41CE2F0-FB1A-4D08-B8BD-4B139EF7C888}"/>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6" name="Footer Placeholder 5">
            <a:extLst>
              <a:ext uri="{FF2B5EF4-FFF2-40B4-BE49-F238E27FC236}">
                <a16:creationId xmlns:a16="http://schemas.microsoft.com/office/drawing/2014/main" id="{40DA7BD7-EC6E-458C-8452-EB72B3C5E3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0F4B5B-C865-4107-AD2E-D6D9582A3045}"/>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3571158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86A95-DF9A-475F-BEF3-BF30634819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A79B8D-738B-4124-995D-DBC97027ED8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63C5EF-92C6-4D8C-A845-6B86D19064F0}"/>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A715B2CA-81D0-4373-80A8-A6D996352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31FCC-2774-4621-BA01-CBC472CB86D5}"/>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2320357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EF4930-11D8-4478-918A-2B74D8FACD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DD155B-FB33-40F0-8133-BA3196B7A4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1AF74-98F7-4290-A2DD-ABB5865CD24B}"/>
              </a:ext>
            </a:extLst>
          </p:cNvPr>
          <p:cNvSpPr>
            <a:spLocks noGrp="1"/>
          </p:cNvSpPr>
          <p:nvPr>
            <p:ph type="dt" sz="half" idx="10"/>
          </p:nvPr>
        </p:nvSpPr>
        <p:spPr/>
        <p:txBody>
          <a:body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CE3079D1-702C-4732-8231-7696BEBA4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71B9FB-F5E9-4E35-9457-123256C2C1D2}"/>
              </a:ext>
            </a:extLst>
          </p:cNvPr>
          <p:cNvSpPr>
            <a:spLocks noGrp="1"/>
          </p:cNvSpPr>
          <p:nvPr>
            <p:ph type="sldNum" sz="quarter" idx="12"/>
          </p:nvPr>
        </p:nvSpPr>
        <p:spPr/>
        <p:txBody>
          <a:bodyPr/>
          <a:lstStyle/>
          <a:p>
            <a:fld id="{307FC9A1-B767-49D1-8D0A-60D5781CCA84}" type="slidenum">
              <a:rPr lang="en-GB" smtClean="0"/>
              <a:t>‹#›</a:t>
            </a:fld>
            <a:endParaRPr lang="en-GB"/>
          </a:p>
        </p:txBody>
      </p:sp>
    </p:spTree>
    <p:extLst>
      <p:ext uri="{BB962C8B-B14F-4D97-AF65-F5344CB8AC3E}">
        <p14:creationId xmlns:p14="http://schemas.microsoft.com/office/powerpoint/2010/main" val="133053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7B004F-E831-4202-8F15-613ABAE909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2BD5B9-9DE3-447D-8366-2149089168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6E0991-25E3-4995-A71B-A961FE2437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4A7E0-29FB-4E9A-AFE2-9B005C7241B7}" type="datetimeFigureOut">
              <a:rPr lang="en-GB" smtClean="0"/>
              <a:t>27/01/2019</a:t>
            </a:fld>
            <a:endParaRPr lang="en-GB"/>
          </a:p>
        </p:txBody>
      </p:sp>
      <p:sp>
        <p:nvSpPr>
          <p:cNvPr id="5" name="Footer Placeholder 4">
            <a:extLst>
              <a:ext uri="{FF2B5EF4-FFF2-40B4-BE49-F238E27FC236}">
                <a16:creationId xmlns:a16="http://schemas.microsoft.com/office/drawing/2014/main" id="{65EC0804-1972-4C11-A860-D45158152F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0F52F6-E63A-41E6-A898-A283331BDF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7FC9A1-B767-49D1-8D0A-60D5781CCA84}" type="slidenum">
              <a:rPr lang="en-GB" smtClean="0"/>
              <a:t>‹#›</a:t>
            </a:fld>
            <a:endParaRPr lang="en-GB"/>
          </a:p>
        </p:txBody>
      </p:sp>
    </p:spTree>
    <p:extLst>
      <p:ext uri="{BB962C8B-B14F-4D97-AF65-F5344CB8AC3E}">
        <p14:creationId xmlns:p14="http://schemas.microsoft.com/office/powerpoint/2010/main" val="1039244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82C6A-36B8-42B4-9583-F93E58041217}"/>
              </a:ext>
            </a:extLst>
          </p:cNvPr>
          <p:cNvSpPr>
            <a:spLocks noGrp="1"/>
          </p:cNvSpPr>
          <p:nvPr>
            <p:ph type="ctrTitle"/>
          </p:nvPr>
        </p:nvSpPr>
        <p:spPr>
          <a:xfrm>
            <a:off x="1643269" y="3216207"/>
            <a:ext cx="9144000" cy="2387600"/>
          </a:xfrm>
        </p:spPr>
        <p:txBody>
          <a:bodyPr>
            <a:normAutofit fontScale="90000"/>
          </a:bodyPr>
          <a:lstStyle/>
          <a:p>
            <a:r>
              <a:rPr lang="en-GB" dirty="0"/>
              <a:t>SONIA MOBOSHIR</a:t>
            </a:r>
            <a:br>
              <a:rPr lang="en-GB" dirty="0"/>
            </a:br>
            <a:r>
              <a:rPr lang="en-GB" b="1" u="sng" dirty="0"/>
              <a:t>1808304 </a:t>
            </a:r>
            <a:br>
              <a:rPr lang="en-GB" b="1" u="sng" dirty="0"/>
            </a:br>
            <a:r>
              <a:rPr lang="en-GB" b="1" u="sng" dirty="0"/>
              <a:t>ACADEMIC STUDY SKILLS FOR STUDENTS</a:t>
            </a:r>
            <a:br>
              <a:rPr lang="en-GB" b="1" dirty="0">
                <a:effectLst/>
              </a:rPr>
            </a:br>
            <a:endParaRPr lang="en-GB" dirty="0"/>
          </a:p>
        </p:txBody>
      </p:sp>
    </p:spTree>
    <p:extLst>
      <p:ext uri="{BB962C8B-B14F-4D97-AF65-F5344CB8AC3E}">
        <p14:creationId xmlns:p14="http://schemas.microsoft.com/office/powerpoint/2010/main" val="735432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a:extLst>
              <a:ext uri="{FF2B5EF4-FFF2-40B4-BE49-F238E27FC236}">
                <a16:creationId xmlns:a16="http://schemas.microsoft.com/office/drawing/2014/main" id="{4DF9A305-3674-44D3-B580-A14487CC6951}"/>
              </a:ext>
            </a:extLst>
          </p:cNvPr>
          <p:cNvSpPr/>
          <p:nvPr/>
        </p:nvSpPr>
        <p:spPr>
          <a:xfrm>
            <a:off x="0" y="0"/>
            <a:ext cx="6294783" cy="1775791"/>
          </a:xfrm>
          <a:prstGeom prst="diagStripe">
            <a:avLst/>
          </a:prstGeom>
          <a:solidFill>
            <a:schemeClr val="accent5">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5F999F20-79E8-44B5-82E7-A593DCEE1634}"/>
              </a:ext>
            </a:extLst>
          </p:cNvPr>
          <p:cNvSpPr txBox="1"/>
          <p:nvPr/>
        </p:nvSpPr>
        <p:spPr>
          <a:xfrm rot="20606221">
            <a:off x="-1080" y="379198"/>
            <a:ext cx="4492487" cy="646331"/>
          </a:xfrm>
          <a:prstGeom prst="rect">
            <a:avLst/>
          </a:prstGeom>
          <a:noFill/>
        </p:spPr>
        <p:txBody>
          <a:bodyPr wrap="square" rtlCol="0">
            <a:spAutoFit/>
          </a:bodyPr>
          <a:lstStyle/>
          <a:p>
            <a:r>
              <a:rPr lang="en-GB" b="1" dirty="0">
                <a:solidFill>
                  <a:schemeClr val="tx1">
                    <a:lumMod val="65000"/>
                    <a:lumOff val="35000"/>
                  </a:schemeClr>
                </a:solidFill>
                <a:effectLst>
                  <a:outerShdw blurRad="38100" dist="38100" dir="2700000" algn="tl">
                    <a:srgbClr val="000000">
                      <a:alpha val="43137"/>
                    </a:srgbClr>
                  </a:outerShdw>
                </a:effectLst>
                <a:latin typeface="Abadi Extra Light" panose="020B0604020202020204" pitchFamily="34" charset="0"/>
              </a:rPr>
              <a:t>Skills and qualities that influence the development of critical thinking in education</a:t>
            </a:r>
          </a:p>
        </p:txBody>
      </p:sp>
      <p:sp>
        <p:nvSpPr>
          <p:cNvPr id="7" name="Scroll: Horizontal 6">
            <a:extLst>
              <a:ext uri="{FF2B5EF4-FFF2-40B4-BE49-F238E27FC236}">
                <a16:creationId xmlns:a16="http://schemas.microsoft.com/office/drawing/2014/main" id="{B431D7D2-F4FA-45B8-A5AA-A09DBD71DFCE}"/>
              </a:ext>
            </a:extLst>
          </p:cNvPr>
          <p:cNvSpPr/>
          <p:nvPr/>
        </p:nvSpPr>
        <p:spPr>
          <a:xfrm rot="16200000">
            <a:off x="-599712" y="2375500"/>
            <a:ext cx="4802430" cy="3603009"/>
          </a:xfrm>
          <a:prstGeom prst="horizontalScroll">
            <a:avLst/>
          </a:prstGeom>
          <a:solidFill>
            <a:schemeClr val="accent2">
              <a:lumMod val="40000"/>
              <a:lumOff val="60000"/>
            </a:schemeClr>
          </a:solidFill>
          <a:effectLst>
            <a:innerShdw blurRad="63500" dist="50800" dir="18900000">
              <a:prstClr val="black">
                <a:alpha val="50000"/>
              </a:prstClr>
            </a:innerShdw>
          </a:effectLst>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1" name="Scroll: Vertical 10">
            <a:extLst>
              <a:ext uri="{FF2B5EF4-FFF2-40B4-BE49-F238E27FC236}">
                <a16:creationId xmlns:a16="http://schemas.microsoft.com/office/drawing/2014/main" id="{017911B9-0681-45AE-B1D2-90CB90694E04}"/>
              </a:ext>
            </a:extLst>
          </p:cNvPr>
          <p:cNvSpPr/>
          <p:nvPr/>
        </p:nvSpPr>
        <p:spPr>
          <a:xfrm flipH="1">
            <a:off x="8108720" y="170855"/>
            <a:ext cx="4083280" cy="4006115"/>
          </a:xfrm>
          <a:prstGeom prst="verticalScroll">
            <a:avLst/>
          </a:prstGeom>
          <a:solidFill>
            <a:srgbClr val="E8D2EA"/>
          </a:solidFill>
          <a:effectLst>
            <a:innerShdw blurRad="63500" dist="50800" dir="135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4" name="Ribbon: Tilted Up 13">
            <a:extLst>
              <a:ext uri="{FF2B5EF4-FFF2-40B4-BE49-F238E27FC236}">
                <a16:creationId xmlns:a16="http://schemas.microsoft.com/office/drawing/2014/main" id="{D6BB4CCB-2F88-4DAD-A783-25DD607F6F55}"/>
              </a:ext>
            </a:extLst>
          </p:cNvPr>
          <p:cNvSpPr/>
          <p:nvPr/>
        </p:nvSpPr>
        <p:spPr>
          <a:xfrm>
            <a:off x="8006012" y="4299603"/>
            <a:ext cx="4345641" cy="2387542"/>
          </a:xfrm>
          <a:prstGeom prst="ribbon2">
            <a:avLst/>
          </a:prstGeom>
          <a:solidFill>
            <a:schemeClr val="accent4">
              <a:lumMod val="20000"/>
              <a:lumOff val="80000"/>
            </a:schemeClr>
          </a:solidFill>
          <a:effectLst>
            <a:innerShdw blurRad="63500" dist="50800">
              <a:prstClr val="black">
                <a:alpha val="50000"/>
              </a:prstClr>
            </a:innerShdw>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2" name="Rectangle: Diagonal Corners Snipped 11">
            <a:extLst>
              <a:ext uri="{FF2B5EF4-FFF2-40B4-BE49-F238E27FC236}">
                <a16:creationId xmlns:a16="http://schemas.microsoft.com/office/drawing/2014/main" id="{AD07DD75-9163-4D3C-BDF3-A079346EBD89}"/>
              </a:ext>
            </a:extLst>
          </p:cNvPr>
          <p:cNvSpPr/>
          <p:nvPr/>
        </p:nvSpPr>
        <p:spPr>
          <a:xfrm>
            <a:off x="3341752" y="918826"/>
            <a:ext cx="4669484" cy="2510174"/>
          </a:xfrm>
          <a:prstGeom prst="snip2DiagRect">
            <a:avLst/>
          </a:prstGeom>
          <a:solidFill>
            <a:srgbClr val="DEBDFF"/>
          </a:solidFill>
          <a:effectLst>
            <a:innerShdw blurRad="63500" dist="50800">
              <a:prstClr val="black">
                <a:alpha val="50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0" name="Scroll: Horizontal 9">
            <a:extLst>
              <a:ext uri="{FF2B5EF4-FFF2-40B4-BE49-F238E27FC236}">
                <a16:creationId xmlns:a16="http://schemas.microsoft.com/office/drawing/2014/main" id="{24E72823-01D7-46D2-89E0-52982B50129C}"/>
              </a:ext>
            </a:extLst>
          </p:cNvPr>
          <p:cNvSpPr/>
          <p:nvPr/>
        </p:nvSpPr>
        <p:spPr>
          <a:xfrm>
            <a:off x="3244268" y="3193196"/>
            <a:ext cx="5236194" cy="2875636"/>
          </a:xfrm>
          <a:prstGeom prst="horizontalScroll">
            <a:avLst/>
          </a:prstGeom>
          <a:solidFill>
            <a:schemeClr val="accent6">
              <a:lumMod val="40000"/>
              <a:lumOff val="60000"/>
            </a:schemeClr>
          </a:solidFill>
          <a:effectLst>
            <a:innerShdw blurRad="63500" dist="50800" dir="13500000">
              <a:prstClr val="black">
                <a:alpha val="50000"/>
              </a:prstClr>
            </a:innerShdw>
          </a:effectLst>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5" name="TextBox 14">
            <a:extLst>
              <a:ext uri="{FF2B5EF4-FFF2-40B4-BE49-F238E27FC236}">
                <a16:creationId xmlns:a16="http://schemas.microsoft.com/office/drawing/2014/main" id="{89AD560B-8666-4D55-8CF5-FFE11A7A512E}"/>
              </a:ext>
            </a:extLst>
          </p:cNvPr>
          <p:cNvSpPr txBox="1"/>
          <p:nvPr/>
        </p:nvSpPr>
        <p:spPr>
          <a:xfrm>
            <a:off x="9547922" y="4261682"/>
            <a:ext cx="3236357" cy="369332"/>
          </a:xfrm>
          <a:prstGeom prst="rect">
            <a:avLst/>
          </a:prstGeom>
          <a:noFill/>
        </p:spPr>
        <p:txBody>
          <a:bodyPr wrap="square" rtlCol="0">
            <a:spAutoFit/>
          </a:bodyPr>
          <a:lstStyle/>
          <a:p>
            <a:r>
              <a:rPr lang="en-GB" dirty="0">
                <a:solidFill>
                  <a:schemeClr val="bg1"/>
                </a:solidFill>
                <a:effectLst>
                  <a:outerShdw blurRad="50800" dist="38100" dir="8100000" algn="tr" rotWithShape="0">
                    <a:prstClr val="black">
                      <a:alpha val="40000"/>
                    </a:prstClr>
                  </a:outerShdw>
                </a:effectLst>
              </a:rPr>
              <a:t>DEFINITION</a:t>
            </a:r>
          </a:p>
        </p:txBody>
      </p:sp>
      <p:sp>
        <p:nvSpPr>
          <p:cNvPr id="16" name="Rectangle 15">
            <a:extLst>
              <a:ext uri="{FF2B5EF4-FFF2-40B4-BE49-F238E27FC236}">
                <a16:creationId xmlns:a16="http://schemas.microsoft.com/office/drawing/2014/main" id="{CA73C82F-2147-4206-925A-85146143C469}"/>
              </a:ext>
            </a:extLst>
          </p:cNvPr>
          <p:cNvSpPr/>
          <p:nvPr/>
        </p:nvSpPr>
        <p:spPr>
          <a:xfrm>
            <a:off x="9174501" y="4621789"/>
            <a:ext cx="2071254" cy="1661993"/>
          </a:xfrm>
          <a:prstGeom prst="rect">
            <a:avLst/>
          </a:prstGeom>
        </p:spPr>
        <p:txBody>
          <a:bodyPr wrap="square">
            <a:spAutoFit/>
          </a:bodyPr>
          <a:lstStyle/>
          <a:p>
            <a:r>
              <a:rPr lang="en-GB" sz="1200" dirty="0">
                <a:solidFill>
                  <a:srgbClr val="333333"/>
                </a:solidFill>
              </a:rPr>
              <a:t>Health and Physical Education in the New Zealand Curriculum (1999) defines </a:t>
            </a:r>
            <a:r>
              <a:rPr lang="en-GB" sz="1200" b="1" dirty="0">
                <a:solidFill>
                  <a:srgbClr val="333333"/>
                </a:solidFill>
              </a:rPr>
              <a:t>critical thinking</a:t>
            </a:r>
            <a:r>
              <a:rPr lang="en-GB" sz="1200" dirty="0">
                <a:solidFill>
                  <a:srgbClr val="333333"/>
                </a:solidFill>
              </a:rPr>
              <a:t> as "examining, questioning, evaluating, and challenging taken-for-granted assumptions about issues and practices"</a:t>
            </a:r>
            <a:r>
              <a:rPr lang="en-GB" sz="1600" dirty="0">
                <a:solidFill>
                  <a:srgbClr val="333333"/>
                </a:solidFill>
              </a:rPr>
              <a:t> </a:t>
            </a:r>
            <a:endParaRPr lang="en-GB" sz="1600" dirty="0"/>
          </a:p>
        </p:txBody>
      </p:sp>
      <p:sp>
        <p:nvSpPr>
          <p:cNvPr id="19" name="TextBox 18">
            <a:extLst>
              <a:ext uri="{FF2B5EF4-FFF2-40B4-BE49-F238E27FC236}">
                <a16:creationId xmlns:a16="http://schemas.microsoft.com/office/drawing/2014/main" id="{3AD8F5BB-46A0-48BF-8A9C-6DC557C2E2E8}"/>
              </a:ext>
            </a:extLst>
          </p:cNvPr>
          <p:cNvSpPr txBox="1"/>
          <p:nvPr/>
        </p:nvSpPr>
        <p:spPr>
          <a:xfrm>
            <a:off x="5229099" y="3551633"/>
            <a:ext cx="3236357" cy="369332"/>
          </a:xfrm>
          <a:prstGeom prst="rect">
            <a:avLst/>
          </a:prstGeom>
          <a:noFill/>
        </p:spPr>
        <p:txBody>
          <a:bodyPr wrap="square" rtlCol="0">
            <a:spAutoFit/>
          </a:bodyPr>
          <a:lstStyle/>
          <a:p>
            <a:r>
              <a:rPr lang="en-GB" dirty="0">
                <a:solidFill>
                  <a:schemeClr val="bg1"/>
                </a:solidFill>
                <a:effectLst>
                  <a:outerShdw blurRad="50800" dist="38100" dir="8100000" algn="tr" rotWithShape="0">
                    <a:prstClr val="black">
                      <a:alpha val="40000"/>
                    </a:prstClr>
                  </a:outerShdw>
                </a:effectLst>
              </a:rPr>
              <a:t>CREATIVITY</a:t>
            </a:r>
          </a:p>
        </p:txBody>
      </p:sp>
      <p:sp>
        <p:nvSpPr>
          <p:cNvPr id="20" name="TextBox 19">
            <a:extLst>
              <a:ext uri="{FF2B5EF4-FFF2-40B4-BE49-F238E27FC236}">
                <a16:creationId xmlns:a16="http://schemas.microsoft.com/office/drawing/2014/main" id="{439A10FC-33EC-4258-B81A-75534331C033}"/>
              </a:ext>
            </a:extLst>
          </p:cNvPr>
          <p:cNvSpPr txBox="1"/>
          <p:nvPr/>
        </p:nvSpPr>
        <p:spPr>
          <a:xfrm>
            <a:off x="8723947" y="204886"/>
            <a:ext cx="4552140" cy="369332"/>
          </a:xfrm>
          <a:prstGeom prst="rect">
            <a:avLst/>
          </a:prstGeom>
          <a:noFill/>
        </p:spPr>
        <p:txBody>
          <a:bodyPr wrap="square" rtlCol="0">
            <a:spAutoFit/>
          </a:bodyPr>
          <a:lstStyle/>
          <a:p>
            <a:r>
              <a:rPr lang="en-GB" dirty="0">
                <a:solidFill>
                  <a:schemeClr val="bg1"/>
                </a:solidFill>
                <a:effectLst>
                  <a:outerShdw blurRad="50800" dist="38100" dir="10800000" algn="r" rotWithShape="0">
                    <a:prstClr val="black">
                      <a:alpha val="40000"/>
                    </a:prstClr>
                  </a:outerShdw>
                </a:effectLst>
              </a:rPr>
              <a:t>PROBLEM SOLVING</a:t>
            </a:r>
          </a:p>
        </p:txBody>
      </p:sp>
      <p:sp>
        <p:nvSpPr>
          <p:cNvPr id="22" name="TextBox 21">
            <a:extLst>
              <a:ext uri="{FF2B5EF4-FFF2-40B4-BE49-F238E27FC236}">
                <a16:creationId xmlns:a16="http://schemas.microsoft.com/office/drawing/2014/main" id="{489C4BC7-5472-4EA5-AB85-6D020CF5A683}"/>
              </a:ext>
            </a:extLst>
          </p:cNvPr>
          <p:cNvSpPr txBox="1"/>
          <p:nvPr/>
        </p:nvSpPr>
        <p:spPr>
          <a:xfrm>
            <a:off x="5067730" y="918826"/>
            <a:ext cx="1775791" cy="369332"/>
          </a:xfrm>
          <a:prstGeom prst="rect">
            <a:avLst/>
          </a:prstGeom>
          <a:noFill/>
        </p:spPr>
        <p:txBody>
          <a:bodyPr wrap="square" rtlCol="0">
            <a:spAutoFit/>
          </a:bodyPr>
          <a:lstStyle/>
          <a:p>
            <a:r>
              <a:rPr lang="en-GB" dirty="0">
                <a:solidFill>
                  <a:schemeClr val="bg1"/>
                </a:solidFill>
                <a:effectLst>
                  <a:outerShdw blurRad="50800" dist="38100" dir="8100000" algn="tr" rotWithShape="0">
                    <a:prstClr val="black">
                      <a:alpha val="40000"/>
                    </a:prstClr>
                  </a:outerShdw>
                </a:effectLst>
              </a:rPr>
              <a:t>ANALYSIS</a:t>
            </a:r>
          </a:p>
        </p:txBody>
      </p:sp>
      <p:sp>
        <p:nvSpPr>
          <p:cNvPr id="23" name="TextBox 22">
            <a:extLst>
              <a:ext uri="{FF2B5EF4-FFF2-40B4-BE49-F238E27FC236}">
                <a16:creationId xmlns:a16="http://schemas.microsoft.com/office/drawing/2014/main" id="{17C453F0-CD43-4A3D-AB80-EBC937F6DF0B}"/>
              </a:ext>
            </a:extLst>
          </p:cNvPr>
          <p:cNvSpPr txBox="1"/>
          <p:nvPr/>
        </p:nvSpPr>
        <p:spPr>
          <a:xfrm>
            <a:off x="1121465" y="6138860"/>
            <a:ext cx="2481543" cy="369332"/>
          </a:xfrm>
          <a:prstGeom prst="rect">
            <a:avLst/>
          </a:prstGeom>
          <a:noFill/>
        </p:spPr>
        <p:txBody>
          <a:bodyPr wrap="square" rtlCol="0">
            <a:spAutoFit/>
          </a:bodyPr>
          <a:lstStyle/>
          <a:p>
            <a:r>
              <a:rPr lang="en-GB" dirty="0">
                <a:solidFill>
                  <a:schemeClr val="bg1"/>
                </a:solidFill>
                <a:effectLst>
                  <a:outerShdw blurRad="50800" dist="38100" dir="8100000" algn="tr" rotWithShape="0">
                    <a:prstClr val="black">
                      <a:alpha val="40000"/>
                    </a:prstClr>
                  </a:outerShdw>
                </a:effectLst>
              </a:rPr>
              <a:t>LOGICAL REASONING</a:t>
            </a:r>
          </a:p>
        </p:txBody>
      </p:sp>
      <p:sp>
        <p:nvSpPr>
          <p:cNvPr id="25" name="Rectangle 24">
            <a:extLst>
              <a:ext uri="{FF2B5EF4-FFF2-40B4-BE49-F238E27FC236}">
                <a16:creationId xmlns:a16="http://schemas.microsoft.com/office/drawing/2014/main" id="{31F39EF9-75AD-4C3D-9AAB-40A48BE67852}"/>
              </a:ext>
            </a:extLst>
          </p:cNvPr>
          <p:cNvSpPr/>
          <p:nvPr/>
        </p:nvSpPr>
        <p:spPr>
          <a:xfrm>
            <a:off x="3421026" y="1209626"/>
            <a:ext cx="4766968" cy="2062103"/>
          </a:xfrm>
          <a:prstGeom prst="rect">
            <a:avLst/>
          </a:prstGeom>
        </p:spPr>
        <p:txBody>
          <a:bodyPr wrap="square">
            <a:spAutoFit/>
          </a:bodyPr>
          <a:lstStyle/>
          <a:p>
            <a:pPr lvl="0"/>
            <a:r>
              <a:rPr lang="en-GB" sz="1600" dirty="0">
                <a:solidFill>
                  <a:srgbClr val="000000"/>
                </a:solidFill>
              </a:rPr>
              <a:t>Analysis is the process of separating or breaking a whole into parts to discover their nature, functional and relationships. </a:t>
            </a:r>
            <a:r>
              <a:rPr lang="de-DE" sz="1600" dirty="0">
                <a:solidFill>
                  <a:prstClr val="black"/>
                </a:solidFill>
              </a:rPr>
              <a:t>B. K. Scheffer and M.G. Rubenfel (2000)</a:t>
            </a:r>
          </a:p>
          <a:p>
            <a:pPr lvl="0"/>
            <a:r>
              <a:rPr lang="de-DE" sz="1600" dirty="0">
                <a:solidFill>
                  <a:prstClr val="black"/>
                </a:solidFill>
              </a:rPr>
              <a:t>Analysis is important in the development of critical thinking as it allows you to </a:t>
            </a:r>
            <a:r>
              <a:rPr lang="en-GB" sz="1600" dirty="0">
                <a:solidFill>
                  <a:prstClr val="black"/>
                </a:solidFill>
              </a:rPr>
              <a:t>examine information, understand what it means and, as a result, understand what it represents.</a:t>
            </a:r>
            <a:endParaRPr lang="en-GB" sz="1600" dirty="0">
              <a:solidFill>
                <a:srgbClr val="000000"/>
              </a:solidFill>
            </a:endParaRPr>
          </a:p>
        </p:txBody>
      </p:sp>
      <p:sp>
        <p:nvSpPr>
          <p:cNvPr id="26" name="TextBox 25">
            <a:extLst>
              <a:ext uri="{FF2B5EF4-FFF2-40B4-BE49-F238E27FC236}">
                <a16:creationId xmlns:a16="http://schemas.microsoft.com/office/drawing/2014/main" id="{9F295B87-5233-497B-AB85-B3C98B419332}"/>
              </a:ext>
            </a:extLst>
          </p:cNvPr>
          <p:cNvSpPr txBox="1"/>
          <p:nvPr/>
        </p:nvSpPr>
        <p:spPr>
          <a:xfrm>
            <a:off x="522535" y="1869531"/>
            <a:ext cx="2481544" cy="2554545"/>
          </a:xfrm>
          <a:prstGeom prst="rect">
            <a:avLst/>
          </a:prstGeom>
          <a:noFill/>
        </p:spPr>
        <p:txBody>
          <a:bodyPr wrap="square" rtlCol="0">
            <a:spAutoFit/>
          </a:bodyPr>
          <a:lstStyle/>
          <a:p>
            <a:r>
              <a:rPr lang="en-GB" sz="1600" dirty="0"/>
              <a:t>Logical reasoning involves drawing inferences or conclusions that are supported in or justified by evidence.</a:t>
            </a:r>
          </a:p>
          <a:p>
            <a:r>
              <a:rPr lang="en-GB" sz="1600" dirty="0"/>
              <a:t>By studying logic and fallacies we can learn to formulate stronger and more cohesive arguments. Lumen Learning (2017)</a:t>
            </a:r>
          </a:p>
        </p:txBody>
      </p:sp>
      <p:pic>
        <p:nvPicPr>
          <p:cNvPr id="27" name="Picture 26">
            <a:extLst>
              <a:ext uri="{FF2B5EF4-FFF2-40B4-BE49-F238E27FC236}">
                <a16:creationId xmlns:a16="http://schemas.microsoft.com/office/drawing/2014/main" id="{636E4181-36E3-4D65-A145-7C622364660B}"/>
              </a:ext>
            </a:extLst>
          </p:cNvPr>
          <p:cNvPicPr>
            <a:picLocks noChangeAspect="1"/>
          </p:cNvPicPr>
          <p:nvPr/>
        </p:nvPicPr>
        <p:blipFill>
          <a:blip r:embed="rId2"/>
          <a:stretch>
            <a:fillRect/>
          </a:stretch>
        </p:blipFill>
        <p:spPr>
          <a:xfrm>
            <a:off x="823297" y="4424076"/>
            <a:ext cx="2016271" cy="15914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8" name="Picture 27">
            <a:extLst>
              <a:ext uri="{FF2B5EF4-FFF2-40B4-BE49-F238E27FC236}">
                <a16:creationId xmlns:a16="http://schemas.microsoft.com/office/drawing/2014/main" id="{F0886CEC-B43E-4F41-97D6-BC9AFA5EA508}"/>
              </a:ext>
            </a:extLst>
          </p:cNvPr>
          <p:cNvPicPr>
            <a:picLocks noChangeAspect="1"/>
          </p:cNvPicPr>
          <p:nvPr/>
        </p:nvPicPr>
        <p:blipFill>
          <a:blip r:embed="rId3"/>
          <a:stretch>
            <a:fillRect/>
          </a:stretch>
        </p:blipFill>
        <p:spPr>
          <a:xfrm>
            <a:off x="6968111" y="5343264"/>
            <a:ext cx="2075802" cy="1393753"/>
          </a:xfrm>
          <a:prstGeom prst="rect">
            <a:avLst/>
          </a:prstGeom>
          <a:solidFill>
            <a:srgbClr val="FFFFFF">
              <a:shade val="85000"/>
            </a:srgbClr>
          </a:solidFill>
          <a:ln w="88900" cap="sq">
            <a:solidFill>
              <a:schemeClr val="accent1">
                <a:lumMod val="60000"/>
                <a:lumOff val="4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TextBox 28">
            <a:extLst>
              <a:ext uri="{FF2B5EF4-FFF2-40B4-BE49-F238E27FC236}">
                <a16:creationId xmlns:a16="http://schemas.microsoft.com/office/drawing/2014/main" id="{08AECC4C-C7CA-4F6E-BF22-51A25A473417}"/>
              </a:ext>
            </a:extLst>
          </p:cNvPr>
          <p:cNvSpPr txBox="1"/>
          <p:nvPr/>
        </p:nvSpPr>
        <p:spPr>
          <a:xfrm>
            <a:off x="3662867" y="3904304"/>
            <a:ext cx="4503761" cy="1569660"/>
          </a:xfrm>
          <a:prstGeom prst="rect">
            <a:avLst/>
          </a:prstGeom>
          <a:noFill/>
        </p:spPr>
        <p:txBody>
          <a:bodyPr wrap="square" rtlCol="0">
            <a:spAutoFit/>
          </a:bodyPr>
          <a:lstStyle/>
          <a:p>
            <a:r>
              <a:rPr lang="en-GB" sz="1600" dirty="0"/>
              <a:t>Critical thinking requires creativity as individuals need to identify both problems and innovative solutions. Critical thinking comes into clearer focus when we recognize it as a creative act that enriches understanding by giving rise to something that wasn’t there before. Bryant, W. (2017) </a:t>
            </a:r>
          </a:p>
        </p:txBody>
      </p:sp>
      <p:sp>
        <p:nvSpPr>
          <p:cNvPr id="30" name="TextBox 29">
            <a:extLst>
              <a:ext uri="{FF2B5EF4-FFF2-40B4-BE49-F238E27FC236}">
                <a16:creationId xmlns:a16="http://schemas.microsoft.com/office/drawing/2014/main" id="{150E5B38-4DA8-49A8-BC2B-55A0BBDE5574}"/>
              </a:ext>
            </a:extLst>
          </p:cNvPr>
          <p:cNvSpPr txBox="1"/>
          <p:nvPr/>
        </p:nvSpPr>
        <p:spPr>
          <a:xfrm>
            <a:off x="8677601" y="737880"/>
            <a:ext cx="2945518" cy="3600986"/>
          </a:xfrm>
          <a:prstGeom prst="rect">
            <a:avLst/>
          </a:prstGeom>
          <a:noFill/>
        </p:spPr>
        <p:txBody>
          <a:bodyPr wrap="square" rtlCol="0">
            <a:spAutoFit/>
          </a:bodyPr>
          <a:lstStyle/>
          <a:p>
            <a:r>
              <a:rPr lang="en-GB" sz="1400" dirty="0"/>
              <a:t>Problem solving ‘involves being able to identify and define the problem, generating alternative solutions, evaluating and selecting the best alternative, and implementing the selected solution.’ </a:t>
            </a:r>
            <a:r>
              <a:rPr lang="en-GB" sz="1400" dirty="0" err="1"/>
              <a:t>Cleverism</a:t>
            </a:r>
            <a:r>
              <a:rPr lang="en-GB" sz="1400" dirty="0"/>
              <a:t> (2018)</a:t>
            </a:r>
          </a:p>
          <a:p>
            <a:r>
              <a:rPr lang="en-GB" sz="1400" dirty="0"/>
              <a:t>Problem solving is important to critical thinking as ‘most formal definitions characterise critical thinking as the intentional application of rational, higher order thinking skills, such as analysis, synthesis, problem recognition and problem solving, inference, and evaluation’ (Angelo, 1995, p. 6 ).</a:t>
            </a:r>
          </a:p>
          <a:p>
            <a:endParaRPr lang="en-GB" dirty="0"/>
          </a:p>
        </p:txBody>
      </p:sp>
    </p:spTree>
    <p:extLst>
      <p:ext uri="{BB962C8B-B14F-4D97-AF65-F5344CB8AC3E}">
        <p14:creationId xmlns:p14="http://schemas.microsoft.com/office/powerpoint/2010/main" val="2026160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516F0-9C92-4FF6-9EB1-A609D76BEE69}"/>
              </a:ext>
            </a:extLst>
          </p:cNvPr>
          <p:cNvSpPr>
            <a:spLocks noGrp="1"/>
          </p:cNvSpPr>
          <p:nvPr>
            <p:ph type="title"/>
          </p:nvPr>
        </p:nvSpPr>
        <p:spPr/>
        <p:txBody>
          <a:bodyPr>
            <a:normAutofit/>
          </a:bodyPr>
          <a:lstStyle/>
          <a:p>
            <a:r>
              <a:rPr lang="en-GB" sz="3200" dirty="0"/>
              <a:t>References</a:t>
            </a:r>
          </a:p>
        </p:txBody>
      </p:sp>
      <p:sp>
        <p:nvSpPr>
          <p:cNvPr id="3" name="Content Placeholder 2">
            <a:extLst>
              <a:ext uri="{FF2B5EF4-FFF2-40B4-BE49-F238E27FC236}">
                <a16:creationId xmlns:a16="http://schemas.microsoft.com/office/drawing/2014/main" id="{DB52791F-A472-4AD4-B0B2-868B46D79C73}"/>
              </a:ext>
            </a:extLst>
          </p:cNvPr>
          <p:cNvSpPr>
            <a:spLocks noGrp="1"/>
          </p:cNvSpPr>
          <p:nvPr>
            <p:ph idx="1"/>
          </p:nvPr>
        </p:nvSpPr>
        <p:spPr>
          <a:xfrm>
            <a:off x="578892" y="1253331"/>
            <a:ext cx="10515600" cy="4351338"/>
          </a:xfrm>
        </p:spPr>
        <p:txBody>
          <a:bodyPr>
            <a:normAutofit fontScale="92500" lnSpcReduction="10000"/>
          </a:bodyPr>
          <a:lstStyle/>
          <a:p>
            <a:endParaRPr lang="en-GB" sz="1800" dirty="0"/>
          </a:p>
          <a:p>
            <a:r>
              <a:rPr lang="en-GB" sz="1800" dirty="0"/>
              <a:t>Angelo, T. A. (1995). Beginning the dialogue: Thoughts on promoting critical thinking: Classroom assessment for critical thinking. Teaching of Psychology, 22(1), p.6.</a:t>
            </a:r>
          </a:p>
          <a:p>
            <a:r>
              <a:rPr lang="en-GB" sz="1800" dirty="0"/>
              <a:t>Bryant, W. (2017). At The Intersection of Creativity and Critical Thinking | Getting Smart. [online] Getting Smart. Available at: https://www.gettingsmart.com/2017/11/at-the-intersection-of-creativity-and-critical-thinking/ [Accessed 28 Nov. 2018]. </a:t>
            </a:r>
          </a:p>
          <a:p>
            <a:r>
              <a:rPr lang="en-GB" sz="1800" dirty="0" err="1"/>
              <a:t>Cleverism</a:t>
            </a:r>
            <a:r>
              <a:rPr lang="en-GB" sz="1800" dirty="0"/>
              <a:t>. (2018). Problem Solving | Definition, Importance for Career, Ways to Improve. [online] Available at: https://www.cleverism.com/skills-and-tools/problem-solving/ [Accessed 28 Nov. 2018].</a:t>
            </a:r>
          </a:p>
          <a:p>
            <a:r>
              <a:rPr lang="en-GB" sz="1800" dirty="0"/>
              <a:t>Health and physical education in the New Zealand curriculum. (1999). Wellington, N.Z.: Learning Media, p.56. </a:t>
            </a:r>
          </a:p>
          <a:p>
            <a:r>
              <a:rPr lang="en-GB" sz="1800" dirty="0"/>
              <a:t>Lumen Learning. (2017). Critical Thinking and Reasoning: Logic and the Role of Arguments | Public Speaking. [online] Available at: https://courses.lumenlearning.com/ivytech-comm101-master/chapter/chapter-6-logic-and-the-role-of-arguments/ [Accessed 28 Nov. 2018].</a:t>
            </a:r>
          </a:p>
          <a:p>
            <a:r>
              <a:rPr lang="en-GB" sz="1800" dirty="0" err="1">
                <a:solidFill>
                  <a:srgbClr val="000000"/>
                </a:solidFill>
              </a:rPr>
              <a:t>Scheffer</a:t>
            </a:r>
            <a:r>
              <a:rPr lang="en-GB" sz="1800" dirty="0">
                <a:solidFill>
                  <a:srgbClr val="000000"/>
                </a:solidFill>
              </a:rPr>
              <a:t>, B.K. and </a:t>
            </a:r>
            <a:r>
              <a:rPr lang="en-GB" sz="1800" dirty="0" err="1">
                <a:solidFill>
                  <a:srgbClr val="000000"/>
                </a:solidFill>
              </a:rPr>
              <a:t>Rubenfeld</a:t>
            </a:r>
            <a:r>
              <a:rPr lang="en-GB" sz="1800" dirty="0">
                <a:solidFill>
                  <a:srgbClr val="000000"/>
                </a:solidFill>
              </a:rPr>
              <a:t>, M.G. (2000). A Consensus Statement on Critical Thinking in Nursing. Journal of Nursing Education, 39(352-9).</a:t>
            </a:r>
          </a:p>
          <a:p>
            <a:r>
              <a:rPr lang="en-GB" sz="1800" dirty="0"/>
              <a:t>The Balance Careers. (2018). Why Employers Value Critical Thinking. [online] Available at: https://www.thebalancecareers.com/critical-thinking-definition-with-examples-2063745 [Accessed 28 Nov. 2018].</a:t>
            </a:r>
          </a:p>
        </p:txBody>
      </p:sp>
    </p:spTree>
    <p:extLst>
      <p:ext uri="{BB962C8B-B14F-4D97-AF65-F5344CB8AC3E}">
        <p14:creationId xmlns:p14="http://schemas.microsoft.com/office/powerpoint/2010/main" val="2451645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537</Words>
  <Application>Microsoft Macintosh PowerPoint</Application>
  <PresentationFormat>Widescreen</PresentationFormat>
  <Paragraphs>24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Abadi Extra Light</vt:lpstr>
      <vt:lpstr>Arial</vt:lpstr>
      <vt:lpstr>Calibri</vt:lpstr>
      <vt:lpstr>Calibri Light</vt:lpstr>
      <vt:lpstr>Office Theme</vt:lpstr>
      <vt:lpstr>SONIA MOBOSHIR 1808304  ACADEMIC STUDY SKILLS FOR STUDENTS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SONIA MOBOSHIR 1808304  </dc:title>
  <dc:creator>dina m</dc:creator>
  <cp:lastModifiedBy>Nilufa Khanum</cp:lastModifiedBy>
  <cp:revision>56</cp:revision>
  <dcterms:created xsi:type="dcterms:W3CDTF">2018-11-28T21:02:40Z</dcterms:created>
  <dcterms:modified xsi:type="dcterms:W3CDTF">2019-01-27T23:51:54Z</dcterms:modified>
</cp:coreProperties>
</file>