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63" r:id="rId3"/>
    <p:sldId id="257" r:id="rId4"/>
    <p:sldId id="258" r:id="rId5"/>
    <p:sldId id="259"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30CBB9-B55D-E34C-8376-759F4B95E1F9}" v="50" dt="2022-03-28T00:00:45.190"/>
    <p1510:client id="{19C11FE9-5ED7-4563-B676-E8A5348138D1}" v="221" dt="2021-10-15T11:45:09.816"/>
    <p1510:client id="{4BD17ECB-DC77-A8E3-67D2-3AE354687C6C}" v="1" dt="2021-12-09T18:10:16.680"/>
    <p1510:client id="{52F0E580-255E-B64A-4599-1BCC0B0BA4D9}" v="15" dt="2022-03-28T00:06:07.847"/>
    <p1510:client id="{5E45667B-617A-1921-0732-275403E08D1C}" v="159" dt="2021-11-09T02:03:28.059"/>
    <p1510:client id="{D44945B6-D8F2-6114-9029-6A70F0D245B6}" v="60" dt="2022-03-27T23:57:21.628"/>
    <p1510:client id="{F1E6EF87-ABB7-873B-6D76-CC974D2C1D75}" v="1055" dt="2021-11-18T23:48:43.6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74596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72692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35273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9474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40399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10557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32312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34347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34331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3733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44624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3/27/2022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8652765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6396" y="586855"/>
            <a:ext cx="4230100" cy="3387497"/>
          </a:xfrm>
        </p:spPr>
        <p:txBody>
          <a:bodyPr vert="horz" lIns="91440" tIns="45720" rIns="91440" bIns="45720" rtlCol="0" anchor="b">
            <a:normAutofit/>
          </a:bodyPr>
          <a:lstStyle/>
          <a:p>
            <a:pPr algn="r"/>
            <a:r>
              <a:rPr lang="en-US" sz="3700" kern="1200">
                <a:solidFill>
                  <a:srgbClr val="FFFFFF"/>
                </a:solidFill>
                <a:latin typeface="+mj-lt"/>
                <a:ea typeface="+mj-ea"/>
                <a:cs typeface="+mj-cs"/>
              </a:rPr>
              <a:t>Presentation on Understanding and Revolving the complex problem of Work Stress in UK</a:t>
            </a:r>
            <a:br>
              <a:rPr lang="en-US" sz="3700" kern="1200">
                <a:solidFill>
                  <a:srgbClr val="FFFFFF"/>
                </a:solidFill>
                <a:latin typeface="+mj-lt"/>
                <a:ea typeface="+mj-ea"/>
                <a:cs typeface="+mj-cs"/>
              </a:rPr>
            </a:br>
            <a:endParaRPr lang="en-US" sz="3700" kern="1200">
              <a:solidFill>
                <a:srgbClr val="FFFFFF"/>
              </a:solidFill>
              <a:latin typeface="+mj-lt"/>
              <a:ea typeface="+mj-ea"/>
              <a:cs typeface="+mj-cs"/>
            </a:endParaRPr>
          </a:p>
        </p:txBody>
      </p:sp>
      <p:sp>
        <p:nvSpPr>
          <p:cNvPr id="3" name="Subtitle 2"/>
          <p:cNvSpPr>
            <a:spLocks noGrp="1"/>
          </p:cNvSpPr>
          <p:nvPr>
            <p:ph type="subTitle" idx="1"/>
          </p:nvPr>
        </p:nvSpPr>
        <p:spPr>
          <a:xfrm>
            <a:off x="6503158" y="649480"/>
            <a:ext cx="4862447" cy="5546047"/>
          </a:xfrm>
        </p:spPr>
        <p:txBody>
          <a:bodyPr vert="horz" lIns="91440" tIns="45720" rIns="91440" bIns="45720" rtlCol="0" anchor="ctr">
            <a:normAutofit fontScale="25000" lnSpcReduction="20000"/>
          </a:bodyPr>
          <a:lstStyle/>
          <a:p>
            <a:pPr indent="-228600" algn="l">
              <a:buFont typeface="Arial" panose="020B0604020202020204" pitchFamily="34" charset="0"/>
              <a:buChar char="•"/>
            </a:pPr>
            <a:r>
              <a:rPr lang="en-US" sz="2000"/>
              <a:t>Amna </a:t>
            </a:r>
            <a:r>
              <a:rPr lang="en-US" sz="2000" err="1"/>
              <a:t>Tehyab</a:t>
            </a:r>
            <a:endParaRPr lang="en-US" sz="2000" err="1">
              <a:ea typeface="Calibri"/>
              <a:cs typeface="Calibri"/>
            </a:endParaRPr>
          </a:p>
          <a:p>
            <a:pPr indent="-228600" algn="l">
              <a:buFont typeface="Arial" panose="020B0604020202020204" pitchFamily="34" charset="0"/>
              <a:buChar char="•"/>
            </a:pPr>
            <a:r>
              <a:rPr lang="en-US" sz="2000"/>
              <a:t>2026792</a:t>
            </a:r>
            <a:endParaRPr lang="en-US" sz="2000">
              <a:ea typeface="Calibri"/>
              <a:cs typeface="Calibri"/>
            </a:endParaRPr>
          </a:p>
          <a:p>
            <a:pPr indent="-228600" algn="l">
              <a:buFont typeface="Arial" panose="020B0604020202020204" pitchFamily="34" charset="0"/>
              <a:buChar char="•"/>
            </a:pPr>
            <a:r>
              <a:rPr lang="en-US" sz="2000"/>
              <a:t>Module: Problem Solving and Decision Making</a:t>
            </a:r>
            <a:endParaRPr lang="en-US" sz="2000">
              <a:ea typeface="Calibri"/>
              <a:cs typeface="Calibri"/>
            </a:endParaRPr>
          </a:p>
          <a:p>
            <a:pPr indent="-228600" algn="l">
              <a:buFont typeface="Arial" panose="020B0604020202020204" pitchFamily="34" charset="0"/>
              <a:buChar char="•"/>
            </a:pPr>
            <a:r>
              <a:rPr lang="en-US" sz="2000"/>
              <a:t>Lecturer: Chijioke Uba</a:t>
            </a:r>
            <a:endParaRPr lang="en-US" sz="2000">
              <a:ea typeface="Calibri"/>
              <a:cs typeface="Calibri"/>
            </a:endParaRPr>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algn="l"/>
            <a:endParaRPr lang="en-US" sz="2000">
              <a:ea typeface="Calibri"/>
              <a:cs typeface="Calibri"/>
            </a:endParaRPr>
          </a:p>
          <a:p>
            <a:pPr algn="l"/>
            <a:r>
              <a:rPr lang="en-US" sz="2000">
                <a:ea typeface="Calibri"/>
                <a:cs typeface="Calibri"/>
              </a:rPr>
              <a:t>AMNA TEHYAB</a:t>
            </a:r>
          </a:p>
          <a:p>
            <a:pPr algn="l"/>
            <a:r>
              <a:rPr lang="en-US" sz="2000">
                <a:ea typeface="Calibri"/>
                <a:cs typeface="Calibri"/>
              </a:rPr>
              <a:t>2026792</a:t>
            </a:r>
          </a:p>
          <a:p>
            <a:pPr algn="l"/>
            <a:r>
              <a:rPr lang="en-US" sz="2000">
                <a:ea typeface="Calibri"/>
                <a:cs typeface="Calibri"/>
              </a:rPr>
              <a:t>CHIJIOKE UBA</a:t>
            </a:r>
          </a:p>
          <a:p>
            <a:pPr algn="l"/>
            <a:endParaRPr lang="en-US" sz="2000">
              <a:ea typeface="Calibri"/>
              <a:cs typeface="Calibri"/>
            </a:endParaRPr>
          </a:p>
          <a:p>
            <a:pPr indent="-228600" algn="l">
              <a:buChar char="•"/>
            </a:pPr>
            <a:endParaRPr lang="en-US" sz="2000">
              <a:ea typeface="Calibri"/>
              <a:cs typeface="Calibri"/>
            </a:endParaRPr>
          </a:p>
          <a:p>
            <a:pPr indent="-228600" algn="l">
              <a:buChar char="•"/>
            </a:pPr>
            <a:endParaRPr lang="en-US" sz="2000">
              <a:ea typeface="Calibri"/>
              <a:cs typeface="Calibri"/>
            </a:endParaRPr>
          </a:p>
          <a:p>
            <a:pPr indent="-228600" algn="l">
              <a:buChar char="•"/>
            </a:pPr>
            <a:endParaRPr lang="en-US" sz="2000">
              <a:ea typeface="Calibri"/>
              <a:cs typeface="Calibri"/>
            </a:endParaRPr>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ea typeface="Calibri" panose="020F0502020204030204"/>
              <a:cs typeface="Calibri" panose="020F0502020204030204"/>
            </a:endParaRPr>
          </a:p>
          <a:p>
            <a:pPr indent="-228600" algn="l">
              <a:buFont typeface="Arial" panose="020B0604020202020204" pitchFamily="34" charset="0"/>
              <a:buChar char="•"/>
            </a:pPr>
            <a:endParaRPr lang="en-US" sz="2000">
              <a:ea typeface="Calibri" panose="020F0502020204030204"/>
              <a:cs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8058D2-4E1B-4630-9B6A-196B3D3BA08C}"/>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cs typeface="Calibri Light"/>
              </a:rPr>
              <a:t>Introduction</a:t>
            </a:r>
            <a:endParaRPr lang="en-US" sz="4000">
              <a:solidFill>
                <a:srgbClr val="FFFFFF"/>
              </a:solidFill>
            </a:endParaRPr>
          </a:p>
        </p:txBody>
      </p:sp>
      <p:sp>
        <p:nvSpPr>
          <p:cNvPr id="3" name="Content Placeholder 2">
            <a:extLst>
              <a:ext uri="{FF2B5EF4-FFF2-40B4-BE49-F238E27FC236}">
                <a16:creationId xmlns:a16="http://schemas.microsoft.com/office/drawing/2014/main" id="{D88FA370-BA85-4E48-BAE3-B0CAF98B7B67}"/>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US" sz="2000">
                <a:cs typeface="Calibri"/>
              </a:rPr>
              <a:t>This assignment is about the increasing levels of stress in UK that has mostly affected the younger generation, the working class and the organizations leading to severe financial, emotional and health issues.</a:t>
            </a:r>
            <a:endParaRPr lang="en-US" sz="2000"/>
          </a:p>
        </p:txBody>
      </p:sp>
    </p:spTree>
    <p:extLst>
      <p:ext uri="{BB962C8B-B14F-4D97-AF65-F5344CB8AC3E}">
        <p14:creationId xmlns:p14="http://schemas.microsoft.com/office/powerpoint/2010/main" val="30037867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55EAC-EF57-4F87-B196-EDE1C678BCA8}"/>
              </a:ext>
            </a:extLst>
          </p:cNvPr>
          <p:cNvSpPr>
            <a:spLocks noGrp="1"/>
          </p:cNvSpPr>
          <p:nvPr>
            <p:ph type="title"/>
          </p:nvPr>
        </p:nvSpPr>
        <p:spPr>
          <a:xfrm>
            <a:off x="826396" y="586855"/>
            <a:ext cx="4230100" cy="3387497"/>
          </a:xfrm>
        </p:spPr>
        <p:txBody>
          <a:bodyPr anchor="b">
            <a:normAutofit/>
          </a:bodyPr>
          <a:lstStyle/>
          <a:p>
            <a:pPr algn="r"/>
            <a:r>
              <a:rPr lang="en-US" sz="3400">
                <a:solidFill>
                  <a:srgbClr val="FFFFFF"/>
                </a:solidFill>
                <a:cs typeface="Calibri Light"/>
              </a:rPr>
              <a:t>The nature and Impact of the complex problem UK stress on UK employees and organization</a:t>
            </a:r>
            <a:br>
              <a:rPr lang="en-US" sz="3400">
                <a:solidFill>
                  <a:srgbClr val="FFFFFF"/>
                </a:solidFill>
                <a:cs typeface="Calibri Light"/>
              </a:rPr>
            </a:br>
            <a:endParaRPr lang="en-US" sz="3400">
              <a:solidFill>
                <a:srgbClr val="FFFFFF"/>
              </a:solidFill>
            </a:endParaRPr>
          </a:p>
        </p:txBody>
      </p:sp>
      <p:sp>
        <p:nvSpPr>
          <p:cNvPr id="3" name="Content Placeholder 2">
            <a:extLst>
              <a:ext uri="{FF2B5EF4-FFF2-40B4-BE49-F238E27FC236}">
                <a16:creationId xmlns:a16="http://schemas.microsoft.com/office/drawing/2014/main" id="{E4C97041-9C48-44E6-A390-68CDA59D987F}"/>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US" sz="2000">
                <a:cs typeface="Calibri"/>
              </a:rPr>
              <a:t>Nature of the problem</a:t>
            </a:r>
          </a:p>
          <a:p>
            <a:r>
              <a:rPr lang="en-US" sz="2000">
                <a:cs typeface="Calibri"/>
              </a:rPr>
              <a:t>Stress can be defined as any type of change that causes emotional, physical and psychological strain. </a:t>
            </a:r>
          </a:p>
          <a:p>
            <a:r>
              <a:rPr lang="en-US" sz="2000">
                <a:cs typeface="Calibri"/>
              </a:rPr>
              <a:t>Stress is basically the capacity of an individual to fight against the changes they come across either good or bad.</a:t>
            </a:r>
          </a:p>
          <a:p>
            <a:r>
              <a:rPr lang="en-US" sz="2000">
                <a:cs typeface="Calibri"/>
              </a:rPr>
              <a:t>Impact of work stress on UK employees and organizations</a:t>
            </a:r>
          </a:p>
          <a:p>
            <a:r>
              <a:rPr lang="en-US" sz="2000">
                <a:cs typeface="Calibri"/>
              </a:rPr>
              <a:t>The research showed a particular number of men and women being less efficient and responsive at their job. </a:t>
            </a:r>
          </a:p>
          <a:p>
            <a:r>
              <a:rPr lang="en-US" sz="2000">
                <a:cs typeface="Calibri"/>
              </a:rPr>
              <a:t>Organizations like customer care services were found to be with most stress levels recorded because of their experience with stressed customers.</a:t>
            </a:r>
          </a:p>
          <a:p>
            <a:endParaRPr lang="en-US" sz="2000">
              <a:cs typeface="Calibri"/>
            </a:endParaRPr>
          </a:p>
          <a:p>
            <a:endParaRPr lang="en-US" sz="2000">
              <a:cs typeface="Calibri"/>
            </a:endParaRPr>
          </a:p>
          <a:p>
            <a:endParaRPr lang="en-US" sz="2000">
              <a:cs typeface="Calibri"/>
            </a:endParaRPr>
          </a:p>
        </p:txBody>
      </p:sp>
    </p:spTree>
    <p:extLst>
      <p:ext uri="{BB962C8B-B14F-4D97-AF65-F5344CB8AC3E}">
        <p14:creationId xmlns:p14="http://schemas.microsoft.com/office/powerpoint/2010/main" val="40389316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C60E51-C845-4636-90CA-B851C2F6A7A2}"/>
              </a:ext>
            </a:extLst>
          </p:cNvPr>
          <p:cNvSpPr>
            <a:spLocks noGrp="1"/>
          </p:cNvSpPr>
          <p:nvPr>
            <p:ph type="title"/>
          </p:nvPr>
        </p:nvSpPr>
        <p:spPr>
          <a:xfrm>
            <a:off x="1136397" y="502020"/>
            <a:ext cx="5323715" cy="1642970"/>
          </a:xfrm>
        </p:spPr>
        <p:txBody>
          <a:bodyPr anchor="b">
            <a:normAutofit/>
          </a:bodyPr>
          <a:lstStyle/>
          <a:p>
            <a:r>
              <a:rPr lang="en-US" sz="3700">
                <a:cs typeface="Calibri Light"/>
              </a:rPr>
              <a:t>FISHBONE analysis of the complex problem at Danica's CO</a:t>
            </a:r>
          </a:p>
        </p:txBody>
      </p:sp>
      <p:sp>
        <p:nvSpPr>
          <p:cNvPr id="3" name="Content Placeholder 2">
            <a:extLst>
              <a:ext uri="{FF2B5EF4-FFF2-40B4-BE49-F238E27FC236}">
                <a16:creationId xmlns:a16="http://schemas.microsoft.com/office/drawing/2014/main" id="{8F593548-9D4C-49BA-83C5-1109FD1B6589}"/>
              </a:ext>
            </a:extLst>
          </p:cNvPr>
          <p:cNvSpPr>
            <a:spLocks noGrp="1"/>
          </p:cNvSpPr>
          <p:nvPr>
            <p:ph idx="1"/>
          </p:nvPr>
        </p:nvSpPr>
        <p:spPr>
          <a:xfrm>
            <a:off x="1144923" y="2405894"/>
            <a:ext cx="5315189" cy="3535083"/>
          </a:xfrm>
        </p:spPr>
        <p:txBody>
          <a:bodyPr vert="horz" lIns="91440" tIns="45720" rIns="91440" bIns="45720" rtlCol="0" anchor="t">
            <a:normAutofit/>
          </a:bodyPr>
          <a:lstStyle/>
          <a:p>
            <a:endParaRPr lang="en-US" sz="2000">
              <a:cs typeface="Calibri" panose="020F0502020204030204"/>
            </a:endParaRPr>
          </a:p>
          <a:p>
            <a:endParaRPr lang="en-US" sz="2000">
              <a:cs typeface="Calibri" panose="020F0502020204030204"/>
            </a:endParaRPr>
          </a:p>
        </p:txBody>
      </p:sp>
      <p:sp>
        <p:nvSpPr>
          <p:cNvPr id="7"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2B5671B7-DC45-4628-9690-CF5DD45D6D7D}"/>
              </a:ext>
            </a:extLst>
          </p:cNvPr>
          <p:cNvPicPr>
            <a:picLocks noChangeAspect="1"/>
          </p:cNvPicPr>
          <p:nvPr/>
        </p:nvPicPr>
        <p:blipFill>
          <a:blip r:embed="rId2"/>
          <a:stretch>
            <a:fillRect/>
          </a:stretch>
        </p:blipFill>
        <p:spPr>
          <a:xfrm>
            <a:off x="7075967" y="2099951"/>
            <a:ext cx="4170530" cy="2689991"/>
          </a:xfrm>
          <a:prstGeom prst="rect">
            <a:avLst/>
          </a:prstGeom>
        </p:spPr>
      </p:pic>
    </p:spTree>
    <p:extLst>
      <p:ext uri="{BB962C8B-B14F-4D97-AF65-F5344CB8AC3E}">
        <p14:creationId xmlns:p14="http://schemas.microsoft.com/office/powerpoint/2010/main" val="1245877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0506DE-9CB4-40F4-85FA-C37897AA0E59}"/>
              </a:ext>
            </a:extLst>
          </p:cNvPr>
          <p:cNvSpPr>
            <a:spLocks noGrp="1"/>
          </p:cNvSpPr>
          <p:nvPr>
            <p:ph type="title"/>
          </p:nvPr>
        </p:nvSpPr>
        <p:spPr>
          <a:xfrm>
            <a:off x="466722" y="586855"/>
            <a:ext cx="3201366" cy="3387497"/>
          </a:xfrm>
        </p:spPr>
        <p:txBody>
          <a:bodyPr anchor="b">
            <a:normAutofit/>
          </a:bodyPr>
          <a:lstStyle/>
          <a:p>
            <a:pPr marL="285750" indent="-285750" algn="r">
              <a:buFont typeface="Arial"/>
              <a:buChar char="•"/>
            </a:pPr>
            <a:r>
              <a:rPr lang="en-US" sz="4000">
                <a:solidFill>
                  <a:srgbClr val="FFFFFF"/>
                </a:solidFill>
                <a:latin typeface="Arial"/>
                <a:cs typeface="Arial"/>
              </a:rPr>
              <a:t>PESTEL analysis</a:t>
            </a:r>
          </a:p>
          <a:p>
            <a:pPr algn="r"/>
            <a:endParaRPr lang="en-US" sz="4000">
              <a:solidFill>
                <a:srgbClr val="FFFFFF"/>
              </a:solidFill>
              <a:cs typeface="Calibri Light"/>
            </a:endParaRPr>
          </a:p>
        </p:txBody>
      </p:sp>
      <p:sp>
        <p:nvSpPr>
          <p:cNvPr id="3" name="Content Placeholder 2">
            <a:extLst>
              <a:ext uri="{FF2B5EF4-FFF2-40B4-BE49-F238E27FC236}">
                <a16:creationId xmlns:a16="http://schemas.microsoft.com/office/drawing/2014/main" id="{933B408B-9C62-476A-8718-1BA9D547D700}"/>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2000">
                <a:cs typeface="Calibri"/>
              </a:rPr>
              <a:t>POLITICAL </a:t>
            </a:r>
          </a:p>
          <a:p>
            <a:r>
              <a:rPr lang="en-US" sz="2000">
                <a:cs typeface="Calibri"/>
              </a:rPr>
              <a:t>Weak economy will bring the country and its political system down.</a:t>
            </a:r>
          </a:p>
          <a:p>
            <a:r>
              <a:rPr lang="en-US" sz="2000">
                <a:cs typeface="Calibri"/>
              </a:rPr>
              <a:t>ECONOMIC</a:t>
            </a:r>
          </a:p>
          <a:p>
            <a:r>
              <a:rPr lang="en-US" sz="2000">
                <a:ea typeface="+mn-lt"/>
                <a:cs typeface="+mn-lt"/>
              </a:rPr>
              <a:t>This could bring decrease in financial assets of the state as stress is affecting organizations and working class both.</a:t>
            </a:r>
          </a:p>
          <a:p>
            <a:r>
              <a:rPr lang="en-US" sz="2000">
                <a:cs typeface="Calibri"/>
              </a:rPr>
              <a:t>SOCIAL</a:t>
            </a:r>
          </a:p>
          <a:p>
            <a:r>
              <a:rPr lang="en-US" sz="2000">
                <a:cs typeface="Calibri"/>
              </a:rPr>
              <a:t>People will start getting less associated and tolerant towards each other because of increased stress levels.</a:t>
            </a:r>
          </a:p>
          <a:p>
            <a:r>
              <a:rPr lang="en-US" sz="2000">
                <a:cs typeface="Calibri"/>
              </a:rPr>
              <a:t>TECHNOLOGY</a:t>
            </a:r>
          </a:p>
          <a:p>
            <a:r>
              <a:rPr lang="en-US" sz="2000">
                <a:cs typeface="Calibri"/>
              </a:rPr>
              <a:t>People working for IT could have a bad effect on their performance because of their stress.</a:t>
            </a:r>
          </a:p>
          <a:p>
            <a:r>
              <a:rPr lang="en-US" sz="2000">
                <a:cs typeface="Calibri"/>
              </a:rPr>
              <a:t>LEGAL </a:t>
            </a:r>
          </a:p>
          <a:p>
            <a:r>
              <a:rPr lang="en-US" sz="2000">
                <a:cs typeface="Calibri"/>
              </a:rPr>
              <a:t>Stress could make people highly angry and aggressive leading to severe legal issues.</a:t>
            </a:r>
            <a:endParaRPr lang="en-US" sz="2000"/>
          </a:p>
          <a:p>
            <a:endParaRPr lang="en-US" sz="2000">
              <a:cs typeface="Calibri"/>
            </a:endParaRPr>
          </a:p>
        </p:txBody>
      </p:sp>
    </p:spTree>
    <p:extLst>
      <p:ext uri="{BB962C8B-B14F-4D97-AF65-F5344CB8AC3E}">
        <p14:creationId xmlns:p14="http://schemas.microsoft.com/office/powerpoint/2010/main" val="1637204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479B2F-A833-4E5D-8549-1B06F96E9A63}"/>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cs typeface="Calibri Light"/>
              </a:rPr>
              <a:t>Evaluation of alternative solutions for work related stress</a:t>
            </a:r>
            <a:endParaRPr lang="en-US" sz="4000">
              <a:solidFill>
                <a:srgbClr val="FFFFFF"/>
              </a:solidFill>
            </a:endParaRPr>
          </a:p>
        </p:txBody>
      </p:sp>
      <p:sp>
        <p:nvSpPr>
          <p:cNvPr id="3" name="Content Placeholder 2">
            <a:extLst>
              <a:ext uri="{FF2B5EF4-FFF2-40B4-BE49-F238E27FC236}">
                <a16:creationId xmlns:a16="http://schemas.microsoft.com/office/drawing/2014/main" id="{4FFE4BF2-828D-4F1B-BCA7-82A0477685A3}"/>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US" sz="2000">
                <a:cs typeface="Calibri"/>
              </a:rPr>
              <a:t>People should be working less hours with high pay raise which could improve their work performance as well as quality of living.</a:t>
            </a:r>
          </a:p>
          <a:p>
            <a:endParaRPr lang="en-US" sz="2000">
              <a:cs typeface="Calibri"/>
            </a:endParaRPr>
          </a:p>
          <a:p>
            <a:r>
              <a:rPr lang="en-US" sz="2000">
                <a:cs typeface="Calibri"/>
              </a:rPr>
              <a:t>People capable of similar skills should be working together so that they cannot be pressurized by their comparison to other workers.</a:t>
            </a:r>
          </a:p>
          <a:p>
            <a:endParaRPr lang="en-US" sz="2000">
              <a:cs typeface="Calibri"/>
            </a:endParaRPr>
          </a:p>
          <a:p>
            <a:r>
              <a:rPr lang="en-US" sz="2000">
                <a:cs typeface="Calibri"/>
              </a:rPr>
              <a:t>A regular medical checkup should be arranged for workers that could inform them on regular bases about their mental and physical health condition.</a:t>
            </a:r>
          </a:p>
          <a:p>
            <a:endParaRPr lang="en-US" sz="2000">
              <a:cs typeface="Calibri"/>
            </a:endParaRPr>
          </a:p>
        </p:txBody>
      </p:sp>
    </p:spTree>
    <p:extLst>
      <p:ext uri="{BB962C8B-B14F-4D97-AF65-F5344CB8AC3E}">
        <p14:creationId xmlns:p14="http://schemas.microsoft.com/office/powerpoint/2010/main" val="2308469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56D63398-EEE4-4E6A-BEF3-E92924A28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3" y="0"/>
            <a:ext cx="12226755" cy="6858000"/>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C6804B24-17AC-406D-9636-1332F5DF9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03156" y="-2460574"/>
            <a:ext cx="6859919" cy="11777232"/>
          </a:xfrm>
          <a:prstGeom prst="rect">
            <a:avLst/>
          </a:prstGeom>
          <a:gradFill>
            <a:gsLst>
              <a:gs pos="0">
                <a:schemeClr val="accent1">
                  <a:lumMod val="50000"/>
                  <a:alpha val="0"/>
                </a:schemeClr>
              </a:gs>
              <a:gs pos="100000">
                <a:schemeClr val="accent1">
                  <a:lumMod val="50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3" y="-864"/>
            <a:ext cx="3608179" cy="6858864"/>
          </a:xfrm>
          <a:prstGeom prst="rect">
            <a:avLst/>
          </a:prstGeom>
          <a:gradFill>
            <a:gsLst>
              <a:gs pos="0">
                <a:schemeClr val="accent1">
                  <a:lumMod val="75000"/>
                  <a:alpha val="48000"/>
                </a:schemeClr>
              </a:gs>
              <a:gs pos="99000">
                <a:srgbClr val="000000">
                  <a:alpha val="46000"/>
                </a:srgb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626703">
            <a:off x="1164940" y="1025588"/>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570DF94D-F28F-435E-AD56-C40FC99AF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2409782"/>
            <a:ext cx="12221732" cy="4443259"/>
          </a:xfrm>
          <a:prstGeom prst="rect">
            <a:avLst/>
          </a:prstGeom>
          <a:gradFill>
            <a:gsLst>
              <a:gs pos="0">
                <a:schemeClr val="accent1">
                  <a:lumMod val="75000"/>
                  <a:alpha val="50000"/>
                </a:schemeClr>
              </a:gs>
              <a:gs pos="99000">
                <a:srgbClr val="000000">
                  <a:alpha val="11000"/>
                </a:srgb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84F952EE-9AAE-4D81-BF98-35DF71334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942096" y="-2872097"/>
            <a:ext cx="6407535" cy="12151737"/>
          </a:xfrm>
          <a:prstGeom prst="rect">
            <a:avLst/>
          </a:prstGeom>
          <a:gradFill>
            <a:gsLst>
              <a:gs pos="1000">
                <a:srgbClr val="000000">
                  <a:alpha val="33000"/>
                </a:srgbClr>
              </a:gs>
              <a:gs pos="100000">
                <a:schemeClr val="accent1">
                  <a:lumMod val="50000"/>
                  <a:alpha val="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E351FE-502A-443E-9A70-379ACCBB1A2E}"/>
              </a:ext>
            </a:extLst>
          </p:cNvPr>
          <p:cNvSpPr>
            <a:spLocks noGrp="1"/>
          </p:cNvSpPr>
          <p:nvPr>
            <p:ph type="ctrTitle"/>
          </p:nvPr>
        </p:nvSpPr>
        <p:spPr>
          <a:xfrm>
            <a:off x="4244454" y="3006586"/>
            <a:ext cx="7284935" cy="2732297"/>
          </a:xfrm>
        </p:spPr>
        <p:txBody>
          <a:bodyPr anchor="t">
            <a:normAutofit/>
          </a:bodyPr>
          <a:lstStyle/>
          <a:p>
            <a:pPr algn="l"/>
            <a:r>
              <a:rPr lang="en-US" sz="4800">
                <a:solidFill>
                  <a:srgbClr val="FFFFFF"/>
                </a:solidFill>
                <a:cs typeface="Calibri Light"/>
              </a:rPr>
              <a:t>CONCLUSION</a:t>
            </a:r>
            <a:br>
              <a:rPr lang="en-US" sz="4800">
                <a:solidFill>
                  <a:srgbClr val="FFFFFF"/>
                </a:solidFill>
                <a:cs typeface="Calibri Light"/>
              </a:rPr>
            </a:br>
            <a:endParaRPr lang="en-US" sz="4800">
              <a:solidFill>
                <a:srgbClr val="FFFFFF"/>
              </a:solidFill>
              <a:cs typeface="Calibri Light"/>
            </a:endParaRPr>
          </a:p>
        </p:txBody>
      </p:sp>
      <p:sp>
        <p:nvSpPr>
          <p:cNvPr id="3" name="Subtitle 2">
            <a:extLst>
              <a:ext uri="{FF2B5EF4-FFF2-40B4-BE49-F238E27FC236}">
                <a16:creationId xmlns:a16="http://schemas.microsoft.com/office/drawing/2014/main" id="{F84CBC58-8BA1-4787-AABD-32AABF78212F}"/>
              </a:ext>
            </a:extLst>
          </p:cNvPr>
          <p:cNvSpPr>
            <a:spLocks noGrp="1"/>
          </p:cNvSpPr>
          <p:nvPr>
            <p:ph type="subTitle" idx="1"/>
          </p:nvPr>
        </p:nvSpPr>
        <p:spPr>
          <a:xfrm>
            <a:off x="4244454" y="667911"/>
            <a:ext cx="6755642" cy="1296368"/>
          </a:xfrm>
        </p:spPr>
        <p:txBody>
          <a:bodyPr vert="horz" lIns="91440" tIns="45720" rIns="91440" bIns="45720" rtlCol="0" anchor="b">
            <a:normAutofit/>
          </a:bodyPr>
          <a:lstStyle/>
          <a:p>
            <a:pPr algn="l"/>
            <a:r>
              <a:rPr lang="en-US" sz="1300">
                <a:solidFill>
                  <a:srgbClr val="FFFFFF"/>
                </a:solidFill>
                <a:cs typeface="Calibri"/>
              </a:rPr>
              <a:t>High stress levels could cause bad performances at work. Also, it causes tensions between the family, friends and colleagues. High stress levels could cause extreme financial issues which could get difficult to cope with. Often one's health gets effected most causing serious health issues because of stress. It causes anger, aggression and severe depression too most likely in the youngsters and the working class. </a:t>
            </a:r>
          </a:p>
          <a:p>
            <a:pPr algn="l"/>
            <a:endParaRPr lang="en-US" sz="1300">
              <a:solidFill>
                <a:srgbClr val="FFFFFF"/>
              </a:solidFill>
              <a:cs typeface="Calibri"/>
            </a:endParaRPr>
          </a:p>
          <a:p>
            <a:pPr algn="l"/>
            <a:endParaRPr lang="en-US">
              <a:solidFill>
                <a:schemeClr val="tx2"/>
              </a:solidFill>
              <a:cs typeface="Calibri"/>
            </a:endParaRPr>
          </a:p>
        </p:txBody>
      </p:sp>
    </p:spTree>
    <p:extLst>
      <p:ext uri="{BB962C8B-B14F-4D97-AF65-F5344CB8AC3E}">
        <p14:creationId xmlns:p14="http://schemas.microsoft.com/office/powerpoint/2010/main" val="4015853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Presentation on Understanding and Revolving the complex problem of Work Stress in UK </vt:lpstr>
      <vt:lpstr>Introduction</vt:lpstr>
      <vt:lpstr>The nature and Impact of the complex problem UK stress on UK employees and organization </vt:lpstr>
      <vt:lpstr>FISHBONE analysis of the complex problem at Danica's CO</vt:lpstr>
      <vt:lpstr>PESTEL analysis </vt:lpstr>
      <vt:lpstr>Evaluation of alternative solutions for work related stress</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2021-10-15T11:24:25Z</dcterms:created>
  <dcterms:modified xsi:type="dcterms:W3CDTF">2022-03-28T00:07:12Z</dcterms:modified>
</cp:coreProperties>
</file>