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4"/>
    <p:sldMasterId id="2147483660" r:id="rId5"/>
  </p:sldMasterIdLst>
  <p:notesMasterIdLst>
    <p:notesMasterId r:id="rId22"/>
  </p:notesMasterIdLst>
  <p:handoutMasterIdLst>
    <p:handoutMasterId r:id="rId23"/>
  </p:handoutMasterIdLst>
  <p:sldIdLst>
    <p:sldId id="256" r:id="rId6"/>
    <p:sldId id="268" r:id="rId7"/>
    <p:sldId id="271" r:id="rId8"/>
    <p:sldId id="272" r:id="rId9"/>
    <p:sldId id="274" r:id="rId10"/>
    <p:sldId id="277" r:id="rId11"/>
    <p:sldId id="275" r:id="rId12"/>
    <p:sldId id="286" r:id="rId13"/>
    <p:sldId id="287" r:id="rId14"/>
    <p:sldId id="288" r:id="rId15"/>
    <p:sldId id="270" r:id="rId16"/>
    <p:sldId id="279" r:id="rId17"/>
    <p:sldId id="278" r:id="rId18"/>
    <p:sldId id="285" r:id="rId19"/>
    <p:sldId id="289" r:id="rId20"/>
    <p:sldId id="273"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FF"/>
    <a:srgbClr val="E373B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42" autoAdjust="0"/>
    <p:restoredTop sz="67463" autoAdjust="0"/>
  </p:normalViewPr>
  <p:slideViewPr>
    <p:cSldViewPr snapToGrid="0">
      <p:cViewPr varScale="1">
        <p:scale>
          <a:sx n="72" d="100"/>
          <a:sy n="72" d="100"/>
        </p:scale>
        <p:origin x="576" y="66"/>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handoutMaster" Target="handoutMasters/handoutMaster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notesMaster" Target="notesMasters/notesMaster1.xml"/><Relationship Id="rId27"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DB85B9-EA14-4882-B07C-F169127B6A65}" type="doc">
      <dgm:prSet loTypeId="urn:microsoft.com/office/officeart/2005/8/layout/lProcess3" loCatId="process" qsTypeId="urn:microsoft.com/office/officeart/2005/8/quickstyle/simple1" qsCatId="simple" csTypeId="urn:microsoft.com/office/officeart/2005/8/colors/colorful4" csCatId="colorful" phldr="1"/>
      <dgm:spPr/>
      <dgm:t>
        <a:bodyPr/>
        <a:lstStyle/>
        <a:p>
          <a:endParaRPr lang="en-US"/>
        </a:p>
      </dgm:t>
    </dgm:pt>
    <dgm:pt modelId="{C49BF22E-E0D0-4B5D-A3F4-F35A17A012ED}">
      <dgm:prSet/>
      <dgm:spPr/>
      <dgm:t>
        <a:bodyPr/>
        <a:lstStyle/>
        <a:p>
          <a:pPr rtl="0"/>
          <a:r>
            <a:rPr lang="en-GB" b="1" dirty="0"/>
            <a:t>Performativity in Education</a:t>
          </a:r>
          <a:endParaRPr lang="en-GB" dirty="0"/>
        </a:p>
      </dgm:t>
    </dgm:pt>
    <dgm:pt modelId="{6CE6FE58-72D1-4A2D-9619-FF58B8B0A329}" type="parTrans" cxnId="{264BD9C3-5DB3-46F1-9585-C6FF1666DA0B}">
      <dgm:prSet/>
      <dgm:spPr/>
      <dgm:t>
        <a:bodyPr/>
        <a:lstStyle/>
        <a:p>
          <a:endParaRPr lang="en-US"/>
        </a:p>
      </dgm:t>
    </dgm:pt>
    <dgm:pt modelId="{64E05308-0FCF-4F93-AC5A-9D54C73D0D21}" type="sibTrans" cxnId="{264BD9C3-5DB3-46F1-9585-C6FF1666DA0B}">
      <dgm:prSet/>
      <dgm:spPr/>
      <dgm:t>
        <a:bodyPr/>
        <a:lstStyle/>
        <a:p>
          <a:endParaRPr lang="en-US"/>
        </a:p>
      </dgm:t>
    </dgm:pt>
    <dgm:pt modelId="{815F5B6F-AE6F-41E9-A9B1-88FBB7D44F0D}" type="pres">
      <dgm:prSet presAssocID="{0EDB85B9-EA14-4882-B07C-F169127B6A65}" presName="Name0" presStyleCnt="0">
        <dgm:presLayoutVars>
          <dgm:chPref val="3"/>
          <dgm:dir/>
          <dgm:animLvl val="lvl"/>
          <dgm:resizeHandles/>
        </dgm:presLayoutVars>
      </dgm:prSet>
      <dgm:spPr/>
    </dgm:pt>
    <dgm:pt modelId="{A12955B9-69E6-4209-8DB7-8C616A6956C3}" type="pres">
      <dgm:prSet presAssocID="{C49BF22E-E0D0-4B5D-A3F4-F35A17A012ED}" presName="horFlow" presStyleCnt="0"/>
      <dgm:spPr/>
    </dgm:pt>
    <dgm:pt modelId="{EDD2FC3A-550F-473B-BDF1-3293C8369037}" type="pres">
      <dgm:prSet presAssocID="{C49BF22E-E0D0-4B5D-A3F4-F35A17A012ED}" presName="bigChev" presStyleLbl="node1" presStyleIdx="0" presStyleCnt="1" custScaleX="238311" custLinFactNeighborX="8495" custLinFactNeighborY="-14836"/>
      <dgm:spPr/>
    </dgm:pt>
  </dgm:ptLst>
  <dgm:cxnLst>
    <dgm:cxn modelId="{540C5B6E-BF3E-4CF1-B9D9-C1380E638A2B}" type="presOf" srcId="{C49BF22E-E0D0-4B5D-A3F4-F35A17A012ED}" destId="{EDD2FC3A-550F-473B-BDF1-3293C8369037}" srcOrd="0" destOrd="0" presId="urn:microsoft.com/office/officeart/2005/8/layout/lProcess3"/>
    <dgm:cxn modelId="{264BD9C3-5DB3-46F1-9585-C6FF1666DA0B}" srcId="{0EDB85B9-EA14-4882-B07C-F169127B6A65}" destId="{C49BF22E-E0D0-4B5D-A3F4-F35A17A012ED}" srcOrd="0" destOrd="0" parTransId="{6CE6FE58-72D1-4A2D-9619-FF58B8B0A329}" sibTransId="{64E05308-0FCF-4F93-AC5A-9D54C73D0D21}"/>
    <dgm:cxn modelId="{90C62DFE-2C67-4FBE-99CD-9C176E17983F}" type="presOf" srcId="{0EDB85B9-EA14-4882-B07C-F169127B6A65}" destId="{815F5B6F-AE6F-41E9-A9B1-88FBB7D44F0D}" srcOrd="0" destOrd="0" presId="urn:microsoft.com/office/officeart/2005/8/layout/lProcess3"/>
    <dgm:cxn modelId="{06382338-F327-4B85-BD04-335D848ABE06}" type="presParOf" srcId="{815F5B6F-AE6F-41E9-A9B1-88FBB7D44F0D}" destId="{A12955B9-69E6-4209-8DB7-8C616A6956C3}" srcOrd="0" destOrd="0" presId="urn:microsoft.com/office/officeart/2005/8/layout/lProcess3"/>
    <dgm:cxn modelId="{C0699FFC-BB98-4571-9060-BA7111A78DC9}" type="presParOf" srcId="{A12955B9-69E6-4209-8DB7-8C616A6956C3}" destId="{EDD2FC3A-550F-473B-BDF1-3293C8369037}" srcOrd="0" destOrd="0" presId="urn:microsoft.com/office/officeart/2005/8/layout/lProcess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32ED81C-BB88-4FC4-81F4-47E1932B440C}"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59911FB-0FA1-4C31-9FEF-99512B787A04}">
      <dgm:prSet/>
      <dgm:spPr>
        <a:solidFill>
          <a:schemeClr val="accent4">
            <a:lumMod val="60000"/>
            <a:lumOff val="40000"/>
          </a:schemeClr>
        </a:solidFill>
      </dgm:spPr>
      <dgm:t>
        <a:bodyPr/>
        <a:lstStyle/>
        <a:p>
          <a:pPr rtl="0"/>
          <a:r>
            <a:rPr lang="en-GB" dirty="0"/>
            <a:t>Recognises that we learn best through practice rather than through theory alone</a:t>
          </a:r>
        </a:p>
      </dgm:t>
    </dgm:pt>
    <dgm:pt modelId="{A2501212-069D-46AC-96B2-CC370B515673}" type="parTrans" cxnId="{D8F52A30-3988-47D9-8025-FA663086FF52}">
      <dgm:prSet/>
      <dgm:spPr/>
      <dgm:t>
        <a:bodyPr/>
        <a:lstStyle/>
        <a:p>
          <a:endParaRPr lang="en-US"/>
        </a:p>
      </dgm:t>
    </dgm:pt>
    <dgm:pt modelId="{0A15C564-5C65-461B-A48F-A25039824B4E}" type="sibTrans" cxnId="{D8F52A30-3988-47D9-8025-FA663086FF52}">
      <dgm:prSet/>
      <dgm:spPr/>
      <dgm:t>
        <a:bodyPr/>
        <a:lstStyle/>
        <a:p>
          <a:endParaRPr lang="en-US"/>
        </a:p>
      </dgm:t>
    </dgm:pt>
    <dgm:pt modelId="{6F8D0EC4-2B86-4835-8594-FC20DB69C552}">
      <dgm:prSet/>
      <dgm:spPr>
        <a:solidFill>
          <a:schemeClr val="accent6">
            <a:lumMod val="60000"/>
            <a:lumOff val="40000"/>
          </a:schemeClr>
        </a:solidFill>
      </dgm:spPr>
      <dgm:t>
        <a:bodyPr/>
        <a:lstStyle/>
        <a:p>
          <a:pPr rtl="0"/>
          <a:r>
            <a:rPr lang="en-US" dirty="0"/>
            <a:t>It is what people do when they want to make sense of the world</a:t>
          </a:r>
          <a:endParaRPr lang="en-GB" dirty="0"/>
        </a:p>
      </dgm:t>
    </dgm:pt>
    <dgm:pt modelId="{E07EA194-20B5-4EC6-A91F-5C95F15EA691}" type="parTrans" cxnId="{581C9020-58CB-40D7-AB70-51290A35D80F}">
      <dgm:prSet/>
      <dgm:spPr/>
      <dgm:t>
        <a:bodyPr/>
        <a:lstStyle/>
        <a:p>
          <a:endParaRPr lang="en-US"/>
        </a:p>
      </dgm:t>
    </dgm:pt>
    <dgm:pt modelId="{EACD0A47-77F1-41B3-BB51-25168A611AD9}" type="sibTrans" cxnId="{581C9020-58CB-40D7-AB70-51290A35D80F}">
      <dgm:prSet/>
      <dgm:spPr/>
      <dgm:t>
        <a:bodyPr/>
        <a:lstStyle/>
        <a:p>
          <a:endParaRPr lang="en-US"/>
        </a:p>
      </dgm:t>
    </dgm:pt>
    <dgm:pt modelId="{4B07B7AF-A7AB-4FF7-BD9E-CC61ADC8CC7A}">
      <dgm:prSet/>
      <dgm:spPr>
        <a:solidFill>
          <a:schemeClr val="bg2">
            <a:lumMod val="50000"/>
          </a:schemeClr>
        </a:solidFill>
      </dgm:spPr>
      <dgm:t>
        <a:bodyPr/>
        <a:lstStyle/>
        <a:p>
          <a:pPr rtl="0"/>
          <a:r>
            <a:rPr lang="en-US"/>
            <a:t>Learning is a process of active engagement with experience</a:t>
          </a:r>
          <a:endParaRPr lang="en-GB"/>
        </a:p>
      </dgm:t>
    </dgm:pt>
    <dgm:pt modelId="{EF64B50D-F27A-40A6-9568-D2F15F8CAC79}" type="parTrans" cxnId="{54DCB494-7F85-40D8-BBC0-E748CCD6EAA5}">
      <dgm:prSet/>
      <dgm:spPr/>
      <dgm:t>
        <a:bodyPr/>
        <a:lstStyle/>
        <a:p>
          <a:endParaRPr lang="en-US"/>
        </a:p>
      </dgm:t>
    </dgm:pt>
    <dgm:pt modelId="{188FACA9-729D-449D-AF79-089CF2FCF42B}" type="sibTrans" cxnId="{54DCB494-7F85-40D8-BBC0-E748CCD6EAA5}">
      <dgm:prSet/>
      <dgm:spPr/>
      <dgm:t>
        <a:bodyPr/>
        <a:lstStyle/>
        <a:p>
          <a:endParaRPr lang="en-US"/>
        </a:p>
      </dgm:t>
    </dgm:pt>
    <dgm:pt modelId="{ADCE6288-EA67-4E4C-A7FC-BB2D6DC4F0A4}">
      <dgm:prSet/>
      <dgm:spPr>
        <a:solidFill>
          <a:schemeClr val="accent1">
            <a:lumMod val="60000"/>
            <a:lumOff val="40000"/>
          </a:schemeClr>
        </a:solidFill>
      </dgm:spPr>
      <dgm:t>
        <a:bodyPr/>
        <a:lstStyle/>
        <a:p>
          <a:pPr rtl="0"/>
          <a:r>
            <a:rPr lang="en-GB" dirty="0"/>
            <a:t>It is an on-going process of transformation which enables participants to become aware of themselves and how they relate to the world </a:t>
          </a:r>
        </a:p>
      </dgm:t>
    </dgm:pt>
    <dgm:pt modelId="{F885BD3D-15B5-41E0-91C6-AACDF25EA79E}" type="parTrans" cxnId="{99D54E7B-C49C-4694-A851-8C20F01B3771}">
      <dgm:prSet/>
      <dgm:spPr/>
      <dgm:t>
        <a:bodyPr/>
        <a:lstStyle/>
        <a:p>
          <a:endParaRPr lang="en-US"/>
        </a:p>
      </dgm:t>
    </dgm:pt>
    <dgm:pt modelId="{84134D97-1F88-4DDE-9C76-DBE19C0ABD5C}" type="sibTrans" cxnId="{99D54E7B-C49C-4694-A851-8C20F01B3771}">
      <dgm:prSet/>
      <dgm:spPr/>
      <dgm:t>
        <a:bodyPr/>
        <a:lstStyle/>
        <a:p>
          <a:endParaRPr lang="en-US"/>
        </a:p>
      </dgm:t>
    </dgm:pt>
    <dgm:pt modelId="{66CEC3B5-34CD-46F7-8604-5A90E5749317}">
      <dgm:prSet/>
      <dgm:spPr>
        <a:solidFill>
          <a:schemeClr val="accent2">
            <a:lumMod val="75000"/>
          </a:schemeClr>
        </a:solidFill>
      </dgm:spPr>
      <dgm:t>
        <a:bodyPr/>
        <a:lstStyle/>
        <a:p>
          <a:pPr rtl="0"/>
          <a:r>
            <a:rPr lang="en-GB" dirty="0"/>
            <a:t>It is rooted in peer learning; building relationships and  confidence between individuals and between communities of practice</a:t>
          </a:r>
        </a:p>
      </dgm:t>
    </dgm:pt>
    <dgm:pt modelId="{807295FC-E93B-4EFE-9179-B4EC613262D7}" type="parTrans" cxnId="{7C4BCD2F-33E4-4165-BB62-124E4A39E0B2}">
      <dgm:prSet/>
      <dgm:spPr/>
      <dgm:t>
        <a:bodyPr/>
        <a:lstStyle/>
        <a:p>
          <a:endParaRPr lang="en-US"/>
        </a:p>
      </dgm:t>
    </dgm:pt>
    <dgm:pt modelId="{00DF8458-3DE6-4CB3-A81C-A323B6BC5C8D}" type="sibTrans" cxnId="{7C4BCD2F-33E4-4165-BB62-124E4A39E0B2}">
      <dgm:prSet/>
      <dgm:spPr/>
      <dgm:t>
        <a:bodyPr/>
        <a:lstStyle/>
        <a:p>
          <a:endParaRPr lang="en-US"/>
        </a:p>
      </dgm:t>
    </dgm:pt>
    <dgm:pt modelId="{E52F8149-0726-4601-9446-72AF78481A78}">
      <dgm:prSet/>
      <dgm:spPr>
        <a:solidFill>
          <a:srgbClr val="E373BB"/>
        </a:solidFill>
      </dgm:spPr>
      <dgm:t>
        <a:bodyPr/>
        <a:lstStyle/>
        <a:p>
          <a:pPr rtl="0"/>
          <a:r>
            <a:rPr lang="en-GB" dirty="0"/>
            <a:t>It enables and encourages peers to challenge and inspire one another</a:t>
          </a:r>
        </a:p>
      </dgm:t>
    </dgm:pt>
    <dgm:pt modelId="{E15741BD-82CB-45D7-8F37-63FAF4FFF25F}" type="parTrans" cxnId="{81BE84A2-D0E8-4C7E-96F2-06AD6727E455}">
      <dgm:prSet/>
      <dgm:spPr/>
      <dgm:t>
        <a:bodyPr/>
        <a:lstStyle/>
        <a:p>
          <a:endParaRPr lang="en-US"/>
        </a:p>
      </dgm:t>
    </dgm:pt>
    <dgm:pt modelId="{C21DFD43-90D5-4432-963C-D9B5B9E29A42}" type="sibTrans" cxnId="{81BE84A2-D0E8-4C7E-96F2-06AD6727E455}">
      <dgm:prSet/>
      <dgm:spPr/>
      <dgm:t>
        <a:bodyPr/>
        <a:lstStyle/>
        <a:p>
          <a:endParaRPr lang="en-US"/>
        </a:p>
      </dgm:t>
    </dgm:pt>
    <dgm:pt modelId="{4C04332B-3382-4326-B955-311C9566355D}">
      <dgm:prSet/>
      <dgm:spPr>
        <a:solidFill>
          <a:srgbClr val="92D050"/>
        </a:solidFill>
      </dgm:spPr>
      <dgm:t>
        <a:bodyPr/>
        <a:lstStyle/>
        <a:p>
          <a:pPr rtl="0"/>
          <a:r>
            <a:rPr lang="en-US" dirty="0"/>
            <a:t>It may involve the development or deepening of skills, knowledge, understanding, values, ideas and feelings</a:t>
          </a:r>
          <a:endParaRPr lang="en-GB" dirty="0"/>
        </a:p>
      </dgm:t>
    </dgm:pt>
    <dgm:pt modelId="{59F55BA4-E113-450E-BFB4-49E918F61593}" type="parTrans" cxnId="{88F07C3A-44EB-4E82-B9E1-3D55FD187B4D}">
      <dgm:prSet/>
      <dgm:spPr/>
      <dgm:t>
        <a:bodyPr/>
        <a:lstStyle/>
        <a:p>
          <a:endParaRPr lang="en-US"/>
        </a:p>
      </dgm:t>
    </dgm:pt>
    <dgm:pt modelId="{39AF892C-5D65-42A0-AB0F-A447C1928BF2}" type="sibTrans" cxnId="{88F07C3A-44EB-4E82-B9E1-3D55FD187B4D}">
      <dgm:prSet/>
      <dgm:spPr/>
      <dgm:t>
        <a:bodyPr/>
        <a:lstStyle/>
        <a:p>
          <a:endParaRPr lang="en-US"/>
        </a:p>
      </dgm:t>
    </dgm:pt>
    <dgm:pt modelId="{9FF4A597-AFE9-4C2A-A823-9B133F472DC8}">
      <dgm:prSet/>
      <dgm:spPr/>
      <dgm:t>
        <a:bodyPr/>
        <a:lstStyle/>
        <a:p>
          <a:pPr rtl="0"/>
          <a:r>
            <a:rPr lang="en-US"/>
            <a:t>Effective learning leads to change, development and the desire to learn more</a:t>
          </a:r>
          <a:endParaRPr lang="en-GB"/>
        </a:p>
      </dgm:t>
    </dgm:pt>
    <dgm:pt modelId="{4062E075-813A-4768-82C2-6AE8D9412E87}" type="parTrans" cxnId="{FA215525-F446-418E-93E9-47C7F226025B}">
      <dgm:prSet/>
      <dgm:spPr/>
      <dgm:t>
        <a:bodyPr/>
        <a:lstStyle/>
        <a:p>
          <a:endParaRPr lang="en-US"/>
        </a:p>
      </dgm:t>
    </dgm:pt>
    <dgm:pt modelId="{A27FF0FC-AB35-4065-BCB2-C928CC16F14C}" type="sibTrans" cxnId="{FA215525-F446-418E-93E9-47C7F226025B}">
      <dgm:prSet/>
      <dgm:spPr/>
      <dgm:t>
        <a:bodyPr/>
        <a:lstStyle/>
        <a:p>
          <a:endParaRPr lang="en-US"/>
        </a:p>
      </dgm:t>
    </dgm:pt>
    <dgm:pt modelId="{A9A1B2A1-E7AE-4A25-BD00-D0D466A45678}" type="pres">
      <dgm:prSet presAssocID="{732ED81C-BB88-4FC4-81F4-47E1932B440C}" presName="diagram" presStyleCnt="0">
        <dgm:presLayoutVars>
          <dgm:dir/>
          <dgm:resizeHandles val="exact"/>
        </dgm:presLayoutVars>
      </dgm:prSet>
      <dgm:spPr/>
    </dgm:pt>
    <dgm:pt modelId="{1A96A391-F0B8-4710-B1F9-E827B7DA21A6}" type="pres">
      <dgm:prSet presAssocID="{759911FB-0FA1-4C31-9FEF-99512B787A04}" presName="node" presStyleLbl="node1" presStyleIdx="0" presStyleCnt="8">
        <dgm:presLayoutVars>
          <dgm:bulletEnabled val="1"/>
        </dgm:presLayoutVars>
      </dgm:prSet>
      <dgm:spPr/>
    </dgm:pt>
    <dgm:pt modelId="{AD9A6366-CC1B-4774-807A-38E047FD3CCE}" type="pres">
      <dgm:prSet presAssocID="{0A15C564-5C65-461B-A48F-A25039824B4E}" presName="sibTrans" presStyleCnt="0"/>
      <dgm:spPr/>
    </dgm:pt>
    <dgm:pt modelId="{FF898761-4665-41A9-9FB6-02FE6F149D1A}" type="pres">
      <dgm:prSet presAssocID="{6F8D0EC4-2B86-4835-8594-FC20DB69C552}" presName="node" presStyleLbl="node1" presStyleIdx="1" presStyleCnt="8">
        <dgm:presLayoutVars>
          <dgm:bulletEnabled val="1"/>
        </dgm:presLayoutVars>
      </dgm:prSet>
      <dgm:spPr/>
    </dgm:pt>
    <dgm:pt modelId="{D3979368-8529-4921-970E-4C1E32967659}" type="pres">
      <dgm:prSet presAssocID="{EACD0A47-77F1-41B3-BB51-25168A611AD9}" presName="sibTrans" presStyleCnt="0"/>
      <dgm:spPr/>
    </dgm:pt>
    <dgm:pt modelId="{D904A1C9-D5B5-4E03-9F8D-19899A6E4D97}" type="pres">
      <dgm:prSet presAssocID="{4B07B7AF-A7AB-4FF7-BD9E-CC61ADC8CC7A}" presName="node" presStyleLbl="node1" presStyleIdx="2" presStyleCnt="8">
        <dgm:presLayoutVars>
          <dgm:bulletEnabled val="1"/>
        </dgm:presLayoutVars>
      </dgm:prSet>
      <dgm:spPr/>
    </dgm:pt>
    <dgm:pt modelId="{27D0D470-0A59-4620-8A99-57E0FF89E792}" type="pres">
      <dgm:prSet presAssocID="{188FACA9-729D-449D-AF79-089CF2FCF42B}" presName="sibTrans" presStyleCnt="0"/>
      <dgm:spPr/>
    </dgm:pt>
    <dgm:pt modelId="{84EDB893-DA5C-4094-9A18-273FE905DC4B}" type="pres">
      <dgm:prSet presAssocID="{ADCE6288-EA67-4E4C-A7FC-BB2D6DC4F0A4}" presName="node" presStyleLbl="node1" presStyleIdx="3" presStyleCnt="8">
        <dgm:presLayoutVars>
          <dgm:bulletEnabled val="1"/>
        </dgm:presLayoutVars>
      </dgm:prSet>
      <dgm:spPr/>
    </dgm:pt>
    <dgm:pt modelId="{21363FA7-2F64-4DB4-900F-B500D74F4DA6}" type="pres">
      <dgm:prSet presAssocID="{84134D97-1F88-4DDE-9C76-DBE19C0ABD5C}" presName="sibTrans" presStyleCnt="0"/>
      <dgm:spPr/>
    </dgm:pt>
    <dgm:pt modelId="{C2F08ABB-D9EC-4700-9090-63106136BCC6}" type="pres">
      <dgm:prSet presAssocID="{66CEC3B5-34CD-46F7-8604-5A90E5749317}" presName="node" presStyleLbl="node1" presStyleIdx="4" presStyleCnt="8">
        <dgm:presLayoutVars>
          <dgm:bulletEnabled val="1"/>
        </dgm:presLayoutVars>
      </dgm:prSet>
      <dgm:spPr/>
    </dgm:pt>
    <dgm:pt modelId="{6F837DA6-D981-4877-8C71-501B8E5DD7B8}" type="pres">
      <dgm:prSet presAssocID="{00DF8458-3DE6-4CB3-A81C-A323B6BC5C8D}" presName="sibTrans" presStyleCnt="0"/>
      <dgm:spPr/>
    </dgm:pt>
    <dgm:pt modelId="{118AEA7C-0685-4B26-AAAF-25C804112F79}" type="pres">
      <dgm:prSet presAssocID="{E52F8149-0726-4601-9446-72AF78481A78}" presName="node" presStyleLbl="node1" presStyleIdx="5" presStyleCnt="8">
        <dgm:presLayoutVars>
          <dgm:bulletEnabled val="1"/>
        </dgm:presLayoutVars>
      </dgm:prSet>
      <dgm:spPr/>
    </dgm:pt>
    <dgm:pt modelId="{687569F7-423C-483D-82D5-54E26EDDAB39}" type="pres">
      <dgm:prSet presAssocID="{C21DFD43-90D5-4432-963C-D9B5B9E29A42}" presName="sibTrans" presStyleCnt="0"/>
      <dgm:spPr/>
    </dgm:pt>
    <dgm:pt modelId="{43B15EEE-BDAF-4E50-A2A3-5AF60E0205ED}" type="pres">
      <dgm:prSet presAssocID="{4C04332B-3382-4326-B955-311C9566355D}" presName="node" presStyleLbl="node1" presStyleIdx="6" presStyleCnt="8">
        <dgm:presLayoutVars>
          <dgm:bulletEnabled val="1"/>
        </dgm:presLayoutVars>
      </dgm:prSet>
      <dgm:spPr/>
    </dgm:pt>
    <dgm:pt modelId="{A866DF8D-3A05-42A0-B184-36970500FF9B}" type="pres">
      <dgm:prSet presAssocID="{39AF892C-5D65-42A0-AB0F-A447C1928BF2}" presName="sibTrans" presStyleCnt="0"/>
      <dgm:spPr/>
    </dgm:pt>
    <dgm:pt modelId="{69F053FA-F09E-41CC-ABCD-5597F62DEBD4}" type="pres">
      <dgm:prSet presAssocID="{9FF4A597-AFE9-4C2A-A823-9B133F472DC8}" presName="node" presStyleLbl="node1" presStyleIdx="7" presStyleCnt="8">
        <dgm:presLayoutVars>
          <dgm:bulletEnabled val="1"/>
        </dgm:presLayoutVars>
      </dgm:prSet>
      <dgm:spPr/>
    </dgm:pt>
  </dgm:ptLst>
  <dgm:cxnLst>
    <dgm:cxn modelId="{AB41E204-2197-442F-B9E0-3AB8EB69E751}" type="presOf" srcId="{4C04332B-3382-4326-B955-311C9566355D}" destId="{43B15EEE-BDAF-4E50-A2A3-5AF60E0205ED}" srcOrd="0" destOrd="0" presId="urn:microsoft.com/office/officeart/2005/8/layout/default"/>
    <dgm:cxn modelId="{581C9020-58CB-40D7-AB70-51290A35D80F}" srcId="{732ED81C-BB88-4FC4-81F4-47E1932B440C}" destId="{6F8D0EC4-2B86-4835-8594-FC20DB69C552}" srcOrd="1" destOrd="0" parTransId="{E07EA194-20B5-4EC6-A91F-5C95F15EA691}" sibTransId="{EACD0A47-77F1-41B3-BB51-25168A611AD9}"/>
    <dgm:cxn modelId="{FA215525-F446-418E-93E9-47C7F226025B}" srcId="{732ED81C-BB88-4FC4-81F4-47E1932B440C}" destId="{9FF4A597-AFE9-4C2A-A823-9B133F472DC8}" srcOrd="7" destOrd="0" parTransId="{4062E075-813A-4768-82C2-6AE8D9412E87}" sibTransId="{A27FF0FC-AB35-4065-BCB2-C928CC16F14C}"/>
    <dgm:cxn modelId="{7C4BCD2F-33E4-4165-BB62-124E4A39E0B2}" srcId="{732ED81C-BB88-4FC4-81F4-47E1932B440C}" destId="{66CEC3B5-34CD-46F7-8604-5A90E5749317}" srcOrd="4" destOrd="0" parTransId="{807295FC-E93B-4EFE-9179-B4EC613262D7}" sibTransId="{00DF8458-3DE6-4CB3-A81C-A323B6BC5C8D}"/>
    <dgm:cxn modelId="{D8F52A30-3988-47D9-8025-FA663086FF52}" srcId="{732ED81C-BB88-4FC4-81F4-47E1932B440C}" destId="{759911FB-0FA1-4C31-9FEF-99512B787A04}" srcOrd="0" destOrd="0" parTransId="{A2501212-069D-46AC-96B2-CC370B515673}" sibTransId="{0A15C564-5C65-461B-A48F-A25039824B4E}"/>
    <dgm:cxn modelId="{88F07C3A-44EB-4E82-B9E1-3D55FD187B4D}" srcId="{732ED81C-BB88-4FC4-81F4-47E1932B440C}" destId="{4C04332B-3382-4326-B955-311C9566355D}" srcOrd="6" destOrd="0" parTransId="{59F55BA4-E113-450E-BFB4-49E918F61593}" sibTransId="{39AF892C-5D65-42A0-AB0F-A447C1928BF2}"/>
    <dgm:cxn modelId="{41F36E61-C0CE-450E-9831-E98693A54DC8}" type="presOf" srcId="{759911FB-0FA1-4C31-9FEF-99512B787A04}" destId="{1A96A391-F0B8-4710-B1F9-E827B7DA21A6}" srcOrd="0" destOrd="0" presId="urn:microsoft.com/office/officeart/2005/8/layout/default"/>
    <dgm:cxn modelId="{3CD1296A-99B6-4C2B-B726-F1577B9149AC}" type="presOf" srcId="{4B07B7AF-A7AB-4FF7-BD9E-CC61ADC8CC7A}" destId="{D904A1C9-D5B5-4E03-9F8D-19899A6E4D97}" srcOrd="0" destOrd="0" presId="urn:microsoft.com/office/officeart/2005/8/layout/default"/>
    <dgm:cxn modelId="{99D54E7B-C49C-4694-A851-8C20F01B3771}" srcId="{732ED81C-BB88-4FC4-81F4-47E1932B440C}" destId="{ADCE6288-EA67-4E4C-A7FC-BB2D6DC4F0A4}" srcOrd="3" destOrd="0" parTransId="{F885BD3D-15B5-41E0-91C6-AACDF25EA79E}" sibTransId="{84134D97-1F88-4DDE-9C76-DBE19C0ABD5C}"/>
    <dgm:cxn modelId="{54DCB494-7F85-40D8-BBC0-E748CCD6EAA5}" srcId="{732ED81C-BB88-4FC4-81F4-47E1932B440C}" destId="{4B07B7AF-A7AB-4FF7-BD9E-CC61ADC8CC7A}" srcOrd="2" destOrd="0" parTransId="{EF64B50D-F27A-40A6-9568-D2F15F8CAC79}" sibTransId="{188FACA9-729D-449D-AF79-089CF2FCF42B}"/>
    <dgm:cxn modelId="{81BE84A2-D0E8-4C7E-96F2-06AD6727E455}" srcId="{732ED81C-BB88-4FC4-81F4-47E1932B440C}" destId="{E52F8149-0726-4601-9446-72AF78481A78}" srcOrd="5" destOrd="0" parTransId="{E15741BD-82CB-45D7-8F37-63FAF4FFF25F}" sibTransId="{C21DFD43-90D5-4432-963C-D9B5B9E29A42}"/>
    <dgm:cxn modelId="{C939A3A2-6AE4-4741-B64D-F897BE03D0ED}" type="presOf" srcId="{ADCE6288-EA67-4E4C-A7FC-BB2D6DC4F0A4}" destId="{84EDB893-DA5C-4094-9A18-273FE905DC4B}" srcOrd="0" destOrd="0" presId="urn:microsoft.com/office/officeart/2005/8/layout/default"/>
    <dgm:cxn modelId="{100B26A7-A5AD-4D22-9535-F5714C3E9FCF}" type="presOf" srcId="{6F8D0EC4-2B86-4835-8594-FC20DB69C552}" destId="{FF898761-4665-41A9-9FB6-02FE6F149D1A}" srcOrd="0" destOrd="0" presId="urn:microsoft.com/office/officeart/2005/8/layout/default"/>
    <dgm:cxn modelId="{E958ECC2-381D-484D-AE75-615A0DDDEE49}" type="presOf" srcId="{732ED81C-BB88-4FC4-81F4-47E1932B440C}" destId="{A9A1B2A1-E7AE-4A25-BD00-D0D466A45678}" srcOrd="0" destOrd="0" presId="urn:microsoft.com/office/officeart/2005/8/layout/default"/>
    <dgm:cxn modelId="{36F0AED7-6F99-4D51-8D28-F0729EEAF392}" type="presOf" srcId="{E52F8149-0726-4601-9446-72AF78481A78}" destId="{118AEA7C-0685-4B26-AAAF-25C804112F79}" srcOrd="0" destOrd="0" presId="urn:microsoft.com/office/officeart/2005/8/layout/default"/>
    <dgm:cxn modelId="{D4708BE0-3E6D-4CFE-A98C-420E76BF6999}" type="presOf" srcId="{9FF4A597-AFE9-4C2A-A823-9B133F472DC8}" destId="{69F053FA-F09E-41CC-ABCD-5597F62DEBD4}" srcOrd="0" destOrd="0" presId="urn:microsoft.com/office/officeart/2005/8/layout/default"/>
    <dgm:cxn modelId="{F3F07CEF-9F35-4904-ACFE-E8CB44A602FC}" type="presOf" srcId="{66CEC3B5-34CD-46F7-8604-5A90E5749317}" destId="{C2F08ABB-D9EC-4700-9090-63106136BCC6}" srcOrd="0" destOrd="0" presId="urn:microsoft.com/office/officeart/2005/8/layout/default"/>
    <dgm:cxn modelId="{B83FFD88-2962-4F0E-96BB-D107DD5D98E0}" type="presParOf" srcId="{A9A1B2A1-E7AE-4A25-BD00-D0D466A45678}" destId="{1A96A391-F0B8-4710-B1F9-E827B7DA21A6}" srcOrd="0" destOrd="0" presId="urn:microsoft.com/office/officeart/2005/8/layout/default"/>
    <dgm:cxn modelId="{C26CBD35-7DF4-467D-9309-ABC76ED8D050}" type="presParOf" srcId="{A9A1B2A1-E7AE-4A25-BD00-D0D466A45678}" destId="{AD9A6366-CC1B-4774-807A-38E047FD3CCE}" srcOrd="1" destOrd="0" presId="urn:microsoft.com/office/officeart/2005/8/layout/default"/>
    <dgm:cxn modelId="{AF76918D-2280-4641-A00A-08ABA53D6ECF}" type="presParOf" srcId="{A9A1B2A1-E7AE-4A25-BD00-D0D466A45678}" destId="{FF898761-4665-41A9-9FB6-02FE6F149D1A}" srcOrd="2" destOrd="0" presId="urn:microsoft.com/office/officeart/2005/8/layout/default"/>
    <dgm:cxn modelId="{D5986F8B-C977-483F-A98B-042809AFA647}" type="presParOf" srcId="{A9A1B2A1-E7AE-4A25-BD00-D0D466A45678}" destId="{D3979368-8529-4921-970E-4C1E32967659}" srcOrd="3" destOrd="0" presId="urn:microsoft.com/office/officeart/2005/8/layout/default"/>
    <dgm:cxn modelId="{988E6EDE-6205-4408-A86F-5D238BA4E797}" type="presParOf" srcId="{A9A1B2A1-E7AE-4A25-BD00-D0D466A45678}" destId="{D904A1C9-D5B5-4E03-9F8D-19899A6E4D97}" srcOrd="4" destOrd="0" presId="urn:microsoft.com/office/officeart/2005/8/layout/default"/>
    <dgm:cxn modelId="{E73783F8-56BD-48FA-8C8D-EF20978010B9}" type="presParOf" srcId="{A9A1B2A1-E7AE-4A25-BD00-D0D466A45678}" destId="{27D0D470-0A59-4620-8A99-57E0FF89E792}" srcOrd="5" destOrd="0" presId="urn:microsoft.com/office/officeart/2005/8/layout/default"/>
    <dgm:cxn modelId="{96C1C2AB-DF0A-4304-BAF7-0E1C087A1A84}" type="presParOf" srcId="{A9A1B2A1-E7AE-4A25-BD00-D0D466A45678}" destId="{84EDB893-DA5C-4094-9A18-273FE905DC4B}" srcOrd="6" destOrd="0" presId="urn:microsoft.com/office/officeart/2005/8/layout/default"/>
    <dgm:cxn modelId="{A94EC18F-6A48-49F0-B39A-3C9232CBDCC7}" type="presParOf" srcId="{A9A1B2A1-E7AE-4A25-BD00-D0D466A45678}" destId="{21363FA7-2F64-4DB4-900F-B500D74F4DA6}" srcOrd="7" destOrd="0" presId="urn:microsoft.com/office/officeart/2005/8/layout/default"/>
    <dgm:cxn modelId="{C925B520-4E8B-4657-B5D9-2455FCBE7E02}" type="presParOf" srcId="{A9A1B2A1-E7AE-4A25-BD00-D0D466A45678}" destId="{C2F08ABB-D9EC-4700-9090-63106136BCC6}" srcOrd="8" destOrd="0" presId="urn:microsoft.com/office/officeart/2005/8/layout/default"/>
    <dgm:cxn modelId="{782C5C2C-A2B3-4EC3-A4BD-75B54E0EDF14}" type="presParOf" srcId="{A9A1B2A1-E7AE-4A25-BD00-D0D466A45678}" destId="{6F837DA6-D981-4877-8C71-501B8E5DD7B8}" srcOrd="9" destOrd="0" presId="urn:microsoft.com/office/officeart/2005/8/layout/default"/>
    <dgm:cxn modelId="{05770709-5E71-43ED-BA25-8C1CBC64C793}" type="presParOf" srcId="{A9A1B2A1-E7AE-4A25-BD00-D0D466A45678}" destId="{118AEA7C-0685-4B26-AAAF-25C804112F79}" srcOrd="10" destOrd="0" presId="urn:microsoft.com/office/officeart/2005/8/layout/default"/>
    <dgm:cxn modelId="{84E16543-F393-4270-B2EC-71F047FD16D5}" type="presParOf" srcId="{A9A1B2A1-E7AE-4A25-BD00-D0D466A45678}" destId="{687569F7-423C-483D-82D5-54E26EDDAB39}" srcOrd="11" destOrd="0" presId="urn:microsoft.com/office/officeart/2005/8/layout/default"/>
    <dgm:cxn modelId="{F539B24F-8E14-4060-89DB-66FC896187CC}" type="presParOf" srcId="{A9A1B2A1-E7AE-4A25-BD00-D0D466A45678}" destId="{43B15EEE-BDAF-4E50-A2A3-5AF60E0205ED}" srcOrd="12" destOrd="0" presId="urn:microsoft.com/office/officeart/2005/8/layout/default"/>
    <dgm:cxn modelId="{4913DCEF-BFD6-44AA-A6B4-CF33207BAD1B}" type="presParOf" srcId="{A9A1B2A1-E7AE-4A25-BD00-D0D466A45678}" destId="{A866DF8D-3A05-42A0-B184-36970500FF9B}" srcOrd="13" destOrd="0" presId="urn:microsoft.com/office/officeart/2005/8/layout/default"/>
    <dgm:cxn modelId="{F81EB9B6-BAE1-40FF-9112-CC6E77C28D7E}" type="presParOf" srcId="{A9A1B2A1-E7AE-4A25-BD00-D0D466A45678}" destId="{69F053FA-F09E-41CC-ABCD-5597F62DEBD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D2FC3A-550F-473B-BDF1-3293C8369037}">
      <dsp:nvSpPr>
        <dsp:cNvPr id="0" name=""/>
        <dsp:cNvSpPr/>
      </dsp:nvSpPr>
      <dsp:spPr>
        <a:xfrm>
          <a:off x="1592947" y="0"/>
          <a:ext cx="7892378" cy="1324719"/>
        </a:xfrm>
        <a:prstGeom prst="chevron">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28575" rIns="0" bIns="28575" numCol="1" spcCol="1270" anchor="ctr" anchorCtr="0">
          <a:noAutofit/>
        </a:bodyPr>
        <a:lstStyle/>
        <a:p>
          <a:pPr marL="0" lvl="0" indent="0" algn="ctr" defTabSz="2000250" rtl="0">
            <a:lnSpc>
              <a:spcPct val="90000"/>
            </a:lnSpc>
            <a:spcBef>
              <a:spcPct val="0"/>
            </a:spcBef>
            <a:spcAft>
              <a:spcPct val="35000"/>
            </a:spcAft>
            <a:buNone/>
          </a:pPr>
          <a:r>
            <a:rPr lang="en-GB" sz="4500" b="1" kern="1200" dirty="0"/>
            <a:t>Performativity in Education</a:t>
          </a:r>
          <a:endParaRPr lang="en-GB" sz="4500" kern="1200" dirty="0"/>
        </a:p>
      </dsp:txBody>
      <dsp:txXfrm>
        <a:off x="2255307" y="0"/>
        <a:ext cx="6567659" cy="13247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96A391-F0B8-4710-B1F9-E827B7DA21A6}">
      <dsp:nvSpPr>
        <dsp:cNvPr id="0" name=""/>
        <dsp:cNvSpPr/>
      </dsp:nvSpPr>
      <dsp:spPr>
        <a:xfrm>
          <a:off x="1449153" y="2750"/>
          <a:ext cx="2870574" cy="1722344"/>
        </a:xfrm>
        <a:prstGeom prst="rect">
          <a:avLst/>
        </a:prstGeom>
        <a:solidFill>
          <a:schemeClr val="accent4">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Recognises that we learn best through practice rather than through theory alone</a:t>
          </a:r>
        </a:p>
      </dsp:txBody>
      <dsp:txXfrm>
        <a:off x="1449153" y="2750"/>
        <a:ext cx="2870574" cy="1722344"/>
      </dsp:txXfrm>
    </dsp:sp>
    <dsp:sp modelId="{FF898761-4665-41A9-9FB6-02FE6F149D1A}">
      <dsp:nvSpPr>
        <dsp:cNvPr id="0" name=""/>
        <dsp:cNvSpPr/>
      </dsp:nvSpPr>
      <dsp:spPr>
        <a:xfrm>
          <a:off x="4606786" y="2750"/>
          <a:ext cx="2870574" cy="1722344"/>
        </a:xfrm>
        <a:prstGeom prst="rect">
          <a:avLst/>
        </a:prstGeom>
        <a:solidFill>
          <a:schemeClr val="accent6">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It is what people do when they want to make sense of the world</a:t>
          </a:r>
          <a:endParaRPr lang="en-GB" sz="1800" kern="1200" dirty="0"/>
        </a:p>
      </dsp:txBody>
      <dsp:txXfrm>
        <a:off x="4606786" y="2750"/>
        <a:ext cx="2870574" cy="1722344"/>
      </dsp:txXfrm>
    </dsp:sp>
    <dsp:sp modelId="{D904A1C9-D5B5-4E03-9F8D-19899A6E4D97}">
      <dsp:nvSpPr>
        <dsp:cNvPr id="0" name=""/>
        <dsp:cNvSpPr/>
      </dsp:nvSpPr>
      <dsp:spPr>
        <a:xfrm>
          <a:off x="7764418" y="2750"/>
          <a:ext cx="2870574" cy="1722344"/>
        </a:xfrm>
        <a:prstGeom prst="rect">
          <a:avLst/>
        </a:prstGeom>
        <a:solidFill>
          <a:schemeClr val="bg2">
            <a:lumMod val="5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Learning is a process of active engagement with experience</a:t>
          </a:r>
          <a:endParaRPr lang="en-GB" sz="1800" kern="1200"/>
        </a:p>
      </dsp:txBody>
      <dsp:txXfrm>
        <a:off x="7764418" y="2750"/>
        <a:ext cx="2870574" cy="1722344"/>
      </dsp:txXfrm>
    </dsp:sp>
    <dsp:sp modelId="{84EDB893-DA5C-4094-9A18-273FE905DC4B}">
      <dsp:nvSpPr>
        <dsp:cNvPr id="0" name=""/>
        <dsp:cNvSpPr/>
      </dsp:nvSpPr>
      <dsp:spPr>
        <a:xfrm>
          <a:off x="1449153" y="2012153"/>
          <a:ext cx="2870574" cy="1722344"/>
        </a:xfrm>
        <a:prstGeom prst="rect">
          <a:avLst/>
        </a:prstGeom>
        <a:solidFill>
          <a:schemeClr val="accent1">
            <a:lumMod val="60000"/>
            <a:lum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is an on-going process of transformation which enables participants to become aware of themselves and how they relate to the world </a:t>
          </a:r>
        </a:p>
      </dsp:txBody>
      <dsp:txXfrm>
        <a:off x="1449153" y="2012153"/>
        <a:ext cx="2870574" cy="1722344"/>
      </dsp:txXfrm>
    </dsp:sp>
    <dsp:sp modelId="{C2F08ABB-D9EC-4700-9090-63106136BCC6}">
      <dsp:nvSpPr>
        <dsp:cNvPr id="0" name=""/>
        <dsp:cNvSpPr/>
      </dsp:nvSpPr>
      <dsp:spPr>
        <a:xfrm>
          <a:off x="4606786" y="2012153"/>
          <a:ext cx="2870574" cy="1722344"/>
        </a:xfrm>
        <a:prstGeom prst="rect">
          <a:avLst/>
        </a:prstGeom>
        <a:solidFill>
          <a:schemeClr val="accent2">
            <a:lumMod val="75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is rooted in peer learning; building relationships and  confidence between individuals and between communities of practice</a:t>
          </a:r>
        </a:p>
      </dsp:txBody>
      <dsp:txXfrm>
        <a:off x="4606786" y="2012153"/>
        <a:ext cx="2870574" cy="1722344"/>
      </dsp:txXfrm>
    </dsp:sp>
    <dsp:sp modelId="{118AEA7C-0685-4B26-AAAF-25C804112F79}">
      <dsp:nvSpPr>
        <dsp:cNvPr id="0" name=""/>
        <dsp:cNvSpPr/>
      </dsp:nvSpPr>
      <dsp:spPr>
        <a:xfrm>
          <a:off x="7764418" y="2012153"/>
          <a:ext cx="2870574" cy="1722344"/>
        </a:xfrm>
        <a:prstGeom prst="rect">
          <a:avLst/>
        </a:prstGeom>
        <a:solidFill>
          <a:srgbClr val="E373BB"/>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dirty="0"/>
            <a:t>It enables and encourages peers to challenge and inspire one another</a:t>
          </a:r>
        </a:p>
      </dsp:txBody>
      <dsp:txXfrm>
        <a:off x="7764418" y="2012153"/>
        <a:ext cx="2870574" cy="1722344"/>
      </dsp:txXfrm>
    </dsp:sp>
    <dsp:sp modelId="{43B15EEE-BDAF-4E50-A2A3-5AF60E0205ED}">
      <dsp:nvSpPr>
        <dsp:cNvPr id="0" name=""/>
        <dsp:cNvSpPr/>
      </dsp:nvSpPr>
      <dsp:spPr>
        <a:xfrm>
          <a:off x="3027969" y="4021555"/>
          <a:ext cx="2870574" cy="1722344"/>
        </a:xfrm>
        <a:prstGeom prst="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dirty="0"/>
            <a:t>It may involve the development or deepening of skills, knowledge, understanding, values, ideas and feelings</a:t>
          </a:r>
          <a:endParaRPr lang="en-GB" sz="1800" kern="1200" dirty="0"/>
        </a:p>
      </dsp:txBody>
      <dsp:txXfrm>
        <a:off x="3027969" y="4021555"/>
        <a:ext cx="2870574" cy="1722344"/>
      </dsp:txXfrm>
    </dsp:sp>
    <dsp:sp modelId="{69F053FA-F09E-41CC-ABCD-5597F62DEBD4}">
      <dsp:nvSpPr>
        <dsp:cNvPr id="0" name=""/>
        <dsp:cNvSpPr/>
      </dsp:nvSpPr>
      <dsp:spPr>
        <a:xfrm>
          <a:off x="6185602" y="4021555"/>
          <a:ext cx="2870574" cy="1722344"/>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US" sz="1800" kern="1200"/>
            <a:t>Effective learning leads to change, development and the desire to learn more</a:t>
          </a:r>
          <a:endParaRPr lang="en-GB" sz="1800" kern="1200"/>
        </a:p>
      </dsp:txBody>
      <dsp:txXfrm>
        <a:off x="6185602" y="4021555"/>
        <a:ext cx="2870574" cy="1722344"/>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5/27/2022</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5/27/2022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0" dirty="0">
                <a:latin typeface="Segoe UI" panose="020B0502040204020203" pitchFamily="34" charset="0"/>
                <a:cs typeface="Segoe UI" panose="020B0502040204020203" pitchFamily="34" charset="0"/>
              </a:rPr>
              <a:t>Once you find your sources, you will want to evaluate your sources using the following questions: </a:t>
            </a:r>
          </a:p>
          <a:p>
            <a:endParaRPr lang="en-US" i="0" dirty="0">
              <a:latin typeface="Segoe UI" panose="020B0502040204020203" pitchFamily="34" charset="0"/>
              <a:cs typeface="Segoe UI" panose="020B0502040204020203" pitchFamily="34" charset="0"/>
            </a:endParaRPr>
          </a:p>
          <a:p>
            <a:r>
              <a:rPr lang="en-US" b="1" i="0" dirty="0">
                <a:latin typeface="Segoe UI" panose="020B0502040204020203" pitchFamily="34" charset="0"/>
                <a:cs typeface="Segoe UI" panose="020B0502040204020203" pitchFamily="34" charset="0"/>
              </a:rPr>
              <a:t>Author: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Who is the author?</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Why should I believe what he or she has to say on the topic?</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author seen as an expert on the topic? How do you know?</a:t>
            </a:r>
          </a:p>
          <a:p>
            <a:pPr marL="171450" indent="-171450">
              <a:buFont typeface="Arial" panose="020B0604020202020204" pitchFamily="34" charset="0"/>
              <a:buChar char="•"/>
            </a:pPr>
            <a:endParaRPr lang="en-US"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Current: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How current is the information in the source?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When was the source published?</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out-of-date?</a:t>
            </a:r>
          </a:p>
          <a:p>
            <a:pPr marL="171450" indent="-171450">
              <a:buFont typeface="Arial" panose="020B0604020202020204" pitchFamily="34" charset="0"/>
              <a:buChar char="•"/>
            </a:pPr>
            <a:endParaRPr lang="en-US" b="1" i="0" dirty="0">
              <a:latin typeface="Segoe UI" panose="020B0502040204020203" pitchFamily="34" charset="0"/>
              <a:cs typeface="Segoe UI" panose="020B0502040204020203" pitchFamily="34" charset="0"/>
            </a:endParaRPr>
          </a:p>
          <a:p>
            <a:pPr marL="0" indent="0">
              <a:buFont typeface="Arial" panose="020B0604020202020204" pitchFamily="34" charset="0"/>
              <a:buNone/>
            </a:pPr>
            <a:r>
              <a:rPr lang="en-US" b="1" i="0" dirty="0">
                <a:latin typeface="Segoe UI" panose="020B0502040204020203" pitchFamily="34" charset="0"/>
                <a:cs typeface="Segoe UI" panose="020B0502040204020203" pitchFamily="34" charset="0"/>
              </a:rPr>
              <a:t>Accuracy: </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content accurate?</a:t>
            </a:r>
          </a:p>
          <a:p>
            <a:pPr marL="171450" indent="-171450">
              <a:buFont typeface="Arial" panose="020B0604020202020204" pitchFamily="34" charset="0"/>
              <a:buChar char="•"/>
            </a:pPr>
            <a:r>
              <a:rPr lang="en-US" i="0" dirty="0">
                <a:latin typeface="Segoe UI" panose="020B0502040204020203" pitchFamily="34" charset="0"/>
                <a:cs typeface="Segoe UI" panose="020B0502040204020203" pitchFamily="34" charset="0"/>
              </a:rPr>
              <a:t>Is the information presented objectively?  Do they share the pros and cons?</a:t>
            </a:r>
          </a:p>
        </p:txBody>
      </p:sp>
      <p:sp>
        <p:nvSpPr>
          <p:cNvPr id="4" name="Slide Number Placeholder 3"/>
          <p:cNvSpPr>
            <a:spLocks noGrp="1"/>
          </p:cNvSpPr>
          <p:nvPr>
            <p:ph type="sldNum" sz="quarter" idx="10"/>
          </p:nvPr>
        </p:nvSpPr>
        <p:spPr/>
        <p:txBody>
          <a:bodyPr/>
          <a:lstStyle/>
          <a:p>
            <a:fld id="{BC849E9A-41F7-4779-A581-48A7C374A227}" type="slidenum">
              <a:rPr lang="en-US" smtClean="0"/>
              <a:t>11</a:t>
            </a:fld>
            <a:endParaRPr lang="en-US" dirty="0"/>
          </a:p>
        </p:txBody>
      </p:sp>
    </p:spTree>
    <p:extLst>
      <p:ext uri="{BB962C8B-B14F-4D97-AF65-F5344CB8AC3E}">
        <p14:creationId xmlns:p14="http://schemas.microsoft.com/office/powerpoint/2010/main" val="8981237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Tree>
    <p:extLst>
      <p:ext uri="{BB962C8B-B14F-4D97-AF65-F5344CB8AC3E}">
        <p14:creationId xmlns:p14="http://schemas.microsoft.com/office/powerpoint/2010/main" val="340930039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330692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8926280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403007368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8" name="Footer Placeholder 7"/>
          <p:cNvSpPr>
            <a:spLocks noGrp="1"/>
          </p:cNvSpPr>
          <p:nvPr>
            <p:ph type="ftr" sz="quarter" idx="11"/>
          </p:nvPr>
        </p:nvSpPr>
        <p:spPr>
          <a:xfrm>
            <a:off x="4165600" y="6356351"/>
            <a:ext cx="38608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4625580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4" name="Footer Placeholder 3"/>
          <p:cNvSpPr>
            <a:spLocks noGrp="1"/>
          </p:cNvSpPr>
          <p:nvPr>
            <p:ph type="ftr" sz="quarter" idx="11"/>
          </p:nvPr>
        </p:nvSpPr>
        <p:spPr>
          <a:xfrm>
            <a:off x="4165600" y="6356351"/>
            <a:ext cx="38608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88650289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3" name="Footer Placeholder 2"/>
          <p:cNvSpPr>
            <a:spLocks noGrp="1"/>
          </p:cNvSpPr>
          <p:nvPr>
            <p:ph type="ftr" sz="quarter" idx="11"/>
          </p:nvPr>
        </p:nvSpPr>
        <p:spPr>
          <a:xfrm>
            <a:off x="4165600" y="6356351"/>
            <a:ext cx="38608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4228110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100932359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6" name="Footer Placeholder 5"/>
          <p:cNvSpPr>
            <a:spLocks noGrp="1"/>
          </p:cNvSpPr>
          <p:nvPr>
            <p:ph type="ftr" sz="quarter" idx="11"/>
          </p:nvPr>
        </p:nvSpPr>
        <p:spPr>
          <a:xfrm>
            <a:off x="4165600" y="6356351"/>
            <a:ext cx="38608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30678033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95498387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609600" y="6356351"/>
            <a:ext cx="2844800" cy="365125"/>
          </a:xfrm>
          <a:prstGeom prst="rect">
            <a:avLst/>
          </a:prstGeom>
        </p:spPr>
        <p:txBody>
          <a:bodyPr/>
          <a:lstStyle/>
          <a:p>
            <a:fld id="{8EC0BD53-F943-48ED-9BE7-196A8EE66FFC}" type="datetimeFigureOut">
              <a:rPr lang="en-US" smtClean="0"/>
              <a:t>5/27/2022</a:t>
            </a:fld>
            <a:endParaRPr lang="en-US"/>
          </a:p>
        </p:txBody>
      </p:sp>
      <p:sp>
        <p:nvSpPr>
          <p:cNvPr id="5" name="Footer Placeholder 4"/>
          <p:cNvSpPr>
            <a:spLocks noGrp="1"/>
          </p:cNvSpPr>
          <p:nvPr>
            <p:ph type="ftr" sz="quarter" idx="11"/>
          </p:nvPr>
        </p:nvSpPr>
        <p:spPr>
          <a:xfrm>
            <a:off x="4165600" y="6356351"/>
            <a:ext cx="38608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8737600" y="6356351"/>
            <a:ext cx="2844800" cy="365125"/>
          </a:xfrm>
          <a:prstGeom prst="rect">
            <a:avLst/>
          </a:prstGeom>
        </p:spPr>
        <p:txBody>
          <a:bodyPr/>
          <a:lstStyle/>
          <a:p>
            <a:fld id="{239D2269-B921-4D54-A147-D7C20EE97350}" type="slidenum">
              <a:rPr lang="en-US" smtClean="0"/>
              <a:t>‹#›</a:t>
            </a:fld>
            <a:endParaRPr lang="en-US"/>
          </a:p>
        </p:txBody>
      </p:sp>
    </p:spTree>
    <p:extLst>
      <p:ext uri="{BB962C8B-B14F-4D97-AF65-F5344CB8AC3E}">
        <p14:creationId xmlns:p14="http://schemas.microsoft.com/office/powerpoint/2010/main" val="24764110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jpe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5/27/2022</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1026" name="Picture 2" descr="C:\Users\Owner\AppData\Local\Microsoft\Windows\Temporary Internet Files\Content.IE5\18X3X63O\MP900439472[1].jpg"/>
          <p:cNvPicPr>
            <a:picLocks noChangeAspect="1" noChangeArrowheads="1"/>
          </p:cNvPicPr>
          <p:nvPr userDrawn="1"/>
        </p:nvPicPr>
        <p:blipFill rotWithShape="1">
          <a:blip r:embed="rId13">
            <a:extLst>
              <a:ext uri="{BEBA8EAE-BF5A-486C-A8C5-ECC9F3942E4B}">
                <a14:imgProps xmlns:a14="http://schemas.microsoft.com/office/drawing/2010/main">
                  <a14:imgLayer r:embed="rId14">
                    <a14:imgEffect>
                      <a14:brightnessContrast bright="-20000" contrast="40000"/>
                    </a14:imgEffect>
                  </a14:imgLayer>
                </a14:imgProps>
              </a:ext>
              <a:ext uri="{28A0092B-C50C-407E-A947-70E740481C1C}">
                <a14:useLocalDpi xmlns:a14="http://schemas.microsoft.com/office/drawing/2010/main" val="0"/>
              </a:ext>
            </a:extLst>
          </a:blip>
          <a:srcRect l="19667"/>
          <a:stretch/>
        </p:blipFill>
        <p:spPr bwMode="auto">
          <a:xfrm>
            <a:off x="-1392" y="0"/>
            <a:ext cx="12193392" cy="690355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59146843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b="0" kern="1200">
          <a:solidFill>
            <a:schemeClr val="bg1"/>
          </a:solidFill>
          <a:latin typeface="Segoe Print" pitchFamily="2" charset="0"/>
          <a:ea typeface="+mj-ea"/>
          <a:cs typeface="+mj-cs"/>
        </a:defRPr>
      </a:lvl1pPr>
    </p:titleStyle>
    <p:bodyStyle>
      <a:lvl1pPr marL="342900" indent="-342900" algn="l" defTabSz="914400" rtl="0" eaLnBrk="1" latinLnBrk="0" hangingPunct="1">
        <a:spcBef>
          <a:spcPct val="20000"/>
        </a:spcBef>
        <a:buFont typeface="Arial" pitchFamily="34" charset="0"/>
        <a:buChar char="•"/>
        <a:defRPr sz="3200" b="0" kern="1200">
          <a:solidFill>
            <a:schemeClr val="bg1"/>
          </a:solidFill>
          <a:latin typeface="Segoe Print" pitchFamily="2" charset="0"/>
          <a:ea typeface="+mn-ea"/>
          <a:cs typeface="+mn-cs"/>
        </a:defRPr>
      </a:lvl1pPr>
      <a:lvl2pPr marL="742950" indent="-285750" algn="l" defTabSz="914400" rtl="0" eaLnBrk="1" latinLnBrk="0" hangingPunct="1">
        <a:spcBef>
          <a:spcPct val="20000"/>
        </a:spcBef>
        <a:buFont typeface="Arial" pitchFamily="34" charset="0"/>
        <a:buChar char="–"/>
        <a:defRPr sz="2800" b="0" kern="1200">
          <a:solidFill>
            <a:schemeClr val="bg1"/>
          </a:solidFill>
          <a:latin typeface="Segoe Print" pitchFamily="2" charset="0"/>
          <a:ea typeface="+mn-ea"/>
          <a:cs typeface="+mn-cs"/>
        </a:defRPr>
      </a:lvl2pPr>
      <a:lvl3pPr marL="1143000" indent="-228600" algn="l" defTabSz="914400" rtl="0" eaLnBrk="1" latinLnBrk="0" hangingPunct="1">
        <a:spcBef>
          <a:spcPct val="20000"/>
        </a:spcBef>
        <a:buFont typeface="Arial" pitchFamily="34" charset="0"/>
        <a:buChar char="•"/>
        <a:defRPr sz="2400" b="0" kern="1200">
          <a:solidFill>
            <a:schemeClr val="bg1"/>
          </a:solidFill>
          <a:latin typeface="Segoe Print" pitchFamily="2" charset="0"/>
          <a:ea typeface="+mn-ea"/>
          <a:cs typeface="+mn-cs"/>
        </a:defRPr>
      </a:lvl3pPr>
      <a:lvl4pPr marL="1600200" indent="-228600" algn="l" defTabSz="914400" rtl="0" eaLnBrk="1" latinLnBrk="0" hangingPunct="1">
        <a:spcBef>
          <a:spcPct val="20000"/>
        </a:spcBef>
        <a:buFont typeface="Arial" pitchFamily="34" charset="0"/>
        <a:buChar char="–"/>
        <a:defRPr sz="2000" b="0" kern="1200">
          <a:solidFill>
            <a:schemeClr val="bg1"/>
          </a:solidFill>
          <a:latin typeface="Segoe Print" pitchFamily="2" charset="0"/>
          <a:ea typeface="+mn-ea"/>
          <a:cs typeface="+mn-cs"/>
        </a:defRPr>
      </a:lvl4pPr>
      <a:lvl5pPr marL="2057400" indent="-228600" algn="l" defTabSz="914400" rtl="0" eaLnBrk="1" latinLnBrk="0" hangingPunct="1">
        <a:spcBef>
          <a:spcPct val="20000"/>
        </a:spcBef>
        <a:buFont typeface="Arial" pitchFamily="34" charset="0"/>
        <a:buChar char="»"/>
        <a:defRPr sz="2000" b="0" kern="1200">
          <a:solidFill>
            <a:schemeClr val="bg1"/>
          </a:solidFill>
          <a:latin typeface="Segoe Print" pitchFamily="2" charset="0"/>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microsoft.com/office/2007/relationships/diagramDrawing" Target="../diagrams/drawing1.xml"/><Relationship Id="rId3" Type="http://schemas.microsoft.com/office/2007/relationships/hdphoto" Target="../media/hdphoto2.wdp"/><Relationship Id="rId7" Type="http://schemas.openxmlformats.org/officeDocument/2006/relationships/diagramColors" Target="../diagrams/colors1.xml"/><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www.youtube.com/watch?v=v74nRbWSNqk" TargetMode="External"/><Relationship Id="rId4" Type="http://schemas.microsoft.com/office/2007/relationships/hdphoto" Target="../media/hdphoto3.wdp"/></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16.xml.rels><?xml version="1.0" encoding="UTF-8" standalone="yes"?>
<Relationships xmlns="http://schemas.openxmlformats.org/package/2006/relationships"><Relationship Id="rId3" Type="http://schemas.openxmlformats.org/officeDocument/2006/relationships/hyperlink" Target="http://www.infed.org/biblio/b-reflect.htm" TargetMode="External"/><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1AC0E-7195-4ACF-AA0A-5E2923A987F7}"/>
              </a:ext>
            </a:extLst>
          </p:cNvPr>
          <p:cNvSpPr>
            <a:spLocks noGrp="1"/>
          </p:cNvSpPr>
          <p:nvPr>
            <p:ph type="ctrTitle"/>
          </p:nvPr>
        </p:nvSpPr>
        <p:spPr>
          <a:xfrm>
            <a:off x="4654294" y="4522156"/>
            <a:ext cx="6847315" cy="1363215"/>
          </a:xfrm>
        </p:spPr>
        <p:txBody>
          <a:bodyPr anchor="t">
            <a:noAutofit/>
          </a:bodyPr>
          <a:lstStyle/>
          <a:p>
            <a:pPr algn="l"/>
            <a:r>
              <a:rPr lang="en-US" sz="5400" dirty="0">
                <a:latin typeface="Franklin Gothic Book" panose="020B0503020102020204" pitchFamily="34" charset="0"/>
                <a:cs typeface="Segoe UI" panose="020B0502040204020203" pitchFamily="34" charset="0"/>
              </a:rPr>
              <a:t>Experiential Education</a:t>
            </a:r>
          </a:p>
        </p:txBody>
      </p:sp>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945418"/>
            <a:ext cx="5609219" cy="576738"/>
          </a:xfrm>
        </p:spPr>
        <p:txBody>
          <a:bodyPr anchor="b">
            <a:normAutofit/>
          </a:bodyPr>
          <a:lstStyle/>
          <a:p>
            <a:pPr algn="l"/>
            <a:r>
              <a:rPr lang="en-US" sz="3200" dirty="0">
                <a:latin typeface="Franklin Gothic Book" panose="020B0503020102020204" pitchFamily="34" charset="0"/>
              </a:rPr>
              <a:t>Outdoor Adventure Education</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5" name="Graphic 4" descr="Chat">
            <a:extLst>
              <a:ext uri="{FF2B5EF4-FFF2-40B4-BE49-F238E27FC236}">
                <a16:creationId xmlns:a16="http://schemas.microsoft.com/office/drawing/2014/main" id="{EB71843F-0A0B-4317-B205-4B0A0B97C0F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980302" y="1293093"/>
            <a:ext cx="1827742" cy="1827742"/>
          </a:xfrm>
          <a:prstGeom prst="rect">
            <a:avLst/>
          </a:prstGeom>
        </p:spPr>
      </p:pic>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11" name="Graphic 10" descr="Books on Shelf">
            <a:extLst>
              <a:ext uri="{FF2B5EF4-FFF2-40B4-BE49-F238E27FC236}">
                <a16:creationId xmlns:a16="http://schemas.microsoft.com/office/drawing/2014/main" id="{18A239E6-97C0-4A74-8E7A-C9FD39A8C92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2025436" y="-53747"/>
            <a:ext cx="2260711" cy="2260711"/>
          </a:xfrm>
          <a:prstGeom prst="rect">
            <a:avLst/>
          </a:prstGeom>
        </p:spPr>
      </p:pic>
      <p:pic>
        <p:nvPicPr>
          <p:cNvPr id="4" name="Picture 3"/>
          <p:cNvPicPr>
            <a:picLocks noChangeAspect="1"/>
          </p:cNvPicPr>
          <p:nvPr/>
        </p:nvPicPr>
        <p:blipFill>
          <a:blip r:embed="rId6"/>
          <a:stretch>
            <a:fillRect/>
          </a:stretch>
        </p:blipFill>
        <p:spPr>
          <a:xfrm>
            <a:off x="67111" y="3780825"/>
            <a:ext cx="2908900" cy="2104545"/>
          </a:xfrm>
          <a:prstGeom prst="rect">
            <a:avLst/>
          </a:prstGeom>
        </p:spPr>
      </p:pic>
      <p:pic>
        <p:nvPicPr>
          <p:cNvPr id="8" name="Picture 7"/>
          <p:cNvPicPr>
            <a:picLocks noChangeAspect="1"/>
          </p:cNvPicPr>
          <p:nvPr/>
        </p:nvPicPr>
        <p:blipFill>
          <a:blip r:embed="rId7"/>
          <a:stretch>
            <a:fillRect/>
          </a:stretch>
        </p:blipFill>
        <p:spPr>
          <a:xfrm>
            <a:off x="9525863" y="28874"/>
            <a:ext cx="2553329" cy="2553329"/>
          </a:xfrm>
          <a:prstGeom prst="rect">
            <a:avLst/>
          </a:prstGeom>
        </p:spPr>
      </p:pic>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p:cNvPicPr>
            <a:picLocks noChangeAspect="1"/>
          </p:cNvPicPr>
          <p:nvPr/>
        </p:nvPicPr>
        <p:blipFill>
          <a:blip r:embed="rId3"/>
          <a:stretch>
            <a:fillRect/>
          </a:stretch>
        </p:blipFill>
        <p:spPr>
          <a:xfrm>
            <a:off x="447431" y="1450671"/>
            <a:ext cx="4800600" cy="2819400"/>
          </a:xfrm>
          <a:prstGeom prst="rect">
            <a:avLst/>
          </a:prstGeom>
        </p:spPr>
      </p:pic>
      <p:sp>
        <p:nvSpPr>
          <p:cNvPr id="2" name="Title 1">
            <a:extLst>
              <a:ext uri="{FF2B5EF4-FFF2-40B4-BE49-F238E27FC236}">
                <a16:creationId xmlns:a16="http://schemas.microsoft.com/office/drawing/2014/main" id="{042C824B-4279-4D47-92DD-71F5353FAA23}"/>
              </a:ext>
            </a:extLst>
          </p:cNvPr>
          <p:cNvSpPr>
            <a:spLocks noGrp="1"/>
          </p:cNvSpPr>
          <p:nvPr>
            <p:ph type="title"/>
          </p:nvPr>
        </p:nvSpPr>
        <p:spPr>
          <a:xfrm>
            <a:off x="283308" y="169573"/>
            <a:ext cx="10515600" cy="1325563"/>
          </a:xfrm>
        </p:spPr>
        <p:txBody>
          <a:bodyPr>
            <a:normAutofit/>
          </a:bodyPr>
          <a:lstStyle/>
          <a:p>
            <a:r>
              <a:rPr lang="en-US" sz="5400" b="1" dirty="0">
                <a:solidFill>
                  <a:schemeClr val="accent1"/>
                </a:solidFill>
                <a:latin typeface="Franklin Gothic Book" panose="020B0503020102020204" pitchFamily="34" charset="0"/>
                <a:cs typeface="Segoe UI" panose="020B0502040204020203" pitchFamily="34" charset="0"/>
              </a:rPr>
              <a:t>Education… what is it?</a:t>
            </a:r>
          </a:p>
        </p:txBody>
      </p:sp>
      <p:sp>
        <p:nvSpPr>
          <p:cNvPr id="7" name="TextBox 6">
            <a:extLst>
              <a:ext uri="{FF2B5EF4-FFF2-40B4-BE49-F238E27FC236}">
                <a16:creationId xmlns:a16="http://schemas.microsoft.com/office/drawing/2014/main" id="{E5564556-59F0-4D0A-A6CD-ADF8F4D7428B}"/>
              </a:ext>
            </a:extLst>
          </p:cNvPr>
          <p:cNvSpPr txBox="1"/>
          <p:nvPr/>
        </p:nvSpPr>
        <p:spPr>
          <a:xfrm>
            <a:off x="5102087" y="3381709"/>
            <a:ext cx="6486364" cy="3108543"/>
          </a:xfrm>
          <a:prstGeom prst="rect">
            <a:avLst/>
          </a:prstGeom>
          <a:noFill/>
        </p:spPr>
        <p:txBody>
          <a:bodyPr wrap="square" rtlCol="0">
            <a:spAutoFit/>
          </a:bodyPr>
          <a:lstStyle/>
          <a:p>
            <a:r>
              <a:rPr lang="en-US" sz="2800" dirty="0">
                <a:solidFill>
                  <a:schemeClr val="accent1"/>
                </a:solidFill>
                <a:latin typeface="Segoe UI" panose="020B0502040204020203" pitchFamily="34" charset="0"/>
                <a:cs typeface="Segoe UI" panose="020B0502040204020203" pitchFamily="34" charset="0"/>
              </a:rPr>
              <a:t>We have all been educated and hopefully you will carry on being educated in one way or another for the rest of your life.  For the first 18 years or so of our lives most of us are engaged in education on a full-time basis… but what does education mean? </a:t>
            </a:r>
          </a:p>
        </p:txBody>
      </p:sp>
      <p:sp>
        <p:nvSpPr>
          <p:cNvPr id="3" name="AutoShape 2" descr="The Condition of Education"/>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153491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09800" y="228601"/>
            <a:ext cx="8001000" cy="1066800"/>
          </a:xfrm>
        </p:spPr>
        <p:txBody>
          <a:bodyPr/>
          <a:lstStyle/>
          <a:p>
            <a:r>
              <a:rPr lang="en-US" dirty="0"/>
              <a:t>Traditional education</a:t>
            </a:r>
          </a:p>
        </p:txBody>
      </p:sp>
      <p:sp>
        <p:nvSpPr>
          <p:cNvPr id="3" name="Subtitle 2"/>
          <p:cNvSpPr>
            <a:spLocks noGrp="1"/>
          </p:cNvSpPr>
          <p:nvPr>
            <p:ph type="subTitle" idx="1"/>
          </p:nvPr>
        </p:nvSpPr>
        <p:spPr>
          <a:xfrm>
            <a:off x="238539" y="1066800"/>
            <a:ext cx="11688418" cy="5257800"/>
          </a:xfrm>
        </p:spPr>
        <p:txBody>
          <a:bodyPr>
            <a:normAutofit fontScale="55000" lnSpcReduction="20000"/>
          </a:bodyPr>
          <a:lstStyle/>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transfer of knowledge from the teacher to the student is the traditional approach to education.</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process is </a:t>
            </a:r>
            <a:r>
              <a:rPr lang="en-US" sz="4200" b="1" i="1" u="sng" dirty="0">
                <a:solidFill>
                  <a:schemeClr val="bg1"/>
                </a:solidFill>
                <a:latin typeface="Poor Richard" panose="02080502050505020702" pitchFamily="18" charset="0"/>
                <a:cs typeface="Segoe UI" panose="020B0502040204020203" pitchFamily="34" charset="0"/>
              </a:rPr>
              <a:t>didactic </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Didactic teaching is intended to teach facts.</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facts are set out in a curriculum that is designed to meet the perceived needs of society</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curriculum is heavily rooted in tradition, dating back to the industrial revolution</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Assessments are used (exams etc.) to check that the student has been educated and has met the required standards </a:t>
            </a:r>
          </a:p>
          <a:p>
            <a:pPr marL="571500" indent="-571500" algn="l">
              <a:lnSpc>
                <a:spcPct val="170000"/>
              </a:lnSpc>
              <a:buFont typeface="Arial" panose="020B0604020202020204" pitchFamily="34" charset="0"/>
              <a:buChar char="•"/>
            </a:pPr>
            <a:r>
              <a:rPr lang="en-US" sz="4200" i="1" dirty="0">
                <a:solidFill>
                  <a:schemeClr val="bg1"/>
                </a:solidFill>
                <a:latin typeface="Poor Richard" panose="02080502050505020702" pitchFamily="18" charset="0"/>
                <a:cs typeface="Segoe UI" panose="020B0502040204020203" pitchFamily="34" charset="0"/>
              </a:rPr>
              <a:t>The learner is a passive recipient of information; it’s largely  one way process</a:t>
            </a:r>
          </a:p>
          <a:p>
            <a:pPr algn="l"/>
            <a:endParaRPr lang="en-US" i="1" dirty="0">
              <a:latin typeface="Poor Richard" panose="02080502050505020702" pitchFamily="18" charset="0"/>
            </a:endParaRPr>
          </a:p>
        </p:txBody>
      </p:sp>
    </p:spTree>
    <p:extLst>
      <p:ext uri="{BB962C8B-B14F-4D97-AF65-F5344CB8AC3E}">
        <p14:creationId xmlns:p14="http://schemas.microsoft.com/office/powerpoint/2010/main" val="21237937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BEBA8EAE-BF5A-486C-A8C5-ECC9F3942E4B}">
                <a14:imgProps xmlns:a14="http://schemas.microsoft.com/office/drawing/2010/main">
                  <a14:imgLayer r:embed="rId3">
                    <a14:imgEffect>
                      <a14:brightnessContrast bright="20000" contrast="-40000"/>
                    </a14:imgEffect>
                  </a14:imgLayer>
                </a14:imgProps>
              </a:ext>
            </a:extLst>
          </a:blip>
          <a:stretch>
            <a:fillRect/>
          </a:stretch>
        </p:blipFill>
        <p:spPr>
          <a:xfrm>
            <a:off x="908092" y="-2"/>
            <a:ext cx="2143125" cy="2143125"/>
          </a:xfrm>
          <a:prstGeom prst="rect">
            <a:avLst/>
          </a:prstGeom>
        </p:spPr>
      </p:pic>
      <p:graphicFrame>
        <p:nvGraphicFramePr>
          <p:cNvPr id="5" name="Diagram 4"/>
          <p:cNvGraphicFramePr/>
          <p:nvPr>
            <p:extLst>
              <p:ext uri="{D42A27DB-BD31-4B8C-83A1-F6EECF244321}">
                <p14:modId xmlns:p14="http://schemas.microsoft.com/office/powerpoint/2010/main" val="3997356685"/>
              </p:ext>
            </p:extLst>
          </p:nvPr>
        </p:nvGraphicFramePr>
        <p:xfrm>
          <a:off x="1222270" y="408780"/>
          <a:ext cx="10515600" cy="132556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Content Placeholder 2"/>
          <p:cNvSpPr>
            <a:spLocks noGrp="1"/>
          </p:cNvSpPr>
          <p:nvPr>
            <p:ph idx="1"/>
          </p:nvPr>
        </p:nvSpPr>
        <p:spPr>
          <a:xfrm>
            <a:off x="285827" y="2143123"/>
            <a:ext cx="11620346" cy="4008208"/>
          </a:xfrm>
        </p:spPr>
        <p:txBody>
          <a:bodyPr>
            <a:normAutofit fontScale="92500"/>
          </a:bodyPr>
          <a:lstStyle/>
          <a:p>
            <a:r>
              <a:rPr lang="en-GB" dirty="0"/>
              <a:t>The assessment of learning is seen by many to be the focus of the education system in the UK.  Is this the same in for you at home?</a:t>
            </a:r>
          </a:p>
          <a:p>
            <a:r>
              <a:rPr lang="en-GB" dirty="0"/>
              <a:t>School league tables and government inspections seek to categorise schools according to how well they perform</a:t>
            </a:r>
          </a:p>
          <a:p>
            <a:r>
              <a:rPr lang="en-GB" dirty="0"/>
              <a:t>Critics claim that teachers teach to the test- teach only what is needed to get a good grade in key subjects, not what is interesting, relevant or useful to pupils</a:t>
            </a:r>
          </a:p>
          <a:p>
            <a:r>
              <a:rPr lang="en-GB" dirty="0"/>
              <a:t>Non core topics, like music, art, PE and outdoor education become less important</a:t>
            </a:r>
          </a:p>
          <a:p>
            <a:pPr marL="0" indent="0">
              <a:buNone/>
            </a:pPr>
            <a:r>
              <a:rPr lang="en-GB" dirty="0"/>
              <a:t>  (see </a:t>
            </a:r>
            <a:r>
              <a:rPr lang="en-GB" dirty="0" err="1"/>
              <a:t>Beames</a:t>
            </a:r>
            <a:r>
              <a:rPr lang="en-GB" dirty="0"/>
              <a:t> and Brown, 2016; p27)</a:t>
            </a:r>
          </a:p>
          <a:p>
            <a:endParaRPr lang="en-GB" dirty="0"/>
          </a:p>
        </p:txBody>
      </p:sp>
    </p:spTree>
    <p:extLst>
      <p:ext uri="{BB962C8B-B14F-4D97-AF65-F5344CB8AC3E}">
        <p14:creationId xmlns:p14="http://schemas.microsoft.com/office/powerpoint/2010/main" val="1603148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52933" y="592671"/>
            <a:ext cx="10515600" cy="1325563"/>
          </a:xfrm>
        </p:spPr>
        <p:txBody>
          <a:bodyPr/>
          <a:lstStyle/>
          <a:p>
            <a:r>
              <a:rPr lang="en-GB" b="1" dirty="0">
                <a:solidFill>
                  <a:schemeClr val="accent1">
                    <a:lumMod val="75000"/>
                  </a:schemeClr>
                </a:solidFill>
              </a:rPr>
              <a:t>Outdoor Adventure Education…</a:t>
            </a:r>
          </a:p>
        </p:txBody>
      </p:sp>
      <p:sp>
        <p:nvSpPr>
          <p:cNvPr id="3" name="Content Placeholder 2"/>
          <p:cNvSpPr>
            <a:spLocks noGrp="1"/>
          </p:cNvSpPr>
          <p:nvPr>
            <p:ph idx="1"/>
          </p:nvPr>
        </p:nvSpPr>
        <p:spPr>
          <a:xfrm>
            <a:off x="309490" y="2506662"/>
            <a:ext cx="11016175" cy="4351338"/>
          </a:xfrm>
        </p:spPr>
        <p:txBody>
          <a:bodyPr>
            <a:normAutofit/>
          </a:bodyPr>
          <a:lstStyle/>
          <a:p>
            <a:pPr>
              <a:buBlip>
                <a:blip r:embed="rId2"/>
              </a:buBlip>
            </a:pPr>
            <a:r>
              <a:rPr lang="en-GB" sz="3200" dirty="0"/>
              <a:t>Can be seen as an alternative or complementary approach to traditional or didactic education</a:t>
            </a:r>
          </a:p>
          <a:p>
            <a:pPr>
              <a:buBlip>
                <a:blip r:embed="rId2"/>
              </a:buBlip>
            </a:pPr>
            <a:r>
              <a:rPr lang="en-GB" sz="3200" dirty="0"/>
              <a:t>The emphasis is on </a:t>
            </a:r>
            <a:r>
              <a:rPr lang="en-GB" sz="3200" i="1" dirty="0">
                <a:solidFill>
                  <a:schemeClr val="accent1"/>
                </a:solidFill>
              </a:rPr>
              <a:t>learning by doing </a:t>
            </a:r>
            <a:r>
              <a:rPr lang="en-GB" sz="3200" dirty="0"/>
              <a:t>rather than by being taught or by reading, viewing alone</a:t>
            </a:r>
          </a:p>
          <a:p>
            <a:pPr>
              <a:buBlip>
                <a:blip r:embed="rId2"/>
              </a:buBlip>
            </a:pPr>
            <a:r>
              <a:rPr lang="en-GB" sz="3200" dirty="0"/>
              <a:t>The idea of learning by doing has existed for thousands of years</a:t>
            </a:r>
          </a:p>
          <a:p>
            <a:pPr>
              <a:buBlip>
                <a:blip r:embed="rId2"/>
              </a:buBlip>
            </a:pPr>
            <a:r>
              <a:rPr lang="en-GB" sz="3200" dirty="0"/>
              <a:t>Kolb (1984) has taken key theories from the 20</a:t>
            </a:r>
            <a:r>
              <a:rPr lang="en-GB" sz="3200" baseline="30000" dirty="0"/>
              <a:t>th</a:t>
            </a:r>
            <a:r>
              <a:rPr lang="en-GB" sz="3200" dirty="0"/>
              <a:t> century and created </a:t>
            </a:r>
            <a:r>
              <a:rPr lang="en-GB" sz="3200" i="1" dirty="0">
                <a:solidFill>
                  <a:schemeClr val="accent1"/>
                </a:solidFill>
              </a:rPr>
              <a:t>Experiential Learning Theory (ELT)</a:t>
            </a:r>
          </a:p>
          <a:p>
            <a:pPr>
              <a:buBlip>
                <a:blip r:embed="rId2"/>
              </a:buBlip>
            </a:pPr>
            <a:r>
              <a:rPr lang="en-GB" sz="3200" i="1" dirty="0"/>
              <a:t>This theory is often shown in a simplified cycle…</a:t>
            </a:r>
          </a:p>
          <a:p>
            <a:pPr marL="0" indent="0">
              <a:buNone/>
            </a:pPr>
            <a:endParaRPr lang="en-GB" dirty="0"/>
          </a:p>
        </p:txBody>
      </p:sp>
      <p:pic>
        <p:nvPicPr>
          <p:cNvPr id="4" name="Picture 3"/>
          <p:cNvPicPr>
            <a:picLocks noChangeAspect="1"/>
          </p:cNvPicPr>
          <p:nvPr/>
        </p:nvPicPr>
        <p:blipFill rotWithShape="1">
          <a:blip r:embed="rId2" cstate="hqprint">
            <a:extLst>
              <a:ext uri="{28A0092B-C50C-407E-A947-70E740481C1C}">
                <a14:useLocalDpi xmlns:a14="http://schemas.microsoft.com/office/drawing/2010/main" val="0"/>
              </a:ext>
            </a:extLst>
          </a:blip>
          <a:srcRect r="615" b="7363"/>
          <a:stretch/>
        </p:blipFill>
        <p:spPr>
          <a:xfrm>
            <a:off x="309490" y="206978"/>
            <a:ext cx="2105010" cy="2097911"/>
          </a:xfrm>
          <a:prstGeom prst="rect">
            <a:avLst/>
          </a:prstGeom>
          <a:effectLst>
            <a:outerShdw blurRad="50800" dist="50800" dir="5400000" algn="ctr" rotWithShape="0">
              <a:srgbClr val="0070C0"/>
            </a:outerShdw>
          </a:effectLst>
        </p:spPr>
      </p:pic>
    </p:spTree>
    <p:extLst>
      <p:ext uri="{BB962C8B-B14F-4D97-AF65-F5344CB8AC3E}">
        <p14:creationId xmlns:p14="http://schemas.microsoft.com/office/powerpoint/2010/main" val="16763475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399183" y="452828"/>
            <a:ext cx="6917076" cy="5187808"/>
          </a:xfrm>
          <a:prstGeom prst="rect">
            <a:avLst/>
          </a:prstGeom>
        </p:spPr>
      </p:pic>
      <p:sp>
        <p:nvSpPr>
          <p:cNvPr id="3" name="TextBox 2"/>
          <p:cNvSpPr txBox="1"/>
          <p:nvPr/>
        </p:nvSpPr>
        <p:spPr>
          <a:xfrm>
            <a:off x="8031297" y="6158429"/>
            <a:ext cx="7370284" cy="369332"/>
          </a:xfrm>
          <a:prstGeom prst="rect">
            <a:avLst/>
          </a:prstGeom>
          <a:noFill/>
        </p:spPr>
        <p:txBody>
          <a:bodyPr wrap="square" rtlCol="0">
            <a:spAutoFit/>
          </a:bodyPr>
          <a:lstStyle/>
          <a:p>
            <a:r>
              <a:rPr lang="en-GB" dirty="0"/>
              <a:t>Kolb Experiential Learning Cycle, 1984</a:t>
            </a:r>
          </a:p>
        </p:txBody>
      </p:sp>
      <p:sp>
        <p:nvSpPr>
          <p:cNvPr id="5" name="5-Point Star 4"/>
          <p:cNvSpPr/>
          <p:nvPr/>
        </p:nvSpPr>
        <p:spPr>
          <a:xfrm>
            <a:off x="177800" y="347870"/>
            <a:ext cx="3084689" cy="2677552"/>
          </a:xfrm>
          <a:prstGeom prst="star5">
            <a:avLst>
              <a:gd name="adj" fmla="val 30256"/>
              <a:gd name="hf" fmla="val 105146"/>
              <a:gd name="vf" fmla="val 110557"/>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solidFill>
                  <a:schemeClr val="bg1"/>
                </a:solidFill>
              </a:rPr>
              <a:t>Although </a:t>
            </a:r>
          </a:p>
          <a:p>
            <a:pPr algn="ctr"/>
            <a:r>
              <a:rPr lang="en-GB" sz="1600" dirty="0">
                <a:solidFill>
                  <a:schemeClr val="bg1"/>
                </a:solidFill>
              </a:rPr>
              <a:t>most examples start with “concrete experiences”, the cycle can start at any of the four stages</a:t>
            </a:r>
          </a:p>
          <a:p>
            <a:pPr algn="ctr"/>
            <a:endParaRPr lang="en-GB" dirty="0"/>
          </a:p>
        </p:txBody>
      </p:sp>
    </p:spTree>
    <p:extLst>
      <p:ext uri="{BB962C8B-B14F-4D97-AF65-F5344CB8AC3E}">
        <p14:creationId xmlns:p14="http://schemas.microsoft.com/office/powerpoint/2010/main" val="18782845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p>
        </p:txBody>
      </p:sp>
      <p:sp>
        <p:nvSpPr>
          <p:cNvPr id="3" name="Content Placeholder 2"/>
          <p:cNvSpPr>
            <a:spLocks noGrp="1"/>
          </p:cNvSpPr>
          <p:nvPr>
            <p:ph idx="1"/>
          </p:nvPr>
        </p:nvSpPr>
        <p:spPr>
          <a:xfrm>
            <a:off x="838200" y="1825625"/>
            <a:ext cx="10993916" cy="4351338"/>
          </a:xfrm>
        </p:spPr>
        <p:txBody>
          <a:bodyPr/>
          <a:lstStyle/>
          <a:p>
            <a:pPr marL="0" indent="0">
              <a:buNone/>
            </a:pPr>
            <a:r>
              <a:rPr lang="en-GB" sz="3200" b="1" dirty="0">
                <a:solidFill>
                  <a:schemeClr val="tx2"/>
                </a:solidFill>
              </a:rPr>
              <a:t>Concrete experience:</a:t>
            </a:r>
          </a:p>
          <a:p>
            <a:pPr marL="0" indent="0">
              <a:buNone/>
            </a:pPr>
            <a:endParaRPr lang="en-GB" dirty="0"/>
          </a:p>
          <a:p>
            <a:r>
              <a:rPr lang="en-GB" dirty="0">
                <a:solidFill>
                  <a:srgbClr val="002060"/>
                </a:solidFill>
              </a:rPr>
              <a:t>You engage consciously and physically with an experience</a:t>
            </a:r>
          </a:p>
          <a:p>
            <a:r>
              <a:rPr lang="en-GB" dirty="0">
                <a:solidFill>
                  <a:srgbClr val="002060"/>
                </a:solidFill>
              </a:rPr>
              <a:t>Something in this experience causes you to think about what your doing- an obstacle, a difficulty or a feeling that you could change your approach </a:t>
            </a:r>
          </a:p>
          <a:p>
            <a:r>
              <a:rPr lang="en-GB" dirty="0">
                <a:solidFill>
                  <a:srgbClr val="002060"/>
                </a:solidFill>
              </a:rPr>
              <a:t>At this stage you simply describe the experience- what you see, your feelings and thoughts.</a:t>
            </a:r>
          </a:p>
        </p:txBody>
      </p:sp>
    </p:spTree>
    <p:extLst>
      <p:ext uri="{BB962C8B-B14F-4D97-AF65-F5344CB8AC3E}">
        <p14:creationId xmlns:p14="http://schemas.microsoft.com/office/powerpoint/2010/main" val="27624765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lstStyle/>
          <a:p>
            <a:pPr marL="0" indent="0">
              <a:buNone/>
            </a:pPr>
            <a:r>
              <a:rPr lang="en-GB" sz="3200" b="1" dirty="0">
                <a:solidFill>
                  <a:schemeClr val="tx2"/>
                </a:solidFill>
              </a:rPr>
              <a:t>Reflective Observation:</a:t>
            </a:r>
          </a:p>
          <a:p>
            <a:pPr marL="0" indent="0">
              <a:buNone/>
            </a:pPr>
            <a:endParaRPr lang="en-GB" sz="3200" b="1" dirty="0">
              <a:solidFill>
                <a:schemeClr val="tx2"/>
              </a:solidFill>
            </a:endParaRPr>
          </a:p>
          <a:p>
            <a:r>
              <a:rPr lang="en-GB" dirty="0">
                <a:solidFill>
                  <a:schemeClr val="tx2"/>
                </a:solidFill>
              </a:rPr>
              <a:t>Having described the experience, you need to reflect purposefully and deeply on what happened. </a:t>
            </a:r>
          </a:p>
          <a:p>
            <a:r>
              <a:rPr lang="en-GB" dirty="0">
                <a:solidFill>
                  <a:schemeClr val="tx2"/>
                </a:solidFill>
              </a:rPr>
              <a:t>Typical questions would be about what worked? what did not work? What caused you and others to behave  as you did? </a:t>
            </a:r>
          </a:p>
          <a:p>
            <a:endParaRPr lang="en-GB" dirty="0">
              <a:solidFill>
                <a:schemeClr val="tx2"/>
              </a:solidFill>
            </a:endParaRPr>
          </a:p>
          <a:p>
            <a:r>
              <a:rPr lang="en-GB" dirty="0">
                <a:solidFill>
                  <a:schemeClr val="tx2"/>
                </a:solidFill>
              </a:rPr>
              <a:t>Reflection is the key to turning an experience into learning, we will return to this topic in the next session</a:t>
            </a:r>
          </a:p>
          <a:p>
            <a:endParaRPr lang="en-GB" dirty="0">
              <a:solidFill>
                <a:schemeClr val="tx2"/>
              </a:solidFill>
            </a:endParaRPr>
          </a:p>
        </p:txBody>
      </p:sp>
    </p:spTree>
    <p:extLst>
      <p:ext uri="{BB962C8B-B14F-4D97-AF65-F5344CB8AC3E}">
        <p14:creationId xmlns:p14="http://schemas.microsoft.com/office/powerpoint/2010/main" val="16667388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normAutofit lnSpcReduction="10000"/>
          </a:bodyPr>
          <a:lstStyle/>
          <a:p>
            <a:pPr marL="0" indent="0">
              <a:buNone/>
            </a:pPr>
            <a:r>
              <a:rPr lang="en-GB" sz="3200" b="1" dirty="0">
                <a:solidFill>
                  <a:schemeClr val="tx2"/>
                </a:solidFill>
              </a:rPr>
              <a:t>Abstract conceptualisation:</a:t>
            </a:r>
          </a:p>
          <a:p>
            <a:pPr marL="0" indent="0">
              <a:buNone/>
            </a:pPr>
            <a:endParaRPr lang="en-GB" sz="3200" b="1" i="1" dirty="0"/>
          </a:p>
          <a:p>
            <a:r>
              <a:rPr lang="en-GB" dirty="0">
                <a:solidFill>
                  <a:srgbClr val="002060"/>
                </a:solidFill>
              </a:rPr>
              <a:t>The key question at this stage builds on the questions in the reflective observation stage: what could I have done better or differently? how can I improve? Initially, try to find alternative ways for dealing with the situation, what could you do if a similar situation occurs in the future. </a:t>
            </a:r>
          </a:p>
          <a:p>
            <a:r>
              <a:rPr lang="en-GB" dirty="0">
                <a:solidFill>
                  <a:srgbClr val="002060"/>
                </a:solidFill>
              </a:rPr>
              <a:t>At this stage you should use literature, or discussion with others to help you understand your experience and the learning that you might gain from it.</a:t>
            </a:r>
          </a:p>
        </p:txBody>
      </p:sp>
    </p:spTree>
    <p:extLst>
      <p:ext uri="{BB962C8B-B14F-4D97-AF65-F5344CB8AC3E}">
        <p14:creationId xmlns:p14="http://schemas.microsoft.com/office/powerpoint/2010/main" val="277498350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2060"/>
                </a:solidFill>
              </a:rPr>
              <a:t>The stages of Kolb’s cycle</a:t>
            </a:r>
            <a:endParaRPr lang="en-GB" dirty="0"/>
          </a:p>
        </p:txBody>
      </p:sp>
      <p:sp>
        <p:nvSpPr>
          <p:cNvPr id="3" name="Content Placeholder 2"/>
          <p:cNvSpPr>
            <a:spLocks noGrp="1"/>
          </p:cNvSpPr>
          <p:nvPr>
            <p:ph idx="1"/>
          </p:nvPr>
        </p:nvSpPr>
        <p:spPr/>
        <p:txBody>
          <a:bodyPr/>
          <a:lstStyle/>
          <a:p>
            <a:pPr marL="0" indent="0">
              <a:buNone/>
            </a:pPr>
            <a:r>
              <a:rPr lang="en-GB" sz="3200" b="1" dirty="0">
                <a:solidFill>
                  <a:schemeClr val="tx2"/>
                </a:solidFill>
              </a:rPr>
              <a:t>Active experimentation:</a:t>
            </a:r>
          </a:p>
          <a:p>
            <a:endParaRPr lang="en-GB" dirty="0">
              <a:solidFill>
                <a:srgbClr val="002060"/>
              </a:solidFill>
            </a:endParaRPr>
          </a:p>
          <a:p>
            <a:r>
              <a:rPr lang="en-GB" dirty="0">
                <a:solidFill>
                  <a:srgbClr val="002060"/>
                </a:solidFill>
              </a:rPr>
              <a:t>This is where you attempt apply your learning trying out new approaches, strategies or behaviours.</a:t>
            </a:r>
          </a:p>
          <a:p>
            <a:r>
              <a:rPr lang="en-GB" dirty="0">
                <a:solidFill>
                  <a:srgbClr val="002060"/>
                </a:solidFill>
              </a:rPr>
              <a:t>These active experiments will at some point become new concrete experiences, prompting the next iteration of the cycle.</a:t>
            </a:r>
          </a:p>
        </p:txBody>
      </p:sp>
    </p:spTree>
    <p:extLst>
      <p:ext uri="{BB962C8B-B14F-4D97-AF65-F5344CB8AC3E}">
        <p14:creationId xmlns:p14="http://schemas.microsoft.com/office/powerpoint/2010/main" val="19305332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p:cNvPicPr>
            <a:picLocks noChangeAspect="1"/>
          </p:cNvPicPr>
          <p:nvPr/>
        </p:nvPicPr>
        <p:blipFill>
          <a:blip r:embed="rId3">
            <a:clrChange>
              <a:clrFrom>
                <a:srgbClr val="EDE5E3"/>
              </a:clrFrom>
              <a:clrTo>
                <a:srgbClr val="EDE5E3">
                  <a:alpha val="0"/>
                </a:srgbClr>
              </a:clrTo>
            </a:clrChange>
            <a:extLst>
              <a:ext uri="{BEBA8EAE-BF5A-486C-A8C5-ECC9F3942E4B}">
                <a14:imgProps xmlns:a14="http://schemas.microsoft.com/office/drawing/2010/main">
                  <a14:imgLayer r:embed="rId4">
                    <a14:imgEffect>
                      <a14:brightnessContrast bright="20000" contrast="-20000"/>
                    </a14:imgEffect>
                  </a14:imgLayer>
                </a14:imgProps>
              </a:ext>
            </a:extLst>
          </a:blip>
          <a:stretch>
            <a:fillRect/>
          </a:stretch>
        </p:blipFill>
        <p:spPr>
          <a:xfrm>
            <a:off x="4936575" y="0"/>
            <a:ext cx="7512146" cy="7137009"/>
          </a:xfrm>
          <a:prstGeom prst="rect">
            <a:avLst/>
          </a:prstGeom>
        </p:spPr>
      </p:pic>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427355" y="991125"/>
            <a:ext cx="10515600" cy="1325563"/>
          </a:xfrm>
        </p:spPr>
        <p:txBody>
          <a:bodyPr>
            <a:noAutofit/>
          </a:bodyPr>
          <a:lstStyle/>
          <a:p>
            <a:r>
              <a:rPr lang="en-US" sz="6000" b="1" dirty="0">
                <a:solidFill>
                  <a:schemeClr val="accent1"/>
                </a:solidFill>
              </a:rPr>
              <a:t>Experiential </a:t>
            </a:r>
            <a:br>
              <a:rPr lang="en-US" sz="6000" b="1" dirty="0">
                <a:solidFill>
                  <a:schemeClr val="accent1"/>
                </a:solidFill>
              </a:rPr>
            </a:br>
            <a:r>
              <a:rPr lang="en-US" sz="6000" b="1" dirty="0">
                <a:solidFill>
                  <a:schemeClr val="accent1"/>
                </a:solidFill>
              </a:rPr>
              <a:t>Learning</a:t>
            </a:r>
            <a:br>
              <a:rPr lang="en-US" sz="6000" b="1" dirty="0">
                <a:solidFill>
                  <a:schemeClr val="accent1"/>
                </a:solidFill>
              </a:rPr>
            </a:br>
            <a:r>
              <a:rPr lang="en-US" sz="6000" b="1" dirty="0">
                <a:solidFill>
                  <a:schemeClr val="accent1"/>
                </a:solidFill>
              </a:rPr>
              <a:t>Theory</a:t>
            </a:r>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1"/>
          </p:nvPr>
        </p:nvSpPr>
        <p:spPr>
          <a:xfrm>
            <a:off x="427355" y="3815644"/>
            <a:ext cx="3794887" cy="2586650"/>
          </a:xfrm>
        </p:spPr>
        <p:txBody>
          <a:bodyPr>
            <a:normAutofit/>
          </a:bodyPr>
          <a:lstStyle/>
          <a:p>
            <a:pPr marL="0" indent="0">
              <a:buNone/>
            </a:pPr>
            <a:endParaRPr lang="en-US" dirty="0">
              <a:hlinkClick r:id="rId5"/>
            </a:endParaRPr>
          </a:p>
          <a:p>
            <a:pPr marL="0" indent="0">
              <a:buNone/>
            </a:pPr>
            <a:r>
              <a:rPr lang="en-US" sz="1400" dirty="0">
                <a:hlinkClick r:id="rId5"/>
              </a:rPr>
              <a:t>www.youtube.com/watch?v=v74nRbWSNqk</a:t>
            </a:r>
            <a:endParaRPr lang="en-US" sz="1400" dirty="0"/>
          </a:p>
          <a:p>
            <a:endParaRPr lang="en-US" dirty="0"/>
          </a:p>
        </p:txBody>
      </p:sp>
      <p:sp>
        <p:nvSpPr>
          <p:cNvPr id="11" name="Rectangle 10"/>
          <p:cNvSpPr/>
          <p:nvPr/>
        </p:nvSpPr>
        <p:spPr>
          <a:xfrm>
            <a:off x="427355" y="3307813"/>
            <a:ext cx="4895162" cy="1015663"/>
          </a:xfrm>
          <a:prstGeom prst="rect">
            <a:avLst/>
          </a:prstGeom>
        </p:spPr>
        <p:txBody>
          <a:bodyPr wrap="square">
            <a:spAutoFit/>
          </a:bodyPr>
          <a:lstStyle/>
          <a:p>
            <a:r>
              <a:rPr lang="en-GB" sz="2000" dirty="0"/>
              <a:t>This short video provides an excellent overview for the key aspects of experiential learning theory (ELT)</a:t>
            </a:r>
          </a:p>
        </p:txBody>
      </p:sp>
    </p:spTree>
    <p:extLst>
      <p:ext uri="{BB962C8B-B14F-4D97-AF65-F5344CB8AC3E}">
        <p14:creationId xmlns:p14="http://schemas.microsoft.com/office/powerpoint/2010/main" val="8826304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337929" y="549276"/>
            <a:ext cx="11241157" cy="1470025"/>
          </a:xfrm>
        </p:spPr>
        <p:txBody>
          <a:bodyPr>
            <a:normAutofit fontScale="90000"/>
          </a:bodyPr>
          <a:lstStyle/>
          <a:p>
            <a:pPr eaLnBrk="1" hangingPunct="1">
              <a:defRPr/>
            </a:pPr>
            <a:r>
              <a:rPr lang="en-GB" b="1" dirty="0">
                <a:cs typeface="+mj-cs"/>
              </a:rPr>
              <a:t>Experiential learning is </a:t>
            </a:r>
            <a:r>
              <a:rPr lang="en-GB" b="1" i="1" dirty="0">
                <a:solidFill>
                  <a:schemeClr val="accent1">
                    <a:lumMod val="75000"/>
                  </a:schemeClr>
                </a:solidFill>
                <a:cs typeface="+mj-cs"/>
              </a:rPr>
              <a:t>constructivist</a:t>
            </a:r>
            <a:r>
              <a:rPr lang="en-GB" b="1" dirty="0">
                <a:cs typeface="+mj-cs"/>
              </a:rPr>
              <a:t> learning:</a:t>
            </a:r>
          </a:p>
        </p:txBody>
      </p:sp>
      <p:sp>
        <p:nvSpPr>
          <p:cNvPr id="2051" name="Rectangle 3"/>
          <p:cNvSpPr>
            <a:spLocks noGrp="1" noChangeArrowheads="1"/>
          </p:cNvSpPr>
          <p:nvPr>
            <p:ph type="subTitle" idx="1"/>
          </p:nvPr>
        </p:nvSpPr>
        <p:spPr>
          <a:xfrm>
            <a:off x="437322" y="2213113"/>
            <a:ext cx="11410122" cy="3816350"/>
          </a:xfrm>
        </p:spPr>
        <p:txBody>
          <a:bodyPr>
            <a:normAutofit/>
          </a:bodyPr>
          <a:lstStyle/>
          <a:p>
            <a:pPr algn="l" eaLnBrk="1" hangingPunct="1">
              <a:lnSpc>
                <a:spcPct val="100000"/>
              </a:lnSpc>
              <a:buFontTx/>
              <a:buChar char="•"/>
              <a:defRPr/>
            </a:pPr>
            <a:r>
              <a:rPr lang="en-GB" sz="3600" dirty="0"/>
              <a:t>Learner </a:t>
            </a:r>
            <a:r>
              <a:rPr lang="en-GB" sz="3600" b="1" dirty="0">
                <a:solidFill>
                  <a:schemeClr val="accent1">
                    <a:lumMod val="75000"/>
                  </a:schemeClr>
                </a:solidFill>
              </a:rPr>
              <a:t>constructs</a:t>
            </a:r>
            <a:r>
              <a:rPr lang="en-GB" sz="3600" dirty="0"/>
              <a:t> their own knowledge, their personal truth</a:t>
            </a:r>
          </a:p>
          <a:p>
            <a:pPr algn="l" eaLnBrk="1" hangingPunct="1">
              <a:lnSpc>
                <a:spcPct val="100000"/>
              </a:lnSpc>
              <a:buFontTx/>
              <a:buChar char="•"/>
              <a:defRPr/>
            </a:pPr>
            <a:r>
              <a:rPr lang="en-GB" sz="3600" dirty="0"/>
              <a:t>The learner is </a:t>
            </a:r>
            <a:r>
              <a:rPr lang="en-GB" sz="3600" b="1" dirty="0">
                <a:solidFill>
                  <a:schemeClr val="accent1">
                    <a:lumMod val="75000"/>
                  </a:schemeClr>
                </a:solidFill>
              </a:rPr>
              <a:t>active</a:t>
            </a:r>
            <a:r>
              <a:rPr lang="en-GB" sz="3600" dirty="0"/>
              <a:t> in the process, as opposed to passive</a:t>
            </a:r>
          </a:p>
          <a:p>
            <a:pPr algn="l" eaLnBrk="1" hangingPunct="1">
              <a:lnSpc>
                <a:spcPct val="100000"/>
              </a:lnSpc>
              <a:buFontTx/>
              <a:buChar char="•"/>
              <a:defRPr/>
            </a:pPr>
            <a:r>
              <a:rPr lang="en-GB" sz="3600" dirty="0"/>
              <a:t>Learning is non-linear, knowledge is </a:t>
            </a:r>
            <a:r>
              <a:rPr lang="en-GB" sz="3600" b="1" dirty="0">
                <a:solidFill>
                  <a:schemeClr val="accent1">
                    <a:lumMod val="75000"/>
                  </a:schemeClr>
                </a:solidFill>
              </a:rPr>
              <a:t>tested and re-evaluated</a:t>
            </a:r>
            <a:r>
              <a:rPr lang="en-GB" sz="3600" dirty="0">
                <a:solidFill>
                  <a:schemeClr val="accent1">
                    <a:lumMod val="75000"/>
                  </a:schemeClr>
                </a:solidFill>
              </a:rPr>
              <a:t> </a:t>
            </a:r>
          </a:p>
          <a:p>
            <a:pPr algn="l" eaLnBrk="1" hangingPunct="1">
              <a:lnSpc>
                <a:spcPct val="100000"/>
              </a:lnSpc>
              <a:buFontTx/>
              <a:buChar char="•"/>
              <a:defRPr/>
            </a:pPr>
            <a:r>
              <a:rPr lang="en-GB" sz="3600" dirty="0"/>
              <a:t>Knowledge is constructed by </a:t>
            </a:r>
            <a:r>
              <a:rPr lang="en-GB" sz="3600" b="1" dirty="0">
                <a:solidFill>
                  <a:schemeClr val="accent1">
                    <a:lumMod val="75000"/>
                  </a:schemeClr>
                </a:solidFill>
              </a:rPr>
              <a:t>reflecting</a:t>
            </a:r>
            <a:r>
              <a:rPr lang="en-GB" sz="3600" dirty="0"/>
              <a:t> on experiences</a:t>
            </a:r>
          </a:p>
        </p:txBody>
      </p:sp>
    </p:spTree>
    <p:extLst>
      <p:ext uri="{BB962C8B-B14F-4D97-AF65-F5344CB8AC3E}">
        <p14:creationId xmlns:p14="http://schemas.microsoft.com/office/powerpoint/2010/main" val="2933235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9972112" y="4877665"/>
            <a:ext cx="2083494" cy="1980334"/>
          </a:xfrm>
          <a:prstGeom prst="rect">
            <a:avLst/>
          </a:prstGeom>
        </p:spPr>
      </p:pic>
      <p:sp>
        <p:nvSpPr>
          <p:cNvPr id="2" name="Title 1"/>
          <p:cNvSpPr>
            <a:spLocks noGrp="1"/>
          </p:cNvSpPr>
          <p:nvPr>
            <p:ph type="title"/>
          </p:nvPr>
        </p:nvSpPr>
        <p:spPr>
          <a:xfrm>
            <a:off x="1387126" y="89704"/>
            <a:ext cx="10515600" cy="1325563"/>
          </a:xfrm>
          <a:extLst>
            <a:ext uri="{909E8E84-426E-40dd-AFC4-6F175D3DCCD1}">
              <a14:hiddenFill xmlns:a14="http://schemas.microsoft.com/office/drawing/2010/main" xmlns="">
                <a:solidFill>
                  <a:schemeClr val="accent1"/>
                </a:solidFill>
              </a14:hiddenFill>
            </a:ext>
            <a:ext uri="{91240B29-F687-4f45-9708-019B960494DF}">
              <a14:hiddenLine xmlns:a14="http://schemas.microsoft.com/office/drawing/2010/main" xmlns="" w="9525">
                <a:solidFill>
                  <a:schemeClr val="tx1"/>
                </a:solidFill>
                <a:miter lim="800000"/>
                <a:headEnd/>
                <a:tailEnd/>
              </a14:hiddenLine>
            </a:ext>
            <a:ext uri="{AF507438-7753-43e0-B8FC-AC1667EBCBE1}">
              <a14:hiddenEffects xmlns:a14="http://schemas.microsoft.com/office/drawing/2010/main" xmlns="">
                <a:effectLst>
                  <a:outerShdw blurRad="63500" dist="38099" dir="2700000" algn="ctr" rotWithShape="0">
                    <a:schemeClr val="bg2">
                      <a:alpha val="74998"/>
                    </a:schemeClr>
                  </a:outerShdw>
                </a:effectLst>
              </a14:hiddenEffects>
            </a:ext>
            <a:ext uri="{FAA26D3D-D897-4be2-8F04-BA451C77F1D7}">
              <ma14:placeholderFlag xmlns:ma14="http://schemas.microsoft.com/office/mac/drawingml/2011/main" xmlns="" val="1"/>
            </a:ext>
          </a:extLst>
        </p:spPr>
        <p:txBody>
          <a:bodyPr>
            <a:normAutofit/>
          </a:bodyPr>
          <a:lstStyle/>
          <a:p>
            <a:pPr eaLnBrk="1" hangingPunct="1">
              <a:defRPr/>
            </a:pPr>
            <a:r>
              <a:rPr lang="en-US"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t>Some key points on Experiential Learning:</a:t>
            </a:r>
            <a:br>
              <a:rPr lang="en-US"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rPr>
            </a:br>
            <a:endParaRPr lang="en-GB" b="1" dirty="0">
              <a:ln w="12700">
                <a:solidFill>
                  <a:schemeClr val="tx2">
                    <a:satMod val="155000"/>
                  </a:schemeClr>
                </a:solidFill>
                <a:prstDash val="solid"/>
              </a:ln>
              <a:solidFill>
                <a:srgbClr val="002060"/>
              </a:solidFill>
              <a:effectLst>
                <a:outerShdw blurRad="41275" dist="20320" dir="1800000" algn="tl" rotWithShape="0">
                  <a:srgbClr val="000000">
                    <a:alpha val="40000"/>
                  </a:srgbClr>
                </a:outerShdw>
              </a:effectLst>
              <a:cs typeface="+mj-cs"/>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192446193"/>
              </p:ext>
            </p:extLst>
          </p:nvPr>
        </p:nvGraphicFramePr>
        <p:xfrm>
          <a:off x="0" y="979146"/>
          <a:ext cx="12084147" cy="574665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0739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605" y="520002"/>
            <a:ext cx="10515600" cy="1325563"/>
          </a:xfrm>
        </p:spPr>
        <p:txBody>
          <a:bodyPr/>
          <a:lstStyle/>
          <a:p>
            <a:pPr eaLnBrk="1" hangingPunct="1">
              <a:defRPr/>
            </a:pPr>
            <a:r>
              <a:rPr lang="en-GB" b="1" dirty="0">
                <a:solidFill>
                  <a:srgbClr val="002060"/>
                </a:solidFill>
                <a:cs typeface="+mj-cs"/>
              </a:rPr>
              <a:t>Paulo Freire: Pedagogy of the</a:t>
            </a:r>
            <a:r>
              <a:rPr lang="en-GB" b="1" dirty="0">
                <a:solidFill>
                  <a:srgbClr val="002060"/>
                </a:solidFill>
              </a:rPr>
              <a:t> O</a:t>
            </a:r>
            <a:r>
              <a:rPr lang="en-GB" b="1" dirty="0">
                <a:solidFill>
                  <a:srgbClr val="002060"/>
                </a:solidFill>
                <a:cs typeface="+mj-cs"/>
              </a:rPr>
              <a:t>ppressed</a:t>
            </a:r>
          </a:p>
        </p:txBody>
      </p:sp>
      <p:sp>
        <p:nvSpPr>
          <p:cNvPr id="3" name="Content Placeholder 2"/>
          <p:cNvSpPr>
            <a:spLocks noGrp="1"/>
          </p:cNvSpPr>
          <p:nvPr>
            <p:ph idx="1"/>
          </p:nvPr>
        </p:nvSpPr>
        <p:spPr>
          <a:xfrm>
            <a:off x="309740" y="2583107"/>
            <a:ext cx="11865619" cy="3043830"/>
          </a:xfrm>
        </p:spPr>
        <p:txBody>
          <a:bodyPr/>
          <a:lstStyle/>
          <a:p>
            <a:pPr marL="0" indent="0">
              <a:buNone/>
            </a:pPr>
            <a:r>
              <a:rPr lang="en-US" altLang="en-GB" dirty="0">
                <a:solidFill>
                  <a:srgbClr val="002060"/>
                </a:solidFill>
              </a:rPr>
              <a:t>“</a:t>
            </a:r>
            <a:r>
              <a:rPr lang="en-US" altLang="en-US" dirty="0">
                <a:solidFill>
                  <a:srgbClr val="002060"/>
                </a:solidFill>
              </a:rPr>
              <a:t>The educator for liberation has to </a:t>
            </a:r>
            <a:r>
              <a:rPr lang="en-US" altLang="en-US" i="1" dirty="0">
                <a:solidFill>
                  <a:srgbClr val="002060"/>
                </a:solidFill>
              </a:rPr>
              <a:t>die</a:t>
            </a:r>
            <a:r>
              <a:rPr lang="en-US" altLang="en-US" dirty="0">
                <a:solidFill>
                  <a:srgbClr val="002060"/>
                </a:solidFill>
              </a:rPr>
              <a:t> as the unilateral educator of the </a:t>
            </a:r>
            <a:r>
              <a:rPr lang="en-US" altLang="en-US" dirty="0" err="1">
                <a:solidFill>
                  <a:srgbClr val="002060"/>
                </a:solidFill>
              </a:rPr>
              <a:t>educatees</a:t>
            </a:r>
            <a:r>
              <a:rPr lang="en-US" altLang="en-US" dirty="0">
                <a:solidFill>
                  <a:srgbClr val="002060"/>
                </a:solidFill>
              </a:rPr>
              <a:t>, in order to be born again as the educator-</a:t>
            </a:r>
            <a:r>
              <a:rPr lang="en-US" altLang="en-US" dirty="0" err="1">
                <a:solidFill>
                  <a:srgbClr val="002060"/>
                </a:solidFill>
              </a:rPr>
              <a:t>educatee</a:t>
            </a:r>
            <a:r>
              <a:rPr lang="en-US" altLang="en-US" dirty="0">
                <a:solidFill>
                  <a:srgbClr val="002060"/>
                </a:solidFill>
              </a:rPr>
              <a:t> of the </a:t>
            </a:r>
            <a:r>
              <a:rPr lang="en-US" altLang="en-US" dirty="0" err="1">
                <a:solidFill>
                  <a:srgbClr val="002060"/>
                </a:solidFill>
              </a:rPr>
              <a:t>educatees</a:t>
            </a:r>
            <a:r>
              <a:rPr lang="en-US" altLang="en-US" dirty="0">
                <a:solidFill>
                  <a:srgbClr val="002060"/>
                </a:solidFill>
              </a:rPr>
              <a:t>-educators. An educator is a person who has to live in the deep significance of Easter.</a:t>
            </a:r>
            <a:r>
              <a:rPr lang="en-US" altLang="en-GB" dirty="0">
                <a:solidFill>
                  <a:srgbClr val="002060"/>
                </a:solidFill>
              </a:rPr>
              <a:t>”</a:t>
            </a:r>
            <a:r>
              <a:rPr lang="en-US" altLang="en-US" dirty="0">
                <a:solidFill>
                  <a:srgbClr val="002060"/>
                </a:solidFill>
              </a:rPr>
              <a:t> </a:t>
            </a:r>
          </a:p>
          <a:p>
            <a:pPr marL="0" indent="0">
              <a:buNone/>
            </a:pPr>
            <a:r>
              <a:rPr lang="en-US" altLang="en-US" sz="1600" dirty="0">
                <a:solidFill>
                  <a:srgbClr val="002060"/>
                </a:solidFill>
              </a:rPr>
              <a:t>Quoted by Paul Taylor (1993: 53)</a:t>
            </a:r>
            <a:endParaRPr lang="pl-PL" altLang="en-US" sz="2000" dirty="0"/>
          </a:p>
        </p:txBody>
      </p:sp>
      <p:pic>
        <p:nvPicPr>
          <p:cNvPr id="8" name="Picture 7"/>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Lst>
          </a:blip>
          <a:stretch>
            <a:fillRect/>
          </a:stretch>
        </p:blipFill>
        <p:spPr>
          <a:xfrm>
            <a:off x="9390725" y="0"/>
            <a:ext cx="2801275" cy="1749568"/>
          </a:xfrm>
          <a:prstGeom prst="rect">
            <a:avLst/>
          </a:prstGeom>
          <a:gradFill>
            <a:gsLst>
              <a:gs pos="29378">
                <a:srgbClr val="D8E2F2"/>
              </a:gs>
              <a:gs pos="0">
                <a:schemeClr val="accent1">
                  <a:lumMod val="5000"/>
                  <a:lumOff val="95000"/>
                </a:schemeClr>
              </a:gs>
              <a:gs pos="67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pic>
      <p:sp>
        <p:nvSpPr>
          <p:cNvPr id="9" name="TextBox 8"/>
          <p:cNvSpPr txBox="1"/>
          <p:nvPr/>
        </p:nvSpPr>
        <p:spPr>
          <a:xfrm>
            <a:off x="9233052" y="95997"/>
            <a:ext cx="2942307" cy="646331"/>
          </a:xfrm>
          <a:prstGeom prst="rect">
            <a:avLst/>
          </a:prstGeom>
          <a:noFill/>
        </p:spPr>
        <p:txBody>
          <a:bodyPr wrap="square" rtlCol="0">
            <a:spAutoFit/>
          </a:bodyPr>
          <a:lstStyle/>
          <a:p>
            <a:pPr algn="ctr"/>
            <a:r>
              <a:rPr lang="en-GB" dirty="0"/>
              <a:t>Paulo Freire: the pioneer of critical pedagogy</a:t>
            </a:r>
          </a:p>
        </p:txBody>
      </p:sp>
    </p:spTree>
    <p:extLst>
      <p:ext uri="{BB962C8B-B14F-4D97-AF65-F5344CB8AC3E}">
        <p14:creationId xmlns:p14="http://schemas.microsoft.com/office/powerpoint/2010/main" val="45976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A79AA-58E3-47F5-87E7-E24E3E584656}"/>
              </a:ext>
            </a:extLst>
          </p:cNvPr>
          <p:cNvSpPr>
            <a:spLocks noGrp="1"/>
          </p:cNvSpPr>
          <p:nvPr>
            <p:ph type="title"/>
          </p:nvPr>
        </p:nvSpPr>
        <p:spPr>
          <a:xfrm>
            <a:off x="838200" y="4075734"/>
            <a:ext cx="10515600" cy="1325563"/>
          </a:xfrm>
        </p:spPr>
        <p:txBody>
          <a:bodyPr>
            <a:normAutofit fontScale="90000"/>
          </a:bodyPr>
          <a:lstStyle/>
          <a:p>
            <a:r>
              <a:rPr lang="en-GB" dirty="0"/>
              <a:t>If this PowerPoint has inspired any thoughts or reflections feel free to post them on the moodle page forum so we can discuss them as a group….</a:t>
            </a:r>
          </a:p>
        </p:txBody>
      </p:sp>
      <p:pic>
        <p:nvPicPr>
          <p:cNvPr id="4" name="Graphic 4" descr="Chat">
            <a:extLst>
              <a:ext uri="{FF2B5EF4-FFF2-40B4-BE49-F238E27FC236}">
                <a16:creationId xmlns:a16="http://schemas.microsoft.com/office/drawing/2014/main" id="{5DAD28B3-C09B-443B-B361-1280CDCFAA96}"/>
              </a:ext>
            </a:extLst>
          </p:cNvPr>
          <p:cNvPicPr>
            <a:picLocks noGrp="1" noChangeAspect="1"/>
          </p:cNvPicPr>
          <p:nvPr>
            <p:ph idx="1"/>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527774" y="1062796"/>
            <a:ext cx="3438939" cy="3438939"/>
          </a:xfrm>
          <a:prstGeom prst="rect">
            <a:avLst/>
          </a:prstGeom>
        </p:spPr>
      </p:pic>
      <p:pic>
        <p:nvPicPr>
          <p:cNvPr id="1026" name="Picture 2" descr="Working at Moodle | Glassdoor">
            <a:extLst>
              <a:ext uri="{FF2B5EF4-FFF2-40B4-BE49-F238E27FC236}">
                <a16:creationId xmlns:a16="http://schemas.microsoft.com/office/drawing/2014/main" id="{23D25E0E-BE10-463F-94A0-3EFFF82E559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8870" y="435666"/>
            <a:ext cx="19050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166306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duotone>
              <a:schemeClr val="accent1">
                <a:shade val="45000"/>
                <a:satMod val="135000"/>
              </a:schemeClr>
              <a:prstClr val="white"/>
            </a:duotone>
          </a:blip>
          <a:stretch>
            <a:fillRect/>
          </a:stretch>
        </p:blipFill>
        <p:spPr>
          <a:xfrm>
            <a:off x="7005712" y="1825625"/>
            <a:ext cx="5506031" cy="5506031"/>
          </a:xfrm>
          <a:prstGeom prst="rect">
            <a:avLst/>
          </a:prstGeom>
          <a:ln>
            <a:noFill/>
          </a:ln>
          <a:effectLst>
            <a:outerShdw blurRad="292100" dist="139700" dir="2700000" algn="tl" rotWithShape="0">
              <a:srgbClr val="333333">
                <a:alpha val="65000"/>
              </a:srgbClr>
            </a:outerShdw>
          </a:effectLst>
        </p:spPr>
      </p:pic>
      <p:sp>
        <p:nvSpPr>
          <p:cNvPr id="2" name="Title 1"/>
          <p:cNvSpPr>
            <a:spLocks noGrp="1"/>
          </p:cNvSpPr>
          <p:nvPr>
            <p:ph type="title"/>
          </p:nvPr>
        </p:nvSpPr>
        <p:spPr>
          <a:xfrm>
            <a:off x="253218" y="308347"/>
            <a:ext cx="10796699" cy="1013677"/>
          </a:xfrm>
        </p:spPr>
        <p:txBody>
          <a:bodyPr/>
          <a:lstStyle/>
          <a:p>
            <a:r>
              <a:rPr lang="en-GB" b="1" dirty="0"/>
              <a:t>References</a:t>
            </a:r>
          </a:p>
        </p:txBody>
      </p:sp>
      <p:sp>
        <p:nvSpPr>
          <p:cNvPr id="3" name="Content Placeholder 2"/>
          <p:cNvSpPr>
            <a:spLocks noGrp="1"/>
          </p:cNvSpPr>
          <p:nvPr>
            <p:ph idx="1"/>
          </p:nvPr>
        </p:nvSpPr>
        <p:spPr>
          <a:xfrm>
            <a:off x="253219" y="1463040"/>
            <a:ext cx="11732456" cy="4713923"/>
          </a:xfrm>
        </p:spPr>
        <p:txBody>
          <a:bodyPr>
            <a:normAutofit fontScale="62500" lnSpcReduction="20000"/>
          </a:bodyPr>
          <a:lstStyle/>
          <a:p>
            <a:pPr marL="0" indent="0">
              <a:lnSpc>
                <a:spcPct val="120000"/>
              </a:lnSpc>
              <a:buNone/>
            </a:pPr>
            <a:r>
              <a:rPr lang="en-GB" dirty="0" err="1"/>
              <a:t>Beames</a:t>
            </a:r>
            <a:r>
              <a:rPr lang="en-GB" dirty="0"/>
              <a:t>, S., &amp; Brown, M. (2016). </a:t>
            </a:r>
            <a:r>
              <a:rPr lang="en-GB" i="1" dirty="0"/>
              <a:t>Adventurous learning: A pedagogy for a changing world</a:t>
            </a:r>
            <a:r>
              <a:rPr lang="en-GB" dirty="0"/>
              <a:t>. Routledge.</a:t>
            </a:r>
          </a:p>
          <a:p>
            <a:pPr marL="0" indent="0">
              <a:lnSpc>
                <a:spcPct val="120000"/>
              </a:lnSpc>
              <a:buNone/>
            </a:pPr>
            <a:r>
              <a:rPr lang="en-GB" altLang="en-US" dirty="0"/>
              <a:t>Dewey, J. (1933). </a:t>
            </a:r>
            <a:r>
              <a:rPr lang="en-GB" altLang="en-US" i="1" dirty="0"/>
              <a:t>How We Think</a:t>
            </a:r>
            <a:r>
              <a:rPr lang="en-GB" altLang="en-US" dirty="0"/>
              <a:t>, New York: D. C. Heath.</a:t>
            </a:r>
            <a:endParaRPr lang="en-GB" dirty="0"/>
          </a:p>
          <a:p>
            <a:pPr marL="0" indent="0">
              <a:lnSpc>
                <a:spcPct val="120000"/>
              </a:lnSpc>
              <a:buNone/>
            </a:pPr>
            <a:r>
              <a:rPr lang="en-GB" dirty="0"/>
              <a:t>Gibbs, G. (1988). </a:t>
            </a:r>
            <a:r>
              <a:rPr lang="en-GB" i="1" dirty="0"/>
              <a:t>Learning by Doing: A guide to teaching and learning methods</a:t>
            </a:r>
            <a:r>
              <a:rPr lang="en-GB" dirty="0"/>
              <a:t>. Oxford: Further Education Unit, Oxford Polytechnic. </a:t>
            </a:r>
          </a:p>
          <a:p>
            <a:pPr marL="0" indent="0">
              <a:lnSpc>
                <a:spcPct val="120000"/>
              </a:lnSpc>
              <a:buNone/>
            </a:pPr>
            <a:r>
              <a:rPr lang="en-GB" dirty="0" err="1"/>
              <a:t>Jeffs</a:t>
            </a:r>
            <a:r>
              <a:rPr lang="en-GB" dirty="0"/>
              <a:t>, T., &amp; Ord, J. (Eds.). (2017). </a:t>
            </a:r>
            <a:r>
              <a:rPr lang="en-GB" i="1" dirty="0"/>
              <a:t>Rethinking outdoor, experiential and informal education: Beyond the confines</a:t>
            </a:r>
            <a:r>
              <a:rPr lang="en-GB" dirty="0"/>
              <a:t>. Routledge.</a:t>
            </a:r>
          </a:p>
          <a:p>
            <a:pPr marL="0" indent="0">
              <a:lnSpc>
                <a:spcPct val="120000"/>
              </a:lnSpc>
              <a:buNone/>
            </a:pPr>
            <a:r>
              <a:rPr lang="en-GB" dirty="0"/>
              <a:t>Kolb, D. (1984). </a:t>
            </a:r>
            <a:r>
              <a:rPr lang="en-GB" i="1" dirty="0"/>
              <a:t>Experiential Learning: Experience as the source of learning and development. </a:t>
            </a:r>
            <a:r>
              <a:rPr lang="en-GB" dirty="0"/>
              <a:t>London: Prentice-Hall. </a:t>
            </a:r>
          </a:p>
          <a:p>
            <a:pPr marL="0" indent="0">
              <a:lnSpc>
                <a:spcPct val="120000"/>
              </a:lnSpc>
              <a:buNone/>
            </a:pPr>
            <a:r>
              <a:rPr lang="en-GB" altLang="en-US" dirty="0"/>
              <a:t>Moon, J., (199). </a:t>
            </a:r>
            <a:r>
              <a:rPr lang="en-GB" altLang="en-US" i="1" dirty="0"/>
              <a:t>Reflection in Learning and Professional Development: Theory and Practice</a:t>
            </a:r>
            <a:r>
              <a:rPr lang="en-GB" altLang="en-US" dirty="0"/>
              <a:t>, London: </a:t>
            </a:r>
            <a:r>
              <a:rPr lang="en-GB" altLang="en-US" dirty="0" err="1"/>
              <a:t>Kogan</a:t>
            </a:r>
            <a:r>
              <a:rPr lang="en-GB" altLang="en-US" dirty="0"/>
              <a:t> Page.</a:t>
            </a:r>
          </a:p>
          <a:p>
            <a:pPr marL="0" indent="0">
              <a:lnSpc>
                <a:spcPct val="120000"/>
              </a:lnSpc>
              <a:buNone/>
            </a:pPr>
            <a:r>
              <a:rPr lang="en-GB" altLang="en-US" dirty="0" err="1"/>
              <a:t>Schön</a:t>
            </a:r>
            <a:r>
              <a:rPr lang="en-GB" altLang="en-US" dirty="0"/>
              <a:t>, D. (1983). </a:t>
            </a:r>
            <a:r>
              <a:rPr lang="en-GB" altLang="en-US" i="1" dirty="0"/>
              <a:t>The Reflective Practitioner. How professionals think in action</a:t>
            </a:r>
            <a:r>
              <a:rPr lang="en-GB" altLang="en-US" dirty="0"/>
              <a:t>, London: Temple Smith.</a:t>
            </a:r>
          </a:p>
          <a:p>
            <a:pPr marL="0" indent="0">
              <a:lnSpc>
                <a:spcPct val="120000"/>
              </a:lnSpc>
              <a:buNone/>
            </a:pPr>
            <a:r>
              <a:rPr lang="en-GB" altLang="en-US" dirty="0"/>
              <a:t>Smith, M. (1999). </a:t>
            </a:r>
            <a:r>
              <a:rPr lang="en-GB" altLang="en-US" i="1" dirty="0"/>
              <a:t>Reflection, learning and education  </a:t>
            </a:r>
            <a:r>
              <a:rPr lang="en-GB" altLang="en-US" dirty="0"/>
              <a:t>accessed on 20/10/2020 from</a:t>
            </a:r>
            <a:r>
              <a:rPr lang="en-GB" altLang="en-US" i="1" dirty="0"/>
              <a:t>: </a:t>
            </a:r>
            <a:r>
              <a:rPr lang="en-GB" altLang="en-US" dirty="0"/>
              <a:t> </a:t>
            </a:r>
            <a:r>
              <a:rPr lang="en-GB" altLang="en-US" dirty="0">
                <a:hlinkClick r:id="rId3"/>
              </a:rPr>
              <a:t>www.infed.org/biblio/b-reflect.htm</a:t>
            </a:r>
            <a:endParaRPr lang="en-GB" altLang="en-US" dirty="0"/>
          </a:p>
          <a:p>
            <a:pPr marL="0" indent="0">
              <a:lnSpc>
                <a:spcPct val="120000"/>
              </a:lnSpc>
              <a:buNone/>
            </a:pPr>
            <a:r>
              <a:rPr lang="en-US" altLang="en-US" dirty="0"/>
              <a:t>Taylor, P. (1993). </a:t>
            </a:r>
            <a:r>
              <a:rPr lang="en-US" altLang="en-US" i="1" dirty="0"/>
              <a:t>The Texts of Paulo Freire</a:t>
            </a:r>
            <a:r>
              <a:rPr lang="en-US" altLang="en-US" dirty="0"/>
              <a:t>, Buckingham: Open University Press.</a:t>
            </a:r>
            <a:endParaRPr lang="en-GB" altLang="en-US" dirty="0"/>
          </a:p>
          <a:p>
            <a:pPr marL="0" indent="0">
              <a:lnSpc>
                <a:spcPct val="120000"/>
              </a:lnSpc>
              <a:buNone/>
            </a:pPr>
            <a:endParaRPr lang="en-GB" dirty="0"/>
          </a:p>
        </p:txBody>
      </p:sp>
    </p:spTree>
    <p:extLst>
      <p:ext uri="{BB962C8B-B14F-4D97-AF65-F5344CB8AC3E}">
        <p14:creationId xmlns:p14="http://schemas.microsoft.com/office/powerpoint/2010/main" val="398506624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Research presentation_RVA_v3" id="{DF2794B4-2314-4F87-8639-5DCB9EEE28EE}" vid="{3B969E49-204F-4FF6-BD10-D26195B8D4D7}"/>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696490a5-0429-499a-a254-a60426c02ef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FB7C8EC3559F764AA080F30F794D2AD4" ma:contentTypeVersion="13" ma:contentTypeDescription="Create a new document." ma:contentTypeScope="" ma:versionID="f14af49dfba338fe211812b13352c0d2">
  <xsd:schema xmlns:xsd="http://www.w3.org/2001/XMLSchema" xmlns:xs="http://www.w3.org/2001/XMLSchema" xmlns:p="http://schemas.microsoft.com/office/2006/metadata/properties" xmlns:ns3="d2d6d51c-be45-489c-bfaa-c0c3d4c0c982" xmlns:ns4="696490a5-0429-499a-a254-a60426c02ef0" targetNamespace="http://schemas.microsoft.com/office/2006/metadata/properties" ma:root="true" ma:fieldsID="4c8dd0d64a124d0bd2af7996e158c0e6" ns3:_="" ns4:_="">
    <xsd:import namespace="d2d6d51c-be45-489c-bfaa-c0c3d4c0c982"/>
    <xsd:import namespace="696490a5-0429-499a-a254-a60426c02ef0"/>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OCR" minOccurs="0"/>
                <xsd:element ref="ns4:MediaServiceLocation" minOccurs="0"/>
                <xsd:element ref="ns4:MediaServiceAutoKeyPoints" minOccurs="0"/>
                <xsd:element ref="ns4: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2d6d51c-be45-489c-bfaa-c0c3d4c0c982"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96490a5-0429-499a-a254-a60426c02ef0"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Location" ma:index="18" nillable="true" ma:displayName="Location" ma:internalName="MediaServiceLocation"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03C7D9E6-B0D9-433E-BD46-EB60F64F4DA8}">
  <ds:schemaRefs>
    <ds:schemaRef ds:uri="http://schemas.microsoft.com/office/2006/metadata/properties"/>
    <ds:schemaRef ds:uri="http://purl.org/dc/terms/"/>
    <ds:schemaRef ds:uri="http://schemas.openxmlformats.org/package/2006/metadata/core-properties"/>
    <ds:schemaRef ds:uri="http://schemas.microsoft.com/office/2006/documentManagement/types"/>
    <ds:schemaRef ds:uri="d2d6d51c-be45-489c-bfaa-c0c3d4c0c982"/>
    <ds:schemaRef ds:uri="696490a5-0429-499a-a254-a60426c02ef0"/>
    <ds:schemaRef ds:uri="http://purl.org/dc/elements/1.1/"/>
    <ds:schemaRef ds:uri="http://schemas.microsoft.com/office/infopath/2007/PartnerControls"/>
    <ds:schemaRef ds:uri="http://www.w3.org/XML/1998/namespace"/>
    <ds:schemaRef ds:uri="http://purl.org/dc/dcmitype/"/>
  </ds:schemaRefs>
</ds:datastoreItem>
</file>

<file path=customXml/itemProps2.xml><?xml version="1.0" encoding="utf-8"?>
<ds:datastoreItem xmlns:ds="http://schemas.openxmlformats.org/officeDocument/2006/customXml" ds:itemID="{CDC07CCC-258E-4816-BF33-0BBE8ECED4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d2d6d51c-be45-489c-bfaa-c0c3d4c0c982"/>
    <ds:schemaRef ds:uri="696490a5-0429-499a-a254-a60426c02ef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5CA875DA-F9FD-4F83-A049-3B1027B542DE}">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Research presentation</Template>
  <TotalTime>0</TotalTime>
  <Words>1256</Words>
  <Application>Microsoft Office PowerPoint</Application>
  <PresentationFormat>Widescreen</PresentationFormat>
  <Paragraphs>100</Paragraphs>
  <Slides>16</Slides>
  <Notes>2</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16</vt:i4>
      </vt:variant>
    </vt:vector>
  </HeadingPairs>
  <TitlesOfParts>
    <vt:vector size="25" baseType="lpstr">
      <vt:lpstr>Arial</vt:lpstr>
      <vt:lpstr>Calibri</vt:lpstr>
      <vt:lpstr>Calibri Light</vt:lpstr>
      <vt:lpstr>Franklin Gothic Book</vt:lpstr>
      <vt:lpstr>Poor Richard</vt:lpstr>
      <vt:lpstr>Segoe Print</vt:lpstr>
      <vt:lpstr>Segoe UI</vt:lpstr>
      <vt:lpstr>Office Theme</vt:lpstr>
      <vt:lpstr>1_Office Theme</vt:lpstr>
      <vt:lpstr>Experiential Education</vt:lpstr>
      <vt:lpstr>Education… what is it?</vt:lpstr>
      <vt:lpstr>Traditional education</vt:lpstr>
      <vt:lpstr>PowerPoint Presentation</vt:lpstr>
      <vt:lpstr>Outdoor Adventure Education…</vt:lpstr>
      <vt:lpstr>PowerPoint Presentation</vt:lpstr>
      <vt:lpstr>The stages of Kolb’s cycle</vt:lpstr>
      <vt:lpstr>The stages of Kolb’s cycle</vt:lpstr>
      <vt:lpstr>The stages of Kolb’s cycle</vt:lpstr>
      <vt:lpstr>The stages of Kolb’s cycle</vt:lpstr>
      <vt:lpstr>Experiential  Learning Theory</vt:lpstr>
      <vt:lpstr>Experiential learning is constructivist learning:</vt:lpstr>
      <vt:lpstr>Some key points on Experiential Learning: </vt:lpstr>
      <vt:lpstr>Paulo Freire: Pedagogy of the Oppressed</vt:lpstr>
      <vt:lpstr>If this PowerPoint has inspired any thoughts or reflections feel free to post them on the moodle page forum so we can discuss them as a group….</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2020-10-20T14:27:23Z</dcterms:created>
  <dcterms:modified xsi:type="dcterms:W3CDTF">2022-05-27T11:13:14Z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0x010100FB7C8EC3559F764AA080F30F794D2AD4</vt:lpwstr>
  </property>
</Properties>
</file>