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17"/>
  </p:notesMasterIdLst>
  <p:sldIdLst>
    <p:sldId id="259" r:id="rId4"/>
    <p:sldId id="258" r:id="rId5"/>
    <p:sldId id="260" r:id="rId6"/>
    <p:sldId id="261" r:id="rId7"/>
    <p:sldId id="263" r:id="rId8"/>
    <p:sldId id="264" r:id="rId9"/>
    <p:sldId id="265" r:id="rId10"/>
    <p:sldId id="266" r:id="rId11"/>
    <p:sldId id="267" r:id="rId12"/>
    <p:sldId id="268"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997"/>
    <p:restoredTop sz="75621"/>
  </p:normalViewPr>
  <p:slideViewPr>
    <p:cSldViewPr snapToGrid="0" snapToObjects="1">
      <p:cViewPr varScale="1">
        <p:scale>
          <a:sx n="82" d="100"/>
          <a:sy n="82"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AA66A-AAA9-FB40-A2C4-AB1EE5F1AA09}" type="datetimeFigureOut">
              <a:rPr lang="en-US" smtClean="0"/>
              <a:t>3/13/26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2CF5C-3756-464B-A474-AEFE406EF841}" type="slidenum">
              <a:rPr lang="en-US" smtClean="0"/>
              <a:t>‹#›</a:t>
            </a:fld>
            <a:endParaRPr lang="en-US"/>
          </a:p>
        </p:txBody>
      </p:sp>
    </p:spTree>
    <p:extLst>
      <p:ext uri="{BB962C8B-B14F-4D97-AF65-F5344CB8AC3E}">
        <p14:creationId xmlns:p14="http://schemas.microsoft.com/office/powerpoint/2010/main" val="2841201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82CF5C-3756-464B-A474-AEFE406EF841}" type="slidenum">
              <a:rPr lang="en-US" smtClean="0"/>
              <a:t>3</a:t>
            </a:fld>
            <a:endParaRPr lang="en-US"/>
          </a:p>
        </p:txBody>
      </p:sp>
    </p:spTree>
    <p:extLst>
      <p:ext uri="{BB962C8B-B14F-4D97-AF65-F5344CB8AC3E}">
        <p14:creationId xmlns:p14="http://schemas.microsoft.com/office/powerpoint/2010/main" val="1564251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list of types of interviews depends on what book you read, but here are some examples of the different types that you will come across. This list is from Gray 2015 p. 385. </a:t>
            </a:r>
          </a:p>
          <a:p>
            <a:r>
              <a:rPr lang="en-US" dirty="0"/>
              <a:t>Cohen et al 2011 have more detailed descriptions of interview types in chapter 21.</a:t>
            </a:r>
          </a:p>
        </p:txBody>
      </p:sp>
      <p:sp>
        <p:nvSpPr>
          <p:cNvPr id="4" name="Slide Number Placeholder 3"/>
          <p:cNvSpPr>
            <a:spLocks noGrp="1"/>
          </p:cNvSpPr>
          <p:nvPr>
            <p:ph type="sldNum" sz="quarter" idx="5"/>
          </p:nvPr>
        </p:nvSpPr>
        <p:spPr/>
        <p:txBody>
          <a:bodyPr/>
          <a:lstStyle/>
          <a:p>
            <a:fld id="{6F82CF5C-3756-464B-A474-AEFE406EF841}" type="slidenum">
              <a:rPr lang="en-US" smtClean="0"/>
              <a:t>5</a:t>
            </a:fld>
            <a:endParaRPr lang="en-US"/>
          </a:p>
        </p:txBody>
      </p:sp>
    </p:spTree>
    <p:extLst>
      <p:ext uri="{BB962C8B-B14F-4D97-AF65-F5344CB8AC3E}">
        <p14:creationId xmlns:p14="http://schemas.microsoft.com/office/powerpoint/2010/main" val="2299706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82CF5C-3756-464B-A474-AEFE406EF841}" type="slidenum">
              <a:rPr lang="en-US" smtClean="0"/>
              <a:t>6</a:t>
            </a:fld>
            <a:endParaRPr lang="en-US"/>
          </a:p>
        </p:txBody>
      </p:sp>
    </p:spTree>
    <p:extLst>
      <p:ext uri="{BB962C8B-B14F-4D97-AF65-F5344CB8AC3E}">
        <p14:creationId xmlns:p14="http://schemas.microsoft.com/office/powerpoint/2010/main" val="1210434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Beware of interview bias and avoid these..</a:t>
            </a:r>
          </a:p>
        </p:txBody>
      </p:sp>
      <p:sp>
        <p:nvSpPr>
          <p:cNvPr id="4" name="Slide Number Placeholder 3"/>
          <p:cNvSpPr>
            <a:spLocks noGrp="1"/>
          </p:cNvSpPr>
          <p:nvPr>
            <p:ph type="sldNum" sz="quarter" idx="5"/>
          </p:nvPr>
        </p:nvSpPr>
        <p:spPr/>
        <p:txBody>
          <a:bodyPr/>
          <a:lstStyle/>
          <a:p>
            <a:fld id="{6F82CF5C-3756-464B-A474-AEFE406EF841}" type="slidenum">
              <a:rPr lang="en-US" smtClean="0"/>
              <a:t>7</a:t>
            </a:fld>
            <a:endParaRPr lang="en-US"/>
          </a:p>
        </p:txBody>
      </p:sp>
    </p:spTree>
    <p:extLst>
      <p:ext uri="{BB962C8B-B14F-4D97-AF65-F5344CB8AC3E}">
        <p14:creationId xmlns:p14="http://schemas.microsoft.com/office/powerpoint/2010/main" val="2722576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Try to ensure that your interviews maintain consistency try to be the same with all your interviewees and cover the same main key questions or topics. </a:t>
            </a:r>
          </a:p>
          <a:p>
            <a:r>
              <a:rPr lang="en-US" dirty="0"/>
              <a:t>Be accurate in your recording and transcribing </a:t>
            </a:r>
          </a:p>
          <a:p>
            <a:r>
              <a:rPr lang="en-US" dirty="0"/>
              <a:t>Maintain neutrality</a:t>
            </a:r>
          </a:p>
        </p:txBody>
      </p:sp>
      <p:sp>
        <p:nvSpPr>
          <p:cNvPr id="4" name="Slide Number Placeholder 3"/>
          <p:cNvSpPr>
            <a:spLocks noGrp="1"/>
          </p:cNvSpPr>
          <p:nvPr>
            <p:ph type="sldNum" sz="quarter" idx="5"/>
          </p:nvPr>
        </p:nvSpPr>
        <p:spPr/>
        <p:txBody>
          <a:bodyPr/>
          <a:lstStyle/>
          <a:p>
            <a:fld id="{6F82CF5C-3756-464B-A474-AEFE406EF841}" type="slidenum">
              <a:rPr lang="en-US" smtClean="0"/>
              <a:t>8</a:t>
            </a:fld>
            <a:endParaRPr lang="en-US"/>
          </a:p>
        </p:txBody>
      </p:sp>
    </p:spTree>
    <p:extLst>
      <p:ext uri="{BB962C8B-B14F-4D97-AF65-F5344CB8AC3E}">
        <p14:creationId xmlns:p14="http://schemas.microsoft.com/office/powerpoint/2010/main" val="3411636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m/imgres?imgurl=https%3A%2F%2Fmedia.tenor.com%2Fimages%2Fa3cefa6e64f4f8474ec8ed3e7caad0f6%2Ftenor.gif&amp;imgrefurl=https%3A%2F%2Ftenor.com%2Fsearch%2Ffinger-wagging-gifs&amp;tbnid=UWBBLAnasOSocM&amp;vet=12ahUKEwiauNPBxOLuAhUKTBoKHT4mCGIQMygKegUIARDTAQ..i&amp;docid=oWsbaeQMus7lwM&amp;w=220&amp;h=295&amp;q=dont%20finger%20wagging&amp;hl=en&amp;client=firefox-b-d&amp;ved=2ahUKEwiauNPBxOLuAhUKTBoKHT4mCGIQMygKegUIARDTAQ"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417070" y="1730374"/>
            <a:ext cx="5357859" cy="1503363"/>
          </a:xfrm>
        </p:spPr>
        <p:txBody>
          <a:bodyPr>
            <a:normAutofit/>
          </a:bodyPr>
          <a:lstStyle/>
          <a:p>
            <a:pPr algn="ctr" eaLnBrk="1" hangingPunct="1"/>
            <a:r>
              <a:rPr lang="en-GB" altLang="en-US" sz="3700" b="1" dirty="0">
                <a:solidFill>
                  <a:schemeClr val="tx2"/>
                </a:solidFill>
                <a:latin typeface="Tahoma" panose="020B0604030504040204" pitchFamily="34" charset="0"/>
                <a:ea typeface="Tahoma"/>
                <a:cs typeface="Tahoma"/>
              </a:rPr>
              <a:t>Qualitative methods Interviews </a:t>
            </a:r>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4571205" y="3624264"/>
            <a:ext cx="3049587" cy="2100262"/>
          </a:xfrm>
        </p:spPr>
        <p:txBody>
          <a:bodyPr vert="horz" lIns="91440" tIns="45720" rIns="91440" bIns="45720" rtlCol="0" anchor="t">
            <a:normAutofit/>
          </a:bodyPr>
          <a:lstStyle/>
          <a:p>
            <a:pPr algn="ctr" eaLnBrk="1" hangingPunct="1"/>
            <a:r>
              <a:rPr lang="en-GB" altLang="en-US" sz="2400" b="1" dirty="0">
                <a:cs typeface="Calibri"/>
              </a:rPr>
              <a:t>BMOE7014</a:t>
            </a: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605" y="3590924"/>
            <a:ext cx="3290887" cy="2452687"/>
          </a:xfrm>
        </p:spPr>
        <p:txBody>
          <a:bodyPr anchor="ctr">
            <a:normAutofit/>
          </a:bodyPr>
          <a:lstStyle/>
          <a:p>
            <a:r>
              <a:rPr lang="en-GB" dirty="0"/>
              <a:t>Objectives</a:t>
            </a:r>
            <a:endParaRPr lang="en-US" dirty="0"/>
          </a:p>
        </p:txBody>
      </p:sp>
      <p:pic>
        <p:nvPicPr>
          <p:cNvPr id="5" name="Picture 4" descr="A picture containing logo&#10;&#10;Description automatically generated">
            <a:extLst>
              <a:ext uri="{FF2B5EF4-FFF2-40B4-BE49-F238E27FC236}">
                <a16:creationId xmlns:a16="http://schemas.microsoft.com/office/drawing/2014/main" id="{A3ECB1E0-703E-D84C-B50C-BD25467D5240}"/>
              </a:ext>
            </a:extLst>
          </p:cNvPr>
          <p:cNvPicPr>
            <a:picLocks noChangeAspect="1"/>
          </p:cNvPicPr>
          <p:nvPr/>
        </p:nvPicPr>
        <p:blipFill rotWithShape="1">
          <a:blip r:embed="rId2"/>
          <a:srcRect t="20178" b="8211"/>
          <a:stretch/>
        </p:blipFill>
        <p:spPr>
          <a:xfrm>
            <a:off x="20" y="1"/>
            <a:ext cx="12191980" cy="342900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276600" y="3429000"/>
            <a:ext cx="8432795" cy="2776537"/>
          </a:xfrm>
        </p:spPr>
        <p:txBody>
          <a:bodyPr anchor="ctr">
            <a:normAutofit/>
          </a:bodyPr>
          <a:lstStyle/>
          <a:p>
            <a:pPr lvl="0"/>
            <a:r>
              <a:rPr lang="en-US" sz="2400" dirty="0"/>
              <a:t>Be aware of the different styles of interviews</a:t>
            </a:r>
            <a:endParaRPr lang="en-GB" sz="2400" dirty="0"/>
          </a:p>
          <a:p>
            <a:pPr lvl="0"/>
            <a:r>
              <a:rPr lang="en-US" sz="2400" dirty="0"/>
              <a:t>Be able to select and support your choice of interview style</a:t>
            </a:r>
          </a:p>
          <a:p>
            <a:pPr lvl="0"/>
            <a:r>
              <a:rPr lang="en-US" sz="2400" dirty="0"/>
              <a:t>Be able to produce reliable interview schedules</a:t>
            </a:r>
            <a:endParaRPr lang="en-GB" sz="2400" dirty="0"/>
          </a:p>
          <a:p>
            <a:r>
              <a:rPr lang="en-US" sz="2400" dirty="0"/>
              <a:t>Be able to conduct an interview skillfully, tactfully, safely and ethically</a:t>
            </a:r>
            <a:endParaRPr lang="en-GB" sz="2400" dirty="0"/>
          </a:p>
          <a:p>
            <a:endParaRPr lang="en-US" sz="1800" dirty="0"/>
          </a:p>
        </p:txBody>
      </p:sp>
    </p:spTree>
    <p:extLst>
      <p:ext uri="{BB962C8B-B14F-4D97-AF65-F5344CB8AC3E}">
        <p14:creationId xmlns:p14="http://schemas.microsoft.com/office/powerpoint/2010/main" val="1907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FD33C2-CE66-3A43-897B-140CAE60CFB9}"/>
              </a:ext>
            </a:extLst>
          </p:cNvPr>
          <p:cNvSpPr>
            <a:spLocks noGrp="1"/>
          </p:cNvSpPr>
          <p:nvPr>
            <p:ph type="title"/>
          </p:nvPr>
        </p:nvSpPr>
        <p:spPr>
          <a:xfrm>
            <a:off x="6090176" y="333065"/>
            <a:ext cx="4977976" cy="1454051"/>
          </a:xfrm>
        </p:spPr>
        <p:txBody>
          <a:bodyPr>
            <a:normAutofit/>
          </a:bodyPr>
          <a:lstStyle/>
          <a:p>
            <a:r>
              <a:rPr lang="en-US" b="1" dirty="0">
                <a:solidFill>
                  <a:srgbClr val="000000"/>
                </a:solidFill>
              </a:rPr>
              <a:t>We use interviews because….</a:t>
            </a:r>
          </a:p>
        </p:txBody>
      </p:sp>
      <p:sp>
        <p:nvSpPr>
          <p:cNvPr id="1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icture containing person, indoor&#10;&#10;Description automatically generated">
            <a:extLst>
              <a:ext uri="{FF2B5EF4-FFF2-40B4-BE49-F238E27FC236}">
                <a16:creationId xmlns:a16="http://schemas.microsoft.com/office/drawing/2014/main" id="{8D2DB7FD-1D53-BB48-85AC-721D6D658BCA}"/>
              </a:ext>
            </a:extLst>
          </p:cNvPr>
          <p:cNvPicPr>
            <a:picLocks noChangeAspect="1"/>
          </p:cNvPicPr>
          <p:nvPr/>
        </p:nvPicPr>
        <p:blipFill rotWithShape="1">
          <a:blip r:embed="rId4">
            <a:alphaModFix/>
          </a:blip>
          <a:srcRect l="2791" r="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6FC580-F5B8-E549-ADD9-B846DC93EC30}"/>
              </a:ext>
            </a:extLst>
          </p:cNvPr>
          <p:cNvSpPr>
            <a:spLocks noGrp="1"/>
          </p:cNvSpPr>
          <p:nvPr>
            <p:ph idx="1"/>
          </p:nvPr>
        </p:nvSpPr>
        <p:spPr>
          <a:xfrm>
            <a:off x="5852725" y="2120180"/>
            <a:ext cx="5452878" cy="4555506"/>
          </a:xfrm>
        </p:spPr>
        <p:txBody>
          <a:bodyPr anchor="ctr">
            <a:normAutofit fontScale="77500" lnSpcReduction="20000"/>
          </a:bodyPr>
          <a:lstStyle/>
          <a:p>
            <a:r>
              <a:rPr lang="en-US" sz="3400" dirty="0">
                <a:solidFill>
                  <a:srgbClr val="000000"/>
                </a:solidFill>
              </a:rPr>
              <a:t>Research is exploratory and  concerned with the meanings people attach to certain phenomena</a:t>
            </a:r>
          </a:p>
          <a:p>
            <a:pPr marL="0" indent="0">
              <a:buNone/>
            </a:pPr>
            <a:endParaRPr lang="en-US" sz="3400" dirty="0">
              <a:solidFill>
                <a:srgbClr val="000000"/>
              </a:solidFill>
            </a:endParaRPr>
          </a:p>
          <a:p>
            <a:r>
              <a:rPr lang="en-US" sz="3400" dirty="0">
                <a:solidFill>
                  <a:srgbClr val="000000"/>
                </a:solidFill>
              </a:rPr>
              <a:t>Participants are likely to be open to talking and enjoy it</a:t>
            </a:r>
          </a:p>
          <a:p>
            <a:endParaRPr lang="en-US" sz="3400" dirty="0">
              <a:solidFill>
                <a:srgbClr val="000000"/>
              </a:solidFill>
            </a:endParaRPr>
          </a:p>
          <a:p>
            <a:r>
              <a:rPr lang="en-US" sz="3400" dirty="0">
                <a:solidFill>
                  <a:srgbClr val="000000"/>
                </a:solidFill>
              </a:rPr>
              <a:t>We can gather information about a person’s knowledge, values, preferences and attitudes</a:t>
            </a:r>
          </a:p>
          <a:p>
            <a:endParaRPr lang="en-US" sz="3400" dirty="0">
              <a:solidFill>
                <a:srgbClr val="000000"/>
              </a:solidFill>
            </a:endParaRPr>
          </a:p>
          <a:p>
            <a:r>
              <a:rPr lang="en-US" sz="3400" dirty="0">
                <a:solidFill>
                  <a:srgbClr val="000000"/>
                </a:solidFill>
              </a:rPr>
              <a:t>It can be a good way to  follow up issues discovered in other methods</a:t>
            </a:r>
          </a:p>
          <a:p>
            <a:endParaRPr lang="en-US" sz="1700" dirty="0">
              <a:solidFill>
                <a:srgbClr val="000000"/>
              </a:solidFill>
            </a:endParaRPr>
          </a:p>
        </p:txBody>
      </p:sp>
    </p:spTree>
    <p:extLst>
      <p:ext uri="{BB962C8B-B14F-4D97-AF65-F5344CB8AC3E}">
        <p14:creationId xmlns:p14="http://schemas.microsoft.com/office/powerpoint/2010/main" val="137105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B6683-C09B-1E4D-80ED-BF08FFFC2F75}"/>
              </a:ext>
            </a:extLst>
          </p:cNvPr>
          <p:cNvSpPr>
            <a:spLocks noGrp="1"/>
          </p:cNvSpPr>
          <p:nvPr>
            <p:ph type="title"/>
          </p:nvPr>
        </p:nvSpPr>
        <p:spPr>
          <a:xfrm>
            <a:off x="5259493" y="-814388"/>
            <a:ext cx="6099387" cy="1628775"/>
          </a:xfrm>
        </p:spPr>
        <p:txBody>
          <a:bodyPr anchor="b">
            <a:normAutofit/>
          </a:bodyPr>
          <a:lstStyle/>
          <a:p>
            <a:r>
              <a:rPr lang="en-US" sz="4000" b="1" dirty="0">
                <a:solidFill>
                  <a:schemeClr val="bg1"/>
                </a:solidFill>
              </a:rPr>
              <a:t>We use interviews when….</a:t>
            </a:r>
          </a:p>
        </p:txBody>
      </p:sp>
      <p:pic>
        <p:nvPicPr>
          <p:cNvPr id="7" name="Picture 6" descr="A picture containing text, person, indoor, computer&#10;&#10;Description automatically generated">
            <a:extLst>
              <a:ext uri="{FF2B5EF4-FFF2-40B4-BE49-F238E27FC236}">
                <a16:creationId xmlns:a16="http://schemas.microsoft.com/office/drawing/2014/main" id="{4B37B890-827A-174B-8BB8-0060290D5B4F}"/>
              </a:ext>
            </a:extLst>
          </p:cNvPr>
          <p:cNvPicPr>
            <a:picLocks noChangeAspect="1"/>
          </p:cNvPicPr>
          <p:nvPr/>
        </p:nvPicPr>
        <p:blipFill rotWithShape="1">
          <a:blip r:embed="rId2"/>
          <a:srcRect l="18046" r="530" b="-2"/>
          <a:stretch/>
        </p:blipFill>
        <p:spPr>
          <a:xfrm>
            <a:off x="1" y="923554"/>
            <a:ext cx="4418130" cy="4969246"/>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82AE654B-737F-614A-9126-E66488040F54}"/>
              </a:ext>
            </a:extLst>
          </p:cNvPr>
          <p:cNvSpPr>
            <a:spLocks noGrp="1"/>
          </p:cNvSpPr>
          <p:nvPr>
            <p:ph idx="1"/>
          </p:nvPr>
        </p:nvSpPr>
        <p:spPr>
          <a:xfrm>
            <a:off x="4754880" y="1143000"/>
            <a:ext cx="7193280" cy="4602479"/>
          </a:xfrm>
        </p:spPr>
        <p:txBody>
          <a:bodyPr>
            <a:normAutofit fontScale="92500" lnSpcReduction="10000"/>
          </a:bodyPr>
          <a:lstStyle/>
          <a:p>
            <a:pPr lvl="0"/>
            <a:r>
              <a:rPr lang="en-US" sz="2400" dirty="0"/>
              <a:t>The research objectives are based upon understanding experiences, opinions, attitudes, values and processes</a:t>
            </a:r>
          </a:p>
          <a:p>
            <a:pPr marL="0" lvl="0" indent="0">
              <a:buNone/>
            </a:pPr>
            <a:endParaRPr lang="en-GB" sz="2400" dirty="0"/>
          </a:p>
          <a:p>
            <a:pPr lvl="0"/>
            <a:r>
              <a:rPr lang="en-US" sz="2400" dirty="0"/>
              <a:t>There is a need to attain highly </a:t>
            </a:r>
            <a:r>
              <a:rPr lang="en-US" sz="2400" dirty="0" err="1"/>
              <a:t>personalised</a:t>
            </a:r>
            <a:r>
              <a:rPr lang="en-US" sz="2400" dirty="0"/>
              <a:t> views and perspectives</a:t>
            </a:r>
          </a:p>
          <a:p>
            <a:pPr lvl="0"/>
            <a:endParaRPr lang="en-GB" sz="2400" dirty="0"/>
          </a:p>
          <a:p>
            <a:pPr lvl="0"/>
            <a:r>
              <a:rPr lang="en-US" sz="2400" dirty="0"/>
              <a:t>We need to explore in more depth by so can ask probing questions </a:t>
            </a:r>
          </a:p>
          <a:p>
            <a:pPr lvl="0"/>
            <a:endParaRPr lang="en-GB" sz="2400" dirty="0"/>
          </a:p>
          <a:p>
            <a:pPr lvl="0"/>
            <a:r>
              <a:rPr lang="en-US" sz="2400" dirty="0"/>
              <a:t>A good return rate is important</a:t>
            </a:r>
          </a:p>
          <a:p>
            <a:pPr lvl="0"/>
            <a:endParaRPr lang="en-GB" sz="2400" dirty="0"/>
          </a:p>
          <a:p>
            <a:pPr lvl="0"/>
            <a:r>
              <a:rPr lang="en-US" sz="2400" dirty="0"/>
              <a:t>Respondents may have difficulties with written language</a:t>
            </a:r>
            <a:endParaRPr lang="en-GB" sz="2400" dirty="0"/>
          </a:p>
          <a:p>
            <a:endParaRPr lang="en-US" sz="1700" dirty="0"/>
          </a:p>
        </p:txBody>
      </p:sp>
    </p:spTree>
    <p:extLst>
      <p:ext uri="{BB962C8B-B14F-4D97-AF65-F5344CB8AC3E}">
        <p14:creationId xmlns:p14="http://schemas.microsoft.com/office/powerpoint/2010/main" val="2484932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1040F-CC74-8641-952E-324FE0991F67}"/>
              </a:ext>
            </a:extLst>
          </p:cNvPr>
          <p:cNvSpPr>
            <a:spLocks noGrp="1"/>
          </p:cNvSpPr>
          <p:nvPr>
            <p:ph type="title"/>
          </p:nvPr>
        </p:nvSpPr>
        <p:spPr>
          <a:xfrm>
            <a:off x="838200" y="-158678"/>
            <a:ext cx="10515600" cy="1325563"/>
          </a:xfrm>
        </p:spPr>
        <p:txBody>
          <a:bodyPr/>
          <a:lstStyle/>
          <a:p>
            <a:r>
              <a:rPr lang="en-US" b="1" dirty="0">
                <a:solidFill>
                  <a:schemeClr val="bg1"/>
                </a:solidFill>
              </a:rPr>
              <a:t>Some examples of types of interviews</a:t>
            </a:r>
          </a:p>
        </p:txBody>
      </p:sp>
      <p:graphicFrame>
        <p:nvGraphicFramePr>
          <p:cNvPr id="4" name="Table 4">
            <a:extLst>
              <a:ext uri="{FF2B5EF4-FFF2-40B4-BE49-F238E27FC236}">
                <a16:creationId xmlns:a16="http://schemas.microsoft.com/office/drawing/2014/main" id="{D4850598-F0E6-A84A-80FD-6838F76DDBFC}"/>
              </a:ext>
            </a:extLst>
          </p:cNvPr>
          <p:cNvGraphicFramePr>
            <a:graphicFrameLocks noGrp="1"/>
          </p:cNvGraphicFramePr>
          <p:nvPr>
            <p:ph idx="1"/>
            <p:extLst>
              <p:ext uri="{D42A27DB-BD31-4B8C-83A1-F6EECF244321}">
                <p14:modId xmlns:p14="http://schemas.microsoft.com/office/powerpoint/2010/main" val="408334446"/>
              </p:ext>
            </p:extLst>
          </p:nvPr>
        </p:nvGraphicFramePr>
        <p:xfrm>
          <a:off x="838200" y="1032843"/>
          <a:ext cx="10515600" cy="4524233"/>
        </p:xfrm>
        <a:graphic>
          <a:graphicData uri="http://schemas.openxmlformats.org/drawingml/2006/table">
            <a:tbl>
              <a:tblPr firstRow="1" bandRow="1">
                <a:tableStyleId>{5C22544A-7EE6-4342-B048-85BDC9FD1C3A}</a:tableStyleId>
              </a:tblPr>
              <a:tblGrid>
                <a:gridCol w="3228833">
                  <a:extLst>
                    <a:ext uri="{9D8B030D-6E8A-4147-A177-3AD203B41FA5}">
                      <a16:colId xmlns:a16="http://schemas.microsoft.com/office/drawing/2014/main" val="3191014158"/>
                    </a:ext>
                  </a:extLst>
                </a:gridCol>
                <a:gridCol w="7286767">
                  <a:extLst>
                    <a:ext uri="{9D8B030D-6E8A-4147-A177-3AD203B41FA5}">
                      <a16:colId xmlns:a16="http://schemas.microsoft.com/office/drawing/2014/main" val="860562664"/>
                    </a:ext>
                  </a:extLst>
                </a:gridCol>
              </a:tblGrid>
              <a:tr h="646319">
                <a:tc>
                  <a:txBody>
                    <a:bodyPr/>
                    <a:lstStyle/>
                    <a:p>
                      <a:pPr algn="ctr"/>
                      <a:r>
                        <a:rPr lang="en-US" dirty="0"/>
                        <a:t>Type of interview</a:t>
                      </a:r>
                    </a:p>
                  </a:txBody>
                  <a:tcPr/>
                </a:tc>
                <a:tc>
                  <a:txBody>
                    <a:bodyPr/>
                    <a:lstStyle/>
                    <a:p>
                      <a:pPr algn="ctr"/>
                      <a:r>
                        <a:rPr lang="en-US" dirty="0"/>
                        <a:t>Method</a:t>
                      </a:r>
                    </a:p>
                  </a:txBody>
                  <a:tcPr/>
                </a:tc>
                <a:extLst>
                  <a:ext uri="{0D108BD9-81ED-4DB2-BD59-A6C34878D82A}">
                    <a16:rowId xmlns:a16="http://schemas.microsoft.com/office/drawing/2014/main" val="2338610486"/>
                  </a:ext>
                </a:extLst>
              </a:tr>
              <a:tr h="646319">
                <a:tc>
                  <a:txBody>
                    <a:bodyPr/>
                    <a:lstStyle/>
                    <a:p>
                      <a:r>
                        <a:rPr lang="en-US" b="1" dirty="0"/>
                        <a:t>Structured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rPr>
                        <a:t>Use</a:t>
                      </a:r>
                      <a:r>
                        <a:rPr lang="en-US" sz="1800" b="0" baseline="0" dirty="0">
                          <a:effectLst/>
                          <a:latin typeface="+mn-lt"/>
                        </a:rPr>
                        <a:t> </a:t>
                      </a:r>
                      <a:r>
                        <a:rPr lang="en-US" sz="1800" b="0" dirty="0">
                          <a:effectLst/>
                          <a:latin typeface="+mn-lt"/>
                        </a:rPr>
                        <a:t>pre-prepared questionnaires and standardized questions</a:t>
                      </a:r>
                    </a:p>
                    <a:p>
                      <a:endParaRPr lang="en-US" dirty="0"/>
                    </a:p>
                  </a:txBody>
                  <a:tcPr/>
                </a:tc>
                <a:extLst>
                  <a:ext uri="{0D108BD9-81ED-4DB2-BD59-A6C34878D82A}">
                    <a16:rowId xmlns:a16="http://schemas.microsoft.com/office/drawing/2014/main" val="2104311848"/>
                  </a:ext>
                </a:extLst>
              </a:tr>
              <a:tr h="646319">
                <a:tc>
                  <a:txBody>
                    <a:bodyPr/>
                    <a:lstStyle/>
                    <a:p>
                      <a:r>
                        <a:rPr lang="en-US" b="1" dirty="0"/>
                        <a:t>Semi-structured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rPr>
                        <a:t>Interviewer has a list of issues and questions to be covered, but may not deal with all of them in each interview</a:t>
                      </a:r>
                    </a:p>
                  </a:txBody>
                  <a:tcPr/>
                </a:tc>
                <a:extLst>
                  <a:ext uri="{0D108BD9-81ED-4DB2-BD59-A6C34878D82A}">
                    <a16:rowId xmlns:a16="http://schemas.microsoft.com/office/drawing/2014/main" val="2543149355"/>
                  </a:ext>
                </a:extLst>
              </a:tr>
              <a:tr h="6463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mn-lt"/>
                        </a:rPr>
                        <a:t>Non-Directive</a:t>
                      </a:r>
                      <a:endParaRPr lang="en-GB" sz="1800" b="1" i="1" dirty="0">
                        <a:effectLst/>
                        <a:latin typeface="+mn-lt"/>
                        <a:ea typeface="Times New Roman" panose="02020603050405020304" pitchFamily="18"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rPr>
                        <a:t>Used to explore an issue or topic in depth and questions are not, generally, pre-planned</a:t>
                      </a:r>
                      <a:endParaRPr lang="en-GB" sz="1800" b="0" i="1" dirty="0">
                        <a:effectLst/>
                        <a:latin typeface="+mn-lt"/>
                        <a:ea typeface="Times New Roman" panose="02020603050405020304" pitchFamily="18" charset="0"/>
                      </a:endParaRPr>
                    </a:p>
                  </a:txBody>
                  <a:tcPr/>
                </a:tc>
                <a:extLst>
                  <a:ext uri="{0D108BD9-81ED-4DB2-BD59-A6C34878D82A}">
                    <a16:rowId xmlns:a16="http://schemas.microsoft.com/office/drawing/2014/main" val="1840154123"/>
                  </a:ext>
                </a:extLst>
              </a:tr>
              <a:tr h="6463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mn-lt"/>
                        </a:rPr>
                        <a:t>Focused </a:t>
                      </a:r>
                      <a:endParaRPr lang="en-GB" sz="1800" b="1" dirty="0">
                        <a:effectLst/>
                        <a:latin typeface="+mn-lt"/>
                        <a:ea typeface="Times New Roman" panose="02020603050405020304" pitchFamily="18"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rPr>
                        <a:t>Based upon the respondent’s subjective responses to a known situation in which they have been involved</a:t>
                      </a:r>
                      <a:endParaRPr lang="en-GB" sz="1800" b="0" dirty="0">
                        <a:effectLst/>
                        <a:latin typeface="+mn-lt"/>
                        <a:ea typeface="Times New Roman" panose="02020603050405020304" pitchFamily="18" charset="0"/>
                      </a:endParaRPr>
                    </a:p>
                  </a:txBody>
                  <a:tcPr/>
                </a:tc>
                <a:extLst>
                  <a:ext uri="{0D108BD9-81ED-4DB2-BD59-A6C34878D82A}">
                    <a16:rowId xmlns:a16="http://schemas.microsoft.com/office/drawing/2014/main" val="3410151466"/>
                  </a:ext>
                </a:extLst>
              </a:tr>
              <a:tr h="6463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mn-lt"/>
                          <a:ea typeface="Times New Roman" panose="02020603050405020304" pitchFamily="18" charset="0"/>
                        </a:rPr>
                        <a:t>Informal Conversation</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ea typeface="Times New Roman" panose="02020603050405020304" pitchFamily="18" charset="0"/>
                        </a:rPr>
                        <a:t>Relies on the spontaneous generation of questions as the interview progresses</a:t>
                      </a:r>
                      <a:endParaRPr lang="en-GB" sz="1800" b="0" dirty="0">
                        <a:effectLst/>
                        <a:latin typeface="+mn-lt"/>
                        <a:ea typeface="Times New Roman" panose="02020603050405020304" pitchFamily="18" charset="0"/>
                      </a:endParaRPr>
                    </a:p>
                  </a:txBody>
                  <a:tcPr/>
                </a:tc>
                <a:extLst>
                  <a:ext uri="{0D108BD9-81ED-4DB2-BD59-A6C34878D82A}">
                    <a16:rowId xmlns:a16="http://schemas.microsoft.com/office/drawing/2014/main" val="272004462"/>
                  </a:ext>
                </a:extLst>
              </a:tr>
              <a:tr h="6463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mn-lt"/>
                          <a:ea typeface="Times New Roman" panose="02020603050405020304" pitchFamily="18" charset="0"/>
                        </a:rPr>
                        <a:t>Problem-</a:t>
                      </a:r>
                      <a:r>
                        <a:rPr lang="en-GB" sz="1800" b="1" dirty="0" err="1">
                          <a:effectLst/>
                          <a:latin typeface="+mn-lt"/>
                          <a:ea typeface="Times New Roman" panose="02020603050405020304" pitchFamily="18" charset="0"/>
                        </a:rPr>
                        <a:t>Centered</a:t>
                      </a:r>
                      <a:endParaRPr lang="en-GB" sz="1800" b="1" dirty="0">
                        <a:effectLst/>
                        <a:latin typeface="+mn-lt"/>
                        <a:ea typeface="Times New Roman" panose="02020603050405020304" pitchFamily="18"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mn-lt"/>
                          <a:ea typeface="Times New Roman" panose="02020603050405020304" pitchFamily="18" charset="0"/>
                        </a:rPr>
                        <a:t>Combines an open approach with minimal interview structuring in the first phase of the interview, followed by a second semi-structured phase </a:t>
                      </a:r>
                      <a:endParaRPr lang="en-GB" sz="1800" b="0" dirty="0">
                        <a:effectLst/>
                        <a:latin typeface="+mn-lt"/>
                        <a:ea typeface="Times New Roman" panose="02020603050405020304" pitchFamily="18" charset="0"/>
                      </a:endParaRPr>
                    </a:p>
                  </a:txBody>
                  <a:tcPr/>
                </a:tc>
                <a:extLst>
                  <a:ext uri="{0D108BD9-81ED-4DB2-BD59-A6C34878D82A}">
                    <a16:rowId xmlns:a16="http://schemas.microsoft.com/office/drawing/2014/main" val="495522884"/>
                  </a:ext>
                </a:extLst>
              </a:tr>
            </a:tbl>
          </a:graphicData>
        </a:graphic>
      </p:graphicFrame>
    </p:spTree>
    <p:extLst>
      <p:ext uri="{BB962C8B-B14F-4D97-AF65-F5344CB8AC3E}">
        <p14:creationId xmlns:p14="http://schemas.microsoft.com/office/powerpoint/2010/main" val="259295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27B7-547A-1E49-B2D4-72624CE06953}"/>
              </a:ext>
            </a:extLst>
          </p:cNvPr>
          <p:cNvSpPr>
            <a:spLocks noGrp="1"/>
          </p:cNvSpPr>
          <p:nvPr>
            <p:ph type="title"/>
          </p:nvPr>
        </p:nvSpPr>
        <p:spPr>
          <a:xfrm>
            <a:off x="1005840" y="-107315"/>
            <a:ext cx="10515600" cy="1325563"/>
          </a:xfrm>
        </p:spPr>
        <p:txBody>
          <a:bodyPr/>
          <a:lstStyle/>
          <a:p>
            <a:r>
              <a:rPr lang="en-US" b="1" dirty="0">
                <a:solidFill>
                  <a:schemeClr val="bg1"/>
                </a:solidFill>
              </a:rPr>
              <a:t>When interviewing try to…  </a:t>
            </a:r>
          </a:p>
        </p:txBody>
      </p:sp>
      <p:sp>
        <p:nvSpPr>
          <p:cNvPr id="3" name="Content Placeholder 2">
            <a:extLst>
              <a:ext uri="{FF2B5EF4-FFF2-40B4-BE49-F238E27FC236}">
                <a16:creationId xmlns:a16="http://schemas.microsoft.com/office/drawing/2014/main" id="{C82493A8-1BFE-4B4C-A45F-8198409F067B}"/>
              </a:ext>
            </a:extLst>
          </p:cNvPr>
          <p:cNvSpPr>
            <a:spLocks noGrp="1"/>
          </p:cNvSpPr>
          <p:nvPr>
            <p:ph idx="1"/>
          </p:nvPr>
        </p:nvSpPr>
        <p:spPr>
          <a:xfrm>
            <a:off x="1005840" y="1253331"/>
            <a:ext cx="10515600" cy="4351338"/>
          </a:xfrm>
        </p:spPr>
        <p:txBody>
          <a:bodyPr>
            <a:normAutofit lnSpcReduction="10000"/>
          </a:bodyPr>
          <a:lstStyle/>
          <a:p>
            <a:pPr lvl="0"/>
            <a:r>
              <a:rPr lang="en-US" dirty="0"/>
              <a:t>Use interview techniques that build rapport and trust so they can respond comfortably </a:t>
            </a:r>
          </a:p>
          <a:p>
            <a:pPr lvl="0"/>
            <a:endParaRPr lang="en-GB" dirty="0"/>
          </a:p>
          <a:p>
            <a:pPr lvl="0"/>
            <a:r>
              <a:rPr lang="en-US" dirty="0"/>
              <a:t>Prompt informants to illustrate and expand on their initial responses</a:t>
            </a:r>
          </a:p>
          <a:p>
            <a:pPr lvl="0"/>
            <a:endParaRPr lang="en-GB" dirty="0"/>
          </a:p>
          <a:p>
            <a:pPr lvl="0"/>
            <a:r>
              <a:rPr lang="en-US" dirty="0"/>
              <a:t>Ensure that the interview process is sufficiently long for subjects to be explored in depth</a:t>
            </a:r>
          </a:p>
          <a:p>
            <a:pPr lvl="0"/>
            <a:endParaRPr lang="en-US" dirty="0"/>
          </a:p>
          <a:p>
            <a:pPr lvl="0"/>
            <a:r>
              <a:rPr lang="en-US" dirty="0"/>
              <a:t>Construct interviewing schedules that contain questions drawn from literature and pilot work</a:t>
            </a:r>
            <a:endParaRPr lang="en-GB" b="1" dirty="0"/>
          </a:p>
          <a:p>
            <a:endParaRPr lang="en-GB" dirty="0"/>
          </a:p>
          <a:p>
            <a:endParaRPr lang="en-US" dirty="0"/>
          </a:p>
        </p:txBody>
      </p:sp>
    </p:spTree>
    <p:extLst>
      <p:ext uri="{BB962C8B-B14F-4D97-AF65-F5344CB8AC3E}">
        <p14:creationId xmlns:p14="http://schemas.microsoft.com/office/powerpoint/2010/main" val="160831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41590-3C8A-CA47-9871-51AB7E7DC0DD}"/>
              </a:ext>
            </a:extLst>
          </p:cNvPr>
          <p:cNvSpPr>
            <a:spLocks noGrp="1"/>
          </p:cNvSpPr>
          <p:nvPr>
            <p:ph type="title"/>
          </p:nvPr>
        </p:nvSpPr>
        <p:spPr>
          <a:xfrm>
            <a:off x="838200" y="-107315"/>
            <a:ext cx="10515600" cy="1325563"/>
          </a:xfrm>
        </p:spPr>
        <p:txBody>
          <a:bodyPr/>
          <a:lstStyle/>
          <a:p>
            <a:r>
              <a:rPr lang="en-US" b="1" dirty="0">
                <a:solidFill>
                  <a:schemeClr val="bg1"/>
                </a:solidFill>
              </a:rPr>
              <a:t>When interviewing be careful to avoid… </a:t>
            </a:r>
          </a:p>
        </p:txBody>
      </p:sp>
      <p:sp>
        <p:nvSpPr>
          <p:cNvPr id="3" name="Content Placeholder 2">
            <a:extLst>
              <a:ext uri="{FF2B5EF4-FFF2-40B4-BE49-F238E27FC236}">
                <a16:creationId xmlns:a16="http://schemas.microsoft.com/office/drawing/2014/main" id="{F3645085-9CB2-344C-8784-8B482517BE53}"/>
              </a:ext>
            </a:extLst>
          </p:cNvPr>
          <p:cNvSpPr>
            <a:spLocks noGrp="1"/>
          </p:cNvSpPr>
          <p:nvPr>
            <p:ph idx="1"/>
          </p:nvPr>
        </p:nvSpPr>
        <p:spPr>
          <a:xfrm>
            <a:off x="487680" y="1383665"/>
            <a:ext cx="10515600" cy="4351338"/>
          </a:xfrm>
        </p:spPr>
        <p:txBody>
          <a:bodyPr>
            <a:normAutofit/>
          </a:bodyPr>
          <a:lstStyle/>
          <a:p>
            <a:r>
              <a:rPr lang="en-US" dirty="0"/>
              <a:t>Departures from the interviewing instructions</a:t>
            </a:r>
          </a:p>
          <a:p>
            <a:pPr lvl="0"/>
            <a:r>
              <a:rPr lang="en-US" dirty="0"/>
              <a:t>Poor maintenance of rapport with the respondents</a:t>
            </a:r>
          </a:p>
          <a:p>
            <a:pPr lvl="0"/>
            <a:r>
              <a:rPr lang="en-US" dirty="0"/>
              <a:t>Altering factual questions</a:t>
            </a:r>
            <a:endParaRPr lang="en-GB" dirty="0"/>
          </a:p>
          <a:p>
            <a:pPr lvl="0"/>
            <a:r>
              <a:rPr lang="en-US" dirty="0"/>
              <a:t>Rephrasing of attitude questions</a:t>
            </a:r>
            <a:endParaRPr lang="en-GB" dirty="0"/>
          </a:p>
          <a:p>
            <a:pPr lvl="0"/>
            <a:r>
              <a:rPr lang="en-US" dirty="0"/>
              <a:t>Careless prompting</a:t>
            </a:r>
            <a:endParaRPr lang="en-GB" dirty="0"/>
          </a:p>
          <a:p>
            <a:pPr lvl="0"/>
            <a:r>
              <a:rPr lang="en-US" dirty="0"/>
              <a:t>Biased probes</a:t>
            </a:r>
            <a:endParaRPr lang="en-GB" dirty="0"/>
          </a:p>
          <a:p>
            <a:pPr lvl="0"/>
            <a:r>
              <a:rPr lang="en-US" dirty="0"/>
              <a:t>Asking questions out of sequence</a:t>
            </a:r>
            <a:endParaRPr lang="en-GB" dirty="0"/>
          </a:p>
          <a:p>
            <a:r>
              <a:rPr lang="en-US" dirty="0"/>
              <a:t>Biased recording of answers</a:t>
            </a:r>
          </a:p>
          <a:p>
            <a:pPr marL="0" indent="0">
              <a:buNone/>
            </a:pPr>
            <a:endParaRPr lang="en-GB" dirty="0"/>
          </a:p>
          <a:p>
            <a:endParaRPr lang="en-US" dirty="0"/>
          </a:p>
        </p:txBody>
      </p:sp>
      <p:pic>
        <p:nvPicPr>
          <p:cNvPr id="1026" name="Picture 2" descr="Image result for dont finger wagging">
            <a:hlinkClick r:id="rId3"/>
            <a:extLst>
              <a:ext uri="{FF2B5EF4-FFF2-40B4-BE49-F238E27FC236}">
                <a16:creationId xmlns:a16="http://schemas.microsoft.com/office/drawing/2014/main" id="{2BB59658-6E36-5140-9DD3-14F180DEBF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7043" y="1253331"/>
            <a:ext cx="3235609"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40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9DC7-48ED-5044-8A90-F0B8DDD15D26}"/>
              </a:ext>
            </a:extLst>
          </p:cNvPr>
          <p:cNvSpPr>
            <a:spLocks noGrp="1"/>
          </p:cNvSpPr>
          <p:nvPr>
            <p:ph type="title"/>
          </p:nvPr>
        </p:nvSpPr>
        <p:spPr>
          <a:xfrm>
            <a:off x="1036320" y="124935"/>
            <a:ext cx="10515600" cy="1325563"/>
          </a:xfrm>
        </p:spPr>
        <p:txBody>
          <a:bodyPr/>
          <a:lstStyle/>
          <a:p>
            <a:r>
              <a:rPr lang="en-GB" b="1" dirty="0">
                <a:solidFill>
                  <a:schemeClr val="bg1"/>
                </a:solidFill>
              </a:rPr>
              <a:t>Quality Indicators for your interviews </a:t>
            </a:r>
            <a:br>
              <a:rPr lang="en-US" b="1" dirty="0"/>
            </a:br>
            <a:endParaRPr lang="en-US" dirty="0"/>
          </a:p>
        </p:txBody>
      </p:sp>
      <p:sp>
        <p:nvSpPr>
          <p:cNvPr id="3" name="Content Placeholder 2">
            <a:extLst>
              <a:ext uri="{FF2B5EF4-FFF2-40B4-BE49-F238E27FC236}">
                <a16:creationId xmlns:a16="http://schemas.microsoft.com/office/drawing/2014/main" id="{9B859C99-BC1E-7745-859B-89E50AD55E8B}"/>
              </a:ext>
            </a:extLst>
          </p:cNvPr>
          <p:cNvSpPr>
            <a:spLocks noGrp="1"/>
          </p:cNvSpPr>
          <p:nvPr>
            <p:ph idx="1"/>
          </p:nvPr>
        </p:nvSpPr>
        <p:spPr>
          <a:xfrm>
            <a:off x="640080" y="1450498"/>
            <a:ext cx="10515600" cy="4351338"/>
          </a:xfrm>
        </p:spPr>
        <p:txBody>
          <a:bodyPr/>
          <a:lstStyle/>
          <a:p>
            <a:r>
              <a:rPr lang="en-GB" sz="4800" b="1" dirty="0"/>
              <a:t>Consistency</a:t>
            </a:r>
          </a:p>
          <a:p>
            <a:pPr marL="0" indent="0">
              <a:buNone/>
            </a:pPr>
            <a:endParaRPr lang="en-GB" b="1" dirty="0"/>
          </a:p>
          <a:p>
            <a:r>
              <a:rPr lang="en-GB" sz="4800" b="1" dirty="0"/>
              <a:t>Accuracy</a:t>
            </a:r>
            <a:endParaRPr lang="en-GB" b="1" dirty="0"/>
          </a:p>
          <a:p>
            <a:endParaRPr lang="en-GB" b="1" dirty="0"/>
          </a:p>
          <a:p>
            <a:r>
              <a:rPr lang="en-GB" sz="4800" b="1" dirty="0"/>
              <a:t>Neutrality </a:t>
            </a:r>
          </a:p>
          <a:p>
            <a:endParaRPr lang="en-US" dirty="0"/>
          </a:p>
        </p:txBody>
      </p:sp>
    </p:spTree>
    <p:extLst>
      <p:ext uri="{BB962C8B-B14F-4D97-AF65-F5344CB8AC3E}">
        <p14:creationId xmlns:p14="http://schemas.microsoft.com/office/powerpoint/2010/main" val="2474044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DA05-4DEC-584D-8E22-8C90973400C5}"/>
              </a:ext>
            </a:extLst>
          </p:cNvPr>
          <p:cNvSpPr>
            <a:spLocks noGrp="1"/>
          </p:cNvSpPr>
          <p:nvPr>
            <p:ph type="title"/>
          </p:nvPr>
        </p:nvSpPr>
        <p:spPr>
          <a:xfrm>
            <a:off x="838200" y="167005"/>
            <a:ext cx="10515600" cy="1325563"/>
          </a:xfrm>
        </p:spPr>
        <p:txBody>
          <a:bodyPr/>
          <a:lstStyle/>
          <a:p>
            <a:r>
              <a:rPr lang="en-GB" b="1" dirty="0">
                <a:solidFill>
                  <a:schemeClr val="bg1"/>
                </a:solidFill>
              </a:rPr>
              <a:t>Interview Skills: Getting Started</a:t>
            </a:r>
            <a:br>
              <a:rPr lang="en-US" b="1" dirty="0"/>
            </a:br>
            <a:endParaRPr lang="en-US" dirty="0"/>
          </a:p>
        </p:txBody>
      </p:sp>
      <p:sp>
        <p:nvSpPr>
          <p:cNvPr id="3" name="Content Placeholder 2">
            <a:extLst>
              <a:ext uri="{FF2B5EF4-FFF2-40B4-BE49-F238E27FC236}">
                <a16:creationId xmlns:a16="http://schemas.microsoft.com/office/drawing/2014/main" id="{0E13BC60-7B7E-9C43-BD6B-3FB0B6526802}"/>
              </a:ext>
            </a:extLst>
          </p:cNvPr>
          <p:cNvSpPr>
            <a:spLocks noGrp="1"/>
          </p:cNvSpPr>
          <p:nvPr>
            <p:ph idx="1"/>
          </p:nvPr>
        </p:nvSpPr>
        <p:spPr>
          <a:xfrm>
            <a:off x="685800" y="1253331"/>
            <a:ext cx="10515600" cy="4351338"/>
          </a:xfrm>
        </p:spPr>
        <p:txBody>
          <a:bodyPr/>
          <a:lstStyle/>
          <a:p>
            <a:r>
              <a:rPr lang="en-GB" dirty="0"/>
              <a:t>Preparing: cannot be rushed, so make time leading up to the  interview for organising, liaising with the interviewee and planning your interview </a:t>
            </a:r>
          </a:p>
          <a:p>
            <a:endParaRPr lang="en-GB" dirty="0"/>
          </a:p>
          <a:p>
            <a:r>
              <a:rPr lang="en-GB" dirty="0"/>
              <a:t>Preliminaries: explain purpose, how information will be handled, and importance of the information </a:t>
            </a:r>
          </a:p>
          <a:p>
            <a:endParaRPr lang="en-GB" b="1" dirty="0"/>
          </a:p>
          <a:p>
            <a:r>
              <a:rPr lang="en-GB" dirty="0"/>
              <a:t>Establish Rapport: be honest, open, and empathetic, always start of with some general chat to make the interviewee relax. </a:t>
            </a:r>
          </a:p>
          <a:p>
            <a:endParaRPr lang="en-US" dirty="0"/>
          </a:p>
        </p:txBody>
      </p:sp>
    </p:spTree>
    <p:extLst>
      <p:ext uri="{BB962C8B-B14F-4D97-AF65-F5344CB8AC3E}">
        <p14:creationId xmlns:p14="http://schemas.microsoft.com/office/powerpoint/2010/main" val="3832205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F14A-8197-CB4D-99F9-A238E65E0108}"/>
              </a:ext>
            </a:extLst>
          </p:cNvPr>
          <p:cNvSpPr>
            <a:spLocks noGrp="1"/>
          </p:cNvSpPr>
          <p:nvPr>
            <p:ph type="title"/>
          </p:nvPr>
        </p:nvSpPr>
        <p:spPr>
          <a:xfrm>
            <a:off x="838200" y="136525"/>
            <a:ext cx="10515600" cy="1325563"/>
          </a:xfrm>
        </p:spPr>
        <p:txBody>
          <a:bodyPr/>
          <a:lstStyle/>
          <a:p>
            <a:r>
              <a:rPr lang="en-GB" b="1" dirty="0">
                <a:solidFill>
                  <a:schemeClr val="bg1"/>
                </a:solidFill>
              </a:rPr>
              <a:t>Interview Skills: Conducting the Interview</a:t>
            </a:r>
            <a:br>
              <a:rPr lang="en-US" b="1" dirty="0"/>
            </a:br>
            <a:endParaRPr lang="en-US" dirty="0"/>
          </a:p>
        </p:txBody>
      </p:sp>
      <p:sp>
        <p:nvSpPr>
          <p:cNvPr id="3" name="Content Placeholder 2">
            <a:extLst>
              <a:ext uri="{FF2B5EF4-FFF2-40B4-BE49-F238E27FC236}">
                <a16:creationId xmlns:a16="http://schemas.microsoft.com/office/drawing/2014/main" id="{A8EC1939-4F6A-2942-9A35-3D6CAB8E415D}"/>
              </a:ext>
            </a:extLst>
          </p:cNvPr>
          <p:cNvSpPr>
            <a:spLocks noGrp="1"/>
          </p:cNvSpPr>
          <p:nvPr>
            <p:ph idx="1"/>
          </p:nvPr>
        </p:nvSpPr>
        <p:spPr>
          <a:xfrm>
            <a:off x="701040" y="1253331"/>
            <a:ext cx="10515600" cy="4351338"/>
          </a:xfrm>
        </p:spPr>
        <p:txBody>
          <a:bodyPr>
            <a:normAutofit fontScale="85000" lnSpcReduction="20000"/>
          </a:bodyPr>
          <a:lstStyle/>
          <a:p>
            <a:r>
              <a:rPr lang="en-GB" dirty="0"/>
              <a:t>Maintain professional conduct : give an impression appropriate for the environment and situation</a:t>
            </a:r>
          </a:p>
          <a:p>
            <a:pPr marL="0" indent="0">
              <a:buNone/>
            </a:pPr>
            <a:endParaRPr lang="en-GB" dirty="0"/>
          </a:p>
          <a:p>
            <a:r>
              <a:rPr lang="en-GB" dirty="0"/>
              <a:t>Adapting Language: beware of different meanings/contexts of words.  You may be using jargon that you are familiar with but they may not know  </a:t>
            </a:r>
          </a:p>
          <a:p>
            <a:endParaRPr lang="en-GB" dirty="0"/>
          </a:p>
          <a:p>
            <a:r>
              <a:rPr lang="en-GB" dirty="0"/>
              <a:t>Maintaining Control: remember what the interview is seeking, so keep on track to answer the research objectives.  Ask the right questions, and give appropriate verbal/non-verbal feedback </a:t>
            </a:r>
          </a:p>
          <a:p>
            <a:endParaRPr lang="en-GB" dirty="0"/>
          </a:p>
          <a:p>
            <a:r>
              <a:rPr lang="en-GB" dirty="0"/>
              <a:t>Improvise: You may need to vary question order and phrasing and go strategically ‘off track’ when necessary if that is where the interview leads but still be able to address all the questions planned</a:t>
            </a:r>
          </a:p>
          <a:p>
            <a:endParaRPr lang="en-US" dirty="0"/>
          </a:p>
        </p:txBody>
      </p:sp>
    </p:spTree>
    <p:extLst>
      <p:ext uri="{BB962C8B-B14F-4D97-AF65-F5344CB8AC3E}">
        <p14:creationId xmlns:p14="http://schemas.microsoft.com/office/powerpoint/2010/main" val="18857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D97F-53A8-0B46-93BF-F26A34AE14E4}"/>
              </a:ext>
            </a:extLst>
          </p:cNvPr>
          <p:cNvSpPr>
            <a:spLocks noGrp="1"/>
          </p:cNvSpPr>
          <p:nvPr>
            <p:ph type="title"/>
          </p:nvPr>
        </p:nvSpPr>
        <p:spPr>
          <a:xfrm>
            <a:off x="944880" y="-107315"/>
            <a:ext cx="10515600" cy="1325563"/>
          </a:xfrm>
        </p:spPr>
        <p:txBody>
          <a:bodyPr/>
          <a:lstStyle/>
          <a:p>
            <a:r>
              <a:rPr lang="en-US" b="1" dirty="0">
                <a:solidFill>
                  <a:schemeClr val="bg1"/>
                </a:solidFill>
              </a:rPr>
              <a:t>Do ….</a:t>
            </a:r>
          </a:p>
        </p:txBody>
      </p:sp>
      <p:sp>
        <p:nvSpPr>
          <p:cNvPr id="3" name="Content Placeholder 2">
            <a:extLst>
              <a:ext uri="{FF2B5EF4-FFF2-40B4-BE49-F238E27FC236}">
                <a16:creationId xmlns:a16="http://schemas.microsoft.com/office/drawing/2014/main" id="{5AE496CF-6441-CE47-B5FB-A03C758BE1C1}"/>
              </a:ext>
            </a:extLst>
          </p:cNvPr>
          <p:cNvSpPr>
            <a:spLocks noGrp="1"/>
          </p:cNvSpPr>
          <p:nvPr>
            <p:ph idx="1"/>
          </p:nvPr>
        </p:nvSpPr>
        <p:spPr>
          <a:xfrm>
            <a:off x="563880" y="1218248"/>
            <a:ext cx="10683240" cy="4446430"/>
          </a:xfrm>
        </p:spPr>
        <p:txBody>
          <a:bodyPr>
            <a:normAutofit fontScale="85000" lnSpcReduction="20000"/>
          </a:bodyPr>
          <a:lstStyle/>
          <a:p>
            <a:r>
              <a:rPr lang="en-US" dirty="0"/>
              <a:t>Establish clearly what the interviewee thinks</a:t>
            </a:r>
            <a:endParaRPr lang="en-GB" dirty="0">
              <a:latin typeface="Times New Roman" panose="02020603050405020304" pitchFamily="18" charset="0"/>
              <a:ea typeface="Times New Roman" panose="02020603050405020304" pitchFamily="18" charset="0"/>
            </a:endParaRPr>
          </a:p>
          <a:p>
            <a:r>
              <a:rPr lang="en-US" dirty="0"/>
              <a:t>Provide a balance between open and closed questions</a:t>
            </a:r>
            <a:endParaRPr lang="en-GB" dirty="0">
              <a:latin typeface="Times New Roman" panose="02020603050405020304" pitchFamily="18" charset="0"/>
              <a:ea typeface="Times New Roman" panose="02020603050405020304" pitchFamily="18" charset="0"/>
            </a:endParaRPr>
          </a:p>
          <a:p>
            <a:r>
              <a:rPr lang="en-US" dirty="0"/>
              <a:t>Listen carefully to all responses and follow up points that are not clear</a:t>
            </a:r>
            <a:endParaRPr lang="en-GB" dirty="0">
              <a:latin typeface="Times New Roman" panose="02020603050405020304" pitchFamily="18" charset="0"/>
              <a:ea typeface="Times New Roman" panose="02020603050405020304" pitchFamily="18" charset="0"/>
            </a:endParaRPr>
          </a:p>
          <a:p>
            <a:r>
              <a:rPr lang="en-US" dirty="0"/>
              <a:t>Repeat the response, for interviewer time or for the clarity of the audio recording</a:t>
            </a:r>
            <a:endParaRPr lang="en-GB" dirty="0">
              <a:latin typeface="Times New Roman" panose="02020603050405020304" pitchFamily="18" charset="0"/>
              <a:ea typeface="Times New Roman" panose="02020603050405020304" pitchFamily="18" charset="0"/>
            </a:endParaRPr>
          </a:p>
          <a:p>
            <a:r>
              <a:rPr lang="en-US" dirty="0"/>
              <a:t>Give the interviewee plenty of time to respond</a:t>
            </a:r>
            <a:endParaRPr lang="en-GB" dirty="0">
              <a:latin typeface="Times New Roman" panose="02020603050405020304" pitchFamily="18" charset="0"/>
              <a:ea typeface="Times New Roman" panose="02020603050405020304" pitchFamily="18" charset="0"/>
            </a:endParaRPr>
          </a:p>
          <a:p>
            <a:r>
              <a:rPr lang="en-US" dirty="0"/>
              <a:t>Where interviewees express doubts or hesitate, probe them to share their thinking</a:t>
            </a:r>
          </a:p>
          <a:p>
            <a:r>
              <a:rPr lang="en-US" dirty="0"/>
              <a:t>Be sensitive to possible misunderstandings about questions, and if appropriate repeat the question</a:t>
            </a:r>
          </a:p>
          <a:p>
            <a:r>
              <a:rPr lang="en-US" dirty="0"/>
              <a:t>Be aware the respondent may make self-contradictory statements.</a:t>
            </a:r>
            <a:endParaRPr lang="en-GB" dirty="0">
              <a:latin typeface="Times New Roman" panose="02020603050405020304" pitchFamily="18" charset="0"/>
              <a:ea typeface="Times New Roman" panose="02020603050405020304" pitchFamily="18" charset="0"/>
            </a:endParaRPr>
          </a:p>
          <a:p>
            <a:r>
              <a:rPr lang="en-US" dirty="0"/>
              <a:t>Try to establish an informal atmosphere</a:t>
            </a:r>
          </a:p>
          <a:p>
            <a:r>
              <a:rPr lang="en-US" dirty="0"/>
              <a:t>Be prepared to abandon the interview</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57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59CA9-80D5-6A47-BDCA-877E5998A39D}"/>
              </a:ext>
            </a:extLst>
          </p:cNvPr>
          <p:cNvSpPr>
            <a:spLocks noGrp="1"/>
          </p:cNvSpPr>
          <p:nvPr>
            <p:ph type="title"/>
          </p:nvPr>
        </p:nvSpPr>
        <p:spPr>
          <a:xfrm>
            <a:off x="731520" y="-229235"/>
            <a:ext cx="10515600" cy="1325563"/>
          </a:xfrm>
        </p:spPr>
        <p:txBody>
          <a:bodyPr/>
          <a:lstStyle/>
          <a:p>
            <a:r>
              <a:rPr lang="en-US" b="1" dirty="0">
                <a:solidFill>
                  <a:schemeClr val="bg1"/>
                </a:solidFill>
              </a:rPr>
              <a:t>Don’t….</a:t>
            </a:r>
          </a:p>
        </p:txBody>
      </p:sp>
      <p:sp>
        <p:nvSpPr>
          <p:cNvPr id="3" name="Content Placeholder 2">
            <a:extLst>
              <a:ext uri="{FF2B5EF4-FFF2-40B4-BE49-F238E27FC236}">
                <a16:creationId xmlns:a16="http://schemas.microsoft.com/office/drawing/2014/main" id="{C63E7DAA-BD8A-5740-A73A-7F98C63D18BC}"/>
              </a:ext>
            </a:extLst>
          </p:cNvPr>
          <p:cNvSpPr>
            <a:spLocks noGrp="1"/>
          </p:cNvSpPr>
          <p:nvPr>
            <p:ph idx="1"/>
          </p:nvPr>
        </p:nvSpPr>
        <p:spPr>
          <a:xfrm>
            <a:off x="609600" y="979010"/>
            <a:ext cx="10637520" cy="4964590"/>
          </a:xfrm>
        </p:spPr>
        <p:txBody>
          <a:bodyPr>
            <a:normAutofit fontScale="85000" lnSpcReduction="20000"/>
          </a:bodyPr>
          <a:lstStyle/>
          <a:p>
            <a:r>
              <a:rPr lang="en-US" dirty="0"/>
              <a:t>Indicate to the interviewee </a:t>
            </a:r>
            <a:r>
              <a:rPr lang="en-US"/>
              <a:t>your opinions </a:t>
            </a:r>
            <a:r>
              <a:rPr lang="en-US" dirty="0"/>
              <a:t>and understandings or appear to judge their responses</a:t>
            </a:r>
          </a:p>
          <a:p>
            <a:r>
              <a:rPr lang="en-US" dirty="0"/>
              <a:t>Ask leading questions or questions to which it is easy for interviewees to simply agree</a:t>
            </a:r>
            <a:endParaRPr lang="en-GB" dirty="0">
              <a:latin typeface="Times New Roman" panose="02020603050405020304" pitchFamily="18" charset="0"/>
              <a:ea typeface="Times New Roman" panose="02020603050405020304" pitchFamily="18" charset="0"/>
            </a:endParaRPr>
          </a:p>
          <a:p>
            <a:r>
              <a:rPr lang="en-US" dirty="0"/>
              <a:t>Rush to the next question before thinking about the last response</a:t>
            </a:r>
            <a:endParaRPr lang="en-GB" dirty="0">
              <a:latin typeface="Times New Roman" panose="02020603050405020304" pitchFamily="18" charset="0"/>
              <a:ea typeface="Times New Roman" panose="02020603050405020304" pitchFamily="18" charset="0"/>
            </a:endParaRPr>
          </a:p>
          <a:p>
            <a:r>
              <a:rPr lang="en-US" dirty="0"/>
              <a:t>Respond with a modified version of the response, always repeat </a:t>
            </a:r>
            <a:r>
              <a:rPr lang="en-US" b="1" dirty="0"/>
              <a:t>exactly</a:t>
            </a:r>
            <a:r>
              <a:rPr lang="en-US" dirty="0"/>
              <a:t> what was said</a:t>
            </a:r>
            <a:endParaRPr lang="en-GB" dirty="0">
              <a:latin typeface="Times New Roman" panose="02020603050405020304" pitchFamily="18" charset="0"/>
              <a:ea typeface="Times New Roman" panose="02020603050405020304" pitchFamily="18" charset="0"/>
            </a:endParaRPr>
          </a:p>
          <a:p>
            <a:r>
              <a:rPr lang="en-US" dirty="0"/>
              <a:t>Allow embarrassing silences.</a:t>
            </a:r>
          </a:p>
          <a:p>
            <a:r>
              <a:rPr lang="en-US" dirty="0"/>
              <a:t>Create the impression that you would prefer some kinds of answers rather than others</a:t>
            </a:r>
            <a:endParaRPr lang="en-GB" dirty="0">
              <a:latin typeface="Times New Roman" panose="02020603050405020304" pitchFamily="18" charset="0"/>
              <a:ea typeface="Times New Roman" panose="02020603050405020304" pitchFamily="18" charset="0"/>
            </a:endParaRPr>
          </a:p>
          <a:p>
            <a:r>
              <a:rPr lang="en-US" dirty="0"/>
              <a:t>Make any assumptions about the ways in which the interviewee might be thinking</a:t>
            </a:r>
            <a:endParaRPr lang="en-GB" dirty="0">
              <a:latin typeface="Times New Roman" panose="02020603050405020304" pitchFamily="18" charset="0"/>
              <a:ea typeface="Times New Roman" panose="02020603050405020304" pitchFamily="18" charset="0"/>
            </a:endParaRPr>
          </a:p>
          <a:p>
            <a:r>
              <a:rPr lang="en-US" dirty="0"/>
              <a:t>Forget earlier responses in the interview</a:t>
            </a:r>
            <a:endParaRPr lang="en-GB" dirty="0">
              <a:latin typeface="Times New Roman" panose="02020603050405020304" pitchFamily="18" charset="0"/>
              <a:ea typeface="Times New Roman" panose="02020603050405020304" pitchFamily="18" charset="0"/>
            </a:endParaRPr>
          </a:p>
          <a:p>
            <a:r>
              <a:rPr lang="en-US" dirty="0"/>
              <a:t>Interrogate the interviewee</a:t>
            </a:r>
            <a:endParaRPr lang="en-GB" dirty="0">
              <a:latin typeface="Times New Roman" panose="02020603050405020304" pitchFamily="18" charset="0"/>
              <a:ea typeface="Times New Roman" panose="02020603050405020304" pitchFamily="18" charset="0"/>
            </a:endParaRPr>
          </a:p>
          <a:p>
            <a:r>
              <a:rPr lang="en-US" dirty="0"/>
              <a:t>Continue if respondent appears agitated, angry or withdrawn</a:t>
            </a:r>
            <a:endParaRPr lang="en-GB" dirty="0">
              <a:latin typeface="Times New Roman" panose="02020603050405020304" pitchFamily="18" charset="0"/>
              <a:ea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90147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7809D-0E44-604A-9B14-261DB8FF1C38}"/>
              </a:ext>
            </a:extLst>
          </p:cNvPr>
          <p:cNvSpPr>
            <a:spLocks noGrp="1"/>
          </p:cNvSpPr>
          <p:nvPr>
            <p:ph type="title"/>
          </p:nvPr>
        </p:nvSpPr>
        <p:spPr>
          <a:xfrm>
            <a:off x="838200" y="243205"/>
            <a:ext cx="10515600" cy="1325563"/>
          </a:xfrm>
        </p:spPr>
        <p:txBody>
          <a:bodyPr/>
          <a:lstStyle/>
          <a:p>
            <a:r>
              <a:rPr lang="en-GB" b="1" dirty="0">
                <a:solidFill>
                  <a:schemeClr val="bg1"/>
                </a:solidFill>
              </a:rPr>
              <a:t>Ethical Issues</a:t>
            </a:r>
            <a:br>
              <a:rPr lang="en-GB" b="1" dirty="0"/>
            </a:br>
            <a:endParaRPr lang="en-US" dirty="0"/>
          </a:p>
        </p:txBody>
      </p:sp>
      <p:sp>
        <p:nvSpPr>
          <p:cNvPr id="3" name="Content Placeholder 2">
            <a:extLst>
              <a:ext uri="{FF2B5EF4-FFF2-40B4-BE49-F238E27FC236}">
                <a16:creationId xmlns:a16="http://schemas.microsoft.com/office/drawing/2014/main" id="{EF587BE2-3A33-B541-964C-0377A6A5B2F5}"/>
              </a:ext>
            </a:extLst>
          </p:cNvPr>
          <p:cNvSpPr>
            <a:spLocks noGrp="1"/>
          </p:cNvSpPr>
          <p:nvPr>
            <p:ph idx="1"/>
          </p:nvPr>
        </p:nvSpPr>
        <p:spPr>
          <a:xfrm>
            <a:off x="838200" y="1253331"/>
            <a:ext cx="10515600" cy="4351338"/>
          </a:xfrm>
        </p:spPr>
        <p:txBody>
          <a:bodyPr/>
          <a:lstStyle/>
          <a:p>
            <a:pPr lvl="0"/>
            <a:r>
              <a:rPr lang="en-US" dirty="0"/>
              <a:t>Interviewees have right not to answer individual questions or terminate the interview before its completion</a:t>
            </a:r>
          </a:p>
          <a:p>
            <a:pPr marL="0" indent="0">
              <a:buNone/>
            </a:pPr>
            <a:endParaRPr lang="en-US" dirty="0"/>
          </a:p>
          <a:p>
            <a:r>
              <a:rPr lang="en-US" i="1" dirty="0"/>
              <a:t>Informed Consent</a:t>
            </a:r>
            <a:r>
              <a:rPr lang="en-US" dirty="0"/>
              <a:t>: effective interviewing opens up the interviewees’ thoughts, knowledge and experience to both the interviewer, but also the interviewees themselves. You need to be aware that this may open up sensitive issues and you may need to terminate the interview.</a:t>
            </a:r>
            <a:endParaRPr lang="en-GB" dirty="0"/>
          </a:p>
          <a:p>
            <a:endParaRPr lang="en-US" dirty="0"/>
          </a:p>
        </p:txBody>
      </p:sp>
    </p:spTree>
    <p:extLst>
      <p:ext uri="{BB962C8B-B14F-4D97-AF65-F5344CB8AC3E}">
        <p14:creationId xmlns:p14="http://schemas.microsoft.com/office/powerpoint/2010/main" val="41978556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4598</TotalTime>
  <Words>934</Words>
  <Application>Microsoft Macintosh PowerPoint</Application>
  <PresentationFormat>Widescreen</PresentationFormat>
  <Paragraphs>114</Paragraphs>
  <Slides>13</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13</vt:i4>
      </vt:variant>
    </vt:vector>
  </HeadingPairs>
  <TitlesOfParts>
    <vt:vector size="21" baseType="lpstr">
      <vt:lpstr>Arial</vt:lpstr>
      <vt:lpstr>Calibri</vt:lpstr>
      <vt:lpstr>Calibri Light</vt:lpstr>
      <vt:lpstr>Tahoma</vt:lpstr>
      <vt:lpstr>Times New Roman</vt:lpstr>
      <vt:lpstr>Office Theme</vt:lpstr>
      <vt:lpstr>Custom Design</vt:lpstr>
      <vt:lpstr>1_Custom Design</vt:lpstr>
      <vt:lpstr>Qualitative methods Interviews </vt:lpstr>
      <vt:lpstr>Objectives</vt:lpstr>
      <vt:lpstr>We use interviews because….</vt:lpstr>
      <vt:lpstr>We use interviews when….</vt:lpstr>
      <vt:lpstr>Some examples of types of interviews</vt:lpstr>
      <vt:lpstr>When interviewing try to…  </vt:lpstr>
      <vt:lpstr>When interviewing be careful to avoid… </vt:lpstr>
      <vt:lpstr>Quality Indicators for your interviews  </vt:lpstr>
      <vt:lpstr>Interview Skills: Getting Started </vt:lpstr>
      <vt:lpstr>Interview Skills: Conducting the Interview </vt:lpstr>
      <vt:lpstr>Do ….</vt:lpstr>
      <vt:lpstr>Don’t….</vt:lpstr>
      <vt:lpstr>Ethical Issues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84</cp:revision>
  <dcterms:created xsi:type="dcterms:W3CDTF">2019-09-12T10:20:23Z</dcterms:created>
  <dcterms:modified xsi:type="dcterms:W3CDTF">2026-03-13T14:29:06Z</dcterms:modified>
</cp:coreProperties>
</file>