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49" r:id="rId1"/>
  </p:sldMasterIdLst>
  <p:notesMasterIdLst>
    <p:notesMasterId r:id="rId13"/>
  </p:notesMasterIdLst>
  <p:sldIdLst>
    <p:sldId id="257" r:id="rId2"/>
    <p:sldId id="258" r:id="rId3"/>
    <p:sldId id="266" r:id="rId4"/>
    <p:sldId id="261" r:id="rId5"/>
    <p:sldId id="265" r:id="rId6"/>
    <p:sldId id="262" r:id="rId7"/>
    <p:sldId id="260" r:id="rId8"/>
    <p:sldId id="267" r:id="rId9"/>
    <p:sldId id="264" r:id="rId10"/>
    <p:sldId id="263" r:id="rId11"/>
    <p:sldId id="259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userDrawn="1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E33F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698" autoAdjust="0"/>
    <p:restoredTop sz="94660"/>
  </p:normalViewPr>
  <p:slideViewPr>
    <p:cSldViewPr snapToGrid="0" showGuides="1">
      <p:cViewPr varScale="1">
        <p:scale>
          <a:sx n="74" d="100"/>
          <a:sy n="74" d="100"/>
        </p:scale>
        <p:origin x="588" y="72"/>
      </p:cViewPr>
      <p:guideLst>
        <p:guide orient="horz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DE35AFE-A944-44E7-B43F-7059557E4DC3}" type="datetimeFigureOut">
              <a:rPr lang="en-GB" smtClean="0"/>
              <a:t>01/11/2020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5C5DC6D-F231-4676-AEDA-9EB018BE06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21459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C5DC6D-F231-4676-AEDA-9EB018BE0653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22957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4242851"/>
            <a:ext cx="8968084" cy="275942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1716" y="4243845"/>
            <a:ext cx="3077108" cy="27694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0" y="2590078"/>
            <a:ext cx="8968085" cy="1660332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9111715" y="2590078"/>
            <a:ext cx="3077109" cy="16603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0322" y="2733709"/>
            <a:ext cx="8144134" cy="1373070"/>
          </a:xfrm>
        </p:spPr>
        <p:txBody>
          <a:bodyPr anchor="b">
            <a:noAutofit/>
          </a:bodyPr>
          <a:lstStyle>
            <a:lvl1pPr algn="r"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0322" y="4394039"/>
            <a:ext cx="8144134" cy="1117687"/>
          </a:xfrm>
        </p:spPr>
        <p:txBody>
          <a:bodyPr>
            <a:normAutofit/>
          </a:bodyPr>
          <a:lstStyle>
            <a:lvl1pPr marL="0" indent="0" algn="r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745154-D894-4825-8C73-D0CCD8F8DF68}" type="datetimeFigureOut">
              <a:rPr lang="en-GB" smtClean="0"/>
              <a:t>01/11/2020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255346" y="2750337"/>
            <a:ext cx="1171888" cy="1356442"/>
          </a:xfrm>
        </p:spPr>
        <p:txBody>
          <a:bodyPr/>
          <a:lstStyle/>
          <a:p>
            <a:fld id="{3BB2F758-4A72-48EC-8FCE-A1490184DC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9656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6" name="Picture 15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" name="Rectangle 17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745154-D894-4825-8C73-D0CCD8F8DF68}" type="datetimeFigureOut">
              <a:rPr lang="en-GB" smtClean="0"/>
              <a:t>01/11/2020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B2F758-4A72-48EC-8FCE-A1490184DC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17781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4086907"/>
            <a:ext cx="10437812" cy="321164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4" y="4087901"/>
            <a:ext cx="1602997" cy="14427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-2" y="2726267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0585825" y="2726267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2869895"/>
            <a:ext cx="9613860" cy="1090788"/>
          </a:xfrm>
        </p:spPr>
        <p:txBody>
          <a:bodyPr anchor="ctr">
            <a:normAutofit/>
          </a:bodyPr>
          <a:lstStyle>
            <a:lvl1pPr algn="r"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0322" y="4232171"/>
            <a:ext cx="9613860" cy="1704017"/>
          </a:xfrm>
        </p:spPr>
        <p:txBody>
          <a:bodyPr>
            <a:normAutofit/>
          </a:bodyPr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745154-D894-4825-8C73-D0CCD8F8DF68}" type="datetimeFigureOut">
              <a:rPr lang="en-GB" smtClean="0"/>
              <a:t>01/11/2020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729455" y="2869895"/>
            <a:ext cx="1154151" cy="1090789"/>
          </a:xfrm>
        </p:spPr>
        <p:txBody>
          <a:bodyPr/>
          <a:lstStyle/>
          <a:p>
            <a:fld id="{3BB2F758-4A72-48EC-8FCE-A1490184DC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60330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0320" y="2336873"/>
            <a:ext cx="4698358" cy="359931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94123" y="2336873"/>
            <a:ext cx="4700058" cy="359931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745154-D894-4825-8C73-D0CCD8F8DF68}" type="datetimeFigureOut">
              <a:rPr lang="en-GB" smtClean="0"/>
              <a:t>01/11/2020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B2F758-4A72-48EC-8FCE-A1490184DC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34119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1" name="Picture 10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19" y="753229"/>
            <a:ext cx="9613863" cy="108093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06350" y="2336873"/>
            <a:ext cx="4472327" cy="69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0322" y="3030008"/>
            <a:ext cx="4698355" cy="2906179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820154" y="2336873"/>
            <a:ext cx="4474028" cy="69207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594123" y="3030008"/>
            <a:ext cx="4700059" cy="2906179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745154-D894-4825-8C73-D0CCD8F8DF68}" type="datetimeFigureOut">
              <a:rPr lang="en-GB" smtClean="0"/>
              <a:t>01/11/2020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B2F758-4A72-48EC-8FCE-A1490184DC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5663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7" name="Picture 6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745154-D894-4825-8C73-D0CCD8F8DF68}" type="datetimeFigureOut">
              <a:rPr lang="en-GB" smtClean="0"/>
              <a:t>01/11/2020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B2F758-4A72-48EC-8FCE-A1490184DC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07076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HD-ShadowShort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745154-D894-4825-8C73-D0CCD8F8DF68}" type="datetimeFigureOut">
              <a:rPr lang="en-GB" smtClean="0"/>
              <a:t>01/11/2020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B2F758-4A72-48EC-8FCE-A1490184DC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46137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1" y="753227"/>
            <a:ext cx="9613859" cy="108094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85846" y="2336873"/>
            <a:ext cx="5608336" cy="359931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2336872"/>
            <a:ext cx="3790078" cy="359931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745154-D894-4825-8C73-D0CCD8F8DF68}" type="datetimeFigureOut">
              <a:rPr lang="en-GB" smtClean="0"/>
              <a:t>01/11/2020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B2F758-4A72-48EC-8FCE-A1490184DC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76369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3" y="753228"/>
            <a:ext cx="9613857" cy="1080938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868333" y="2336874"/>
            <a:ext cx="5425849" cy="3599312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3" y="2336873"/>
            <a:ext cx="3876256" cy="3599315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745154-D894-4825-8C73-D0CCD8F8DF68}" type="datetimeFigureOut">
              <a:rPr lang="en-GB" smtClean="0"/>
              <a:t>01/11/2020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B2F758-4A72-48EC-8FCE-A1490184DC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81451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4711616"/>
            <a:ext cx="9613859" cy="453051"/>
          </a:xfrm>
        </p:spPr>
        <p:txBody>
          <a:bodyPr anchor="b">
            <a:normAutofit/>
          </a:bodyPr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0322" y="609597"/>
            <a:ext cx="9613859" cy="3589575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19" y="5169583"/>
            <a:ext cx="9613862" cy="62297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745154-D894-4825-8C73-D0CCD8F8DF68}" type="datetimeFigureOut">
              <a:rPr lang="en-GB" smtClean="0"/>
              <a:t>01/11/2020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11309"/>
            <a:ext cx="1154151" cy="1090789"/>
          </a:xfrm>
        </p:spPr>
        <p:txBody>
          <a:bodyPr/>
          <a:lstStyle/>
          <a:p>
            <a:fld id="{3BB2F758-4A72-48EC-8FCE-A1490184DC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94148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609597"/>
            <a:ext cx="9613858" cy="3592750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4711615"/>
            <a:ext cx="9613859" cy="1090789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745154-D894-4825-8C73-D0CCD8F8DF68}" type="datetimeFigureOut">
              <a:rPr lang="en-GB" smtClean="0"/>
              <a:t>01/11/2020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11615"/>
            <a:ext cx="1154151" cy="1090789"/>
          </a:xfrm>
        </p:spPr>
        <p:txBody>
          <a:bodyPr/>
          <a:lstStyle/>
          <a:p>
            <a:fld id="{3BB2F758-4A72-48EC-8FCE-A1490184DC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403882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13" name="Picture 12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7856" y="609598"/>
            <a:ext cx="8718877" cy="3036061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402288" y="3653379"/>
            <a:ext cx="815657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4711615"/>
            <a:ext cx="9613859" cy="1090789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745154-D894-4825-8C73-D0CCD8F8DF68}" type="datetimeFigureOut">
              <a:rPr lang="en-GB" smtClean="0"/>
              <a:t>01/11/2020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09925"/>
            <a:ext cx="1154151" cy="1090789"/>
          </a:xfrm>
        </p:spPr>
        <p:txBody>
          <a:bodyPr/>
          <a:lstStyle/>
          <a:p>
            <a:fld id="{3BB2F758-4A72-48EC-8FCE-A1490184DC74}" type="slidenum">
              <a:rPr lang="en-GB" smtClean="0"/>
              <a:t>‹#›</a:t>
            </a:fld>
            <a:endParaRPr lang="en-GB"/>
          </a:p>
        </p:txBody>
      </p:sp>
      <p:sp>
        <p:nvSpPr>
          <p:cNvPr id="16" name="TextBox 15"/>
          <p:cNvSpPr txBox="1"/>
          <p:nvPr/>
        </p:nvSpPr>
        <p:spPr>
          <a:xfrm>
            <a:off x="583572" y="74811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72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9662809" y="30335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72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50640731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10" name="Picture 9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Rectangle 11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19" y="4711615"/>
            <a:ext cx="9613862" cy="5885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0" y="5300149"/>
            <a:ext cx="9613862" cy="50225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745154-D894-4825-8C73-D0CCD8F8DF68}" type="datetimeFigureOut">
              <a:rPr lang="en-GB" smtClean="0"/>
              <a:t>01/11/2020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09925"/>
            <a:ext cx="1154151" cy="1090789"/>
          </a:xfrm>
        </p:spPr>
        <p:txBody>
          <a:bodyPr/>
          <a:lstStyle/>
          <a:p>
            <a:fld id="{3BB2F758-4A72-48EC-8FCE-A1490184DC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647172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4" name="Picture 13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6" name="Rectangle 15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" name="Rectangle 16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69222" y="753228"/>
            <a:ext cx="9624960" cy="1080938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60946" y="2336873"/>
            <a:ext cx="307003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0322" y="3022673"/>
            <a:ext cx="3049702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56025" y="2336873"/>
            <a:ext cx="306324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945470" y="3022673"/>
            <a:ext cx="3063240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224156" y="2336873"/>
            <a:ext cx="30700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224156" y="3022673"/>
            <a:ext cx="3070025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745154-D894-4825-8C73-D0CCD8F8DF68}" type="datetimeFigureOut">
              <a:rPr lang="en-GB" smtClean="0"/>
              <a:t>01/11/2020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B2F758-4A72-48EC-8FCE-A1490184DC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198248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6" name="Picture 15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" name="Rectangle 17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0322" y="753228"/>
            <a:ext cx="9613860" cy="1080938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0318" y="4297503"/>
            <a:ext cx="304970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0318" y="2336873"/>
            <a:ext cx="3049705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0318" y="4873765"/>
            <a:ext cx="3049705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45471" y="4297503"/>
            <a:ext cx="306324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945470" y="2336873"/>
            <a:ext cx="3063240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944117" y="4873764"/>
            <a:ext cx="3067297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230678" y="4297503"/>
            <a:ext cx="306350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230677" y="2336873"/>
            <a:ext cx="3063505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230553" y="4873762"/>
            <a:ext cx="3067563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745154-D894-4825-8C73-D0CCD8F8DF68}" type="datetimeFigureOut">
              <a:rPr lang="en-GB" smtClean="0"/>
              <a:t>01/11/2020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B2F758-4A72-48EC-8FCE-A1490184DC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546742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745154-D894-4825-8C73-D0CCD8F8DF68}" type="datetimeFigureOut">
              <a:rPr lang="en-GB" smtClean="0"/>
              <a:t>01/11/2020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B2F758-4A72-48EC-8FCE-A1490184DC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108073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ltGray">
          <a:xfrm rot="5400000">
            <a:off x="8116207" y="1869395"/>
            <a:ext cx="5106988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 rot="5400000">
            <a:off x="9868202" y="5372403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129231" y="609597"/>
            <a:ext cx="1073802" cy="435376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0322" y="609597"/>
            <a:ext cx="8870004" cy="5326589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807126" y="5936187"/>
            <a:ext cx="2743200" cy="365125"/>
          </a:xfrm>
        </p:spPr>
        <p:txBody>
          <a:bodyPr/>
          <a:lstStyle/>
          <a:p>
            <a:fld id="{A1745154-D894-4825-8C73-D0CCD8F8DF68}" type="datetimeFigureOut">
              <a:rPr lang="en-GB" smtClean="0"/>
              <a:t>01/11/2020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0321" y="5936188"/>
            <a:ext cx="6126805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097550" y="5398633"/>
            <a:ext cx="1154151" cy="1090789"/>
          </a:xfrm>
        </p:spPr>
        <p:txBody>
          <a:bodyPr anchor="t"/>
          <a:lstStyle>
            <a:lvl1pPr algn="ctr">
              <a:defRPr/>
            </a:lvl1pPr>
          </a:lstStyle>
          <a:p>
            <a:fld id="{3BB2F758-4A72-48EC-8FCE-A1490184DC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05209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ashOverlay-FullResolve.png"/>
          <p:cNvPicPr>
            <a:picLocks noChangeAspect="1"/>
          </p:cNvPicPr>
          <p:nvPr/>
        </p:nvPicPr>
        <p:blipFill>
          <a:blip r:embed="rId19">
            <a:alphaModFix am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0321" y="753228"/>
            <a:ext cx="9613861" cy="10809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0321" y="2336873"/>
            <a:ext cx="9613861" cy="3599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0981" y="5936187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745154-D894-4825-8C73-D0CCD8F8DF68}" type="datetimeFigureOut">
              <a:rPr lang="en-GB" smtClean="0"/>
              <a:t>01/11/2020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0321" y="5936188"/>
            <a:ext cx="687066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29455" y="753227"/>
            <a:ext cx="1154151" cy="109078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B2F758-4A72-48EC-8FCE-A1490184DC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230017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050" r:id="rId1"/>
    <p:sldLayoutId id="2147484051" r:id="rId2"/>
    <p:sldLayoutId id="2147484052" r:id="rId3"/>
    <p:sldLayoutId id="2147484053" r:id="rId4"/>
    <p:sldLayoutId id="2147484054" r:id="rId5"/>
    <p:sldLayoutId id="2147484055" r:id="rId6"/>
    <p:sldLayoutId id="2147484056" r:id="rId7"/>
    <p:sldLayoutId id="2147484057" r:id="rId8"/>
    <p:sldLayoutId id="2147484058" r:id="rId9"/>
    <p:sldLayoutId id="2147484059" r:id="rId10"/>
    <p:sldLayoutId id="2147484060" r:id="rId11"/>
    <p:sldLayoutId id="2147484061" r:id="rId12"/>
    <p:sldLayoutId id="2147484062" r:id="rId13"/>
    <p:sldLayoutId id="2147484063" r:id="rId14"/>
    <p:sldLayoutId id="2147484064" r:id="rId15"/>
    <p:sldLayoutId id="2147484065" r:id="rId16"/>
    <p:sldLayoutId id="2147484066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228600" algn="ctr" rotWithShape="0">
              <a:prstClr val="black">
                <a:alpha val="53000"/>
              </a:prst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228600" algn="ctr" rotWithShape="0">
              <a:prstClr val="black">
                <a:alpha val="53000"/>
              </a:prst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228600" algn="ctr" rotWithShape="0">
              <a:prstClr val="black">
                <a:alpha val="53000"/>
              </a:prst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228600" algn="ctr" rotWithShape="0">
              <a:prstClr val="black">
                <a:alpha val="53000"/>
              </a:prst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228600" algn="ctr" rotWithShape="0">
              <a:prstClr val="black">
                <a:alpha val="53000"/>
              </a:prst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7" Type="http://schemas.openxmlformats.org/officeDocument/2006/relationships/image" Target="../media/image1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jpeg"/><Relationship Id="rId5" Type="http://schemas.openxmlformats.org/officeDocument/2006/relationships/image" Target="../media/image15.png"/><Relationship Id="rId4" Type="http://schemas.openxmlformats.org/officeDocument/2006/relationships/image" Target="../media/image14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welsh-language-board.org.uk/" TargetMode="External"/><Relationship Id="rId3" Type="http://schemas.openxmlformats.org/officeDocument/2006/relationships/hyperlink" Target="https://www.diolch.wales/" TargetMode="External"/><Relationship Id="rId7" Type="http://schemas.openxmlformats.org/officeDocument/2006/relationships/hyperlink" Target="https://law.gov.wales/culture/welsh-language/welsh-language-act-1993" TargetMode="External"/><Relationship Id="rId2" Type="http://schemas.openxmlformats.org/officeDocument/2006/relationships/hyperlink" Target="https://cardiffeducationservices.co.uk/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s4c.cymru/" TargetMode="External"/><Relationship Id="rId5" Type="http://schemas.openxmlformats.org/officeDocument/2006/relationships/hyperlink" Target="https://s4c-history.tumblr.com/" TargetMode="External"/><Relationship Id="rId10" Type="http://schemas.openxmlformats.org/officeDocument/2006/relationships/hyperlink" Target="https://walessince1945.wordpress.com/" TargetMode="External"/><Relationship Id="rId4" Type="http://schemas.openxmlformats.org/officeDocument/2006/relationships/hyperlink" Target="http://www.flikr.com/" TargetMode="External"/><Relationship Id="rId9" Type="http://schemas.openxmlformats.org/officeDocument/2006/relationships/hyperlink" Target="https://en.wikipedia.org/wiki/Gwynfor_Evan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2">
                <a:tint val="96000"/>
                <a:shade val="100000"/>
                <a:hueMod val="92000"/>
                <a:satMod val="200000"/>
                <a:lumMod val="138000"/>
              </a:schemeClr>
            </a:gs>
            <a:gs pos="50000">
              <a:schemeClr val="bg2">
                <a:shade val="100000"/>
                <a:hueMod val="100000"/>
                <a:satMod val="110000"/>
                <a:lumMod val="130000"/>
              </a:schemeClr>
            </a:gs>
            <a:gs pos="100000">
              <a:schemeClr val="bg2">
                <a:shade val="78000"/>
                <a:hueMod val="106000"/>
                <a:satMod val="120000"/>
                <a:lumMod val="79000"/>
              </a:schemeClr>
            </a:gs>
          </a:gsLst>
          <a:lin ang="252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343606" y="652261"/>
            <a:ext cx="8546699" cy="341632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76200">
            <a:solidFill>
              <a:srgbClr val="FF0000"/>
            </a:solidFill>
          </a:ln>
          <a:effectLst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38100">
                  <a:solidFill>
                    <a:schemeClr val="bg1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38100" dir="16200000" rotWithShape="0">
                    <a:prstClr val="black">
                      <a:alpha val="30000"/>
                    </a:prstClr>
                  </a:outerShdw>
                </a:effectLst>
              </a:rPr>
              <a:t>SJIE5004</a:t>
            </a:r>
          </a:p>
          <a:p>
            <a:pPr algn="ctr"/>
            <a:r>
              <a:rPr lang="en-US" sz="5400" b="1" dirty="0" smtClean="0">
                <a:ln w="38100">
                  <a:solidFill>
                    <a:schemeClr val="bg1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38100" dir="16200000" rotWithShape="0">
                    <a:prstClr val="black">
                      <a:alpha val="30000"/>
                    </a:prstClr>
                  </a:outerShdw>
                </a:effectLst>
              </a:rPr>
              <a:t>Celebrating language and </a:t>
            </a:r>
          </a:p>
          <a:p>
            <a:pPr algn="ctr"/>
            <a:r>
              <a:rPr lang="en-US" sz="5400" b="1" dirty="0" smtClean="0">
                <a:ln w="38100">
                  <a:solidFill>
                    <a:schemeClr val="bg1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38100" dir="16200000" rotWithShape="0">
                    <a:prstClr val="black">
                      <a:alpha val="30000"/>
                    </a:prstClr>
                  </a:outerShdw>
                </a:effectLst>
              </a:rPr>
              <a:t>Culture – Belonging </a:t>
            </a:r>
          </a:p>
          <a:p>
            <a:pPr algn="ctr"/>
            <a:r>
              <a:rPr lang="en-US" sz="5400" b="1" cap="none" spc="0" dirty="0" smtClean="0">
                <a:ln w="38100">
                  <a:solidFill>
                    <a:schemeClr val="bg1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38100" dir="16200000" rotWithShape="0">
                    <a:prstClr val="black">
                      <a:alpha val="30000"/>
                    </a:prstClr>
                  </a:outerShdw>
                </a:effectLst>
              </a:rPr>
              <a:t>To Wales.</a:t>
            </a:r>
            <a:endParaRPr lang="en-US" sz="5400" b="1" cap="none" spc="0" dirty="0">
              <a:ln w="38100">
                <a:solidFill>
                  <a:schemeClr val="bg1"/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blurRad="50800" dist="38100" dir="16200000" rotWithShape="0">
                  <a:prstClr val="black">
                    <a:alpha val="30000"/>
                  </a:prstClr>
                </a:outerShdw>
              </a:effectLst>
            </a:endParaRPr>
          </a:p>
        </p:txBody>
      </p:sp>
      <p:pic>
        <p:nvPicPr>
          <p:cNvPr id="1026" name="Picture 2" descr="Flag of Wales - Wikipedi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26098" y="4766904"/>
            <a:ext cx="3125362" cy="1875218"/>
          </a:xfrm>
          <a:prstGeom prst="rect">
            <a:avLst/>
          </a:prstGeom>
          <a:solidFill>
            <a:schemeClr val="bg1">
              <a:alpha val="76000"/>
            </a:schemeClr>
          </a:solidFill>
          <a:ln w="53975">
            <a:solidFill>
              <a:srgbClr val="FF0000"/>
            </a:solidFill>
          </a:ln>
        </p:spPr>
      </p:pic>
      <p:pic>
        <p:nvPicPr>
          <p:cNvPr id="1028" name="Picture 4" descr="The Leek And The Daffodil Both Emblems Of Wales - Alabama Welsh Society |  americymru.ne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1" y="4556285"/>
            <a:ext cx="2249999" cy="2085837"/>
          </a:xfrm>
          <a:prstGeom prst="rect">
            <a:avLst/>
          </a:prstGeom>
          <a:noFill/>
          <a:ln w="57150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118658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 rot="20374051">
            <a:off x="360014" y="1336653"/>
            <a:ext cx="5003342" cy="1323439"/>
          </a:xfrm>
          <a:prstGeom prst="rect">
            <a:avLst/>
          </a:prstGeom>
          <a:solidFill>
            <a:schemeClr val="accent5">
              <a:alpha val="51000"/>
            </a:schemeClr>
          </a:solidFill>
          <a:ln w="53975">
            <a:solidFill>
              <a:srgbClr val="FF0000"/>
            </a:solidFill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8000" b="1" dirty="0" smtClean="0">
                <a:ln w="38100">
                  <a:solidFill>
                    <a:schemeClr val="bg1">
                      <a:alpha val="87000"/>
                    </a:schemeClr>
                  </a:solidFill>
                  <a:prstDash val="solid"/>
                </a:ln>
                <a:solidFill>
                  <a:schemeClr val="accent1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Welcome</a:t>
            </a:r>
            <a:endParaRPr lang="en-US" sz="8000" b="1" cap="none" spc="0" dirty="0">
              <a:ln w="38100">
                <a:solidFill>
                  <a:schemeClr val="bg1">
                    <a:alpha val="87000"/>
                  </a:schemeClr>
                </a:solidFill>
                <a:prstDash val="solid"/>
              </a:ln>
              <a:solidFill>
                <a:schemeClr val="accent1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 rot="524595">
            <a:off x="9438700" y="3436961"/>
            <a:ext cx="2118588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dirty="0" smtClean="0"/>
              <a:t>(Flikr,2008)</a:t>
            </a:r>
            <a:endParaRPr lang="en-GB" sz="1050" dirty="0"/>
          </a:p>
        </p:txBody>
      </p:sp>
      <p:pic>
        <p:nvPicPr>
          <p:cNvPr id="2052" name="Picture 4" descr="shwmae | Camp August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2523" y="4380746"/>
            <a:ext cx="7747588" cy="2034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2262523" y="6415466"/>
            <a:ext cx="2472744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dirty="0" smtClean="0"/>
              <a:t>(Campaugusta,2016)</a:t>
            </a:r>
            <a:endParaRPr lang="en-GB" sz="1050" dirty="0"/>
          </a:p>
        </p:txBody>
      </p:sp>
      <p:pic>
        <p:nvPicPr>
          <p:cNvPr id="2054" name="Picture 6" descr="Croeso // Welcome | Cardiff Education Service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43790">
            <a:off x="7056901" y="861632"/>
            <a:ext cx="3410218" cy="2273478"/>
          </a:xfrm>
          <a:prstGeom prst="rect">
            <a:avLst/>
          </a:prstGeom>
          <a:noFill/>
          <a:ln w="66675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234713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2" descr="S4/C Histor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995030">
            <a:off x="426623" y="540934"/>
            <a:ext cx="2149927" cy="1642545"/>
          </a:xfrm>
          <a:prstGeom prst="rect">
            <a:avLst/>
          </a:prstGeom>
          <a:noFill/>
          <a:ln w="47625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/>
          <p:nvPr/>
        </p:nvSpPr>
        <p:spPr>
          <a:xfrm rot="21037440">
            <a:off x="1815378" y="2118638"/>
            <a:ext cx="870751" cy="253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50" dirty="0"/>
              <a:t>(S4C, 2014)</a:t>
            </a:r>
            <a:endParaRPr lang="en-GB" sz="1050" dirty="0"/>
          </a:p>
        </p:txBody>
      </p:sp>
      <p:sp>
        <p:nvSpPr>
          <p:cNvPr id="4" name="TextBox 3"/>
          <p:cNvSpPr txBox="1"/>
          <p:nvPr/>
        </p:nvSpPr>
        <p:spPr>
          <a:xfrm>
            <a:off x="3871977" y="575732"/>
            <a:ext cx="4032738" cy="1015663"/>
          </a:xfrm>
          <a:prstGeom prst="rect">
            <a:avLst/>
          </a:prstGeom>
          <a:solidFill>
            <a:schemeClr val="accent1"/>
          </a:solidFill>
          <a:ln w="4762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US" sz="2000" dirty="0" smtClean="0"/>
              <a:t>First  television channel to be aimed specifically at a welsh speaking audience.</a:t>
            </a:r>
            <a:endParaRPr lang="en-GB" sz="2000" dirty="0"/>
          </a:p>
        </p:txBody>
      </p:sp>
      <p:sp>
        <p:nvSpPr>
          <p:cNvPr id="5" name="TextBox 4"/>
          <p:cNvSpPr txBox="1"/>
          <p:nvPr/>
        </p:nvSpPr>
        <p:spPr>
          <a:xfrm rot="20837972">
            <a:off x="453376" y="2748553"/>
            <a:ext cx="3206840" cy="2308324"/>
          </a:xfrm>
          <a:prstGeom prst="rect">
            <a:avLst/>
          </a:prstGeom>
          <a:solidFill>
            <a:schemeClr val="accent1"/>
          </a:solidFill>
          <a:ln w="4762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US" dirty="0" smtClean="0"/>
              <a:t>When first established in 1982, the channel initially broadcast bilingual. (Welsh &amp; English), until March 2010 when S4C began broadcasting entirely in the Welsh language. </a:t>
            </a:r>
          </a:p>
        </p:txBody>
      </p:sp>
      <p:sp>
        <p:nvSpPr>
          <p:cNvPr id="6" name="TextBox 5"/>
          <p:cNvSpPr txBox="1"/>
          <p:nvPr/>
        </p:nvSpPr>
        <p:spPr>
          <a:xfrm rot="21140285">
            <a:off x="4873456" y="2393565"/>
            <a:ext cx="4364182" cy="2031325"/>
          </a:xfrm>
          <a:prstGeom prst="rect">
            <a:avLst/>
          </a:prstGeom>
          <a:solidFill>
            <a:schemeClr val="accent1"/>
          </a:solidFill>
          <a:ln w="4762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US" dirty="0" smtClean="0"/>
              <a:t>During the 1970s welsh language activists campaigned for a TV service in the language. A welsh language dedicated channel was seen by some as the best way to further promote the Welsh language and improve its programming.  </a:t>
            </a:r>
            <a:endParaRPr lang="en-GB" dirty="0"/>
          </a:p>
        </p:txBody>
      </p:sp>
      <p:pic>
        <p:nvPicPr>
          <p:cNvPr id="1026" name="Picture 2" descr="Sianel Pedwar Cymru: The creation of a Welsh-language fourth channel – Wales  since 194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62820" y="3101158"/>
            <a:ext cx="2400515" cy="2429861"/>
          </a:xfrm>
          <a:prstGeom prst="rect">
            <a:avLst/>
          </a:prstGeom>
          <a:noFill/>
          <a:ln w="47625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10070832" y="5506543"/>
            <a:ext cx="1954914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dirty="0" smtClean="0"/>
              <a:t>(Walessince1945.2018).</a:t>
            </a:r>
            <a:endParaRPr lang="en-GB" sz="1050" dirty="0"/>
          </a:p>
        </p:txBody>
      </p:sp>
      <p:sp>
        <p:nvSpPr>
          <p:cNvPr id="8" name="TextBox 7"/>
          <p:cNvSpPr txBox="1"/>
          <p:nvPr/>
        </p:nvSpPr>
        <p:spPr>
          <a:xfrm>
            <a:off x="6102554" y="1585011"/>
            <a:ext cx="2243014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50" dirty="0"/>
              <a:t>(</a:t>
            </a:r>
            <a:r>
              <a:rPr lang="en-US" sz="1050" dirty="0" err="1" smtClean="0"/>
              <a:t>Worldpress</a:t>
            </a:r>
            <a:r>
              <a:rPr lang="en-US" sz="1050" dirty="0" smtClean="0"/>
              <a:t>, 2018).</a:t>
            </a:r>
            <a:endParaRPr lang="en-GB" sz="1050" dirty="0"/>
          </a:p>
        </p:txBody>
      </p:sp>
      <p:sp>
        <p:nvSpPr>
          <p:cNvPr id="9" name="Rectangle 8"/>
          <p:cNvSpPr/>
          <p:nvPr/>
        </p:nvSpPr>
        <p:spPr>
          <a:xfrm rot="20840135">
            <a:off x="767833" y="5232220"/>
            <a:ext cx="1372492" cy="253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050" dirty="0"/>
              <a:t>(</a:t>
            </a:r>
            <a:r>
              <a:rPr lang="en-US" sz="1050" dirty="0" err="1"/>
              <a:t>Worldpress</a:t>
            </a:r>
            <a:r>
              <a:rPr lang="en-US" sz="1050" dirty="0"/>
              <a:t>, 2018).</a:t>
            </a:r>
            <a:endParaRPr lang="en-GB" sz="1050" dirty="0"/>
          </a:p>
        </p:txBody>
      </p:sp>
      <p:sp>
        <p:nvSpPr>
          <p:cNvPr id="10" name="Rectangle 9"/>
          <p:cNvSpPr/>
          <p:nvPr/>
        </p:nvSpPr>
        <p:spPr>
          <a:xfrm rot="21253667">
            <a:off x="6679929" y="4384464"/>
            <a:ext cx="1372492" cy="253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050" dirty="0"/>
              <a:t>(</a:t>
            </a:r>
            <a:r>
              <a:rPr lang="en-US" sz="1050" dirty="0" err="1"/>
              <a:t>Worldpress</a:t>
            </a:r>
            <a:r>
              <a:rPr lang="en-US" sz="1050" dirty="0"/>
              <a:t>, 2018).</a:t>
            </a:r>
            <a:endParaRPr lang="en-GB" sz="1050" dirty="0"/>
          </a:p>
        </p:txBody>
      </p:sp>
      <p:sp>
        <p:nvSpPr>
          <p:cNvPr id="11" name="TextBox 10"/>
          <p:cNvSpPr txBox="1"/>
          <p:nvPr/>
        </p:nvSpPr>
        <p:spPr>
          <a:xfrm>
            <a:off x="2313875" y="5386980"/>
            <a:ext cx="7148945" cy="1200329"/>
          </a:xfrm>
          <a:prstGeom prst="rect">
            <a:avLst/>
          </a:prstGeom>
          <a:solidFill>
            <a:schemeClr val="accent1"/>
          </a:solidFill>
          <a:ln w="4762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US" dirty="0" smtClean="0"/>
              <a:t>Failure from the government to implement a welsh speaking television programme  for welsh- speakers, made protestors refuse to buy TV licenses, some climbed television masts and illegally entered television studios.   </a:t>
            </a:r>
            <a:endParaRPr lang="en-GB" dirty="0"/>
          </a:p>
        </p:txBody>
      </p:sp>
      <p:sp>
        <p:nvSpPr>
          <p:cNvPr id="12" name="Rectangle 11"/>
          <p:cNvSpPr/>
          <p:nvPr/>
        </p:nvSpPr>
        <p:spPr>
          <a:xfrm>
            <a:off x="8226579" y="6604084"/>
            <a:ext cx="920444" cy="253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050" dirty="0" smtClean="0"/>
              <a:t>(S4C, 2014).</a:t>
            </a:r>
            <a:endParaRPr lang="en-GB" sz="1050" dirty="0"/>
          </a:p>
        </p:txBody>
      </p:sp>
    </p:spTree>
    <p:extLst>
      <p:ext uri="{BB962C8B-B14F-4D97-AF65-F5344CB8AC3E}">
        <p14:creationId xmlns:p14="http://schemas.microsoft.com/office/powerpoint/2010/main" val="42324322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Gwynfor Evans - Wikipedi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739922"/>
            <a:ext cx="2516909" cy="3095917"/>
          </a:xfrm>
          <a:prstGeom prst="rect">
            <a:avLst/>
          </a:prstGeom>
          <a:noFill/>
          <a:ln w="44450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/>
          <p:nvPr/>
        </p:nvSpPr>
        <p:spPr>
          <a:xfrm>
            <a:off x="4322618" y="545958"/>
            <a:ext cx="5140080" cy="1754326"/>
          </a:xfrm>
          <a:prstGeom prst="rect">
            <a:avLst/>
          </a:prstGeom>
          <a:gradFill>
            <a:gsLst>
              <a:gs pos="40000">
                <a:srgbClr val="00B050"/>
              </a:gs>
              <a:gs pos="100000">
                <a:schemeClr val="accent4">
                  <a:lumMod val="89000"/>
                </a:schemeClr>
              </a:gs>
              <a:gs pos="69000">
                <a:schemeClr val="accent4">
                  <a:lumMod val="75000"/>
                </a:schemeClr>
              </a:gs>
              <a:gs pos="97000">
                <a:schemeClr val="accent4">
                  <a:lumMod val="70000"/>
                </a:schemeClr>
              </a:gs>
            </a:gsLst>
            <a:path path="circle">
              <a:fillToRect l="50000" t="50000" r="50000" b="50000"/>
            </a:path>
          </a:gradFill>
          <a:ln>
            <a:gradFill flip="none" rotWithShape="1">
              <a:gsLst>
                <a:gs pos="0">
                  <a:schemeClr val="accent4">
                    <a:lumMod val="89000"/>
                  </a:schemeClr>
                </a:gs>
                <a:gs pos="23000">
                  <a:schemeClr val="accent4">
                    <a:lumMod val="89000"/>
                  </a:schemeClr>
                </a:gs>
                <a:gs pos="69000">
                  <a:schemeClr val="accent4">
                    <a:lumMod val="75000"/>
                  </a:schemeClr>
                </a:gs>
                <a:gs pos="97000">
                  <a:schemeClr val="accent4">
                    <a:lumMod val="7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Gwynfor Evans</a:t>
            </a:r>
          </a:p>
          <a:p>
            <a:pPr algn="ctr"/>
            <a:r>
              <a:rPr lang="en-US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(1912-2005)</a:t>
            </a:r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14400" y="3835839"/>
            <a:ext cx="1717964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dirty="0" smtClean="0"/>
              <a:t>(Wikipedia,2020).</a:t>
            </a:r>
            <a:endParaRPr lang="en-GB" sz="1050" dirty="0"/>
          </a:p>
        </p:txBody>
      </p:sp>
      <p:sp>
        <p:nvSpPr>
          <p:cNvPr id="2" name="TextBox 1"/>
          <p:cNvSpPr txBox="1"/>
          <p:nvPr/>
        </p:nvSpPr>
        <p:spPr>
          <a:xfrm>
            <a:off x="4671052" y="2612427"/>
            <a:ext cx="4443211" cy="1477328"/>
          </a:xfrm>
          <a:prstGeom prst="rect">
            <a:avLst/>
          </a:prstGeom>
          <a:solidFill>
            <a:schemeClr val="accent1"/>
          </a:solidFill>
          <a:ln w="4762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US" dirty="0" smtClean="0"/>
              <a:t>Welsh politician,  who devoted his life to the peaceful cause of Welsh nationalism. Honorary president of plaid Cymru, the welsh nationalist political party. </a:t>
            </a:r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540325" y="4768373"/>
            <a:ext cx="6096000" cy="1477328"/>
          </a:xfrm>
          <a:prstGeom prst="rect">
            <a:avLst/>
          </a:prstGeom>
          <a:solidFill>
            <a:schemeClr val="accent1"/>
          </a:solidFill>
          <a:ln w="47625">
            <a:solidFill>
              <a:srgbClr val="FF0000"/>
            </a:solidFill>
          </a:ln>
        </p:spPr>
        <p:txBody>
          <a:bodyPr>
            <a:spAutoFit/>
          </a:bodyPr>
          <a:lstStyle/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dirty="0" smtClean="0">
                <a:latin typeface="+mj-lt"/>
              </a:rPr>
              <a:t> </a:t>
            </a:r>
            <a:r>
              <a:rPr lang="en-GB" dirty="0" smtClean="0"/>
              <a:t>Gwynfor gained national </a:t>
            </a:r>
            <a:r>
              <a:rPr lang="en-GB" dirty="0"/>
              <a:t>attention for himself and his cause in </a:t>
            </a:r>
            <a:r>
              <a:rPr lang="en-GB" dirty="0" smtClean="0"/>
              <a:t>1980, </a:t>
            </a:r>
            <a:r>
              <a:rPr lang="en-GB" dirty="0"/>
              <a:t>when his threat of a hunger strike forced Prime Minister Margaret Thatcher’s government to follow through on a promise to establish a television station for </a:t>
            </a:r>
            <a:r>
              <a:rPr lang="en-GB" dirty="0" smtClean="0"/>
              <a:t>Wales.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8326582" y="4743074"/>
            <a:ext cx="3311237" cy="1477328"/>
          </a:xfrm>
          <a:prstGeom prst="rect">
            <a:avLst/>
          </a:prstGeom>
          <a:solidFill>
            <a:schemeClr val="accent1"/>
          </a:solidFill>
          <a:ln w="4762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US" dirty="0" smtClean="0"/>
              <a:t>Gwynfor hunger strike was instrumental in bringing about  the formation of S4C, and it began broadcasting in 1982</a:t>
            </a:r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6442363" y="4122394"/>
            <a:ext cx="1690254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dirty="0" smtClean="0"/>
              <a:t>(Evans,2001).</a:t>
            </a:r>
            <a:endParaRPr lang="en-GB" sz="1050" dirty="0"/>
          </a:p>
        </p:txBody>
      </p:sp>
      <p:sp>
        <p:nvSpPr>
          <p:cNvPr id="8" name="TextBox 7"/>
          <p:cNvSpPr txBox="1"/>
          <p:nvPr/>
        </p:nvSpPr>
        <p:spPr>
          <a:xfrm>
            <a:off x="9365716" y="6245701"/>
            <a:ext cx="1676400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dirty="0" smtClean="0"/>
              <a:t>(Evans,2001)</a:t>
            </a:r>
            <a:endParaRPr lang="en-GB" sz="1050" dirty="0"/>
          </a:p>
        </p:txBody>
      </p:sp>
      <p:sp>
        <p:nvSpPr>
          <p:cNvPr id="9" name="TextBox 8"/>
          <p:cNvSpPr txBox="1"/>
          <p:nvPr/>
        </p:nvSpPr>
        <p:spPr>
          <a:xfrm>
            <a:off x="597813" y="6245701"/>
            <a:ext cx="3061854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dirty="0" smtClean="0"/>
              <a:t>(Evans, 2011)</a:t>
            </a:r>
            <a:endParaRPr lang="en-GB" sz="1050" dirty="0"/>
          </a:p>
        </p:txBody>
      </p:sp>
    </p:spTree>
    <p:extLst>
      <p:ext uri="{BB962C8B-B14F-4D97-AF65-F5344CB8AC3E}">
        <p14:creationId xmlns:p14="http://schemas.microsoft.com/office/powerpoint/2010/main" val="19228523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Britishness is a political synonym for Englishness – BELLA GWALI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6664" y="1114857"/>
            <a:ext cx="7994937" cy="3997470"/>
          </a:xfrm>
          <a:prstGeom prst="rect">
            <a:avLst/>
          </a:prstGeom>
          <a:noFill/>
          <a:ln w="47625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8146473" y="5112327"/>
            <a:ext cx="4045527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dirty="0" smtClean="0"/>
              <a:t>(Bellagwalia.org,2016)</a:t>
            </a:r>
            <a:endParaRPr lang="en-GB" sz="1050" dirty="0"/>
          </a:p>
        </p:txBody>
      </p:sp>
    </p:spTree>
    <p:extLst>
      <p:ext uri="{BB962C8B-B14F-4D97-AF65-F5344CB8AC3E}">
        <p14:creationId xmlns:p14="http://schemas.microsoft.com/office/powerpoint/2010/main" val="27238039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 rot="21104403">
            <a:off x="263035" y="782853"/>
            <a:ext cx="8402237" cy="923330"/>
          </a:xfrm>
          <a:prstGeom prst="rect">
            <a:avLst/>
          </a:prstGeom>
          <a:solidFill>
            <a:schemeClr val="accent1"/>
          </a:solidFill>
          <a:ln w="47625">
            <a:solidFill>
              <a:srgbClr val="FF0000"/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Welsh Language Act 1993</a:t>
            </a:r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pic>
        <p:nvPicPr>
          <p:cNvPr id="1028" name="Picture 4" descr="The Welsh Language Boar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733386">
            <a:off x="9508819" y="586100"/>
            <a:ext cx="1828792" cy="17068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 rot="20706926">
            <a:off x="9622301" y="2151321"/>
            <a:ext cx="2240691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dirty="0" smtClean="0"/>
              <a:t>(Welshlanguageboard.org,2020.)</a:t>
            </a:r>
            <a:endParaRPr lang="en-GB" sz="1050" dirty="0"/>
          </a:p>
        </p:txBody>
      </p:sp>
      <p:sp>
        <p:nvSpPr>
          <p:cNvPr id="5" name="TextBox 4"/>
          <p:cNvSpPr txBox="1"/>
          <p:nvPr/>
        </p:nvSpPr>
        <p:spPr>
          <a:xfrm rot="21073708">
            <a:off x="1784792" y="2273264"/>
            <a:ext cx="4879459" cy="830997"/>
          </a:xfrm>
          <a:prstGeom prst="rect">
            <a:avLst/>
          </a:prstGeom>
          <a:solidFill>
            <a:schemeClr val="accent1"/>
          </a:solidFill>
          <a:ln w="412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US" sz="2400" dirty="0" smtClean="0"/>
              <a:t>“Equal validity” between the Welsh and English languages.</a:t>
            </a:r>
            <a:endParaRPr lang="en-GB" sz="2400" dirty="0"/>
          </a:p>
        </p:txBody>
      </p:sp>
      <p:sp>
        <p:nvSpPr>
          <p:cNvPr id="6" name="TextBox 5"/>
          <p:cNvSpPr txBox="1"/>
          <p:nvPr/>
        </p:nvSpPr>
        <p:spPr>
          <a:xfrm>
            <a:off x="590843" y="4431323"/>
            <a:ext cx="5205046" cy="1938992"/>
          </a:xfrm>
          <a:prstGeom prst="rect">
            <a:avLst/>
          </a:prstGeom>
          <a:solidFill>
            <a:schemeClr val="accent1"/>
          </a:solidFill>
          <a:ln w="4762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sz="2000" dirty="0"/>
              <a:t>S4C has a duty to comply with standards in relation to the Welsh language. As a result, S4C has a duty which means that it should not treat the Welsh language less favourably than the English language in Wales. </a:t>
            </a:r>
          </a:p>
        </p:txBody>
      </p:sp>
      <p:sp>
        <p:nvSpPr>
          <p:cNvPr id="7" name="Rectangle 6"/>
          <p:cNvSpPr/>
          <p:nvPr/>
        </p:nvSpPr>
        <p:spPr>
          <a:xfrm>
            <a:off x="6395058" y="3265239"/>
            <a:ext cx="5462954" cy="1938992"/>
          </a:xfrm>
          <a:prstGeom prst="rect">
            <a:avLst/>
          </a:prstGeom>
          <a:solidFill>
            <a:schemeClr val="accent1"/>
          </a:solidFill>
          <a:ln w="47625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sz="2000" dirty="0"/>
              <a:t>S4C is committed to supporting the use and development of the Welsh language to ensure the future of Welsh as a viable language. </a:t>
            </a:r>
            <a:r>
              <a:rPr lang="en-GB" sz="2000" dirty="0" smtClean="0"/>
              <a:t>They have </a:t>
            </a:r>
            <a:r>
              <a:rPr lang="en-GB" sz="2000" dirty="0"/>
              <a:t>provided a wide range of content in the Welsh language that reflects </a:t>
            </a:r>
            <a:r>
              <a:rPr lang="en-GB" sz="2000" dirty="0" smtClean="0"/>
              <a:t>Wales.</a:t>
            </a:r>
            <a:endParaRPr lang="en-GB" sz="2000" dirty="0"/>
          </a:p>
        </p:txBody>
      </p:sp>
      <p:sp>
        <p:nvSpPr>
          <p:cNvPr id="8" name="TextBox 7"/>
          <p:cNvSpPr txBox="1"/>
          <p:nvPr/>
        </p:nvSpPr>
        <p:spPr>
          <a:xfrm>
            <a:off x="10008355" y="5204231"/>
            <a:ext cx="1981200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50" dirty="0" smtClean="0"/>
              <a:t>(Gov.wales,2016)</a:t>
            </a:r>
            <a:endParaRPr lang="en-GB" sz="1050" dirty="0"/>
          </a:p>
        </p:txBody>
      </p:sp>
      <p:sp>
        <p:nvSpPr>
          <p:cNvPr id="10" name="Rectangle 9"/>
          <p:cNvSpPr/>
          <p:nvPr/>
        </p:nvSpPr>
        <p:spPr>
          <a:xfrm>
            <a:off x="590843" y="6280163"/>
            <a:ext cx="12698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050" dirty="0"/>
              <a:t>(Gov.wales,2016</a:t>
            </a:r>
            <a:r>
              <a:rPr lang="en-US" dirty="0"/>
              <a:t>)</a:t>
            </a:r>
            <a:endParaRPr lang="en-GB" dirty="0"/>
          </a:p>
        </p:txBody>
      </p:sp>
      <p:sp>
        <p:nvSpPr>
          <p:cNvPr id="11" name="Rectangle 10"/>
          <p:cNvSpPr/>
          <p:nvPr/>
        </p:nvSpPr>
        <p:spPr>
          <a:xfrm rot="21076616">
            <a:off x="1765532" y="3384671"/>
            <a:ext cx="1234633" cy="253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050" dirty="0"/>
              <a:t>(Gov.wales,2016)</a:t>
            </a:r>
            <a:endParaRPr lang="en-GB" sz="1050" dirty="0"/>
          </a:p>
        </p:txBody>
      </p:sp>
    </p:spTree>
    <p:extLst>
      <p:ext uri="{BB962C8B-B14F-4D97-AF65-F5344CB8AC3E}">
        <p14:creationId xmlns:p14="http://schemas.microsoft.com/office/powerpoint/2010/main" val="28070812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 rot="21220283">
            <a:off x="625109" y="4455249"/>
            <a:ext cx="2702983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685800" indent="-685800" algn="ctr">
              <a:buFont typeface="Arial" panose="020B0604020202020204" pitchFamily="34" charset="0"/>
              <a:buChar char="•"/>
            </a:pPr>
            <a:r>
              <a:rPr lang="en-US" sz="4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Drama</a:t>
            </a:r>
            <a:endParaRPr lang="en-US" sz="48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4873261" y="2046362"/>
            <a:ext cx="2464136" cy="830997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marL="685800" indent="-685800" algn="ctr">
              <a:buFont typeface="Arial" panose="020B0604020202020204" pitchFamily="34" charset="0"/>
              <a:buChar char="•"/>
            </a:pPr>
            <a:r>
              <a:rPr lang="en-US" sz="48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Music</a:t>
            </a:r>
            <a:endParaRPr lang="en-US" sz="4800" b="1" cap="none" spc="0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4544056" y="3264254"/>
            <a:ext cx="3446965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685800" indent="-685800" algn="ctr">
              <a:buFont typeface="Arial" panose="020B0604020202020204" pitchFamily="34" charset="0"/>
              <a:buChar char="•"/>
            </a:pPr>
            <a:r>
              <a:rPr lang="en-US" sz="4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Factual</a:t>
            </a:r>
            <a:endParaRPr lang="en-US" sz="48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17" name="Rectangle 16"/>
          <p:cNvSpPr/>
          <p:nvPr/>
        </p:nvSpPr>
        <p:spPr>
          <a:xfrm rot="21277413">
            <a:off x="6569789" y="4647273"/>
            <a:ext cx="2388795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685800" indent="-685800" algn="ctr">
              <a:buFont typeface="Arial" panose="020B0604020202020204" pitchFamily="34" charset="0"/>
              <a:buChar char="•"/>
            </a:pPr>
            <a:r>
              <a:rPr lang="en-US" sz="48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News</a:t>
            </a:r>
            <a:endParaRPr lang="en-US" sz="4800" b="1" cap="none" spc="0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1666360" y="5891247"/>
            <a:ext cx="7770076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685800" indent="-685800" algn="ctr">
              <a:buFont typeface="Arial" panose="020B0604020202020204" pitchFamily="34" charset="0"/>
              <a:buChar char="•"/>
            </a:pPr>
            <a:r>
              <a:rPr lang="en-US" sz="4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Entertainment &amp; Events</a:t>
            </a:r>
            <a:endParaRPr lang="en-US" sz="48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25" name="Rectangle 24"/>
          <p:cNvSpPr/>
          <p:nvPr/>
        </p:nvSpPr>
        <p:spPr>
          <a:xfrm rot="20228921">
            <a:off x="113707" y="3017691"/>
            <a:ext cx="2064988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685800" indent="-685800" algn="ctr">
              <a:buFont typeface="Arial" panose="020B0604020202020204" pitchFamily="34" charset="0"/>
              <a:buChar char="•"/>
            </a:pPr>
            <a:r>
              <a:rPr lang="en-US" sz="4800" b="1" dirty="0" err="1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Cyw</a:t>
            </a:r>
            <a:endParaRPr lang="en-US" sz="4800" b="1" cap="none" spc="0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8508221" y="3182445"/>
            <a:ext cx="2911373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685800" indent="-685800" algn="ctr">
              <a:buFont typeface="Arial" panose="020B0604020202020204" pitchFamily="34" charset="0"/>
              <a:buChar char="•"/>
            </a:pPr>
            <a:r>
              <a:rPr lang="en-US" sz="4800" b="1" dirty="0" err="1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Stwnsh</a:t>
            </a:r>
            <a:endParaRPr lang="en-US" sz="4800" b="1" cap="none" spc="0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4" name="Rectangle 3"/>
          <p:cNvSpPr/>
          <p:nvPr/>
        </p:nvSpPr>
        <p:spPr>
          <a:xfrm rot="8722257" flipV="1">
            <a:off x="860241" y="2329652"/>
            <a:ext cx="965299" cy="2539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050" dirty="0"/>
              <a:t>(S4C, 2014)</a:t>
            </a:r>
            <a:endParaRPr lang="en-GB" sz="1050" dirty="0"/>
          </a:p>
        </p:txBody>
      </p:sp>
      <p:sp>
        <p:nvSpPr>
          <p:cNvPr id="5" name="AutoShape 6" descr="Cyw S4C on the App Store on iTunes | App, App store, Itunes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2056" name="Picture 8" descr="Cyw S4C on the App Store on iTunes | App, App store, Itunes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1379" y="2344133"/>
            <a:ext cx="1066453" cy="1066453"/>
          </a:xfrm>
          <a:prstGeom prst="rect">
            <a:avLst/>
          </a:prstGeom>
          <a:noFill/>
          <a:ln w="47625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Home | S4C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2262" y="4320695"/>
            <a:ext cx="1853158" cy="1043946"/>
          </a:xfrm>
          <a:prstGeom prst="rect">
            <a:avLst/>
          </a:prstGeom>
          <a:noFill/>
          <a:ln w="47625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2" name="Picture 14" descr="S4C - Pobl Y Cwm - Kath | S4C Clic | Facebook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611132">
            <a:off x="406204" y="1161914"/>
            <a:ext cx="1207109" cy="1207109"/>
          </a:xfrm>
          <a:prstGeom prst="rect">
            <a:avLst/>
          </a:prstGeom>
          <a:noFill/>
          <a:ln w="50800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8"/>
          <p:cNvSpPr/>
          <p:nvPr/>
        </p:nvSpPr>
        <p:spPr>
          <a:xfrm>
            <a:off x="2760544" y="3425837"/>
            <a:ext cx="870751" cy="253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50" dirty="0"/>
              <a:t>(S4C, 2014)</a:t>
            </a:r>
            <a:endParaRPr lang="en-GB" sz="1050" dirty="0"/>
          </a:p>
        </p:txBody>
      </p:sp>
      <p:sp>
        <p:nvSpPr>
          <p:cNvPr id="10" name="Rectangle 9"/>
          <p:cNvSpPr/>
          <p:nvPr/>
        </p:nvSpPr>
        <p:spPr>
          <a:xfrm>
            <a:off x="9135509" y="5408053"/>
            <a:ext cx="870751" cy="253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050" dirty="0"/>
              <a:t>(S4C, 2014)</a:t>
            </a:r>
            <a:endParaRPr lang="en-GB" sz="1050" dirty="0"/>
          </a:p>
        </p:txBody>
      </p:sp>
      <p:sp>
        <p:nvSpPr>
          <p:cNvPr id="16" name="Rectangle 15"/>
          <p:cNvSpPr/>
          <p:nvPr/>
        </p:nvSpPr>
        <p:spPr>
          <a:xfrm>
            <a:off x="411909" y="68803"/>
            <a:ext cx="2613216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685800" indent="-685800" algn="ctr">
              <a:buFont typeface="Arial" panose="020B0604020202020204" pitchFamily="34" charset="0"/>
              <a:buChar char="•"/>
            </a:pPr>
            <a:r>
              <a:rPr lang="en-US" sz="4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Sport</a:t>
            </a:r>
            <a:r>
              <a:rPr lang="en-US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</a:t>
            </a:r>
            <a:endParaRPr lang="en-US" sz="5400" b="1" dirty="0">
              <a:ln w="9525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pic>
        <p:nvPicPr>
          <p:cNvPr id="2066" name="Picture 18" descr="Drama | S4C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0038" y="4251456"/>
            <a:ext cx="1542436" cy="867621"/>
          </a:xfrm>
          <a:prstGeom prst="rect">
            <a:avLst/>
          </a:prstGeom>
          <a:noFill/>
          <a:ln w="47625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Rectangle 18"/>
          <p:cNvSpPr/>
          <p:nvPr/>
        </p:nvSpPr>
        <p:spPr>
          <a:xfrm>
            <a:off x="3416812" y="5110725"/>
            <a:ext cx="821059" cy="253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50" dirty="0"/>
              <a:t>(S4C, 2014</a:t>
            </a:r>
            <a:endParaRPr lang="en-GB" sz="1050" dirty="0"/>
          </a:p>
        </p:txBody>
      </p:sp>
      <p:pic>
        <p:nvPicPr>
          <p:cNvPr id="2068" name="Picture 20" descr="Stwnsh | S4C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27037" y="2037475"/>
            <a:ext cx="2123486" cy="1196231"/>
          </a:xfrm>
          <a:prstGeom prst="rect">
            <a:avLst/>
          </a:prstGeom>
          <a:noFill/>
          <a:ln w="47625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Rectangle 20"/>
          <p:cNvSpPr/>
          <p:nvPr/>
        </p:nvSpPr>
        <p:spPr>
          <a:xfrm>
            <a:off x="11177839" y="3233706"/>
            <a:ext cx="870751" cy="253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50" dirty="0"/>
              <a:t>(S4C, </a:t>
            </a:r>
            <a:r>
              <a:rPr lang="en-US" sz="1050" dirty="0" smtClean="0"/>
              <a:t>2014)</a:t>
            </a:r>
            <a:endParaRPr lang="en-GB" sz="1050" dirty="0"/>
          </a:p>
        </p:txBody>
      </p:sp>
      <p:sp>
        <p:nvSpPr>
          <p:cNvPr id="3" name="Rectangle 2"/>
          <p:cNvSpPr/>
          <p:nvPr/>
        </p:nvSpPr>
        <p:spPr>
          <a:xfrm>
            <a:off x="3622994" y="232266"/>
            <a:ext cx="6287298" cy="1538883"/>
          </a:xfrm>
          <a:prstGeom prst="rect">
            <a:avLst/>
          </a:prstGeom>
          <a:solidFill>
            <a:schemeClr val="accent1"/>
          </a:solidFill>
          <a:ln w="47625">
            <a:solidFill>
              <a:srgbClr val="FF0000"/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0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What S4C can provide</a:t>
            </a:r>
          </a:p>
          <a:p>
            <a:pPr algn="ctr"/>
            <a:r>
              <a:rPr lang="en-US" sz="40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to the welsh population</a:t>
            </a:r>
            <a:r>
              <a:rPr lang="en-U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.</a:t>
            </a:r>
            <a:endParaRPr lang="en-GB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27986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Wales outline map - royalty free editable vector map - Maproo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5242" y="1466910"/>
            <a:ext cx="2226722" cy="2714613"/>
          </a:xfrm>
          <a:prstGeom prst="rect">
            <a:avLst/>
          </a:prstGeom>
          <a:noFill/>
          <a:ln w="47625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161502" y="343077"/>
            <a:ext cx="10154475" cy="923330"/>
          </a:xfrm>
          <a:prstGeom prst="rect">
            <a:avLst/>
          </a:prstGeom>
          <a:solidFill>
            <a:schemeClr val="accent1"/>
          </a:solidFill>
          <a:ln w="47625">
            <a:solidFill>
              <a:srgbClr val="FF0000"/>
            </a:solidFill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How has S4C benefited Wales?</a:t>
            </a:r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4" name="TextBox 3"/>
          <p:cNvSpPr txBox="1"/>
          <p:nvPr/>
        </p:nvSpPr>
        <p:spPr>
          <a:xfrm rot="21108029">
            <a:off x="321011" y="1943374"/>
            <a:ext cx="3172691" cy="923330"/>
          </a:xfrm>
          <a:prstGeom prst="rect">
            <a:avLst/>
          </a:prstGeom>
          <a:solidFill>
            <a:schemeClr val="accent1"/>
          </a:solidFill>
          <a:ln w="4762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US" dirty="0" smtClean="0"/>
              <a:t>“Giving the Welsh a platform on TV and online was S4C’s aim”.</a:t>
            </a:r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 rot="21096304">
            <a:off x="382881" y="2866468"/>
            <a:ext cx="3158836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dirty="0" smtClean="0"/>
              <a:t>(S4C,2014)</a:t>
            </a:r>
            <a:endParaRPr lang="en-GB" sz="1050" dirty="0"/>
          </a:p>
        </p:txBody>
      </p:sp>
      <p:sp>
        <p:nvSpPr>
          <p:cNvPr id="6" name="TextBox 5"/>
          <p:cNvSpPr txBox="1"/>
          <p:nvPr/>
        </p:nvSpPr>
        <p:spPr>
          <a:xfrm>
            <a:off x="7454802" y="1620543"/>
            <a:ext cx="4025508" cy="2031325"/>
          </a:xfrm>
          <a:prstGeom prst="rect">
            <a:avLst/>
          </a:prstGeom>
          <a:solidFill>
            <a:schemeClr val="accent1"/>
          </a:solidFill>
          <a:ln w="4762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marL="285750" indent="-285750" algn="ctr" fontAlgn="base">
              <a:buFont typeface="Arial" panose="020B0604020202020204" pitchFamily="34" charset="0"/>
              <a:buChar char="•"/>
            </a:pPr>
            <a:r>
              <a:rPr lang="en-GB" dirty="0" smtClean="0"/>
              <a:t>Creating future benefits to Wales in regards to the </a:t>
            </a:r>
            <a:r>
              <a:rPr lang="en-GB" dirty="0"/>
              <a:t>d</a:t>
            </a:r>
            <a:r>
              <a:rPr lang="en-GB" dirty="0" smtClean="0"/>
              <a:t>igital sector </a:t>
            </a:r>
            <a:r>
              <a:rPr lang="en-GB" dirty="0"/>
              <a:t>– securing the Welsh language's place on the new digital platforms of the future in order to keep the language relevant to new generations.</a:t>
            </a:r>
          </a:p>
        </p:txBody>
      </p:sp>
      <p:sp>
        <p:nvSpPr>
          <p:cNvPr id="7" name="Rectangle 6"/>
          <p:cNvSpPr/>
          <p:nvPr/>
        </p:nvSpPr>
        <p:spPr>
          <a:xfrm rot="20615670">
            <a:off x="317842" y="4371550"/>
            <a:ext cx="4490012" cy="1754326"/>
          </a:xfrm>
          <a:prstGeom prst="rect">
            <a:avLst/>
          </a:prstGeom>
          <a:solidFill>
            <a:schemeClr val="accent1"/>
          </a:solidFill>
          <a:ln w="34925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algn="ctr" fontAlgn="base">
              <a:buFont typeface="Arial" panose="020B0604020202020204" pitchFamily="34" charset="0"/>
              <a:buChar char="•"/>
            </a:pPr>
            <a:r>
              <a:rPr lang="en-GB" dirty="0" smtClean="0"/>
              <a:t>Maintained </a:t>
            </a:r>
            <a:r>
              <a:rPr lang="en-GB" dirty="0"/>
              <a:t>the profile of Wales and the Welsh language – by targeting more co-production schemes and partnership agreements with international companies, creating additional economic impact.</a:t>
            </a:r>
            <a:endParaRPr lang="en-GB" b="0" i="0" dirty="0">
              <a:effectLst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5967626" y="4713530"/>
            <a:ext cx="5556062" cy="1477328"/>
          </a:xfrm>
          <a:prstGeom prst="rect">
            <a:avLst/>
          </a:prstGeom>
          <a:solidFill>
            <a:schemeClr val="accent1"/>
          </a:solidFill>
          <a:ln w="47625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algn="ctr" fontAlgn="base">
              <a:buFont typeface="Arial" panose="020B0604020202020204" pitchFamily="34" charset="0"/>
              <a:buChar char="•"/>
            </a:pPr>
            <a:r>
              <a:rPr lang="en-GB" dirty="0"/>
              <a:t>Education and skills – partnering with educational establishments in order to ensure content is targeted specifically for use within the national curriculum, and securing investment in skills in Welsh television's production sector.</a:t>
            </a:r>
            <a:endParaRPr lang="en-GB" b="0" i="0" dirty="0">
              <a:effectLst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552738" y="3646239"/>
            <a:ext cx="1748340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dirty="0" smtClean="0"/>
              <a:t>(S4C,2014)</a:t>
            </a:r>
            <a:endParaRPr lang="en-GB" sz="1050" dirty="0"/>
          </a:p>
        </p:txBody>
      </p:sp>
      <p:sp>
        <p:nvSpPr>
          <p:cNvPr id="10" name="TextBox 9"/>
          <p:cNvSpPr txBox="1"/>
          <p:nvPr/>
        </p:nvSpPr>
        <p:spPr>
          <a:xfrm rot="20522771">
            <a:off x="1568364" y="6017855"/>
            <a:ext cx="2617562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dirty="0" smtClean="0"/>
              <a:t>(S4C,2014)</a:t>
            </a:r>
            <a:endParaRPr lang="en-GB" sz="1050" dirty="0"/>
          </a:p>
        </p:txBody>
      </p:sp>
      <p:sp>
        <p:nvSpPr>
          <p:cNvPr id="11" name="TextBox 10"/>
          <p:cNvSpPr txBox="1"/>
          <p:nvPr/>
        </p:nvSpPr>
        <p:spPr>
          <a:xfrm>
            <a:off x="5967626" y="6190858"/>
            <a:ext cx="2560624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dirty="0" smtClean="0"/>
              <a:t>(S4C,2014)</a:t>
            </a:r>
            <a:endParaRPr lang="en-GB" sz="1050" dirty="0"/>
          </a:p>
        </p:txBody>
      </p:sp>
    </p:spTree>
    <p:extLst>
      <p:ext uri="{BB962C8B-B14F-4D97-AF65-F5344CB8AC3E}">
        <p14:creationId xmlns:p14="http://schemas.microsoft.com/office/powerpoint/2010/main" val="1078346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 rot="20096092">
            <a:off x="351751" y="1466099"/>
            <a:ext cx="6054655" cy="1349619"/>
          </a:xfrm>
          <a:prstGeom prst="rect">
            <a:avLst/>
          </a:prstGeom>
          <a:solidFill>
            <a:schemeClr val="accent1"/>
          </a:solidFill>
          <a:ln w="50800">
            <a:solidFill>
              <a:srgbClr val="FF0000"/>
            </a:solidFill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80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Conclusion</a:t>
            </a:r>
            <a:endParaRPr lang="en-US" sz="80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102479" y="2677453"/>
            <a:ext cx="4304714" cy="3046988"/>
          </a:xfrm>
          <a:prstGeom prst="rect">
            <a:avLst/>
          </a:prstGeom>
          <a:solidFill>
            <a:schemeClr val="accent1"/>
          </a:solidFill>
          <a:ln w="508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US" sz="3200" dirty="0" smtClean="0"/>
              <a:t>What did we find out?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US" sz="3200" dirty="0" smtClean="0"/>
              <a:t>How has this impacted on the education of language in Wales.</a:t>
            </a:r>
            <a:endParaRPr lang="en-GB" sz="3200" dirty="0"/>
          </a:p>
        </p:txBody>
      </p:sp>
      <p:sp>
        <p:nvSpPr>
          <p:cNvPr id="4" name="Rectangle 3"/>
          <p:cNvSpPr/>
          <p:nvPr/>
        </p:nvSpPr>
        <p:spPr>
          <a:xfrm rot="20062239">
            <a:off x="1944998" y="3372973"/>
            <a:ext cx="4068743" cy="1323439"/>
          </a:xfrm>
          <a:prstGeom prst="rect">
            <a:avLst/>
          </a:prstGeom>
          <a:solidFill>
            <a:schemeClr val="accent1"/>
          </a:solidFill>
          <a:ln w="50800">
            <a:solidFill>
              <a:srgbClr val="FF0000"/>
            </a:solidFill>
          </a:ln>
        </p:spPr>
        <p:txBody>
          <a:bodyPr wrap="none">
            <a:spAutoFit/>
          </a:bodyPr>
          <a:lstStyle/>
          <a:p>
            <a:pPr algn="ctr"/>
            <a:r>
              <a:rPr lang="en-US" sz="8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Casgliad</a:t>
            </a:r>
            <a:endParaRPr lang="en-US" sz="80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pic>
        <p:nvPicPr>
          <p:cNvPr id="3074" name="Picture 2" descr="Welsh Language Images, Stock Photos &amp; Vectors | Shutterstoc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1674" y="395775"/>
            <a:ext cx="2268974" cy="1629007"/>
          </a:xfrm>
          <a:prstGeom prst="rect">
            <a:avLst/>
          </a:prstGeom>
          <a:noFill/>
          <a:ln w="50800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9366732" y="2024782"/>
            <a:ext cx="885179" cy="253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50" dirty="0"/>
              <a:t>(Flikr,2008)</a:t>
            </a:r>
            <a:endParaRPr lang="en-GB" sz="1050" dirty="0"/>
          </a:p>
        </p:txBody>
      </p:sp>
    </p:spTree>
    <p:extLst>
      <p:ext uri="{BB962C8B-B14F-4D97-AF65-F5344CB8AC3E}">
        <p14:creationId xmlns:p14="http://schemas.microsoft.com/office/powerpoint/2010/main" val="36928024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766601" y="5143865"/>
            <a:ext cx="8504251" cy="1015663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Thank you for listening</a:t>
            </a:r>
            <a:endParaRPr lang="en-US" sz="60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531268" y="616674"/>
            <a:ext cx="6614311" cy="1015663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Diolch am wrando</a:t>
            </a:r>
            <a:endParaRPr lang="en-US" sz="60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00B05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pic>
        <p:nvPicPr>
          <p:cNvPr id="5134" name="Picture 14" descr="Diolch Wales - Thank You to NHS Staff &amp; Key Workers in Cymru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1945" y="2483733"/>
            <a:ext cx="4575016" cy="17791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6581103" y="4262907"/>
            <a:ext cx="1584102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dirty="0" smtClean="0"/>
              <a:t>(Diolch.Wales, 2020)</a:t>
            </a:r>
            <a:endParaRPr lang="en-GB" sz="1050" dirty="0"/>
          </a:p>
        </p:txBody>
      </p:sp>
    </p:spTree>
    <p:extLst>
      <p:ext uri="{BB962C8B-B14F-4D97-AF65-F5344CB8AC3E}">
        <p14:creationId xmlns:p14="http://schemas.microsoft.com/office/powerpoint/2010/main" val="3758289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86366" y="387024"/>
            <a:ext cx="11333409" cy="6001643"/>
          </a:xfrm>
          <a:prstGeom prst="rect">
            <a:avLst/>
          </a:prstGeom>
          <a:noFill/>
          <a:ln w="317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US" sz="2400" b="1" u="sng" dirty="0" smtClean="0">
                <a:solidFill>
                  <a:schemeClr val="bg1"/>
                </a:solidFill>
              </a:rPr>
              <a:t>Reference List: </a:t>
            </a:r>
          </a:p>
          <a:p>
            <a:endParaRPr lang="en-US" sz="2400" b="1" u="sng" dirty="0" smtClean="0">
              <a:solidFill>
                <a:schemeClr val="bg1"/>
              </a:solidFill>
            </a:endParaRPr>
          </a:p>
          <a:p>
            <a:r>
              <a:rPr lang="en-US" sz="1600" dirty="0" smtClean="0">
                <a:solidFill>
                  <a:schemeClr val="bg1"/>
                </a:solidFill>
              </a:rPr>
              <a:t>Bella Gwalia, (2016</a:t>
            </a:r>
            <a:r>
              <a:rPr lang="en-US" sz="1600" dirty="0">
                <a:solidFill>
                  <a:schemeClr val="bg1"/>
                </a:solidFill>
              </a:rPr>
              <a:t>) Available </a:t>
            </a:r>
            <a:r>
              <a:rPr lang="en-US" sz="1600" dirty="0" smtClean="0">
                <a:solidFill>
                  <a:schemeClr val="bg1"/>
                </a:solidFill>
              </a:rPr>
              <a:t>at : https</a:t>
            </a:r>
            <a:r>
              <a:rPr lang="en-US" sz="1600" dirty="0">
                <a:solidFill>
                  <a:schemeClr val="bg1"/>
                </a:solidFill>
              </a:rPr>
              <a:t>://</a:t>
            </a:r>
            <a:r>
              <a:rPr lang="en-US" sz="1600" dirty="0" smtClean="0">
                <a:solidFill>
                  <a:schemeClr val="bg1"/>
                </a:solidFill>
              </a:rPr>
              <a:t>bellagwalia.org, Accessed on [31/10/2020].</a:t>
            </a:r>
            <a:endParaRPr lang="en-US" sz="1600" dirty="0" smtClean="0">
              <a:solidFill>
                <a:schemeClr val="bg1"/>
              </a:solidFill>
            </a:endParaRPr>
          </a:p>
          <a:p>
            <a:r>
              <a:rPr lang="en-US" sz="1600" dirty="0" smtClean="0">
                <a:solidFill>
                  <a:schemeClr val="bg1"/>
                </a:solidFill>
              </a:rPr>
              <a:t>Cardiff Education Services, (2018) Available at: </a:t>
            </a:r>
            <a:r>
              <a:rPr lang="en-US" sz="1600" dirty="0" smtClean="0">
                <a:solidFill>
                  <a:schemeClr val="bg1"/>
                </a:solidFill>
                <a:hlinkClick r:id="rId2"/>
              </a:rPr>
              <a:t>https://cardiffeducationservices.co.uk</a:t>
            </a:r>
            <a:r>
              <a:rPr lang="en-US" sz="1600" dirty="0" smtClean="0">
                <a:solidFill>
                  <a:schemeClr val="bg1"/>
                </a:solidFill>
              </a:rPr>
              <a:t>, Accessed on [29/10/2020</a:t>
            </a:r>
            <a:r>
              <a:rPr lang="en-US" sz="1600" dirty="0" smtClean="0">
                <a:solidFill>
                  <a:schemeClr val="bg1"/>
                </a:solidFill>
              </a:rPr>
              <a:t>].</a:t>
            </a:r>
          </a:p>
          <a:p>
            <a:r>
              <a:rPr lang="en-US" sz="1600" dirty="0" smtClean="0">
                <a:solidFill>
                  <a:schemeClr val="bg1"/>
                </a:solidFill>
              </a:rPr>
              <a:t>Davies, J. (2014) </a:t>
            </a:r>
            <a:r>
              <a:rPr lang="en-US" sz="1600" i="1" dirty="0" smtClean="0">
                <a:solidFill>
                  <a:schemeClr val="bg1"/>
                </a:solidFill>
              </a:rPr>
              <a:t>The Welsh Language a History, </a:t>
            </a:r>
            <a:r>
              <a:rPr lang="en-US" sz="1600" dirty="0">
                <a:solidFill>
                  <a:schemeClr val="bg1"/>
                </a:solidFill>
              </a:rPr>
              <a:t>U</a:t>
            </a:r>
            <a:r>
              <a:rPr lang="en-US" sz="1600" dirty="0" smtClean="0">
                <a:solidFill>
                  <a:schemeClr val="bg1"/>
                </a:solidFill>
              </a:rPr>
              <a:t>niversity of Wales press.</a:t>
            </a:r>
            <a:endParaRPr lang="en-US" sz="1600" dirty="0">
              <a:solidFill>
                <a:schemeClr val="bg1"/>
              </a:solidFill>
            </a:endParaRPr>
          </a:p>
          <a:p>
            <a:r>
              <a:rPr lang="en-US" sz="1600" dirty="0" smtClean="0">
                <a:solidFill>
                  <a:schemeClr val="bg1"/>
                </a:solidFill>
              </a:rPr>
              <a:t>Davies, J. (2007) </a:t>
            </a:r>
            <a:r>
              <a:rPr lang="en-US" sz="1600" i="1" dirty="0" smtClean="0">
                <a:solidFill>
                  <a:schemeClr val="bg1"/>
                </a:solidFill>
              </a:rPr>
              <a:t>A History of Wales, </a:t>
            </a:r>
            <a:r>
              <a:rPr lang="en-US" sz="1600" dirty="0" smtClean="0">
                <a:solidFill>
                  <a:schemeClr val="bg1"/>
                </a:solidFill>
              </a:rPr>
              <a:t>Penguin</a:t>
            </a:r>
            <a:r>
              <a:rPr lang="en-US" sz="1600" i="1" dirty="0" smtClean="0">
                <a:solidFill>
                  <a:schemeClr val="bg1"/>
                </a:solidFill>
              </a:rPr>
              <a:t>.</a:t>
            </a:r>
          </a:p>
          <a:p>
            <a:r>
              <a:rPr lang="en-US" sz="1600" dirty="0" smtClean="0">
                <a:solidFill>
                  <a:schemeClr val="bg1"/>
                </a:solidFill>
              </a:rPr>
              <a:t>D</a:t>
            </a:r>
            <a:r>
              <a:rPr lang="en-US" sz="1600" i="1" dirty="0" smtClean="0">
                <a:solidFill>
                  <a:schemeClr val="bg1"/>
                </a:solidFill>
              </a:rPr>
              <a:t>avies</a:t>
            </a:r>
            <a:r>
              <a:rPr lang="en-US" sz="1600" dirty="0" smtClean="0">
                <a:solidFill>
                  <a:schemeClr val="bg1"/>
                </a:solidFill>
              </a:rPr>
              <a:t>, W. (1981) </a:t>
            </a:r>
            <a:r>
              <a:rPr lang="en-US" sz="1600" i="1" dirty="0" smtClean="0">
                <a:solidFill>
                  <a:schemeClr val="bg1"/>
                </a:solidFill>
              </a:rPr>
              <a:t>Wales in the Early Middle Ages,1</a:t>
            </a:r>
            <a:r>
              <a:rPr lang="en-US" sz="1600" i="1" baseline="30000" dirty="0" smtClean="0">
                <a:solidFill>
                  <a:schemeClr val="bg1"/>
                </a:solidFill>
              </a:rPr>
              <a:t>st</a:t>
            </a:r>
            <a:r>
              <a:rPr lang="en-US" sz="1600" i="1" dirty="0" smtClean="0">
                <a:solidFill>
                  <a:schemeClr val="bg1"/>
                </a:solidFill>
              </a:rPr>
              <a:t> ED, Leicester. </a:t>
            </a:r>
          </a:p>
          <a:p>
            <a:r>
              <a:rPr lang="en-US" sz="1600" dirty="0" smtClean="0">
                <a:solidFill>
                  <a:schemeClr val="bg1"/>
                </a:solidFill>
              </a:rPr>
              <a:t>Diolch.Wales. (2020) Available at : </a:t>
            </a:r>
            <a:r>
              <a:rPr lang="en-US" sz="1600" dirty="0" smtClean="0">
                <a:solidFill>
                  <a:schemeClr val="bg1"/>
                </a:solidFill>
                <a:hlinkClick r:id="rId3"/>
              </a:rPr>
              <a:t>https://www.diolch.wales</a:t>
            </a:r>
            <a:r>
              <a:rPr lang="en-US" sz="1600" dirty="0" smtClean="0">
                <a:solidFill>
                  <a:schemeClr val="bg1"/>
                </a:solidFill>
              </a:rPr>
              <a:t>, Accessed on [31/10/2020</a:t>
            </a:r>
            <a:r>
              <a:rPr lang="en-US" sz="1600" dirty="0" smtClean="0">
                <a:solidFill>
                  <a:schemeClr val="bg1"/>
                </a:solidFill>
              </a:rPr>
              <a:t>].</a:t>
            </a:r>
          </a:p>
          <a:p>
            <a:r>
              <a:rPr lang="en-US" sz="1600" dirty="0" smtClean="0">
                <a:solidFill>
                  <a:schemeClr val="bg1"/>
                </a:solidFill>
              </a:rPr>
              <a:t>Evans, G. (2011) </a:t>
            </a:r>
            <a:r>
              <a:rPr lang="en-US" sz="1600" i="1" dirty="0" smtClean="0">
                <a:solidFill>
                  <a:schemeClr val="bg1"/>
                </a:solidFill>
              </a:rPr>
              <a:t>The Fight For Welsh Freedom, </a:t>
            </a:r>
            <a:r>
              <a:rPr lang="en-US" sz="1600" dirty="0" smtClean="0">
                <a:solidFill>
                  <a:schemeClr val="bg1"/>
                </a:solidFill>
              </a:rPr>
              <a:t>1</a:t>
            </a:r>
            <a:r>
              <a:rPr lang="en-US" sz="1600" baseline="30000" dirty="0" smtClean="0">
                <a:solidFill>
                  <a:schemeClr val="bg1"/>
                </a:solidFill>
              </a:rPr>
              <a:t>st</a:t>
            </a:r>
            <a:r>
              <a:rPr lang="en-US" sz="1600" dirty="0" smtClean="0">
                <a:solidFill>
                  <a:schemeClr val="bg1"/>
                </a:solidFill>
              </a:rPr>
              <a:t> Ed, Y </a:t>
            </a:r>
            <a:r>
              <a:rPr lang="en-US" sz="1600" dirty="0" err="1" smtClean="0">
                <a:solidFill>
                  <a:schemeClr val="bg1"/>
                </a:solidFill>
              </a:rPr>
              <a:t>Lolfa</a:t>
            </a:r>
            <a:r>
              <a:rPr lang="en-US" sz="1600" dirty="0" smtClean="0">
                <a:solidFill>
                  <a:schemeClr val="bg1"/>
                </a:solidFill>
              </a:rPr>
              <a:t>.</a:t>
            </a:r>
          </a:p>
          <a:p>
            <a:r>
              <a:rPr lang="en-US" sz="1600" dirty="0" smtClean="0">
                <a:solidFill>
                  <a:schemeClr val="bg1"/>
                </a:solidFill>
              </a:rPr>
              <a:t>Evans, G. (2001) </a:t>
            </a:r>
            <a:r>
              <a:rPr lang="en-US" sz="1600" i="1" dirty="0" smtClean="0">
                <a:solidFill>
                  <a:schemeClr val="bg1"/>
                </a:solidFill>
              </a:rPr>
              <a:t>For The Sake of Wales, The Memories of Gwynfor Evans, </a:t>
            </a:r>
            <a:r>
              <a:rPr lang="en-US" sz="1600" dirty="0" smtClean="0">
                <a:solidFill>
                  <a:schemeClr val="bg1"/>
                </a:solidFill>
              </a:rPr>
              <a:t>1</a:t>
            </a:r>
            <a:r>
              <a:rPr lang="en-US" sz="1600" baseline="30000" dirty="0" smtClean="0">
                <a:solidFill>
                  <a:schemeClr val="bg1"/>
                </a:solidFill>
              </a:rPr>
              <a:t>st</a:t>
            </a:r>
            <a:r>
              <a:rPr lang="en-US" sz="1600" dirty="0" smtClean="0">
                <a:solidFill>
                  <a:schemeClr val="bg1"/>
                </a:solidFill>
              </a:rPr>
              <a:t> Ed, Welsh Academic Press. </a:t>
            </a:r>
            <a:endParaRPr lang="en-US" sz="1600" dirty="0" smtClean="0">
              <a:solidFill>
                <a:schemeClr val="bg1"/>
              </a:solidFill>
            </a:endParaRPr>
          </a:p>
          <a:p>
            <a:r>
              <a:rPr lang="en-US" sz="1600" dirty="0" err="1" smtClean="0">
                <a:solidFill>
                  <a:schemeClr val="bg1"/>
                </a:solidFill>
              </a:rPr>
              <a:t>Flikr</a:t>
            </a:r>
            <a:r>
              <a:rPr lang="en-US" sz="1600" dirty="0" smtClean="0">
                <a:solidFill>
                  <a:schemeClr val="bg1"/>
                </a:solidFill>
              </a:rPr>
              <a:t>, (2008) Available at: </a:t>
            </a:r>
            <a:r>
              <a:rPr lang="en-US" sz="1600" dirty="0" smtClean="0">
                <a:solidFill>
                  <a:schemeClr val="bg1"/>
                </a:solidFill>
                <a:hlinkClick r:id="rId4"/>
              </a:rPr>
              <a:t>www.flikr.com</a:t>
            </a:r>
            <a:r>
              <a:rPr lang="en-US" sz="1600" dirty="0" smtClean="0">
                <a:solidFill>
                  <a:schemeClr val="bg1"/>
                </a:solidFill>
              </a:rPr>
              <a:t>,  Accessed on [ 27/10/2020].</a:t>
            </a:r>
          </a:p>
          <a:p>
            <a:r>
              <a:rPr lang="en-US" sz="1600" dirty="0" smtClean="0">
                <a:solidFill>
                  <a:schemeClr val="bg1"/>
                </a:solidFill>
              </a:rPr>
              <a:t>Jenkins, H, G. (2007), </a:t>
            </a:r>
            <a:r>
              <a:rPr lang="en-US" sz="1600" i="1" dirty="0" smtClean="0">
                <a:solidFill>
                  <a:schemeClr val="bg1"/>
                </a:solidFill>
              </a:rPr>
              <a:t>Concise History of Wales, </a:t>
            </a:r>
            <a:r>
              <a:rPr lang="en-US" sz="1600" dirty="0" smtClean="0">
                <a:solidFill>
                  <a:schemeClr val="bg1"/>
                </a:solidFill>
              </a:rPr>
              <a:t>Cambridge. </a:t>
            </a:r>
          </a:p>
          <a:p>
            <a:r>
              <a:rPr lang="en-US" sz="1600" dirty="0" smtClean="0">
                <a:solidFill>
                  <a:schemeClr val="bg1"/>
                </a:solidFill>
              </a:rPr>
              <a:t>Morgan, G. (2008) </a:t>
            </a:r>
            <a:r>
              <a:rPr lang="en-US" sz="1600" i="1" dirty="0" smtClean="0">
                <a:solidFill>
                  <a:schemeClr val="bg1"/>
                </a:solidFill>
              </a:rPr>
              <a:t>A Brief History Of Wales, </a:t>
            </a:r>
            <a:r>
              <a:rPr lang="en-US" sz="1600" dirty="0" smtClean="0">
                <a:solidFill>
                  <a:schemeClr val="bg1"/>
                </a:solidFill>
              </a:rPr>
              <a:t>1</a:t>
            </a:r>
            <a:r>
              <a:rPr lang="en-US" sz="1600" baseline="30000" dirty="0" smtClean="0">
                <a:solidFill>
                  <a:schemeClr val="bg1"/>
                </a:solidFill>
              </a:rPr>
              <a:t>St</a:t>
            </a:r>
            <a:r>
              <a:rPr lang="en-US" sz="1600" dirty="0" smtClean="0">
                <a:solidFill>
                  <a:schemeClr val="bg1"/>
                </a:solidFill>
              </a:rPr>
              <a:t> Ed, Ceredigion, Y Lolfa </a:t>
            </a:r>
            <a:r>
              <a:rPr lang="en-US" sz="1600" dirty="0" err="1" smtClean="0">
                <a:solidFill>
                  <a:schemeClr val="bg1"/>
                </a:solidFill>
              </a:rPr>
              <a:t>Cyf</a:t>
            </a:r>
            <a:r>
              <a:rPr lang="en-US" sz="1600" dirty="0" smtClean="0">
                <a:solidFill>
                  <a:schemeClr val="bg1"/>
                </a:solidFill>
              </a:rPr>
              <a:t>.</a:t>
            </a:r>
          </a:p>
          <a:p>
            <a:r>
              <a:rPr lang="en-US" sz="1600" dirty="0" smtClean="0">
                <a:solidFill>
                  <a:schemeClr val="bg1"/>
                </a:solidFill>
              </a:rPr>
              <a:t>Morgan, P. (2005) </a:t>
            </a:r>
            <a:r>
              <a:rPr lang="en-US" sz="1600" i="1" dirty="0" smtClean="0">
                <a:solidFill>
                  <a:schemeClr val="bg1"/>
                </a:solidFill>
              </a:rPr>
              <a:t>The Tempus History Of Wales,</a:t>
            </a:r>
            <a:r>
              <a:rPr lang="en-US" sz="1600" dirty="0" smtClean="0">
                <a:solidFill>
                  <a:schemeClr val="bg1"/>
                </a:solidFill>
              </a:rPr>
              <a:t> Tempus. </a:t>
            </a:r>
            <a:endParaRPr lang="en-US" sz="1600" dirty="0" smtClean="0">
              <a:solidFill>
                <a:schemeClr val="bg1"/>
              </a:solidFill>
            </a:endParaRPr>
          </a:p>
          <a:p>
            <a:r>
              <a:rPr lang="en-US" sz="1600" dirty="0" smtClean="0">
                <a:solidFill>
                  <a:schemeClr val="bg1"/>
                </a:solidFill>
              </a:rPr>
              <a:t>Roberts, E. (2017) </a:t>
            </a:r>
            <a:r>
              <a:rPr lang="en-US" sz="1600" i="1" dirty="0" smtClean="0">
                <a:solidFill>
                  <a:schemeClr val="bg1"/>
                </a:solidFill>
              </a:rPr>
              <a:t>Highlights from Welsh History Opening Some Windows on our Past, </a:t>
            </a:r>
            <a:r>
              <a:rPr lang="en-US" sz="1600" dirty="0" smtClean="0">
                <a:solidFill>
                  <a:schemeClr val="bg1"/>
                </a:solidFill>
              </a:rPr>
              <a:t>Y </a:t>
            </a:r>
            <a:r>
              <a:rPr lang="en-US" sz="1600" dirty="0" err="1" smtClean="0">
                <a:solidFill>
                  <a:schemeClr val="bg1"/>
                </a:solidFill>
              </a:rPr>
              <a:t>Lolfa</a:t>
            </a:r>
            <a:r>
              <a:rPr lang="en-US" sz="1600" smtClean="0">
                <a:solidFill>
                  <a:schemeClr val="bg1"/>
                </a:solidFill>
              </a:rPr>
              <a:t>.</a:t>
            </a:r>
            <a:endParaRPr lang="en-US" sz="1600" dirty="0" smtClean="0">
              <a:solidFill>
                <a:schemeClr val="bg1"/>
              </a:solidFill>
            </a:endParaRPr>
          </a:p>
          <a:p>
            <a:r>
              <a:rPr lang="en-US" sz="1600" dirty="0" smtClean="0">
                <a:solidFill>
                  <a:schemeClr val="bg1"/>
                </a:solidFill>
              </a:rPr>
              <a:t>S4C history, (2014) Available at: </a:t>
            </a:r>
            <a:r>
              <a:rPr lang="en-US" sz="1600" dirty="0" smtClean="0">
                <a:solidFill>
                  <a:schemeClr val="bg1"/>
                </a:solidFill>
                <a:hlinkClick r:id="rId5"/>
              </a:rPr>
              <a:t>https://s4c-history.tumblr.com</a:t>
            </a:r>
            <a:r>
              <a:rPr lang="en-US" sz="1600" dirty="0" smtClean="0">
                <a:solidFill>
                  <a:schemeClr val="bg1"/>
                </a:solidFill>
              </a:rPr>
              <a:t>, Accessed on [29/10/2020].</a:t>
            </a:r>
          </a:p>
          <a:p>
            <a:r>
              <a:rPr lang="en-US" sz="1600" dirty="0" smtClean="0">
                <a:solidFill>
                  <a:schemeClr val="bg1"/>
                </a:solidFill>
              </a:rPr>
              <a:t>S4C Cymru, (2020) Available at: </a:t>
            </a:r>
            <a:r>
              <a:rPr lang="en-US" sz="1600" dirty="0" smtClean="0">
                <a:solidFill>
                  <a:schemeClr val="bg1"/>
                </a:solidFill>
                <a:hlinkClick r:id="rId6"/>
              </a:rPr>
              <a:t>https://www.s4c.cymru</a:t>
            </a:r>
            <a:r>
              <a:rPr lang="en-US" sz="1600" dirty="0" smtClean="0">
                <a:solidFill>
                  <a:schemeClr val="bg1"/>
                </a:solidFill>
              </a:rPr>
              <a:t>, Accessed on [28/10/2020].</a:t>
            </a:r>
          </a:p>
          <a:p>
            <a:r>
              <a:rPr lang="en-US" sz="1600" dirty="0">
                <a:solidFill>
                  <a:schemeClr val="bg1"/>
                </a:solidFill>
              </a:rPr>
              <a:t>Welsh Assembly government, WAG, (2016) Available at: </a:t>
            </a:r>
            <a:r>
              <a:rPr lang="en-US" sz="1600" dirty="0">
                <a:solidFill>
                  <a:schemeClr val="bg1"/>
                </a:solidFill>
                <a:hlinkClick r:id="rId7"/>
              </a:rPr>
              <a:t>https://</a:t>
            </a:r>
            <a:r>
              <a:rPr lang="en-US" sz="1600" dirty="0" smtClean="0">
                <a:solidFill>
                  <a:schemeClr val="bg1"/>
                </a:solidFill>
                <a:hlinkClick r:id="rId7"/>
              </a:rPr>
              <a:t>law.gov.wales/culture/welsh-language/welsh-language-act-1993</a:t>
            </a:r>
            <a:r>
              <a:rPr lang="en-US" sz="1600" dirty="0" smtClean="0">
                <a:solidFill>
                  <a:schemeClr val="bg1"/>
                </a:solidFill>
              </a:rPr>
              <a:t>, Accessed on [30/10/2020].</a:t>
            </a:r>
            <a:endParaRPr lang="en-US" sz="1600" dirty="0">
              <a:solidFill>
                <a:schemeClr val="bg1"/>
              </a:solidFill>
            </a:endParaRPr>
          </a:p>
          <a:p>
            <a:r>
              <a:rPr lang="en-US" sz="1600" dirty="0" smtClean="0">
                <a:solidFill>
                  <a:schemeClr val="bg1"/>
                </a:solidFill>
              </a:rPr>
              <a:t>Welsh language Board, (2020) Available at: </a:t>
            </a:r>
            <a:r>
              <a:rPr lang="en-US" sz="1600" dirty="0" smtClean="0">
                <a:solidFill>
                  <a:schemeClr val="bg1"/>
                </a:solidFill>
                <a:hlinkClick r:id="rId8"/>
              </a:rPr>
              <a:t>https://www.welsh-language-board.org.uk</a:t>
            </a:r>
            <a:r>
              <a:rPr lang="en-US" sz="1600" dirty="0" smtClean="0">
                <a:solidFill>
                  <a:schemeClr val="bg1"/>
                </a:solidFill>
              </a:rPr>
              <a:t>, Accessed on [31/10/2020].</a:t>
            </a:r>
          </a:p>
          <a:p>
            <a:r>
              <a:rPr lang="en-US" sz="1600" dirty="0" smtClean="0">
                <a:solidFill>
                  <a:schemeClr val="bg1"/>
                </a:solidFill>
              </a:rPr>
              <a:t>Wikipedia, (2020) Available at: </a:t>
            </a:r>
            <a:r>
              <a:rPr lang="en-US" sz="1600" dirty="0" smtClean="0">
                <a:solidFill>
                  <a:schemeClr val="bg1"/>
                </a:solidFill>
                <a:hlinkClick r:id="rId9"/>
              </a:rPr>
              <a:t>https://en.wikipedia.org/wiki/Gwynfor_Evans</a:t>
            </a:r>
            <a:r>
              <a:rPr lang="en-US" sz="1600" dirty="0" smtClean="0">
                <a:solidFill>
                  <a:schemeClr val="bg1"/>
                </a:solidFill>
              </a:rPr>
              <a:t>, Accessed on [30/10/2020</a:t>
            </a:r>
            <a:r>
              <a:rPr lang="en-US" sz="1600" dirty="0" smtClean="0">
                <a:solidFill>
                  <a:schemeClr val="bg1"/>
                </a:solidFill>
              </a:rPr>
              <a:t>].</a:t>
            </a:r>
          </a:p>
          <a:p>
            <a:r>
              <a:rPr lang="en-US" sz="1600" dirty="0" err="1" smtClean="0">
                <a:solidFill>
                  <a:schemeClr val="bg1"/>
                </a:solidFill>
              </a:rPr>
              <a:t>Worldpress</a:t>
            </a:r>
            <a:r>
              <a:rPr lang="en-US" sz="1600" dirty="0" smtClean="0">
                <a:solidFill>
                  <a:schemeClr val="bg1"/>
                </a:solidFill>
              </a:rPr>
              <a:t>, (2018) Available </a:t>
            </a:r>
            <a:r>
              <a:rPr lang="en-US" sz="1600" dirty="0">
                <a:solidFill>
                  <a:schemeClr val="bg1"/>
                </a:solidFill>
              </a:rPr>
              <a:t>at : </a:t>
            </a:r>
            <a:r>
              <a:rPr lang="en-US" sz="1600" dirty="0">
                <a:solidFill>
                  <a:schemeClr val="bg1"/>
                </a:solidFill>
                <a:hlinkClick r:id="rId10"/>
              </a:rPr>
              <a:t>https://</a:t>
            </a:r>
            <a:r>
              <a:rPr lang="en-US" sz="1600" dirty="0" smtClean="0">
                <a:solidFill>
                  <a:schemeClr val="bg1"/>
                </a:solidFill>
                <a:hlinkClick r:id="rId10"/>
              </a:rPr>
              <a:t>walessince1945.wordpress.com</a:t>
            </a:r>
            <a:r>
              <a:rPr lang="en-US" sz="1600" dirty="0" smtClean="0">
                <a:solidFill>
                  <a:schemeClr val="bg1"/>
                </a:solidFill>
              </a:rPr>
              <a:t>, Accessed on [1/11/2020].</a:t>
            </a:r>
            <a:endParaRPr lang="en-US" sz="1600" dirty="0" smtClean="0">
              <a:solidFill>
                <a:schemeClr val="bg1"/>
              </a:solidFill>
            </a:endParaRPr>
          </a:p>
          <a:p>
            <a:r>
              <a:rPr lang="en-US" sz="1600" dirty="0" smtClean="0">
                <a:solidFill>
                  <a:schemeClr val="bg1"/>
                </a:solidFill>
              </a:rPr>
              <a:t> </a:t>
            </a:r>
            <a:endParaRPr lang="en-GB" sz="1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92184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erlin">
  <a:themeElements>
    <a:clrScheme name="Berlin">
      <a:dk1>
        <a:sysClr val="windowText" lastClr="000000"/>
      </a:dk1>
      <a:lt1>
        <a:sysClr val="window" lastClr="FFFFFF"/>
      </a:lt1>
      <a:dk2>
        <a:srgbClr val="6A9C41"/>
      </a:dk2>
      <a:lt2>
        <a:srgbClr val="E7E6E6"/>
      </a:lt2>
      <a:accent1>
        <a:srgbClr val="A7D535"/>
      </a:accent1>
      <a:accent2>
        <a:srgbClr val="EACA4F"/>
      </a:accent2>
      <a:accent3>
        <a:srgbClr val="FD9850"/>
      </a:accent3>
      <a:accent4>
        <a:srgbClr val="F46442"/>
      </a:accent4>
      <a:accent5>
        <a:srgbClr val="54D289"/>
      </a:accent5>
      <a:accent6>
        <a:srgbClr val="6AD8CB"/>
      </a:accent6>
      <a:hlink>
        <a:srgbClr val="CAFB50"/>
      </a:hlink>
      <a:folHlink>
        <a:srgbClr val="DEFF8B"/>
      </a:folHlink>
    </a:clrScheme>
    <a:fontScheme name="Berlin">
      <a:majorFont>
        <a:latin typeface="Trebuchet MS" panose="020B0603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erli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0000"/>
                <a:lumMod val="11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6000"/>
                <a:shade val="100000"/>
                <a:hueMod val="92000"/>
                <a:satMod val="200000"/>
                <a:lumMod val="138000"/>
              </a:schemeClr>
            </a:gs>
            <a:gs pos="50000">
              <a:schemeClr val="phClr">
                <a:shade val="100000"/>
                <a:hueMod val="100000"/>
                <a:satMod val="110000"/>
                <a:lumMod val="130000"/>
              </a:schemeClr>
            </a:gs>
            <a:gs pos="100000">
              <a:schemeClr val="phClr">
                <a:shade val="78000"/>
                <a:hueMod val="106000"/>
                <a:satMod val="120000"/>
                <a:lumMod val="79000"/>
              </a:schemeClr>
            </a:gs>
          </a:gsLst>
          <a:lin ang="252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erlin" id="{7B5DBA9E-B069-418E-9360-A61BDD0615A4}" vid="{B587E4A9-1405-4B4F-8BC3-512EE08D2EB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TM04033917[[fn=Berlin]]</Template>
  <TotalTime>492</TotalTime>
  <Words>920</Words>
  <Application>Microsoft Office PowerPoint</Application>
  <PresentationFormat>Widescreen</PresentationFormat>
  <Paragraphs>90</Paragraphs>
  <Slides>11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Calibri</vt:lpstr>
      <vt:lpstr>Trebuchet MS</vt:lpstr>
      <vt:lpstr>Berlin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Nicola Spencer (0400888)</dc:creator>
  <cp:lastModifiedBy>Nicola Spencer (0400888)</cp:lastModifiedBy>
  <cp:revision>55</cp:revision>
  <dcterms:created xsi:type="dcterms:W3CDTF">2020-10-29T10:14:50Z</dcterms:created>
  <dcterms:modified xsi:type="dcterms:W3CDTF">2020-11-01T12:50:56Z</dcterms:modified>
</cp:coreProperties>
</file>