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8"/>
  </p:notesMasterIdLst>
  <p:sldIdLst>
    <p:sldId id="256" r:id="rId2"/>
    <p:sldId id="269" r:id="rId3"/>
    <p:sldId id="257" r:id="rId4"/>
    <p:sldId id="258" r:id="rId5"/>
    <p:sldId id="273" r:id="rId6"/>
    <p:sldId id="274" r:id="rId7"/>
    <p:sldId id="270" r:id="rId8"/>
    <p:sldId id="261" r:id="rId9"/>
    <p:sldId id="262" r:id="rId10"/>
    <p:sldId id="263" r:id="rId11"/>
    <p:sldId id="266" r:id="rId12"/>
    <p:sldId id="264" r:id="rId13"/>
    <p:sldId id="275" r:id="rId14"/>
    <p:sldId id="268"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78" autoAdjust="0"/>
    <p:restoredTop sz="82437" autoAdjust="0"/>
  </p:normalViewPr>
  <p:slideViewPr>
    <p:cSldViewPr snapToGrid="0">
      <p:cViewPr>
        <p:scale>
          <a:sx n="67" d="100"/>
          <a:sy n="67" d="100"/>
        </p:scale>
        <p:origin x="436" y="3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3F742A0-1ADF-4435-BEDA-8BCDCE5C1DE1}" type="datetimeFigureOut">
              <a:rPr lang="en-US" smtClean="0"/>
              <a:t>5/20/2021</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BAEE78-68E7-4B74-80CC-6E75615B874F}"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CBAEE78-68E7-4B74-80CC-6E75615B874F}"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CBAEE78-68E7-4B74-80CC-6E75615B874F}"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CBAEE78-68E7-4B74-80CC-6E75615B874F}"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a group is a group of passengers who have a common interest in getting to the same destination. </a:t>
            </a:r>
          </a:p>
        </p:txBody>
      </p:sp>
      <p:sp>
        <p:nvSpPr>
          <p:cNvPr id="4" name="Slide Number Placeholder 3"/>
          <p:cNvSpPr>
            <a:spLocks noGrp="1"/>
          </p:cNvSpPr>
          <p:nvPr>
            <p:ph type="sldNum" sz="quarter" idx="5"/>
          </p:nvPr>
        </p:nvSpPr>
        <p:spPr/>
        <p:txBody>
          <a:bodyPr/>
          <a:lstStyle/>
          <a:p>
            <a:fld id="{2CBAEE78-68E7-4B74-80CC-6E75615B874F}" type="slidenum">
              <a:rPr lang="en-US" smtClean="0"/>
              <a:t>5</a:t>
            </a:fld>
            <a:endParaRPr lang="en-US"/>
          </a:p>
        </p:txBody>
      </p:sp>
    </p:spTree>
    <p:extLst>
      <p:ext uri="{BB962C8B-B14F-4D97-AF65-F5344CB8AC3E}">
        <p14:creationId xmlns:p14="http://schemas.microsoft.com/office/powerpoint/2010/main" val="873248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a team is a flight crew who transport their customers they all have a common goal which is working as a team to get customers safely to a chosen destination.</a:t>
            </a:r>
          </a:p>
        </p:txBody>
      </p:sp>
      <p:sp>
        <p:nvSpPr>
          <p:cNvPr id="4" name="Slide Number Placeholder 3"/>
          <p:cNvSpPr>
            <a:spLocks noGrp="1"/>
          </p:cNvSpPr>
          <p:nvPr>
            <p:ph type="sldNum" sz="quarter" idx="5"/>
          </p:nvPr>
        </p:nvSpPr>
        <p:spPr/>
        <p:txBody>
          <a:bodyPr/>
          <a:lstStyle/>
          <a:p>
            <a:fld id="{2CBAEE78-68E7-4B74-80CC-6E75615B874F}" type="slidenum">
              <a:rPr lang="en-US" smtClean="0"/>
              <a:t>6</a:t>
            </a:fld>
            <a:endParaRPr lang="en-US"/>
          </a:p>
        </p:txBody>
      </p:sp>
    </p:spTree>
    <p:extLst>
      <p:ext uri="{BB962C8B-B14F-4D97-AF65-F5344CB8AC3E}">
        <p14:creationId xmlns:p14="http://schemas.microsoft.com/office/powerpoint/2010/main" val="4129327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discuss </a:t>
            </a:r>
            <a:r>
              <a:rPr lang="en-GB" dirty="0" err="1"/>
              <a:t>tuckmans</a:t>
            </a:r>
            <a:r>
              <a:rPr lang="en-GB" dirty="0"/>
              <a:t> teamwork theory which is</a:t>
            </a:r>
          </a:p>
        </p:txBody>
      </p:sp>
      <p:sp>
        <p:nvSpPr>
          <p:cNvPr id="4" name="Slide Number Placeholder 3"/>
          <p:cNvSpPr>
            <a:spLocks noGrp="1"/>
          </p:cNvSpPr>
          <p:nvPr>
            <p:ph type="sldNum" sz="quarter" idx="5"/>
          </p:nvPr>
        </p:nvSpPr>
        <p:spPr/>
        <p:txBody>
          <a:bodyPr/>
          <a:lstStyle/>
          <a:p>
            <a:fld id="{2CBAEE78-68E7-4B74-80CC-6E75615B874F}" type="slidenum">
              <a:rPr lang="en-US" smtClean="0"/>
              <a:t>7</a:t>
            </a:fld>
            <a:endParaRPr lang="en-US"/>
          </a:p>
        </p:txBody>
      </p:sp>
    </p:spTree>
    <p:extLst>
      <p:ext uri="{BB962C8B-B14F-4D97-AF65-F5344CB8AC3E}">
        <p14:creationId xmlns:p14="http://schemas.microsoft.com/office/powerpoint/2010/main" val="2429075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 am now going to move in to communication in a team</a:t>
            </a:r>
          </a:p>
        </p:txBody>
      </p:sp>
      <p:sp>
        <p:nvSpPr>
          <p:cNvPr id="4" name="Slide Number Placeholder 3"/>
          <p:cNvSpPr>
            <a:spLocks noGrp="1"/>
          </p:cNvSpPr>
          <p:nvPr>
            <p:ph type="sldNum" sz="quarter" idx="10"/>
          </p:nvPr>
        </p:nvSpPr>
        <p:spPr/>
        <p:txBody>
          <a:bodyPr/>
          <a:lstStyle/>
          <a:p>
            <a:fld id="{2CBAEE78-68E7-4B74-80CC-6E75615B874F}"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CBAEE78-68E7-4B74-80CC-6E75615B874F}"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CBAEE78-68E7-4B74-80CC-6E75615B874F}"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CBAEE78-68E7-4B74-80CC-6E75615B874F}"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CBAEE78-68E7-4B74-80CC-6E75615B874F}"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CBAEE78-68E7-4B74-80CC-6E75615B874F}"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5/20/2021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50386" y="811061"/>
            <a:ext cx="8915399" cy="2262781"/>
          </a:xfrm>
        </p:spPr>
        <p:txBody>
          <a:bodyPr/>
          <a:lstStyle/>
          <a:p>
            <a:r>
              <a:rPr lang="en-US" b="1" dirty="0"/>
              <a:t>Effective Team Working and Communication </a:t>
            </a:r>
            <a:endParaRPr lang="en-US" dirty="0"/>
          </a:p>
        </p:txBody>
      </p:sp>
      <p:sp>
        <p:nvSpPr>
          <p:cNvPr id="3" name="TextBox 2">
            <a:extLst>
              <a:ext uri="{FF2B5EF4-FFF2-40B4-BE49-F238E27FC236}">
                <a16:creationId xmlns:a16="http://schemas.microsoft.com/office/drawing/2014/main" id="{C0A8EC6D-35A9-4162-9CC0-9C5E72A30751}"/>
              </a:ext>
            </a:extLst>
          </p:cNvPr>
          <p:cNvSpPr txBox="1"/>
          <p:nvPr/>
        </p:nvSpPr>
        <p:spPr>
          <a:xfrm>
            <a:off x="3009900" y="4591050"/>
            <a:ext cx="6115050" cy="923330"/>
          </a:xfrm>
          <a:prstGeom prst="rect">
            <a:avLst/>
          </a:prstGeom>
          <a:noFill/>
        </p:spPr>
        <p:txBody>
          <a:bodyPr wrap="square" rtlCol="0">
            <a:spAutoFit/>
          </a:bodyPr>
          <a:lstStyle/>
          <a:p>
            <a:r>
              <a:rPr lang="en-GB" dirty="0"/>
              <a:t>Name Sophia Taher</a:t>
            </a:r>
          </a:p>
          <a:p>
            <a:r>
              <a:rPr lang="en-GB" dirty="0"/>
              <a:t>Student Number</a:t>
            </a:r>
          </a:p>
          <a:p>
            <a:r>
              <a:rPr lang="en-GB" dirty="0"/>
              <a:t>Module Number BMSK4002</a:t>
            </a:r>
          </a:p>
        </p:txBody>
      </p:sp>
    </p:spTree>
    <p:extLst>
      <p:ext uri="{BB962C8B-B14F-4D97-AF65-F5344CB8AC3E}">
        <p14:creationId xmlns:p14="http://schemas.microsoft.com/office/powerpoint/2010/main" val="4063230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F77A9-5E23-4C2C-81BA-8F3845F815F4}"/>
              </a:ext>
            </a:extLst>
          </p:cNvPr>
          <p:cNvSpPr>
            <a:spLocks noGrp="1"/>
          </p:cNvSpPr>
          <p:nvPr>
            <p:ph type="title"/>
          </p:nvPr>
        </p:nvSpPr>
        <p:spPr/>
        <p:txBody>
          <a:bodyPr>
            <a:normAutofit fontScale="90000"/>
          </a:bodyPr>
          <a:lstStyle/>
          <a:p>
            <a:r>
              <a:rPr lang="en-GB" sz="3600" b="1" dirty="0">
                <a:solidFill>
                  <a:schemeClr val="tx1"/>
                </a:solidFill>
                <a:effectLst/>
                <a:latin typeface="Tahoma" panose="020B0604030504040204" pitchFamily="34" charset="0"/>
                <a:ea typeface="Calibri" panose="020F0502020204030204" pitchFamily="34" charset="0"/>
                <a:cs typeface="Times New Roman" panose="02020603050405020304" pitchFamily="18" charset="0"/>
              </a:rPr>
              <a:t>Statement of Confirmation of Authenticity</a:t>
            </a:r>
            <a:br>
              <a:rPr lang="en-GB" sz="3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157F435-E84E-45A2-9DC3-CD685F34632C}"/>
              </a:ext>
            </a:extLst>
          </p:cNvPr>
          <p:cNvSpPr>
            <a:spLocks noGrp="1"/>
          </p:cNvSpPr>
          <p:nvPr>
            <p:ph idx="1"/>
          </p:nvPr>
        </p:nvSpPr>
        <p:spPr>
          <a:xfrm>
            <a:off x="1676400" y="1419225"/>
            <a:ext cx="9828212" cy="4491997"/>
          </a:xfrm>
        </p:spPr>
        <p:txBody>
          <a:bodyPr>
            <a:normAutofit fontScale="62500" lnSpcReduction="20000"/>
          </a:bodyPr>
          <a:lstStyle/>
          <a:p>
            <a:pPr>
              <a:lnSpc>
                <a:spcPct val="150000"/>
              </a:lnSpc>
              <a:spcBef>
                <a:spcPts val="600"/>
              </a:spcBef>
              <a:spcAft>
                <a:spcPts val="600"/>
              </a:spcAft>
            </a:pPr>
            <a:r>
              <a:rPr lang="en-GB" sz="2600" dirty="0">
                <a:solidFill>
                  <a:schemeClr val="tx1"/>
                </a:solidFill>
                <a:effectLst/>
                <a:latin typeface="Tahoma" panose="020B0604030504040204" pitchFamily="34" charset="0"/>
                <a:ea typeface="Calibri" panose="020F0502020204030204" pitchFamily="34" charset="0"/>
                <a:cs typeface="Times New Roman" panose="02020603050405020304" pitchFamily="18"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sz="2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pPr>
            <a:r>
              <a:rPr lang="en-GB" sz="2600" dirty="0">
                <a:solidFill>
                  <a:schemeClr val="tx1"/>
                </a:solidFill>
                <a:effectLst/>
                <a:latin typeface="Tahoma" panose="020B0604030504040204" pitchFamily="34" charset="0"/>
                <a:ea typeface="Calibri" panose="020F0502020204030204" pitchFamily="34" charset="0"/>
                <a:cs typeface="Times New Roman" panose="02020603050405020304" pitchFamily="18" charset="0"/>
              </a:rPr>
              <a:t>Attention is drawn to the plagiarism and unfair practice policies of both the University and of ILM.</a:t>
            </a:r>
            <a:endParaRPr lang="en-GB" sz="2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600"/>
              </a:spcBef>
              <a:spcAft>
                <a:spcPts val="600"/>
              </a:spcAft>
            </a:pPr>
            <a:r>
              <a:rPr lang="en-GB" sz="2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Permission for ILM to use this script</a:t>
            </a:r>
            <a:br>
              <a:rPr lang="en-GB" sz="2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26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ILM uses learners’ submissions – on an anonymous basis – for assessment standardisation. By submitting, both the centre and the learner agree that ILM may use this script on condition that identifying information is removed. However, if you are unwilling to allow ILM use this script, please refuse by ticking the box: </a:t>
            </a:r>
            <a:r>
              <a:rPr lang="en-GB" sz="2600" b="1"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endParaRPr lang="en-GB" sz="2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38706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63C0-C7D4-4958-A553-2C1E8BC6C0B0}"/>
              </a:ext>
            </a:extLst>
          </p:cNvPr>
          <p:cNvSpPr>
            <a:spLocks noGrp="1"/>
          </p:cNvSpPr>
          <p:nvPr>
            <p:ph type="title"/>
          </p:nvPr>
        </p:nvSpPr>
        <p:spPr/>
        <p:txBody>
          <a:bodyPr/>
          <a:lstStyle/>
          <a:p>
            <a:r>
              <a:rPr lang="en-IN" dirty="0"/>
              <a:t>Contents</a:t>
            </a:r>
          </a:p>
        </p:txBody>
      </p:sp>
      <p:sp>
        <p:nvSpPr>
          <p:cNvPr id="3" name="Content Placeholder 2">
            <a:extLst>
              <a:ext uri="{FF2B5EF4-FFF2-40B4-BE49-F238E27FC236}">
                <a16:creationId xmlns:a16="http://schemas.microsoft.com/office/drawing/2014/main" id="{19B7A13E-EB35-44CC-8095-927F44506D32}"/>
              </a:ext>
            </a:extLst>
          </p:cNvPr>
          <p:cNvSpPr>
            <a:spLocks noGrp="1"/>
          </p:cNvSpPr>
          <p:nvPr>
            <p:ph idx="1"/>
          </p:nvPr>
        </p:nvSpPr>
        <p:spPr/>
        <p:txBody>
          <a:bodyPr>
            <a:normAutofit fontScale="92500" lnSpcReduction="10000"/>
          </a:bodyPr>
          <a:lstStyle/>
          <a:p>
            <a:r>
              <a:rPr lang="en-IN" dirty="0"/>
              <a:t>Introduction</a:t>
            </a:r>
          </a:p>
          <a:p>
            <a:r>
              <a:rPr lang="en-IN" dirty="0"/>
              <a:t>Groups vs Teams</a:t>
            </a:r>
          </a:p>
          <a:p>
            <a:r>
              <a:rPr lang="en-IN" dirty="0"/>
              <a:t>Tuckman’s Teamwork Theory</a:t>
            </a:r>
          </a:p>
          <a:p>
            <a:r>
              <a:rPr lang="en-US" dirty="0"/>
              <a:t>Important factors for communication in a team</a:t>
            </a:r>
          </a:p>
          <a:p>
            <a:r>
              <a:rPr lang="en-US" dirty="0"/>
              <a:t>Belbin Teamwork Theory</a:t>
            </a:r>
          </a:p>
          <a:p>
            <a:r>
              <a:rPr lang="en-US" dirty="0"/>
              <a:t>Key behavior which leads to a good teamwork</a:t>
            </a:r>
          </a:p>
          <a:p>
            <a:r>
              <a:rPr lang="en-US" dirty="0"/>
              <a:t>What part does Trust play in Teamwork?</a:t>
            </a:r>
          </a:p>
          <a:p>
            <a:r>
              <a:rPr lang="en-US" dirty="0"/>
              <a:t> Five elements of successful teamwork</a:t>
            </a:r>
          </a:p>
          <a:p>
            <a:r>
              <a:rPr lang="en-US" dirty="0"/>
              <a:t>Why teams fail</a:t>
            </a:r>
          </a:p>
          <a:p>
            <a:r>
              <a:rPr lang="en-US" dirty="0"/>
              <a:t>References</a:t>
            </a:r>
          </a:p>
          <a:p>
            <a:endParaRPr lang="en-IN" dirty="0"/>
          </a:p>
        </p:txBody>
      </p:sp>
    </p:spTree>
    <p:extLst>
      <p:ext uri="{BB962C8B-B14F-4D97-AF65-F5344CB8AC3E}">
        <p14:creationId xmlns:p14="http://schemas.microsoft.com/office/powerpoint/2010/main" val="1689036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6312" y="123068"/>
            <a:ext cx="8911687" cy="540811"/>
          </a:xfrm>
        </p:spPr>
        <p:txBody>
          <a:bodyPr>
            <a:normAutofit fontScale="90000"/>
          </a:bodyPr>
          <a:lstStyle/>
          <a:p>
            <a:r>
              <a:rPr lang="en-US" b="1" dirty="0"/>
              <a:t>INTRODUCTION</a:t>
            </a:r>
            <a:br>
              <a:rPr lang="en-US" dirty="0"/>
            </a:br>
            <a:br>
              <a:rPr lang="en-US" dirty="0"/>
            </a:br>
            <a:br>
              <a:rPr lang="en-US" dirty="0"/>
            </a:br>
            <a:br>
              <a:rPr lang="en-US" dirty="0"/>
            </a:br>
            <a:br>
              <a:rPr lang="en-US" dirty="0"/>
            </a:br>
            <a:br>
              <a:rPr lang="en-US" dirty="0"/>
            </a:br>
            <a:endParaRPr lang="en-US" dirty="0"/>
          </a:p>
        </p:txBody>
      </p:sp>
      <p:sp>
        <p:nvSpPr>
          <p:cNvPr id="3" name="Content Placeholder 2"/>
          <p:cNvSpPr>
            <a:spLocks noGrp="1"/>
          </p:cNvSpPr>
          <p:nvPr>
            <p:ph idx="1"/>
          </p:nvPr>
        </p:nvSpPr>
        <p:spPr>
          <a:xfrm>
            <a:off x="1498035" y="1002604"/>
            <a:ext cx="10226957" cy="5448822"/>
          </a:xfrm>
        </p:spPr>
        <p:txBody>
          <a:bodyPr>
            <a:normAutofit/>
          </a:bodyPr>
          <a:lstStyle/>
          <a:p>
            <a:endParaRPr lang="en-US" dirty="0"/>
          </a:p>
          <a:p>
            <a:r>
              <a:rPr lang="en-US" dirty="0"/>
              <a:t>Hi my name is </a:t>
            </a:r>
            <a:r>
              <a:rPr lang="en-US" dirty="0" err="1"/>
              <a:t>sophia</a:t>
            </a:r>
            <a:r>
              <a:rPr lang="en-US" dirty="0"/>
              <a:t> taher and today my topic will be effective team working and communication.</a:t>
            </a:r>
          </a:p>
          <a:p>
            <a:endParaRPr lang="en-US" dirty="0"/>
          </a:p>
          <a:p>
            <a:endParaRPr lang="en-US" dirty="0"/>
          </a:p>
          <a:p>
            <a:endParaRPr lang="en-US" dirty="0"/>
          </a:p>
          <a:p>
            <a:r>
              <a:rPr lang="en-US" dirty="0"/>
              <a:t>Today I am going to be discussing how teams are formed and  the differences between teams vs groups. I will then look at Tuckman's and Belbin’s theory and move on to team communication and why teams succeed and also why teams may fail. Then ending with some questions and a evaluation sheet.</a:t>
            </a:r>
          </a:p>
          <a:p>
            <a:pPr marL="0" indent="0">
              <a:buNone/>
            </a:pPr>
            <a:r>
              <a:rPr lang="en-US" dirty="0"/>
              <a:t>.</a:t>
            </a:r>
          </a:p>
          <a:p>
            <a:pPr marL="0" indent="0">
              <a:buNone/>
            </a:pPr>
            <a:br>
              <a:rPr lang="en-US" dirty="0"/>
            </a:br>
            <a:br>
              <a:rPr lang="en-US" dirty="0"/>
            </a:br>
            <a:endParaRPr lang="en-US" dirty="0"/>
          </a:p>
        </p:txBody>
      </p:sp>
    </p:spTree>
    <p:extLst>
      <p:ext uri="{BB962C8B-B14F-4D97-AF65-F5344CB8AC3E}">
        <p14:creationId xmlns:p14="http://schemas.microsoft.com/office/powerpoint/2010/main" val="4275243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511A7-4168-4089-B72F-07F258B77E01}"/>
              </a:ext>
            </a:extLst>
          </p:cNvPr>
          <p:cNvSpPr>
            <a:spLocks noGrp="1"/>
          </p:cNvSpPr>
          <p:nvPr>
            <p:ph type="title"/>
          </p:nvPr>
        </p:nvSpPr>
        <p:spPr/>
        <p:txBody>
          <a:bodyPr/>
          <a:lstStyle/>
          <a:p>
            <a:r>
              <a:rPr lang="en-GB" dirty="0"/>
              <a:t>Groups</a:t>
            </a:r>
          </a:p>
        </p:txBody>
      </p:sp>
      <p:sp>
        <p:nvSpPr>
          <p:cNvPr id="3" name="Content Placeholder 2">
            <a:extLst>
              <a:ext uri="{FF2B5EF4-FFF2-40B4-BE49-F238E27FC236}">
                <a16:creationId xmlns:a16="http://schemas.microsoft.com/office/drawing/2014/main" id="{4BC1E6E9-90EE-489F-BB9F-CCF01EB770B5}"/>
              </a:ext>
            </a:extLst>
          </p:cNvPr>
          <p:cNvSpPr>
            <a:spLocks noGrp="1"/>
          </p:cNvSpPr>
          <p:nvPr>
            <p:ph idx="1"/>
          </p:nvPr>
        </p:nvSpPr>
        <p:spPr/>
        <p:txBody>
          <a:bodyPr/>
          <a:lstStyle/>
          <a:p>
            <a:pPr marL="0" indent="0">
              <a:buNone/>
            </a:pPr>
            <a:endParaRPr lang="en-US" dirty="0"/>
          </a:p>
          <a:p>
            <a:pPr marL="0" indent="0">
              <a:buNone/>
            </a:pPr>
            <a:r>
              <a:rPr lang="en-US" dirty="0"/>
              <a:t>A group is different to a team as it focuses on their own individual efforts.</a:t>
            </a:r>
          </a:p>
          <a:p>
            <a:pPr marL="0" indent="0">
              <a:buNone/>
            </a:pPr>
            <a:r>
              <a:rPr lang="en-US" dirty="0"/>
              <a:t>A group is judged by its own individual tasks and outcomes</a:t>
            </a:r>
          </a:p>
        </p:txBody>
      </p:sp>
    </p:spTree>
    <p:extLst>
      <p:ext uri="{BB962C8B-B14F-4D97-AF65-F5344CB8AC3E}">
        <p14:creationId xmlns:p14="http://schemas.microsoft.com/office/powerpoint/2010/main" val="3713238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D8FAE-98C7-4E5C-A03B-CE789F966ED4}"/>
              </a:ext>
            </a:extLst>
          </p:cNvPr>
          <p:cNvSpPr>
            <a:spLocks noGrp="1"/>
          </p:cNvSpPr>
          <p:nvPr>
            <p:ph type="title"/>
          </p:nvPr>
        </p:nvSpPr>
        <p:spPr/>
        <p:txBody>
          <a:bodyPr/>
          <a:lstStyle/>
          <a:p>
            <a:r>
              <a:rPr lang="en-GB" dirty="0"/>
              <a:t>Teams</a:t>
            </a:r>
          </a:p>
        </p:txBody>
      </p:sp>
      <p:sp>
        <p:nvSpPr>
          <p:cNvPr id="3" name="Content Placeholder 2">
            <a:extLst>
              <a:ext uri="{FF2B5EF4-FFF2-40B4-BE49-F238E27FC236}">
                <a16:creationId xmlns:a16="http://schemas.microsoft.com/office/drawing/2014/main" id="{138ABE35-0AED-4C84-8229-DAC3643063E9}"/>
              </a:ext>
            </a:extLst>
          </p:cNvPr>
          <p:cNvSpPr>
            <a:spLocks noGrp="1"/>
          </p:cNvSpPr>
          <p:nvPr>
            <p:ph idx="1"/>
          </p:nvPr>
        </p:nvSpPr>
        <p:spPr/>
        <p:txBody>
          <a:bodyPr/>
          <a:lstStyle/>
          <a:p>
            <a:pPr marL="0" indent="0">
              <a:buNone/>
            </a:pPr>
            <a:endParaRPr lang="en-GB" dirty="0"/>
          </a:p>
        </p:txBody>
      </p:sp>
      <p:sp>
        <p:nvSpPr>
          <p:cNvPr id="5" name="TextBox 4">
            <a:extLst>
              <a:ext uri="{FF2B5EF4-FFF2-40B4-BE49-F238E27FC236}">
                <a16:creationId xmlns:a16="http://schemas.microsoft.com/office/drawing/2014/main" id="{4B439344-B514-492D-A9CC-F803D68C8396}"/>
              </a:ext>
            </a:extLst>
          </p:cNvPr>
          <p:cNvSpPr txBox="1"/>
          <p:nvPr/>
        </p:nvSpPr>
        <p:spPr>
          <a:xfrm>
            <a:off x="3048000" y="2833598"/>
            <a:ext cx="8456612" cy="2585323"/>
          </a:xfrm>
          <a:prstGeom prst="rect">
            <a:avLst/>
          </a:prstGeom>
          <a:noFill/>
        </p:spPr>
        <p:txBody>
          <a:bodyPr wrap="square">
            <a:spAutoFit/>
          </a:bodyPr>
          <a:lstStyle/>
          <a:p>
            <a:r>
              <a:rPr lang="en-US" dirty="0"/>
              <a:t>A team can be defined as a small number of people with skills which they use to approach a commitment goal and perform mutually according to the given task</a:t>
            </a:r>
          </a:p>
          <a:p>
            <a:endParaRPr lang="en-US" dirty="0"/>
          </a:p>
          <a:p>
            <a:r>
              <a:rPr lang="en-US" dirty="0"/>
              <a:t>Members of teams are co </a:t>
            </a:r>
            <a:r>
              <a:rPr lang="en-US" dirty="0" err="1"/>
              <a:t>dependant</a:t>
            </a:r>
            <a:r>
              <a:rPr lang="en-US" dirty="0"/>
              <a:t> who share the same tasks and responsibilities </a:t>
            </a:r>
          </a:p>
          <a:p>
            <a:endParaRPr lang="en-US" dirty="0"/>
          </a:p>
          <a:p>
            <a:endParaRPr lang="en-US" dirty="0"/>
          </a:p>
          <a:p>
            <a:r>
              <a:rPr lang="en-GB" dirty="0"/>
              <a:t>Teams have a common goal</a:t>
            </a:r>
          </a:p>
        </p:txBody>
      </p:sp>
    </p:spTree>
    <p:extLst>
      <p:ext uri="{BB962C8B-B14F-4D97-AF65-F5344CB8AC3E}">
        <p14:creationId xmlns:p14="http://schemas.microsoft.com/office/powerpoint/2010/main" val="1658982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BC820-E83E-4CA0-A039-D5D572257059}"/>
              </a:ext>
            </a:extLst>
          </p:cNvPr>
          <p:cNvSpPr>
            <a:spLocks noGrp="1"/>
          </p:cNvSpPr>
          <p:nvPr>
            <p:ph type="title"/>
          </p:nvPr>
        </p:nvSpPr>
        <p:spPr/>
        <p:txBody>
          <a:bodyPr/>
          <a:lstStyle/>
          <a:p>
            <a:r>
              <a:rPr lang="en-GB" b="1" dirty="0"/>
              <a:t>Tuckman’s teamwork theory</a:t>
            </a:r>
          </a:p>
        </p:txBody>
      </p:sp>
      <p:sp>
        <p:nvSpPr>
          <p:cNvPr id="3" name="Content Placeholder 2">
            <a:extLst>
              <a:ext uri="{FF2B5EF4-FFF2-40B4-BE49-F238E27FC236}">
                <a16:creationId xmlns:a16="http://schemas.microsoft.com/office/drawing/2014/main" id="{B9A78431-3E90-4F58-89E4-80F6710EA812}"/>
              </a:ext>
            </a:extLst>
          </p:cNvPr>
          <p:cNvSpPr>
            <a:spLocks noGrp="1"/>
          </p:cNvSpPr>
          <p:nvPr>
            <p:ph idx="1"/>
          </p:nvPr>
        </p:nvSpPr>
        <p:spPr>
          <a:xfrm>
            <a:off x="2589212" y="1657350"/>
            <a:ext cx="8915400" cy="4253872"/>
          </a:xfrm>
        </p:spPr>
        <p:txBody>
          <a:bodyPr>
            <a:normAutofit fontScale="92500" lnSpcReduction="20000"/>
          </a:bodyPr>
          <a:lstStyle/>
          <a:p>
            <a:pPr>
              <a:lnSpc>
                <a:spcPct val="107000"/>
              </a:lnSpc>
              <a:spcAft>
                <a:spcPts val="800"/>
              </a:spcAft>
            </a:pPr>
            <a:r>
              <a:rPr lang="en-US" dirty="0"/>
              <a:t>They can be mainly five stages of team development which are following, forming, storming, norming and  performing and finally adjoining which is the final reporting stage.</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Forming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a stage where managers need to give a high degree of guidance to the individual role in the team to make them understand the process of establishment for the project.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Storming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is a stage of understanding and taking active purpose in the decisions that should be taken by the team shouldn't be blurry and a clear picture of progress should be made beforehand.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Norming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is the commitment to the goals for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optimisation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that is taken by the team through an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process and a good maintain relationship. Finally,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performance</a:t>
            </a:r>
            <a:r>
              <a:rPr lang="en-US" sz="1800" dirty="0">
                <a:effectLst/>
                <a:latin typeface="Calibri" panose="020F0502020204030204" pitchFamily="34" charset="0"/>
                <a:ea typeface="Calibri" panose="020F0502020204030204" pitchFamily="34" charset="0"/>
                <a:cs typeface="Times New Roman" panose="02020603050405020304" pitchFamily="18" charset="0"/>
              </a:rPr>
              <a:t> is where the team is committed to perform and focuses on the strategies which will run with them till the final outcome of the project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Gharaveis</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Pati</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These factors affect the team's effectiveness and the communication process that goes around the team. Also, the feedback and the successful direction of communication is very crucial for understanding and a good bond between the team members.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7331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6104" y="160647"/>
            <a:ext cx="8911687" cy="1041852"/>
          </a:xfrm>
        </p:spPr>
        <p:txBody>
          <a:bodyPr>
            <a:normAutofit fontScale="90000"/>
          </a:bodyPr>
          <a:lstStyle/>
          <a:p>
            <a:r>
              <a:rPr lang="en-US" b="1" dirty="0"/>
              <a:t>Important factors for communication in a team</a:t>
            </a:r>
            <a:br>
              <a:rPr lang="en-US" dirty="0"/>
            </a:br>
            <a:endParaRPr lang="en-US" dirty="0"/>
          </a:p>
        </p:txBody>
      </p:sp>
      <p:sp>
        <p:nvSpPr>
          <p:cNvPr id="3" name="Content Placeholder 2"/>
          <p:cNvSpPr>
            <a:spLocks noGrp="1"/>
          </p:cNvSpPr>
          <p:nvPr>
            <p:ph idx="1"/>
          </p:nvPr>
        </p:nvSpPr>
        <p:spPr>
          <a:xfrm>
            <a:off x="1917004" y="1371600"/>
            <a:ext cx="10008296" cy="4788986"/>
          </a:xfrm>
        </p:spPr>
        <p:txBody>
          <a:bodyPr>
            <a:normAutofit/>
          </a:bodyPr>
          <a:lstStyle/>
          <a:p>
            <a:r>
              <a:rPr lang="en-US" dirty="0"/>
              <a:t>Every member of the team must initiate communication for effective teamwork in any e positive or negative standpoint. The quality of the communication also plays an important role and affects team work internally. With three things which determines a good communication with the team are:</a:t>
            </a:r>
          </a:p>
          <a:p>
            <a:pPr fontAlgn="base"/>
            <a:r>
              <a:rPr lang="en-US" b="1" dirty="0"/>
              <a:t>Listening</a:t>
            </a:r>
            <a:r>
              <a:rPr lang="en-US" dirty="0"/>
              <a:t>. It is said that a good speaker is always a good listener. Similarly, if a team member is a good listener then they know how to communicate more effectively with notice of the important points to that team. </a:t>
            </a:r>
            <a:r>
              <a:rPr lang="en-US" dirty="0" err="1"/>
              <a:t>ity</a:t>
            </a:r>
            <a:r>
              <a:rPr lang="en-US" dirty="0"/>
              <a:t> and stay on topic with the language that is felt comfortable for the whole team United. (</a:t>
            </a:r>
            <a:r>
              <a:rPr lang="en-US" sz="1800" b="0" i="0" dirty="0" err="1">
                <a:solidFill>
                  <a:schemeClr val="tx1"/>
                </a:solidFill>
                <a:effectLst/>
                <a:latin typeface="Arial" panose="020B0604020202020204" pitchFamily="34" charset="0"/>
              </a:rPr>
              <a:t>Gharaveis</a:t>
            </a:r>
            <a:r>
              <a:rPr lang="en-US" sz="1800" b="0" i="0" dirty="0">
                <a:solidFill>
                  <a:schemeClr val="tx1"/>
                </a:solidFill>
                <a:effectLst/>
                <a:latin typeface="Arial" panose="020B0604020202020204" pitchFamily="34" charset="0"/>
              </a:rPr>
              <a:t> and Shepley, 2018)</a:t>
            </a:r>
            <a:r>
              <a:rPr lang="en-US" dirty="0"/>
              <a:t>.</a:t>
            </a:r>
          </a:p>
          <a:p>
            <a:pPr fontAlgn="base"/>
            <a:r>
              <a:rPr lang="en-US" b="1" dirty="0"/>
              <a:t>Practice</a:t>
            </a:r>
            <a:r>
              <a:rPr lang="en-US" dirty="0"/>
              <a:t>. It is important for a good team to start practicing the importance of communication and bridge the differences between the team smoothly and efficiently. It is also important to move virtually to a workplace and remove the barriers of newly known people. (</a:t>
            </a:r>
            <a:r>
              <a:rPr lang="en-US" sz="1800" b="0" i="0" dirty="0" err="1">
                <a:solidFill>
                  <a:schemeClr val="tx1"/>
                </a:solidFill>
                <a:effectLst/>
                <a:latin typeface="Arial" panose="020B0604020202020204" pitchFamily="34" charset="0"/>
              </a:rPr>
              <a:t>Gharaveis</a:t>
            </a:r>
            <a:r>
              <a:rPr lang="en-US" sz="1800" b="0" i="0" dirty="0">
                <a:solidFill>
                  <a:schemeClr val="tx1"/>
                </a:solidFill>
                <a:effectLst/>
                <a:latin typeface="Arial" panose="020B0604020202020204" pitchFamily="34" charset="0"/>
              </a:rPr>
              <a:t> and Shepley, 2018)</a:t>
            </a:r>
            <a:r>
              <a:rPr lang="en-US" dirty="0"/>
              <a:t>.</a:t>
            </a:r>
          </a:p>
          <a:p>
            <a:endParaRPr lang="en-US" dirty="0"/>
          </a:p>
        </p:txBody>
      </p:sp>
    </p:spTree>
    <p:extLst>
      <p:ext uri="{BB962C8B-B14F-4D97-AF65-F5344CB8AC3E}">
        <p14:creationId xmlns:p14="http://schemas.microsoft.com/office/powerpoint/2010/main" val="4133219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3995" y="185699"/>
            <a:ext cx="8730604" cy="1016800"/>
          </a:xfrm>
        </p:spPr>
        <p:txBody>
          <a:bodyPr>
            <a:normAutofit/>
          </a:bodyPr>
          <a:lstStyle/>
          <a:p>
            <a:r>
              <a:rPr lang="en-US" b="1" dirty="0"/>
              <a:t>Belbin Teamwork Theory</a:t>
            </a:r>
            <a:endParaRPr lang="en-US" dirty="0"/>
          </a:p>
        </p:txBody>
      </p:sp>
      <p:sp>
        <p:nvSpPr>
          <p:cNvPr id="3" name="Content Placeholder 2"/>
          <p:cNvSpPr>
            <a:spLocks noGrp="1"/>
          </p:cNvSpPr>
          <p:nvPr>
            <p:ph idx="1"/>
          </p:nvPr>
        </p:nvSpPr>
        <p:spPr>
          <a:xfrm>
            <a:off x="2029216" y="1340285"/>
            <a:ext cx="9475396" cy="4621040"/>
          </a:xfrm>
        </p:spPr>
        <p:txBody>
          <a:bodyPr>
            <a:normAutofit fontScale="92500" lnSpcReduction="10000"/>
          </a:bodyPr>
          <a:lstStyle/>
          <a:p>
            <a:r>
              <a:rPr lang="en-US" dirty="0"/>
              <a:t>Belbin and </a:t>
            </a:r>
            <a:r>
              <a:rPr lang="en-US" dirty="0" err="1"/>
              <a:t>Tuckman</a:t>
            </a:r>
            <a:r>
              <a:rPr lang="en-US" dirty="0"/>
              <a:t> individually fit hand to hand with each other when it comes to the crucial stages of a team's life cycle under observation. Building has the same four stages for teamwork namely forming, norming, storming and performing and finally the last stage before the teams like cycle gets over at adjourning (</a:t>
            </a:r>
            <a:r>
              <a:rPr lang="en-IN" sz="1800" b="0" i="0" dirty="0">
                <a:solidFill>
                  <a:schemeClr val="tx1"/>
                </a:solidFill>
                <a:effectLst/>
                <a:latin typeface="Arial" panose="020B0604020202020204" pitchFamily="34" charset="0"/>
              </a:rPr>
              <a:t>Joseph and </a:t>
            </a:r>
            <a:r>
              <a:rPr lang="en-IN" sz="1800" b="0" i="0" dirty="0" err="1">
                <a:solidFill>
                  <a:schemeClr val="tx1"/>
                </a:solidFill>
                <a:effectLst/>
                <a:latin typeface="Arial" panose="020B0604020202020204" pitchFamily="34" charset="0"/>
              </a:rPr>
              <a:t>McElligott</a:t>
            </a:r>
            <a:r>
              <a:rPr lang="en-IN" sz="1800" b="0" i="0" dirty="0">
                <a:solidFill>
                  <a:schemeClr val="tx1"/>
                </a:solidFill>
                <a:effectLst/>
                <a:latin typeface="Arial" panose="020B0604020202020204" pitchFamily="34" charset="0"/>
              </a:rPr>
              <a:t>, 2021)</a:t>
            </a:r>
            <a:r>
              <a:rPr lang="en-US" dirty="0"/>
              <a:t>.</a:t>
            </a:r>
          </a:p>
          <a:p>
            <a:r>
              <a:rPr lang="en-US" dirty="0"/>
              <a:t>There are just small terms of changes which can be discussed further,</a:t>
            </a:r>
          </a:p>
          <a:p>
            <a:r>
              <a:rPr lang="en-US" dirty="0"/>
              <a:t>For example, in Belbin, in terms of forming a team, you get to know about each other's strengths and weaknesses, which gives feedback on how they can help and complement each other.</a:t>
            </a:r>
          </a:p>
          <a:p>
            <a:r>
              <a:rPr lang="en-US" dirty="0"/>
              <a:t>Norming and performing are almost the same criteria in </a:t>
            </a:r>
            <a:r>
              <a:rPr lang="en-US" dirty="0" err="1"/>
              <a:t>belbin</a:t>
            </a:r>
            <a:r>
              <a:rPr lang="en-US" dirty="0"/>
              <a:t>. They might be interested to work the underway and are preferred to get more involved with each other to understand and become a high performing team alongside to ensure continuous positive outcome towards a similar purpose (</a:t>
            </a:r>
            <a:r>
              <a:rPr lang="en-US" sz="1800" b="0" i="0" dirty="0">
                <a:solidFill>
                  <a:schemeClr val="tx1"/>
                </a:solidFill>
                <a:effectLst/>
                <a:latin typeface="Arial" panose="020B0604020202020204" pitchFamily="34" charset="0"/>
              </a:rPr>
              <a:t>Schiff and Connolly, 2018)</a:t>
            </a:r>
            <a:r>
              <a:rPr lang="en-US" dirty="0"/>
              <a:t>.</a:t>
            </a:r>
          </a:p>
          <a:p>
            <a:pPr marL="0" indent="0">
              <a:buNone/>
            </a:pPr>
            <a:br>
              <a:rPr lang="en-US" dirty="0"/>
            </a:br>
            <a:br>
              <a:rPr lang="en-US" dirty="0"/>
            </a:br>
            <a:endParaRPr lang="en-US" dirty="0"/>
          </a:p>
        </p:txBody>
      </p:sp>
    </p:spTree>
    <p:extLst>
      <p:ext uri="{BB962C8B-B14F-4D97-AF65-F5344CB8AC3E}">
        <p14:creationId xmlns:p14="http://schemas.microsoft.com/office/powerpoint/2010/main" val="2332443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156" y="160647"/>
            <a:ext cx="8911687" cy="1041852"/>
          </a:xfrm>
        </p:spPr>
        <p:txBody>
          <a:bodyPr>
            <a:normAutofit fontScale="90000"/>
          </a:bodyPr>
          <a:lstStyle/>
          <a:p>
            <a:r>
              <a:rPr lang="en-US" b="1" dirty="0"/>
              <a:t>Key </a:t>
            </a:r>
            <a:r>
              <a:rPr lang="en-US" b="1" dirty="0" err="1"/>
              <a:t>behaviour</a:t>
            </a:r>
            <a:r>
              <a:rPr lang="en-US" b="1" dirty="0"/>
              <a:t> which leads to a good teamwork</a:t>
            </a:r>
            <a:br>
              <a:rPr lang="en-US" dirty="0"/>
            </a:br>
            <a:endParaRPr lang="en-US" dirty="0"/>
          </a:p>
        </p:txBody>
      </p:sp>
      <p:sp>
        <p:nvSpPr>
          <p:cNvPr id="3" name="Content Placeholder 2"/>
          <p:cNvSpPr>
            <a:spLocks noGrp="1"/>
          </p:cNvSpPr>
          <p:nvPr>
            <p:ph idx="1"/>
          </p:nvPr>
        </p:nvSpPr>
        <p:spPr>
          <a:xfrm>
            <a:off x="2167002" y="1327758"/>
            <a:ext cx="9670093" cy="5123145"/>
          </a:xfrm>
        </p:spPr>
        <p:txBody>
          <a:bodyPr>
            <a:normAutofit fontScale="85000" lnSpcReduction="10000"/>
          </a:bodyPr>
          <a:lstStyle/>
          <a:p>
            <a:r>
              <a:rPr lang="en-US" b="1" dirty="0"/>
              <a:t>Communication</a:t>
            </a:r>
            <a:r>
              <a:rPr lang="en-US" dirty="0"/>
              <a:t> which helps the team leaders to understand and schedule each other through verbal or written communication to collectively make decisions and divide the </a:t>
            </a:r>
            <a:r>
              <a:rPr lang="en-US" dirty="0" err="1"/>
              <a:t>labour</a:t>
            </a:r>
            <a:r>
              <a:rPr lang="en-US" dirty="0"/>
              <a:t> between people with appropriate skills and take intrinsic approaches towards the purpose of the task.</a:t>
            </a:r>
          </a:p>
          <a:p>
            <a:r>
              <a:rPr lang="en-US" b="1" dirty="0"/>
              <a:t>Respect</a:t>
            </a:r>
            <a:r>
              <a:rPr lang="en-US" dirty="0"/>
              <a:t> also becomes one of the key factors in a group with efforts where they are working for the task to be fruitful. Here everyone is giving different opinions and effective ways to compromise for the team to finish your commitment towards the purpose of the task as simply and fast as possible. Being critical talking behind each other's back will lead to mistrust and decrease the overall morale of the teams and thus should not be committed or compromised by any individual (</a:t>
            </a:r>
            <a:r>
              <a:rPr lang="en-US" sz="1800" b="0" i="0" dirty="0" err="1">
                <a:solidFill>
                  <a:schemeClr val="tx1"/>
                </a:solidFill>
                <a:effectLst/>
                <a:latin typeface="Arial" panose="020B0604020202020204" pitchFamily="34" charset="0"/>
              </a:rPr>
              <a:t>Erestam</a:t>
            </a:r>
            <a:r>
              <a:rPr lang="en-US" sz="1800" b="0" i="0" dirty="0">
                <a:solidFill>
                  <a:schemeClr val="tx1"/>
                </a:solidFill>
                <a:effectLst/>
                <a:latin typeface="Arial" panose="020B0604020202020204" pitchFamily="34" charset="0"/>
              </a:rPr>
              <a:t> and </a:t>
            </a:r>
            <a:r>
              <a:rPr lang="en-US" sz="1800" b="0" i="0" dirty="0" err="1">
                <a:solidFill>
                  <a:schemeClr val="tx1"/>
                </a:solidFill>
                <a:effectLst/>
                <a:latin typeface="Arial" panose="020B0604020202020204" pitchFamily="34" charset="0"/>
              </a:rPr>
              <a:t>Angenete</a:t>
            </a:r>
            <a:r>
              <a:rPr lang="en-US" sz="1800" b="0" i="0" dirty="0">
                <a:solidFill>
                  <a:schemeClr val="tx1"/>
                </a:solidFill>
                <a:effectLst/>
                <a:latin typeface="Arial" panose="020B0604020202020204" pitchFamily="34" charset="0"/>
              </a:rPr>
              <a:t>, 2017)</a:t>
            </a:r>
            <a:r>
              <a:rPr lang="en-US" dirty="0"/>
              <a:t>.</a:t>
            </a:r>
          </a:p>
          <a:p>
            <a:r>
              <a:rPr lang="en-US" b="1" dirty="0"/>
              <a:t>Responsibility</a:t>
            </a:r>
            <a:r>
              <a:rPr lang="en-US" dirty="0"/>
              <a:t> is one of the key effective measures for an associate purpose where the individual should know their responsibilities as others might be relying on them with a clear perspective and division of a well defined expectations which is the individual feels it might damage the timeline and the schedule of the project or the task for the team (</a:t>
            </a:r>
            <a:r>
              <a:rPr lang="en-IN" sz="1800" b="0" i="0" dirty="0">
                <a:solidFill>
                  <a:schemeClr val="tx1"/>
                </a:solidFill>
                <a:effectLst/>
                <a:latin typeface="Arial" panose="020B0604020202020204" pitchFamily="34" charset="0"/>
              </a:rPr>
              <a:t>Weldon and Kneebone, 2019)</a:t>
            </a:r>
            <a:r>
              <a:rPr lang="en-US" dirty="0"/>
              <a:t>.</a:t>
            </a:r>
          </a:p>
          <a:p>
            <a:r>
              <a:rPr lang="en-US" b="1" dirty="0"/>
              <a:t>Patience</a:t>
            </a:r>
            <a:r>
              <a:rPr lang="en-US" dirty="0"/>
              <a:t> and dedication also goes hand to hand while the teammates need to evaluate patients for their progress according to their performance and requires special time. Team members schedule to dedicate their approach towards that colleague and their own share of projects looking after each other for their strength and abilities to care for the task and their individual jobs too (</a:t>
            </a:r>
            <a:r>
              <a:rPr lang="en-IN" sz="1800" b="0" i="0" dirty="0">
                <a:solidFill>
                  <a:schemeClr val="tx1"/>
                </a:solidFill>
                <a:effectLst/>
                <a:latin typeface="Arial" panose="020B0604020202020204" pitchFamily="34" charset="0"/>
              </a:rPr>
              <a:t>Joseph and </a:t>
            </a:r>
            <a:r>
              <a:rPr lang="en-IN" sz="1800" b="0" i="0" dirty="0" err="1">
                <a:solidFill>
                  <a:schemeClr val="tx1"/>
                </a:solidFill>
                <a:effectLst/>
                <a:latin typeface="Arial" panose="020B0604020202020204" pitchFamily="34" charset="0"/>
              </a:rPr>
              <a:t>McElligott</a:t>
            </a:r>
            <a:r>
              <a:rPr lang="en-IN" sz="1800" b="0" i="0" dirty="0">
                <a:solidFill>
                  <a:schemeClr val="tx1"/>
                </a:solidFill>
                <a:effectLst/>
                <a:latin typeface="Arial" panose="020B0604020202020204" pitchFamily="34" charset="0"/>
              </a:rPr>
              <a:t>, 2021)</a:t>
            </a:r>
            <a:r>
              <a:rPr lang="en-US" dirty="0"/>
              <a:t>.</a:t>
            </a:r>
          </a:p>
          <a:p>
            <a:pPr marL="0" indent="0">
              <a:buNone/>
            </a:pPr>
            <a:br>
              <a:rPr lang="en-US" dirty="0"/>
            </a:br>
            <a:endParaRPr lang="en-US" dirty="0"/>
          </a:p>
        </p:txBody>
      </p:sp>
    </p:spTree>
    <p:extLst>
      <p:ext uri="{BB962C8B-B14F-4D97-AF65-F5344CB8AC3E}">
        <p14:creationId xmlns:p14="http://schemas.microsoft.com/office/powerpoint/2010/main" val="3229024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6311" y="123069"/>
            <a:ext cx="8154407" cy="628493"/>
          </a:xfrm>
        </p:spPr>
        <p:txBody>
          <a:bodyPr>
            <a:normAutofit fontScale="90000"/>
          </a:bodyPr>
          <a:lstStyle/>
          <a:p>
            <a:r>
              <a:rPr lang="en-US" b="1" dirty="0"/>
              <a:t>What part does Trust play in Teamwork?</a:t>
            </a:r>
            <a:br>
              <a:rPr lang="en-US" dirty="0"/>
            </a:br>
            <a:endParaRPr lang="en-US" dirty="0"/>
          </a:p>
        </p:txBody>
      </p:sp>
      <p:sp>
        <p:nvSpPr>
          <p:cNvPr id="3" name="Content Placeholder 2"/>
          <p:cNvSpPr>
            <a:spLocks noGrp="1"/>
          </p:cNvSpPr>
          <p:nvPr>
            <p:ph idx="1"/>
          </p:nvPr>
        </p:nvSpPr>
        <p:spPr>
          <a:xfrm>
            <a:off x="2192055" y="1102290"/>
            <a:ext cx="9312557" cy="4808932"/>
          </a:xfrm>
        </p:spPr>
        <p:txBody>
          <a:bodyPr>
            <a:normAutofit/>
          </a:bodyPr>
          <a:lstStyle/>
          <a:p>
            <a:r>
              <a:rPr lang="en-US" dirty="0"/>
              <a:t>Trust is a vivid and important role during a team project. If a staff or team member doesn't have trust a dozen engagements into encouragement for their work colleagues with dynamic group integrity falls which creates more difficulties in any of the key </a:t>
            </a:r>
            <a:r>
              <a:rPr lang="en-US" dirty="0" err="1"/>
              <a:t>behaviours</a:t>
            </a:r>
            <a:r>
              <a:rPr lang="en-US" dirty="0"/>
              <a:t> which are important for the task. If team members do not respect the work approaches by the other colleagues or individuals the dedication and the advantages also decreases and diminishes with assigned duties as each person does not </a:t>
            </a:r>
            <a:r>
              <a:rPr lang="en-US" dirty="0" err="1"/>
              <a:t>realise</a:t>
            </a:r>
            <a:r>
              <a:rPr lang="en-US" dirty="0"/>
              <a:t> or trust upon the other. </a:t>
            </a:r>
          </a:p>
          <a:p>
            <a:r>
              <a:rPr lang="en-US" dirty="0"/>
              <a:t>When there is no trust the encouragement also falls back the feedback starts getting negative. Which interns make the approach for the team towards the task morally down and ultimately leads to reducing the level of productivity and a negative environment.</a:t>
            </a:r>
          </a:p>
          <a:p>
            <a:pPr marL="0" indent="0">
              <a:buNone/>
            </a:pPr>
            <a:br>
              <a:rPr lang="en-US" dirty="0"/>
            </a:br>
            <a:endParaRPr lang="en-US" dirty="0"/>
          </a:p>
        </p:txBody>
      </p:sp>
    </p:spTree>
    <p:extLst>
      <p:ext uri="{BB962C8B-B14F-4D97-AF65-F5344CB8AC3E}">
        <p14:creationId xmlns:p14="http://schemas.microsoft.com/office/powerpoint/2010/main" val="1239823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37" y="135595"/>
            <a:ext cx="8911687" cy="703649"/>
          </a:xfrm>
        </p:spPr>
        <p:txBody>
          <a:bodyPr>
            <a:normAutofit fontScale="90000"/>
          </a:bodyPr>
          <a:lstStyle/>
          <a:p>
            <a:r>
              <a:rPr lang="en-US" dirty="0"/>
              <a:t> </a:t>
            </a:r>
            <a:r>
              <a:rPr lang="en-US" b="1" dirty="0"/>
              <a:t>Five elements of successful teamwork</a:t>
            </a:r>
            <a:br>
              <a:rPr lang="en-US" dirty="0"/>
            </a:br>
            <a:endParaRPr lang="en-US" dirty="0"/>
          </a:p>
        </p:txBody>
      </p:sp>
      <p:sp>
        <p:nvSpPr>
          <p:cNvPr id="3" name="Content Placeholder 2"/>
          <p:cNvSpPr>
            <a:spLocks noGrp="1"/>
          </p:cNvSpPr>
          <p:nvPr>
            <p:ph idx="1"/>
          </p:nvPr>
        </p:nvSpPr>
        <p:spPr>
          <a:xfrm>
            <a:off x="2054268" y="1052186"/>
            <a:ext cx="9757776" cy="5473874"/>
          </a:xfrm>
        </p:spPr>
        <p:txBody>
          <a:bodyPr>
            <a:normAutofit lnSpcReduction="10000"/>
          </a:bodyPr>
          <a:lstStyle/>
          <a:p>
            <a:r>
              <a:rPr lang="en-US" dirty="0"/>
              <a:t>Five elements of successful teamwork is namely,</a:t>
            </a:r>
          </a:p>
          <a:p>
            <a:r>
              <a:rPr lang="en-US" b="1" dirty="0"/>
              <a:t>Communication</a:t>
            </a:r>
            <a:r>
              <a:rPr lang="en-US" dirty="0"/>
              <a:t> which affects the individual group or team members but brings out the encouragement and information for trust building and also collaborates open-minded new ideas towards the harmonious team environment (</a:t>
            </a:r>
            <a:r>
              <a:rPr lang="en-US" sz="1800" b="0" i="0" dirty="0">
                <a:solidFill>
                  <a:schemeClr val="tx1"/>
                </a:solidFill>
                <a:effectLst/>
                <a:latin typeface="Arial" panose="020B0604020202020204" pitchFamily="34" charset="0"/>
              </a:rPr>
              <a:t>Yang, 2020)</a:t>
            </a:r>
            <a:r>
              <a:rPr lang="en-US" dirty="0"/>
              <a:t>.</a:t>
            </a:r>
          </a:p>
          <a:p>
            <a:r>
              <a:rPr lang="en-US" b="1" dirty="0"/>
              <a:t>Delegation</a:t>
            </a:r>
            <a:r>
              <a:rPr lang="en-US" dirty="0"/>
              <a:t> which helps the team members to understand each other's strengths and weaknesses and walt in identifying the aspects of making the team more appropriate (</a:t>
            </a:r>
            <a:r>
              <a:rPr lang="en-IN" sz="1800" b="0" i="0" dirty="0">
                <a:solidFill>
                  <a:schemeClr val="tx1"/>
                </a:solidFill>
                <a:effectLst/>
                <a:latin typeface="Arial" panose="020B0604020202020204" pitchFamily="34" charset="0"/>
              </a:rPr>
              <a:t>Joseph and </a:t>
            </a:r>
            <a:r>
              <a:rPr lang="en-IN" sz="1800" b="0" i="0" dirty="0" err="1">
                <a:solidFill>
                  <a:schemeClr val="tx1"/>
                </a:solidFill>
                <a:effectLst/>
                <a:latin typeface="Arial" panose="020B0604020202020204" pitchFamily="34" charset="0"/>
              </a:rPr>
              <a:t>McElligott</a:t>
            </a:r>
            <a:r>
              <a:rPr lang="en-IN" sz="1800" b="0" i="0" dirty="0">
                <a:solidFill>
                  <a:schemeClr val="tx1"/>
                </a:solidFill>
                <a:effectLst/>
                <a:latin typeface="Arial" panose="020B0604020202020204" pitchFamily="34" charset="0"/>
              </a:rPr>
              <a:t>, 2021)</a:t>
            </a:r>
            <a:r>
              <a:rPr lang="en-US" dirty="0"/>
              <a:t>.</a:t>
            </a:r>
          </a:p>
          <a:p>
            <a:r>
              <a:rPr lang="en-US" b="1" dirty="0"/>
              <a:t>Efficiency</a:t>
            </a:r>
            <a:r>
              <a:rPr lang="en-US" dirty="0"/>
              <a:t> which shows the strong developments that can be collaborated efficiently to complete a task in a scheduled time and </a:t>
            </a:r>
            <a:r>
              <a:rPr lang="en-US" dirty="0" err="1"/>
              <a:t>organise</a:t>
            </a:r>
            <a:r>
              <a:rPr lang="en-US" dirty="0"/>
              <a:t> the workload accordingly.</a:t>
            </a:r>
          </a:p>
          <a:p>
            <a:r>
              <a:rPr lang="en-US" b="1" dirty="0"/>
              <a:t>Ideas</a:t>
            </a:r>
            <a:r>
              <a:rPr lang="en-US" dirty="0"/>
              <a:t> which help the team to grow together and think more creatively and respect the environment of the team and trust the team members to produce a collaborative version of the given task.</a:t>
            </a:r>
          </a:p>
          <a:p>
            <a:r>
              <a:rPr lang="en-US" b="1" dirty="0"/>
              <a:t>Support</a:t>
            </a:r>
            <a:r>
              <a:rPr lang="en-US" dirty="0"/>
              <a:t> all places need extremely important professional support which improve that personal and team performance and continuous a study productivity building bonds and trust with each other (</a:t>
            </a:r>
            <a:r>
              <a:rPr lang="en-IN" sz="1800" b="0" i="0" dirty="0">
                <a:solidFill>
                  <a:schemeClr val="tx1"/>
                </a:solidFill>
                <a:effectLst/>
                <a:latin typeface="Arial" panose="020B0604020202020204" pitchFamily="34" charset="0"/>
              </a:rPr>
              <a:t>Joseph and </a:t>
            </a:r>
            <a:r>
              <a:rPr lang="en-IN" sz="1800" b="0" i="0" dirty="0" err="1">
                <a:solidFill>
                  <a:schemeClr val="tx1"/>
                </a:solidFill>
                <a:effectLst/>
                <a:latin typeface="Arial" panose="020B0604020202020204" pitchFamily="34" charset="0"/>
              </a:rPr>
              <a:t>McElligott</a:t>
            </a:r>
            <a:r>
              <a:rPr lang="en-IN" sz="1800" b="0" i="0" dirty="0">
                <a:solidFill>
                  <a:schemeClr val="tx1"/>
                </a:solidFill>
                <a:effectLst/>
                <a:latin typeface="Arial" panose="020B0604020202020204" pitchFamily="34" charset="0"/>
              </a:rPr>
              <a:t>, 2021)</a:t>
            </a:r>
            <a:r>
              <a:rPr lang="en-US" dirty="0"/>
              <a:t>.</a:t>
            </a:r>
          </a:p>
          <a:p>
            <a:pPr marL="0" indent="0">
              <a:buNone/>
            </a:pPr>
            <a:br>
              <a:rPr lang="en-US" dirty="0"/>
            </a:br>
            <a:endParaRPr lang="en-US" dirty="0"/>
          </a:p>
        </p:txBody>
      </p:sp>
    </p:spTree>
    <p:extLst>
      <p:ext uri="{BB962C8B-B14F-4D97-AF65-F5344CB8AC3E}">
        <p14:creationId xmlns:p14="http://schemas.microsoft.com/office/powerpoint/2010/main" val="1398816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5A6D1-7CFB-4090-80F3-121D84150698}"/>
              </a:ext>
            </a:extLst>
          </p:cNvPr>
          <p:cNvSpPr>
            <a:spLocks noGrp="1"/>
          </p:cNvSpPr>
          <p:nvPr>
            <p:ph type="title"/>
          </p:nvPr>
        </p:nvSpPr>
        <p:spPr/>
        <p:txBody>
          <a:bodyPr/>
          <a:lstStyle/>
          <a:p>
            <a:r>
              <a:rPr lang="en-GB" dirty="0"/>
              <a:t>Why teams fail</a:t>
            </a:r>
          </a:p>
        </p:txBody>
      </p:sp>
      <p:sp>
        <p:nvSpPr>
          <p:cNvPr id="3" name="Content Placeholder 2">
            <a:extLst>
              <a:ext uri="{FF2B5EF4-FFF2-40B4-BE49-F238E27FC236}">
                <a16:creationId xmlns:a16="http://schemas.microsoft.com/office/drawing/2014/main" id="{C789F857-8954-4700-A0FF-5C543DE1BF30}"/>
              </a:ext>
            </a:extLst>
          </p:cNvPr>
          <p:cNvSpPr>
            <a:spLocks noGrp="1"/>
          </p:cNvSpPr>
          <p:nvPr>
            <p:ph idx="1"/>
          </p:nvPr>
        </p:nvSpPr>
        <p:spPr/>
        <p:txBody>
          <a:bodyPr/>
          <a:lstStyle/>
          <a:p>
            <a:r>
              <a:rPr lang="en-GB" dirty="0"/>
              <a:t>Lack of management support</a:t>
            </a:r>
          </a:p>
          <a:p>
            <a:r>
              <a:rPr lang="en-GB" dirty="0"/>
              <a:t>Unsure of what is required</a:t>
            </a:r>
          </a:p>
          <a:p>
            <a:r>
              <a:rPr lang="en-GB" dirty="0"/>
              <a:t>Lack of mutual accountability</a:t>
            </a:r>
          </a:p>
          <a:p>
            <a:r>
              <a:rPr lang="en-GB" dirty="0"/>
              <a:t>Lack of </a:t>
            </a:r>
            <a:r>
              <a:rPr lang="en-GB" dirty="0" err="1"/>
              <a:t>of</a:t>
            </a:r>
            <a:r>
              <a:rPr lang="en-GB" dirty="0"/>
              <a:t> planning and resources</a:t>
            </a:r>
          </a:p>
          <a:p>
            <a:r>
              <a:rPr lang="en-GB" dirty="0"/>
              <a:t>Mistrust and inability to deal with conflict </a:t>
            </a:r>
          </a:p>
        </p:txBody>
      </p:sp>
    </p:spTree>
    <p:extLst>
      <p:ext uri="{BB962C8B-B14F-4D97-AF65-F5344CB8AC3E}">
        <p14:creationId xmlns:p14="http://schemas.microsoft.com/office/powerpoint/2010/main" val="553514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C2E5B-7F55-4C08-91BD-B1A3067F50D8}"/>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F0C55E02-E615-4767-9F8D-5C807991C5EB}"/>
              </a:ext>
            </a:extLst>
          </p:cNvPr>
          <p:cNvSpPr>
            <a:spLocks noGrp="1"/>
          </p:cNvSpPr>
          <p:nvPr>
            <p:ph idx="1"/>
          </p:nvPr>
        </p:nvSpPr>
        <p:spPr>
          <a:xfrm>
            <a:off x="1337733" y="1591733"/>
            <a:ext cx="10166879" cy="4319489"/>
          </a:xfrm>
        </p:spPr>
        <p:txBody>
          <a:bodyPr>
            <a:normAutofit lnSpcReduction="10000"/>
          </a:bodyPr>
          <a:lstStyle/>
          <a:p>
            <a:r>
              <a:rPr lang="en-US" sz="1400" b="0" i="0" dirty="0" err="1">
                <a:solidFill>
                  <a:schemeClr val="tx1"/>
                </a:solidFill>
                <a:effectLst/>
                <a:latin typeface="Arial" panose="020B0604020202020204" pitchFamily="34" charset="0"/>
              </a:rPr>
              <a:t>Gharaveis</a:t>
            </a:r>
            <a:r>
              <a:rPr lang="en-US" sz="1400" b="0" i="0" dirty="0">
                <a:solidFill>
                  <a:schemeClr val="tx1"/>
                </a:solidFill>
                <a:effectLst/>
                <a:latin typeface="Arial" panose="020B0604020202020204" pitchFamily="34" charset="0"/>
              </a:rPr>
              <a:t>, A., Hamilton, D.K. and </a:t>
            </a:r>
            <a:r>
              <a:rPr lang="en-US" sz="1400" b="0" i="0" dirty="0" err="1">
                <a:solidFill>
                  <a:schemeClr val="tx1"/>
                </a:solidFill>
                <a:effectLst/>
                <a:latin typeface="Arial" panose="020B0604020202020204" pitchFamily="34" charset="0"/>
              </a:rPr>
              <a:t>Pati</a:t>
            </a:r>
            <a:r>
              <a:rPr lang="en-US" sz="1400" b="0" i="0" dirty="0">
                <a:solidFill>
                  <a:schemeClr val="tx1"/>
                </a:solidFill>
                <a:effectLst/>
                <a:latin typeface="Arial" panose="020B0604020202020204" pitchFamily="34" charset="0"/>
              </a:rPr>
              <a:t>, D., 2018. The impact of environmental design on teamwork and communication in healthcare facilities: a systematic literature review. </a:t>
            </a:r>
            <a:r>
              <a:rPr lang="en-US" sz="1400" b="0" i="1" dirty="0">
                <a:solidFill>
                  <a:schemeClr val="tx1"/>
                </a:solidFill>
                <a:effectLst/>
                <a:latin typeface="Arial" panose="020B0604020202020204" pitchFamily="34" charset="0"/>
              </a:rPr>
              <a:t>HERD: Health Environments Research &amp; Design Journal</a:t>
            </a:r>
            <a:r>
              <a:rPr lang="en-US" sz="1400" b="0" i="0" dirty="0">
                <a:solidFill>
                  <a:schemeClr val="tx1"/>
                </a:solidFill>
                <a:effectLst/>
                <a:latin typeface="Arial" panose="020B0604020202020204" pitchFamily="34" charset="0"/>
              </a:rPr>
              <a:t>, </a:t>
            </a:r>
            <a:r>
              <a:rPr lang="en-US" sz="1400" b="0" i="1" dirty="0">
                <a:solidFill>
                  <a:schemeClr val="tx1"/>
                </a:solidFill>
                <a:effectLst/>
                <a:latin typeface="Arial" panose="020B0604020202020204" pitchFamily="34" charset="0"/>
              </a:rPr>
              <a:t>11</a:t>
            </a:r>
            <a:r>
              <a:rPr lang="en-US" sz="1400" b="0" i="0" dirty="0">
                <a:solidFill>
                  <a:schemeClr val="tx1"/>
                </a:solidFill>
                <a:effectLst/>
                <a:latin typeface="Arial" panose="020B0604020202020204" pitchFamily="34" charset="0"/>
              </a:rPr>
              <a:t>(1), pp.119-137.</a:t>
            </a:r>
          </a:p>
          <a:p>
            <a:r>
              <a:rPr lang="en-US" sz="1400" b="0" i="0" dirty="0" err="1">
                <a:solidFill>
                  <a:schemeClr val="tx1"/>
                </a:solidFill>
                <a:effectLst/>
                <a:latin typeface="Arial" panose="020B0604020202020204" pitchFamily="34" charset="0"/>
              </a:rPr>
              <a:t>Gharaveis</a:t>
            </a:r>
            <a:r>
              <a:rPr lang="en-US" sz="1400" b="0" i="0" dirty="0">
                <a:solidFill>
                  <a:schemeClr val="tx1"/>
                </a:solidFill>
                <a:effectLst/>
                <a:latin typeface="Arial" panose="020B0604020202020204" pitchFamily="34" charset="0"/>
              </a:rPr>
              <a:t>, A., Hamilton, D.K., </a:t>
            </a:r>
            <a:r>
              <a:rPr lang="en-US" sz="1400" b="0" i="0" dirty="0" err="1">
                <a:solidFill>
                  <a:schemeClr val="tx1"/>
                </a:solidFill>
                <a:effectLst/>
                <a:latin typeface="Arial" panose="020B0604020202020204" pitchFamily="34" charset="0"/>
              </a:rPr>
              <a:t>Pati</a:t>
            </a:r>
            <a:r>
              <a:rPr lang="en-US" sz="1400" b="0" i="0" dirty="0">
                <a:solidFill>
                  <a:schemeClr val="tx1"/>
                </a:solidFill>
                <a:effectLst/>
                <a:latin typeface="Arial" panose="020B0604020202020204" pitchFamily="34" charset="0"/>
              </a:rPr>
              <a:t>, D. and Shepley, M., 2018. The impact of visibility on teamwork, collaborative communication, and security in emergency departments: An exploratory study. </a:t>
            </a:r>
            <a:r>
              <a:rPr lang="en-US" sz="1400" b="0" i="1" dirty="0">
                <a:solidFill>
                  <a:schemeClr val="tx1"/>
                </a:solidFill>
                <a:effectLst/>
                <a:latin typeface="Arial" panose="020B0604020202020204" pitchFamily="34" charset="0"/>
              </a:rPr>
              <a:t>HERD: Health Environments Research &amp; Design Journal</a:t>
            </a:r>
            <a:r>
              <a:rPr lang="en-US" sz="1400" b="0" i="0" dirty="0">
                <a:solidFill>
                  <a:schemeClr val="tx1"/>
                </a:solidFill>
                <a:effectLst/>
                <a:latin typeface="Arial" panose="020B0604020202020204" pitchFamily="34" charset="0"/>
              </a:rPr>
              <a:t>, </a:t>
            </a:r>
            <a:r>
              <a:rPr lang="en-US" sz="1400" b="0" i="1" dirty="0">
                <a:solidFill>
                  <a:schemeClr val="tx1"/>
                </a:solidFill>
                <a:effectLst/>
                <a:latin typeface="Arial" panose="020B0604020202020204" pitchFamily="34" charset="0"/>
              </a:rPr>
              <a:t>11</a:t>
            </a:r>
            <a:r>
              <a:rPr lang="en-US" sz="1400" b="0" i="0" dirty="0">
                <a:solidFill>
                  <a:schemeClr val="tx1"/>
                </a:solidFill>
                <a:effectLst/>
                <a:latin typeface="Arial" panose="020B0604020202020204" pitchFamily="34" charset="0"/>
              </a:rPr>
              <a:t>(4), pp.37-49.</a:t>
            </a:r>
          </a:p>
          <a:p>
            <a:r>
              <a:rPr lang="en-IN" sz="1400" b="0" i="0" dirty="0">
                <a:solidFill>
                  <a:schemeClr val="tx1"/>
                </a:solidFill>
                <a:effectLst/>
                <a:latin typeface="Arial" panose="020B0604020202020204" pitchFamily="34" charset="0"/>
              </a:rPr>
              <a:t>Weldon, S.M., </a:t>
            </a:r>
            <a:r>
              <a:rPr lang="en-IN" sz="1400" b="0" i="0" dirty="0" err="1">
                <a:solidFill>
                  <a:schemeClr val="tx1"/>
                </a:solidFill>
                <a:effectLst/>
                <a:latin typeface="Arial" panose="020B0604020202020204" pitchFamily="34" charset="0"/>
              </a:rPr>
              <a:t>Korkiakangas</a:t>
            </a:r>
            <a:r>
              <a:rPr lang="en-IN" sz="1400" b="0" i="0" dirty="0">
                <a:solidFill>
                  <a:schemeClr val="tx1"/>
                </a:solidFill>
                <a:effectLst/>
                <a:latin typeface="Arial" panose="020B0604020202020204" pitchFamily="34" charset="0"/>
              </a:rPr>
              <a:t>, T., </a:t>
            </a:r>
            <a:r>
              <a:rPr lang="en-IN" sz="1400" b="0" i="0" dirty="0" err="1">
                <a:solidFill>
                  <a:schemeClr val="tx1"/>
                </a:solidFill>
                <a:effectLst/>
                <a:latin typeface="Arial" panose="020B0604020202020204" pitchFamily="34" charset="0"/>
              </a:rPr>
              <a:t>Calzada</a:t>
            </a:r>
            <a:r>
              <a:rPr lang="en-IN" sz="1400" b="0" i="0" dirty="0">
                <a:solidFill>
                  <a:schemeClr val="tx1"/>
                </a:solidFill>
                <a:effectLst/>
                <a:latin typeface="Arial" panose="020B0604020202020204" pitchFamily="34" charset="0"/>
              </a:rPr>
              <a:t>, J., </a:t>
            </a:r>
            <a:r>
              <a:rPr lang="en-IN" sz="1400" b="0" i="0" dirty="0" err="1">
                <a:solidFill>
                  <a:schemeClr val="tx1"/>
                </a:solidFill>
                <a:effectLst/>
                <a:latin typeface="Arial" panose="020B0604020202020204" pitchFamily="34" charset="0"/>
              </a:rPr>
              <a:t>Korndorffer</a:t>
            </a:r>
            <a:r>
              <a:rPr lang="en-IN" sz="1400" b="0" i="0" dirty="0">
                <a:solidFill>
                  <a:schemeClr val="tx1"/>
                </a:solidFill>
                <a:effectLst/>
                <a:latin typeface="Arial" panose="020B0604020202020204" pitchFamily="34" charset="0"/>
              </a:rPr>
              <a:t> Jr, J.R. and Kneebone, R.L., 2019. A surgical team simulation to improve teamwork and communication across two continents: </a:t>
            </a:r>
            <a:r>
              <a:rPr lang="en-IN" sz="1400" b="0" i="0" dirty="0" err="1">
                <a:solidFill>
                  <a:schemeClr val="tx1"/>
                </a:solidFill>
                <a:effectLst/>
                <a:latin typeface="Arial" panose="020B0604020202020204" pitchFamily="34" charset="0"/>
              </a:rPr>
              <a:t>ViSIOT</a:t>
            </a:r>
            <a:r>
              <a:rPr lang="en-IN" sz="1400" b="0" i="0" dirty="0">
                <a:solidFill>
                  <a:schemeClr val="tx1"/>
                </a:solidFill>
                <a:effectLst/>
                <a:latin typeface="Arial" panose="020B0604020202020204" pitchFamily="34" charset="0"/>
              </a:rPr>
              <a:t> proof-of-concept study. </a:t>
            </a:r>
            <a:r>
              <a:rPr lang="en-IN" sz="1400" b="0" i="1" dirty="0">
                <a:solidFill>
                  <a:schemeClr val="tx1"/>
                </a:solidFill>
                <a:effectLst/>
                <a:latin typeface="Arial" panose="020B0604020202020204" pitchFamily="34" charset="0"/>
              </a:rPr>
              <a:t>Journal of surgical education</a:t>
            </a:r>
            <a:r>
              <a:rPr lang="en-IN" sz="1400" b="0" i="0" dirty="0">
                <a:solidFill>
                  <a:schemeClr val="tx1"/>
                </a:solidFill>
                <a:effectLst/>
                <a:latin typeface="Arial" panose="020B0604020202020204" pitchFamily="34" charset="0"/>
              </a:rPr>
              <a:t>, </a:t>
            </a:r>
            <a:r>
              <a:rPr lang="en-IN" sz="1400" b="0" i="1" dirty="0">
                <a:solidFill>
                  <a:schemeClr val="tx1"/>
                </a:solidFill>
                <a:effectLst/>
                <a:latin typeface="Arial" panose="020B0604020202020204" pitchFamily="34" charset="0"/>
              </a:rPr>
              <a:t>76</a:t>
            </a:r>
            <a:r>
              <a:rPr lang="en-IN" sz="1400" b="0" i="0" dirty="0">
                <a:solidFill>
                  <a:schemeClr val="tx1"/>
                </a:solidFill>
                <a:effectLst/>
                <a:latin typeface="Arial" panose="020B0604020202020204" pitchFamily="34" charset="0"/>
              </a:rPr>
              <a:t>(5), pp.1413-1424.</a:t>
            </a:r>
          </a:p>
          <a:p>
            <a:r>
              <a:rPr lang="en-US" sz="1400" b="0" i="0" dirty="0">
                <a:solidFill>
                  <a:schemeClr val="tx1"/>
                </a:solidFill>
                <a:effectLst/>
                <a:latin typeface="Arial" panose="020B0604020202020204" pitchFamily="34" charset="0"/>
              </a:rPr>
              <a:t>Schiff, L., Miele, K., McCollum, M., Li, Q. and Connolly, A., 2018. Teaching and sustaining a shared mental model for intraoperative communication and teamwork. </a:t>
            </a:r>
            <a:r>
              <a:rPr lang="en-US" sz="1400" b="0" i="1" dirty="0">
                <a:solidFill>
                  <a:schemeClr val="tx1"/>
                </a:solidFill>
                <a:effectLst/>
                <a:latin typeface="Arial" panose="020B0604020202020204" pitchFamily="34" charset="0"/>
              </a:rPr>
              <a:t>Obstetrics &amp; Gynecology</a:t>
            </a:r>
            <a:r>
              <a:rPr lang="en-US" sz="1400" b="0" i="0" dirty="0">
                <a:solidFill>
                  <a:schemeClr val="tx1"/>
                </a:solidFill>
                <a:effectLst/>
                <a:latin typeface="Arial" panose="020B0604020202020204" pitchFamily="34" charset="0"/>
              </a:rPr>
              <a:t>, </a:t>
            </a:r>
            <a:r>
              <a:rPr lang="en-US" sz="1400" b="0" i="1" dirty="0">
                <a:solidFill>
                  <a:schemeClr val="tx1"/>
                </a:solidFill>
                <a:effectLst/>
                <a:latin typeface="Arial" panose="020B0604020202020204" pitchFamily="34" charset="0"/>
              </a:rPr>
              <a:t>132</a:t>
            </a:r>
            <a:r>
              <a:rPr lang="en-US" sz="1400" b="0" i="0" dirty="0">
                <a:solidFill>
                  <a:schemeClr val="tx1"/>
                </a:solidFill>
                <a:effectLst/>
                <a:latin typeface="Arial" panose="020B0604020202020204" pitchFamily="34" charset="0"/>
              </a:rPr>
              <a:t>, p.58S.</a:t>
            </a:r>
          </a:p>
          <a:p>
            <a:r>
              <a:rPr lang="en-US" sz="1400" b="0" i="0" dirty="0" err="1">
                <a:solidFill>
                  <a:schemeClr val="tx1"/>
                </a:solidFill>
                <a:effectLst/>
                <a:latin typeface="Arial" panose="020B0604020202020204" pitchFamily="34" charset="0"/>
              </a:rPr>
              <a:t>Erestam</a:t>
            </a:r>
            <a:r>
              <a:rPr lang="en-US" sz="1400" b="0" i="0" dirty="0">
                <a:solidFill>
                  <a:schemeClr val="tx1"/>
                </a:solidFill>
                <a:effectLst/>
                <a:latin typeface="Arial" panose="020B0604020202020204" pitchFamily="34" charset="0"/>
              </a:rPr>
              <a:t>, S., </a:t>
            </a:r>
            <a:r>
              <a:rPr lang="en-US" sz="1400" b="0" i="0" dirty="0" err="1">
                <a:solidFill>
                  <a:schemeClr val="tx1"/>
                </a:solidFill>
                <a:effectLst/>
                <a:latin typeface="Arial" panose="020B0604020202020204" pitchFamily="34" charset="0"/>
              </a:rPr>
              <a:t>Haglind</a:t>
            </a:r>
            <a:r>
              <a:rPr lang="en-US" sz="1400" b="0" i="0" dirty="0">
                <a:solidFill>
                  <a:schemeClr val="tx1"/>
                </a:solidFill>
                <a:effectLst/>
                <a:latin typeface="Arial" panose="020B0604020202020204" pitchFamily="34" charset="0"/>
              </a:rPr>
              <a:t>, E., Bock, D., Andersson, A.E. and </a:t>
            </a:r>
            <a:r>
              <a:rPr lang="en-US" sz="1400" b="0" i="0" dirty="0" err="1">
                <a:solidFill>
                  <a:schemeClr val="tx1"/>
                </a:solidFill>
                <a:effectLst/>
                <a:latin typeface="Arial" panose="020B0604020202020204" pitchFamily="34" charset="0"/>
              </a:rPr>
              <a:t>Angenete</a:t>
            </a:r>
            <a:r>
              <a:rPr lang="en-US" sz="1400" b="0" i="0" dirty="0">
                <a:solidFill>
                  <a:schemeClr val="tx1"/>
                </a:solidFill>
                <a:effectLst/>
                <a:latin typeface="Arial" panose="020B0604020202020204" pitchFamily="34" charset="0"/>
              </a:rPr>
              <a:t>, E., 2017. Changes in safety climate and teamwork in the operating room after implementation of a revised WHO checklist: a prospective interventional study. </a:t>
            </a:r>
            <a:r>
              <a:rPr lang="en-US" sz="1400" b="0" i="1" dirty="0">
                <a:solidFill>
                  <a:schemeClr val="tx1"/>
                </a:solidFill>
                <a:effectLst/>
                <a:latin typeface="Arial" panose="020B0604020202020204" pitchFamily="34" charset="0"/>
              </a:rPr>
              <a:t>Patient safety in surgery</a:t>
            </a:r>
            <a:r>
              <a:rPr lang="en-US" sz="1400" b="0" i="0" dirty="0">
                <a:solidFill>
                  <a:schemeClr val="tx1"/>
                </a:solidFill>
                <a:effectLst/>
                <a:latin typeface="Arial" panose="020B0604020202020204" pitchFamily="34" charset="0"/>
              </a:rPr>
              <a:t>, </a:t>
            </a:r>
            <a:r>
              <a:rPr lang="en-US" sz="1400" b="0" i="1" dirty="0">
                <a:solidFill>
                  <a:schemeClr val="tx1"/>
                </a:solidFill>
                <a:effectLst/>
                <a:latin typeface="Arial" panose="020B0604020202020204" pitchFamily="34" charset="0"/>
              </a:rPr>
              <a:t>11</a:t>
            </a:r>
            <a:r>
              <a:rPr lang="en-US" sz="1400" b="0" i="0" dirty="0">
                <a:solidFill>
                  <a:schemeClr val="tx1"/>
                </a:solidFill>
                <a:effectLst/>
                <a:latin typeface="Arial" panose="020B0604020202020204" pitchFamily="34" charset="0"/>
              </a:rPr>
              <a:t>(1), pp.1-10.</a:t>
            </a:r>
          </a:p>
          <a:p>
            <a:r>
              <a:rPr lang="en-US" sz="1400" b="0" i="0" dirty="0">
                <a:solidFill>
                  <a:schemeClr val="tx1"/>
                </a:solidFill>
                <a:effectLst/>
                <a:latin typeface="Arial" panose="020B0604020202020204" pitchFamily="34" charset="0"/>
              </a:rPr>
              <a:t>Yang, I., 2020. Creating a Culture of Teamwork and Communication.</a:t>
            </a:r>
          </a:p>
          <a:p>
            <a:r>
              <a:rPr lang="en-IN" sz="1400" b="0" i="0" dirty="0">
                <a:solidFill>
                  <a:schemeClr val="tx1"/>
                </a:solidFill>
                <a:effectLst/>
                <a:latin typeface="Arial" panose="020B0604020202020204" pitchFamily="34" charset="0"/>
              </a:rPr>
              <a:t>Joseph, A., </a:t>
            </a:r>
            <a:r>
              <a:rPr lang="en-IN" sz="1400" b="0" i="0" dirty="0" err="1">
                <a:solidFill>
                  <a:schemeClr val="tx1"/>
                </a:solidFill>
                <a:effectLst/>
                <a:latin typeface="Arial" panose="020B0604020202020204" pitchFamily="34" charset="0"/>
              </a:rPr>
              <a:t>Chalil</a:t>
            </a:r>
            <a:r>
              <a:rPr lang="en-IN" sz="1400" b="0" i="0" dirty="0">
                <a:solidFill>
                  <a:schemeClr val="tx1"/>
                </a:solidFill>
                <a:effectLst/>
                <a:latin typeface="Arial" panose="020B0604020202020204" pitchFamily="34" charset="0"/>
              </a:rPr>
              <a:t> Madathil, K., </a:t>
            </a:r>
            <a:r>
              <a:rPr lang="en-IN" sz="1400" b="0" i="0" dirty="0" err="1">
                <a:solidFill>
                  <a:schemeClr val="tx1"/>
                </a:solidFill>
                <a:effectLst/>
                <a:latin typeface="Arial" panose="020B0604020202020204" pitchFamily="34" charset="0"/>
              </a:rPr>
              <a:t>Jafarifiroozabadi</a:t>
            </a:r>
            <a:r>
              <a:rPr lang="en-IN" sz="1400" b="0" i="0" dirty="0">
                <a:solidFill>
                  <a:schemeClr val="tx1"/>
                </a:solidFill>
                <a:effectLst/>
                <a:latin typeface="Arial" panose="020B0604020202020204" pitchFamily="34" charset="0"/>
              </a:rPr>
              <a:t>, R., Rogers, H., </a:t>
            </a:r>
            <a:r>
              <a:rPr lang="en-IN" sz="1400" b="0" i="0" dirty="0" err="1">
                <a:solidFill>
                  <a:schemeClr val="tx1"/>
                </a:solidFill>
                <a:effectLst/>
                <a:latin typeface="Arial" panose="020B0604020202020204" pitchFamily="34" charset="0"/>
              </a:rPr>
              <a:t>Mihandoust</a:t>
            </a:r>
            <a:r>
              <a:rPr lang="en-IN" sz="1400" b="0" i="0" dirty="0">
                <a:solidFill>
                  <a:schemeClr val="tx1"/>
                </a:solidFill>
                <a:effectLst/>
                <a:latin typeface="Arial" panose="020B0604020202020204" pitchFamily="34" charset="0"/>
              </a:rPr>
              <a:t>, S., </a:t>
            </a:r>
            <a:r>
              <a:rPr lang="en-IN" sz="1400" b="0" i="0" dirty="0" err="1">
                <a:solidFill>
                  <a:schemeClr val="tx1"/>
                </a:solidFill>
                <a:effectLst/>
                <a:latin typeface="Arial" panose="020B0604020202020204" pitchFamily="34" charset="0"/>
              </a:rPr>
              <a:t>Khasawneh</a:t>
            </a:r>
            <a:r>
              <a:rPr lang="en-IN" sz="1400" b="0" i="0" dirty="0">
                <a:solidFill>
                  <a:schemeClr val="tx1"/>
                </a:solidFill>
                <a:effectLst/>
                <a:latin typeface="Arial" panose="020B0604020202020204" pitchFamily="34" charset="0"/>
              </a:rPr>
              <a:t>, A., </a:t>
            </a:r>
            <a:r>
              <a:rPr lang="en-IN" sz="1400" b="0" i="0" dirty="0" err="1">
                <a:solidFill>
                  <a:schemeClr val="tx1"/>
                </a:solidFill>
                <a:effectLst/>
                <a:latin typeface="Arial" panose="020B0604020202020204" pitchFamily="34" charset="0"/>
              </a:rPr>
              <a:t>McNeese</a:t>
            </a:r>
            <a:r>
              <a:rPr lang="en-IN" sz="1400" b="0" i="0" dirty="0">
                <a:solidFill>
                  <a:schemeClr val="tx1"/>
                </a:solidFill>
                <a:effectLst/>
                <a:latin typeface="Arial" panose="020B0604020202020204" pitchFamily="34" charset="0"/>
              </a:rPr>
              <a:t>, N., </a:t>
            </a:r>
            <a:r>
              <a:rPr lang="en-IN" sz="1400" b="0" i="0" dirty="0" err="1">
                <a:solidFill>
                  <a:schemeClr val="tx1"/>
                </a:solidFill>
                <a:effectLst/>
                <a:latin typeface="Arial" panose="020B0604020202020204" pitchFamily="34" charset="0"/>
              </a:rPr>
              <a:t>Holmstedt</a:t>
            </a:r>
            <a:r>
              <a:rPr lang="en-IN" sz="1400" b="0" i="0" dirty="0">
                <a:solidFill>
                  <a:schemeClr val="tx1"/>
                </a:solidFill>
                <a:effectLst/>
                <a:latin typeface="Arial" panose="020B0604020202020204" pitchFamily="34" charset="0"/>
              </a:rPr>
              <a:t>, C. and </a:t>
            </a:r>
            <a:r>
              <a:rPr lang="en-IN" sz="1400" b="0" i="0" dirty="0" err="1">
                <a:solidFill>
                  <a:schemeClr val="tx1"/>
                </a:solidFill>
                <a:effectLst/>
                <a:latin typeface="Arial" panose="020B0604020202020204" pitchFamily="34" charset="0"/>
              </a:rPr>
              <a:t>McElligott</a:t>
            </a:r>
            <a:r>
              <a:rPr lang="en-IN" sz="1400" b="0" i="0" dirty="0">
                <a:solidFill>
                  <a:schemeClr val="tx1"/>
                </a:solidFill>
                <a:effectLst/>
                <a:latin typeface="Arial" panose="020B0604020202020204" pitchFamily="34" charset="0"/>
              </a:rPr>
              <a:t>, J.T., 2021. Communication and teamwork during telemedicine-enabled stroke care in an ambulance. </a:t>
            </a:r>
            <a:r>
              <a:rPr lang="en-IN" sz="1400" b="0" i="1" dirty="0">
                <a:solidFill>
                  <a:schemeClr val="tx1"/>
                </a:solidFill>
                <a:effectLst/>
                <a:latin typeface="Arial" panose="020B0604020202020204" pitchFamily="34" charset="0"/>
              </a:rPr>
              <a:t>Human Factors</a:t>
            </a:r>
            <a:r>
              <a:rPr lang="en-IN" sz="1400" b="0" i="0" dirty="0">
                <a:solidFill>
                  <a:schemeClr val="tx1"/>
                </a:solidFill>
                <a:effectLst/>
                <a:latin typeface="Arial" panose="020B0604020202020204" pitchFamily="34" charset="0"/>
              </a:rPr>
              <a:t>,.</a:t>
            </a:r>
            <a:endParaRPr lang="en-IN" sz="1400" dirty="0">
              <a:solidFill>
                <a:schemeClr val="tx1"/>
              </a:solidFill>
            </a:endParaRPr>
          </a:p>
        </p:txBody>
      </p:sp>
    </p:spTree>
    <p:extLst>
      <p:ext uri="{BB962C8B-B14F-4D97-AF65-F5344CB8AC3E}">
        <p14:creationId xmlns:p14="http://schemas.microsoft.com/office/powerpoint/2010/main" val="956290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61EEC-4FD4-4AFA-B374-0E36E17BE1B9}"/>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55AD24A3-48C0-4FE8-AD23-CD6E58F5FF7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14781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E56F6-B009-42DA-92A2-525DB0AD83C1}"/>
              </a:ext>
            </a:extLst>
          </p:cNvPr>
          <p:cNvSpPr>
            <a:spLocks noGrp="1"/>
          </p:cNvSpPr>
          <p:nvPr>
            <p:ph type="title"/>
          </p:nvPr>
        </p:nvSpPr>
        <p:spPr/>
        <p:txBody>
          <a:bodyPr/>
          <a:lstStyle/>
          <a:p>
            <a:r>
              <a:rPr lang="en-GB" dirty="0"/>
              <a:t>Evaluation sheet</a:t>
            </a:r>
          </a:p>
        </p:txBody>
      </p:sp>
      <p:sp>
        <p:nvSpPr>
          <p:cNvPr id="3" name="Content Placeholder 2">
            <a:extLst>
              <a:ext uri="{FF2B5EF4-FFF2-40B4-BE49-F238E27FC236}">
                <a16:creationId xmlns:a16="http://schemas.microsoft.com/office/drawing/2014/main" id="{D476538A-2388-4481-83D6-2A3C1B5894EE}"/>
              </a:ext>
            </a:extLst>
          </p:cNvPr>
          <p:cNvSpPr>
            <a:spLocks noGrp="1"/>
          </p:cNvSpPr>
          <p:nvPr>
            <p:ph idx="1"/>
          </p:nvPr>
        </p:nvSpPr>
        <p:spPr/>
        <p:txBody>
          <a:bodyPr/>
          <a:lstStyle/>
          <a:p>
            <a:r>
              <a:rPr lang="en-GB" dirty="0"/>
              <a:t>How did I come across?</a:t>
            </a:r>
            <a:br>
              <a:rPr lang="en-GB" dirty="0"/>
            </a:br>
            <a:br>
              <a:rPr lang="en-GB" dirty="0"/>
            </a:br>
            <a:endParaRPr lang="en-GB" dirty="0"/>
          </a:p>
          <a:p>
            <a:r>
              <a:rPr lang="en-GB" dirty="0"/>
              <a:t>How was my tone and pace?</a:t>
            </a:r>
            <a:br>
              <a:rPr lang="en-GB" dirty="0"/>
            </a:br>
            <a:endParaRPr lang="en-GB" dirty="0"/>
          </a:p>
          <a:p>
            <a:endParaRPr lang="en-GB" dirty="0"/>
          </a:p>
          <a:p>
            <a:r>
              <a:rPr lang="en-GB" dirty="0"/>
              <a:t>What could I improve on?</a:t>
            </a:r>
          </a:p>
        </p:txBody>
      </p:sp>
    </p:spTree>
    <p:extLst>
      <p:ext uri="{BB962C8B-B14F-4D97-AF65-F5344CB8AC3E}">
        <p14:creationId xmlns:p14="http://schemas.microsoft.com/office/powerpoint/2010/main" val="16165846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0</TotalTime>
  <Words>2034</Words>
  <Application>Microsoft Office PowerPoint</Application>
  <PresentationFormat>Widescreen</PresentationFormat>
  <Paragraphs>108</Paragraphs>
  <Slides>16</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Tahoma</vt:lpstr>
      <vt:lpstr>Wingdings 3</vt:lpstr>
      <vt:lpstr>Wisp</vt:lpstr>
      <vt:lpstr>Effective Team Working and Communication </vt:lpstr>
      <vt:lpstr>Statement of Confirmation of Authenticity </vt:lpstr>
      <vt:lpstr>Contents</vt:lpstr>
      <vt:lpstr>INTRODUCTION      </vt:lpstr>
      <vt:lpstr>Groups</vt:lpstr>
      <vt:lpstr>Teams</vt:lpstr>
      <vt:lpstr>Tuckman’s teamwork theory</vt:lpstr>
      <vt:lpstr>Important factors for communication in a team </vt:lpstr>
      <vt:lpstr>Belbin Teamwork Theory</vt:lpstr>
      <vt:lpstr>Key behaviour which leads to a good teamwork </vt:lpstr>
      <vt:lpstr>What part does Trust play in Teamwork? </vt:lpstr>
      <vt:lpstr> Five elements of successful teamwork </vt:lpstr>
      <vt:lpstr>Why teams fail</vt:lpstr>
      <vt:lpstr>References</vt:lpstr>
      <vt:lpstr>Any questions?</vt:lpstr>
      <vt:lpstr>Evaluation sheet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2021-05-19T04:34:29Z</dcterms:created>
  <dcterms:modified xsi:type="dcterms:W3CDTF">2021-05-20T14:25:51Z</dcterms:modified>
</cp:coreProperties>
</file>